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3"/>
  </p:notesMasterIdLst>
  <p:sldIdLst>
    <p:sldId id="256" r:id="rId5"/>
    <p:sldId id="257" r:id="rId6"/>
    <p:sldId id="258" r:id="rId7"/>
    <p:sldId id="259" r:id="rId8"/>
    <p:sldId id="260" r:id="rId9"/>
    <p:sldId id="261" r:id="rId10"/>
    <p:sldId id="262" r:id="rId11"/>
    <p:sldId id="263" r:id="rId12"/>
  </p:sldIdLst>
  <p:sldSz cx="9144000" cy="5143500" type="screen16x9"/>
  <p:notesSz cx="6858000" cy="9144000"/>
  <p:embeddedFontLst>
    <p:embeddedFont>
      <p:font typeface="Inter" panose="020B0604020202020204" charset="0"/>
      <p:regular r:id="rId14"/>
      <p:bold r:id="rId15"/>
      <p:italic r:id="rId16"/>
      <p:boldItalic r:id="rId17"/>
    </p:embeddedFont>
    <p:embeddedFont>
      <p:font typeface="Lato" panose="020F0502020204030203"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gBHNycXUhykX7A/Lxq4+VH12Uw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Opening — about 30 seconds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 want to keep this discussion practical and accessible.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question is not simply whether procurement should become digital. The question is: when we digitise procurement, what should actually become better?</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For me, four things should improve: transparency, accountability, integrity and value for money.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 will use one South African case — Inzalo — to show what can go wrong, and then end with a practical checklist that can be taken back into an institution.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Slide 1 — about 1 minute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Before discussing platforms or AI, I would start with outcomes.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A procurement process is not improved merely because forms have moved online.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Digitisation should make four things better: transparency, accountability, integrity and value for money.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That is the basic idea behind integrity by design: the system should make the right behaviour easier to follow and the evidence easier to prove.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This is also why digital procurement should be viewed as a governance issue, not only an ICT project.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Slide 2 — about 2 minutes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Inzalo is the case I would use to make the whole discussion concrete.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municipality depended on an integrated system for core functions including finance, payroll, revenue and other statutory operations.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contract said that the customer reserved the right to “all data captured”, but it never properly defined what “data” or “captured data” meant. At the same time, the supplier’s software was protected as its intellectual property.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When the contract ended and a replacement supplier needed the information, the uncertainty became operationally serious.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Supreme Court of Appeal held that the High Court’s broad “all data” order went too far and sent the matter back to determine what data, if any, the municipality was actually entitled to receive.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practical lesson is on the right-hand side: classify before you contract.</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Government data, personal information, audit logs, supplier IP, backups and configurations do not all require the same contractual treatment.</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takeaway is simple: EXIT IS PART OF ACQUISITION.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Slide 3 — about 1.5 minutes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second lesson is records.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A digital procurement process still creates public records and evidence.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Years later, an auditor, Treasury official, investigator, court or civil-society organisation may need to understand what was advertised, what bidders submitted, who evaluated it, what changed and why.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So the system must preserve the decision, the history and the evidence — and the record must survive the technology itself.</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National Archives guidance for electronic records specifically emphasises matters such as audit trails, version control, contextual information, integrity and reliability.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practical test is therefore: can an auditor reconstruct the decision years later without the original platform or supplier?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Slide 4 — about 1.5 minutes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This is where the discussion moves from risk to opportunity.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Structured data only works if government is also using a common language.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So the sequence is: standardise first, structure second, aggregate third.</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If one institution records a laptop as “ICT equipment” and another as “notebook computer”, both entries may be digital but they are still difficult to compare.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Common codification standards make it possible to compare like-for-like prices, identify suppliers across the system and follow contract performance over time.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practical point is also about the form itself. Where possible, capture important information as structured fields — commodity code, unit price, supplier number, director or beneficial-owner identifier, contract value and variations — rather than burying everything inside PDFs.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That is what turns transactions into usable integrity signals.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Slide 5 — about 1.5 minutes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Once the data is standardised and structured, aggregation changes the procurement decision itself.</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First, cost better. Historic prices give officials a benchmark and make outliers easier to identify.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Second, buy better. Provincial Treasury can see what the province is buying in high volume and what is really driving expenditure. That can inform transversal or framework contracting, demand aggregation and more accurate multi-year planning.</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Third, see relationships. Aggregated supplier information can show concentration, repeat awards and common ownership. Linked to director or beneficial-owner identifiers, it can surface relationships that deserve closer scrutiny.</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important qualification is that data gives us flags, not findings. It tells us where human judgement and investigation should be focused.</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So good eProcurement moves integrity earlier — from retrospective audit towards earlier, data-informed scrutiny.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Slide 6 — about 2 minutes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 would end the substantive part with this slide because it is the practical checklist.</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Before award, ask eight questions.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What information will the system hold?</a:t>
            </a:r>
            <a:endParaRPr/>
          </a:p>
          <a:p>
            <a:pPr marL="457200" lvl="0" indent="-298450" algn="l" rtl="0">
              <a:lnSpc>
                <a:spcPct val="100000"/>
              </a:lnSpc>
              <a:spcBef>
                <a:spcPts val="0"/>
              </a:spcBef>
              <a:spcAft>
                <a:spcPts val="0"/>
              </a:spcAft>
              <a:buSzPts val="1100"/>
              <a:buChar char="●"/>
            </a:pPr>
            <a:r>
              <a:rPr lang="en" sz="1100"/>
              <a:t>Who owns or controls each category?</a:t>
            </a:r>
            <a:endParaRPr/>
          </a:p>
          <a:p>
            <a:pPr marL="457200" lvl="0" indent="-298450" algn="l" rtl="0">
              <a:lnSpc>
                <a:spcPct val="100000"/>
              </a:lnSpc>
              <a:spcBef>
                <a:spcPts val="0"/>
              </a:spcBef>
              <a:spcAft>
                <a:spcPts val="0"/>
              </a:spcAft>
              <a:buSzPts val="1100"/>
              <a:buChar char="●"/>
            </a:pPr>
            <a:r>
              <a:rPr lang="en" sz="1100"/>
              <a:t>Where is it stored and who can access it?</a:t>
            </a:r>
            <a:endParaRPr/>
          </a:p>
          <a:p>
            <a:pPr marL="457200" lvl="0" indent="-298450" algn="l" rtl="0">
              <a:lnSpc>
                <a:spcPct val="100000"/>
              </a:lnSpc>
              <a:spcBef>
                <a:spcPts val="0"/>
              </a:spcBef>
              <a:spcAft>
                <a:spcPts val="0"/>
              </a:spcAft>
              <a:buSzPts val="1100"/>
              <a:buChar char="●"/>
            </a:pPr>
            <a:r>
              <a:rPr lang="en" sz="1100"/>
              <a:t>Will the evidence be retained?</a:t>
            </a:r>
            <a:endParaRPr/>
          </a:p>
          <a:p>
            <a:pPr marL="457200" lvl="0" indent="-298450" algn="l" rtl="0">
              <a:lnSpc>
                <a:spcPct val="100000"/>
              </a:lnSpc>
              <a:spcBef>
                <a:spcPts val="0"/>
              </a:spcBef>
              <a:spcAft>
                <a:spcPts val="0"/>
              </a:spcAft>
              <a:buSzPts val="1100"/>
              <a:buChar char="●"/>
            </a:pPr>
            <a:r>
              <a:rPr lang="en" sz="1100"/>
              <a:t>Can government get usable data out?</a:t>
            </a:r>
            <a:endParaRPr/>
          </a:p>
          <a:p>
            <a:pPr marL="457200" lvl="0" indent="-298450" algn="l" rtl="0">
              <a:lnSpc>
                <a:spcPct val="100000"/>
              </a:lnSpc>
              <a:spcBef>
                <a:spcPts val="0"/>
              </a:spcBef>
              <a:spcAft>
                <a:spcPts val="0"/>
              </a:spcAft>
              <a:buSzPts val="1100"/>
              <a:buChar char="●"/>
            </a:pPr>
            <a:r>
              <a:rPr lang="en" sz="1100"/>
              <a:t>Can another system actually use that data?</a:t>
            </a:r>
            <a:endParaRPr/>
          </a:p>
          <a:p>
            <a:pPr marL="457200" lvl="0" indent="-298450" algn="l" rtl="0">
              <a:lnSpc>
                <a:spcPct val="100000"/>
              </a:lnSpc>
              <a:spcBef>
                <a:spcPts val="0"/>
              </a:spcBef>
              <a:spcAft>
                <a:spcPts val="0"/>
              </a:spcAft>
              <a:buSzPts val="1100"/>
              <a:buChar char="●"/>
            </a:pPr>
            <a:r>
              <a:rPr lang="en" sz="1100"/>
              <a:t>What are the continuity obligations?</a:t>
            </a:r>
            <a:endParaRPr/>
          </a:p>
          <a:p>
            <a:pPr marL="457200" lvl="0" indent="-298450" algn="l" rtl="0">
              <a:lnSpc>
                <a:spcPct val="100000"/>
              </a:lnSpc>
              <a:spcBef>
                <a:spcPts val="0"/>
              </a:spcBef>
              <a:spcAft>
                <a:spcPts val="0"/>
              </a:spcAft>
              <a:buSzPts val="1100"/>
              <a:buChar char="●"/>
            </a:pPr>
            <a:r>
              <a:rPr lang="en" sz="1100"/>
              <a:t>And what happens at exit?</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These questions do not belong to one official alone.</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SCM, the business owner, ICT, legal, records management and internal audit each see a different part of the risk.</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If participants remember only one slide, this is the one I would suggest they photograph and take back to their institution.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Close — about 20 seconds</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The question I would leave with the room is practical:</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If you could improve one part of your institution’s procurement process through better digital design, what would you change first?</a:t>
            </a:r>
            <a:endParaRPr/>
          </a:p>
          <a:p>
            <a:pPr marL="457200" lvl="0" indent="-228600" algn="l" rtl="0">
              <a:lnSpc>
                <a:spcPct val="100000"/>
              </a:lnSpc>
              <a:spcBef>
                <a:spcPts val="0"/>
              </a:spcBef>
              <a:spcAft>
                <a:spcPts val="0"/>
              </a:spcAft>
              <a:buSzPts val="1100"/>
              <a:buNone/>
            </a:pPr>
            <a:endParaRPr sz="1100"/>
          </a:p>
          <a:p>
            <a:pPr marL="457200" lvl="0" indent="-298450" algn="l" rtl="0">
              <a:lnSpc>
                <a:spcPct val="100000"/>
              </a:lnSpc>
              <a:spcBef>
                <a:spcPts val="0"/>
              </a:spcBef>
              <a:spcAft>
                <a:spcPts val="0"/>
              </a:spcAft>
              <a:buSzPts val="1100"/>
              <a:buChar char="●"/>
            </a:pPr>
            <a:r>
              <a:rPr lang="en" sz="1100"/>
              <a:t>That keeps the session as a dialogue rather than a lecture.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1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1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6"/>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7"/>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7"/>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7"/>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9"/>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9"/>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endParaRPr/>
          </a:p>
        </p:txBody>
      </p:sp>
      <p:sp>
        <p:nvSpPr>
          <p:cNvPr id="55" name="Google Shape;55;p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endParaRPr/>
          </a:p>
        </p:txBody>
      </p:sp>
      <p:pic>
        <p:nvPicPr>
          <p:cNvPr id="56" name="Google Shape;56;p1" title="Screenshot 2026-08-27 at 10.24.14.png"/>
          <p:cNvPicPr preferRelativeResize="0"/>
          <p:nvPr/>
        </p:nvPicPr>
        <p:blipFill rotWithShape="1">
          <a:blip r:embed="rId3">
            <a:alphaModFix/>
          </a:blip>
          <a:srcRect/>
          <a:stretch/>
        </p:blipFill>
        <p:spPr>
          <a:xfrm>
            <a:off x="0" y="0"/>
            <a:ext cx="9144003" cy="5143501"/>
          </a:xfrm>
          <a:prstGeom prst="rect">
            <a:avLst/>
          </a:prstGeom>
          <a:noFill/>
          <a:ln>
            <a:noFill/>
          </a:ln>
        </p:spPr>
      </p:pic>
      <p:sp>
        <p:nvSpPr>
          <p:cNvPr id="57" name="Google Shape;57;p1"/>
          <p:cNvSpPr/>
          <p:nvPr/>
        </p:nvSpPr>
        <p:spPr>
          <a:xfrm>
            <a:off x="620547" y="2038775"/>
            <a:ext cx="5708100" cy="1274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 sz="2000" b="0" i="0" u="none" strike="noStrike" cap="none">
                <a:solidFill>
                  <a:srgbClr val="17363A"/>
                </a:solidFill>
                <a:latin typeface="Arial"/>
                <a:ea typeface="Arial"/>
                <a:cs typeface="Arial"/>
                <a:sym typeface="Arial"/>
              </a:rPr>
              <a:t>Digitising public procurement well</a:t>
            </a:r>
            <a:endParaRPr/>
          </a:p>
          <a:p>
            <a:pPr marL="0" marR="0" lvl="0" indent="0" algn="l" rtl="0">
              <a:lnSpc>
                <a:spcPct val="100000"/>
              </a:lnSpc>
              <a:spcBef>
                <a:spcPts val="0"/>
              </a:spcBef>
              <a:spcAft>
                <a:spcPts val="0"/>
              </a:spcAft>
              <a:buNone/>
            </a:pPr>
            <a:r>
              <a:rPr lang="en" sz="1400" b="0" i="0" u="none" strike="noStrike" cap="none">
                <a:solidFill>
                  <a:srgbClr val="9B1B16"/>
                </a:solidFill>
                <a:latin typeface="Arial"/>
                <a:ea typeface="Arial"/>
                <a:cs typeface="Arial"/>
                <a:sym typeface="Arial"/>
              </a:rPr>
              <a:t>Transparency, accountability and integrity by design</a:t>
            </a:r>
            <a:endParaRPr/>
          </a:p>
        </p:txBody>
      </p:sp>
      <p:sp>
        <p:nvSpPr>
          <p:cNvPr id="58" name="Google Shape;58;p1"/>
          <p:cNvSpPr/>
          <p:nvPr/>
        </p:nvSpPr>
        <p:spPr>
          <a:xfrm>
            <a:off x="619116" y="3349826"/>
            <a:ext cx="5715000" cy="1024200"/>
          </a:xfrm>
          <a:prstGeom prst="rect">
            <a:avLst/>
          </a:prstGeom>
          <a:solidFill>
            <a:srgbClr val="FFFFFF"/>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 name="Google Shape;59;p1"/>
          <p:cNvSpPr txBox="1"/>
          <p:nvPr/>
        </p:nvSpPr>
        <p:spPr>
          <a:xfrm>
            <a:off x="673980" y="3450410"/>
            <a:ext cx="5303400" cy="146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950" b="1" i="0" u="none" strike="noStrike" cap="none">
                <a:solidFill>
                  <a:srgbClr val="5D6264"/>
                </a:solidFill>
                <a:latin typeface="Arial"/>
                <a:ea typeface="Arial"/>
                <a:cs typeface="Arial"/>
                <a:sym typeface="Arial"/>
              </a:rPr>
              <a:t>Limpopo Provincial Dialogue | October 2026</a:t>
            </a:r>
            <a:endParaRPr/>
          </a:p>
        </p:txBody>
      </p:sp>
      <p:sp>
        <p:nvSpPr>
          <p:cNvPr id="60" name="Google Shape;60;p1"/>
          <p:cNvSpPr txBox="1"/>
          <p:nvPr/>
        </p:nvSpPr>
        <p:spPr>
          <a:xfrm>
            <a:off x="673980" y="3724730"/>
            <a:ext cx="3657600" cy="146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950" b="0" i="0" u="none" strike="noStrike" cap="none">
                <a:solidFill>
                  <a:srgbClr val="5D6264"/>
                </a:solidFill>
                <a:latin typeface="Arial"/>
                <a:ea typeface="Arial"/>
                <a:cs typeface="Arial"/>
                <a:sym typeface="Arial"/>
              </a:rPr>
              <a:t>Presenter: Mr Joshua Swart</a:t>
            </a:r>
            <a:endParaRPr/>
          </a:p>
        </p:txBody>
      </p:sp>
      <p:sp>
        <p:nvSpPr>
          <p:cNvPr id="61" name="Google Shape;61;p1"/>
          <p:cNvSpPr txBox="1"/>
          <p:nvPr/>
        </p:nvSpPr>
        <p:spPr>
          <a:xfrm>
            <a:off x="673980" y="3989906"/>
            <a:ext cx="5394900" cy="130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850" b="0" i="0" u="none" strike="noStrike" cap="none">
                <a:solidFill>
                  <a:srgbClr val="5D6264"/>
                </a:solidFill>
                <a:latin typeface="Arial"/>
                <a:ea typeface="Arial"/>
                <a:cs typeface="Arial"/>
                <a:sym typeface="Arial"/>
              </a:rPr>
              <a:t>African Procurement Law Unit | Stellenbosch University Faculty of Law</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67" name="Google Shape;67;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68" name="Google Shape;68;p2" title="Screenshot 2026-08-27 at 10.24.27.png"/>
          <p:cNvPicPr preferRelativeResize="0"/>
          <p:nvPr/>
        </p:nvPicPr>
        <p:blipFill rotWithShape="1">
          <a:blip r:embed="rId3">
            <a:alphaModFix/>
          </a:blip>
          <a:srcRect/>
          <a:stretch/>
        </p:blipFill>
        <p:spPr>
          <a:xfrm>
            <a:off x="0" y="0"/>
            <a:ext cx="9144003" cy="5143501"/>
          </a:xfrm>
          <a:prstGeom prst="rect">
            <a:avLst/>
          </a:prstGeom>
          <a:noFill/>
          <a:ln>
            <a:noFill/>
          </a:ln>
        </p:spPr>
      </p:pic>
      <p:sp>
        <p:nvSpPr>
          <p:cNvPr id="69" name="Google Shape;69;p2"/>
          <p:cNvSpPr txBox="1"/>
          <p:nvPr/>
        </p:nvSpPr>
        <p:spPr>
          <a:xfrm>
            <a:off x="45720" y="146304"/>
            <a:ext cx="3474720" cy="36576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300" b="0" i="0" u="none" strike="noStrike" cap="none">
                <a:solidFill>
                  <a:srgbClr val="9B1B16"/>
                </a:solidFill>
                <a:latin typeface="Arial"/>
                <a:ea typeface="Arial"/>
                <a:cs typeface="Arial"/>
                <a:sym typeface="Arial"/>
              </a:rPr>
              <a:t>1. WHY DIGITISE?</a:t>
            </a:r>
            <a:endParaRPr/>
          </a:p>
        </p:txBody>
      </p:sp>
      <p:sp>
        <p:nvSpPr>
          <p:cNvPr id="70" name="Google Shape;70;p2"/>
          <p:cNvSpPr txBox="1"/>
          <p:nvPr/>
        </p:nvSpPr>
        <p:spPr>
          <a:xfrm>
            <a:off x="45720" y="493776"/>
            <a:ext cx="8503920" cy="43891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2300" b="1" i="0" u="none" strike="noStrike" cap="none">
                <a:solidFill>
                  <a:srgbClr val="17363A"/>
                </a:solidFill>
                <a:latin typeface="Arial"/>
                <a:ea typeface="Arial"/>
                <a:cs typeface="Arial"/>
                <a:sym typeface="Arial"/>
              </a:rPr>
              <a:t>When procurement goes digital, what should get better?</a:t>
            </a:r>
            <a:endParaRPr/>
          </a:p>
        </p:txBody>
      </p:sp>
      <p:sp>
        <p:nvSpPr>
          <p:cNvPr id="71" name="Google Shape;71;p2"/>
          <p:cNvSpPr txBox="1"/>
          <p:nvPr/>
        </p:nvSpPr>
        <p:spPr>
          <a:xfrm>
            <a:off x="164592" y="932688"/>
            <a:ext cx="8138160"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150" b="0" i="0" u="none" strike="noStrike" cap="none">
                <a:solidFill>
                  <a:srgbClr val="7A8082"/>
                </a:solidFill>
                <a:latin typeface="Arial"/>
                <a:ea typeface="Arial"/>
                <a:cs typeface="Arial"/>
                <a:sym typeface="Arial"/>
              </a:rPr>
              <a:t>Putting a paper process onto a screen is not, by itself, procurement reform.</a:t>
            </a:r>
            <a:endParaRPr/>
          </a:p>
        </p:txBody>
      </p:sp>
      <p:sp>
        <p:nvSpPr>
          <p:cNvPr id="72" name="Google Shape;72;p2"/>
          <p:cNvSpPr/>
          <p:nvPr/>
        </p:nvSpPr>
        <p:spPr>
          <a:xfrm>
            <a:off x="256032" y="1353312"/>
            <a:ext cx="2029968" cy="2212848"/>
          </a:xfrm>
          <a:prstGeom prst="roundRect">
            <a:avLst>
              <a:gd name="adj" fmla="val 16667"/>
            </a:avLst>
          </a:prstGeom>
          <a:solidFill>
            <a:srgbClr val="E7EFF2"/>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 name="Google Shape;73;p2"/>
          <p:cNvSpPr/>
          <p:nvPr/>
        </p:nvSpPr>
        <p:spPr>
          <a:xfrm>
            <a:off x="402336" y="1517904"/>
            <a:ext cx="347472" cy="347472"/>
          </a:xfrm>
          <a:prstGeom prst="ellipse">
            <a:avLst/>
          </a:prstGeom>
          <a:solidFill>
            <a:srgbClr val="2E5361"/>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 name="Google Shape;74;p2"/>
          <p:cNvSpPr txBox="1"/>
          <p:nvPr/>
        </p:nvSpPr>
        <p:spPr>
          <a:xfrm>
            <a:off x="402336" y="1517904"/>
            <a:ext cx="347472" cy="34747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100" b="1" i="0" u="none" strike="noStrike" cap="none">
                <a:solidFill>
                  <a:srgbClr val="FFFFFF"/>
                </a:solidFill>
                <a:latin typeface="Arial"/>
                <a:ea typeface="Arial"/>
                <a:cs typeface="Arial"/>
                <a:sym typeface="Arial"/>
              </a:rPr>
              <a:t>1</a:t>
            </a:r>
            <a:endParaRPr/>
          </a:p>
        </p:txBody>
      </p:sp>
      <p:sp>
        <p:nvSpPr>
          <p:cNvPr id="75" name="Google Shape;75;p2"/>
          <p:cNvSpPr txBox="1"/>
          <p:nvPr/>
        </p:nvSpPr>
        <p:spPr>
          <a:xfrm>
            <a:off x="841248" y="1527048"/>
            <a:ext cx="1298448"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50" b="1" i="0" u="none" strike="noStrike" cap="none">
                <a:solidFill>
                  <a:srgbClr val="2E5361"/>
                </a:solidFill>
                <a:latin typeface="Arial"/>
                <a:ea typeface="Arial"/>
                <a:cs typeface="Arial"/>
                <a:sym typeface="Arial"/>
              </a:rPr>
              <a:t>TRANSPARENCY</a:t>
            </a:r>
            <a:endParaRPr/>
          </a:p>
        </p:txBody>
      </p:sp>
      <p:sp>
        <p:nvSpPr>
          <p:cNvPr id="76" name="Google Shape;76;p2"/>
          <p:cNvSpPr txBox="1"/>
          <p:nvPr/>
        </p:nvSpPr>
        <p:spPr>
          <a:xfrm>
            <a:off x="402336" y="1993392"/>
            <a:ext cx="1737300" cy="52590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9" b="0" i="0" u="none" strike="noStrike" cap="none">
                <a:solidFill>
                  <a:srgbClr val="5D6264"/>
                </a:solidFill>
                <a:latin typeface="Arial"/>
                <a:ea typeface="Arial"/>
                <a:cs typeface="Arial"/>
                <a:sym typeface="Arial"/>
              </a:rPr>
              <a:t>Can we see what was bought, from whom, for how much</a:t>
            </a:r>
            <a:r>
              <a:rPr lang="en" sz="1019">
                <a:solidFill>
                  <a:srgbClr val="5D6264"/>
                </a:solidFill>
              </a:rPr>
              <a:t>,</a:t>
            </a:r>
            <a:r>
              <a:rPr lang="en" sz="1019" b="0" i="0" u="none" strike="noStrike" cap="none">
                <a:solidFill>
                  <a:srgbClr val="5D6264"/>
                </a:solidFill>
                <a:latin typeface="Arial"/>
                <a:ea typeface="Arial"/>
                <a:cs typeface="Arial"/>
                <a:sym typeface="Arial"/>
              </a:rPr>
              <a:t> and what changed?</a:t>
            </a:r>
            <a:endParaRPr/>
          </a:p>
        </p:txBody>
      </p:sp>
      <p:sp>
        <p:nvSpPr>
          <p:cNvPr id="77" name="Google Shape;77;p2"/>
          <p:cNvSpPr/>
          <p:nvPr/>
        </p:nvSpPr>
        <p:spPr>
          <a:xfrm>
            <a:off x="2450592" y="1353312"/>
            <a:ext cx="2029968" cy="2212848"/>
          </a:xfrm>
          <a:prstGeom prst="roundRect">
            <a:avLst>
              <a:gd name="adj" fmla="val 16667"/>
            </a:avLst>
          </a:prstGeom>
          <a:solidFill>
            <a:srgbClr val="EAF0ED"/>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 name="Google Shape;78;p2"/>
          <p:cNvSpPr/>
          <p:nvPr/>
        </p:nvSpPr>
        <p:spPr>
          <a:xfrm>
            <a:off x="2596896" y="1517904"/>
            <a:ext cx="347472" cy="347472"/>
          </a:xfrm>
          <a:prstGeom prst="ellipse">
            <a:avLst/>
          </a:prstGeom>
          <a:solidFill>
            <a:srgbClr val="1E5B4F"/>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 name="Google Shape;79;p2"/>
          <p:cNvSpPr txBox="1"/>
          <p:nvPr/>
        </p:nvSpPr>
        <p:spPr>
          <a:xfrm>
            <a:off x="2596896" y="1517904"/>
            <a:ext cx="347472" cy="34747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100" b="1" i="0" u="none" strike="noStrike" cap="none">
                <a:solidFill>
                  <a:srgbClr val="FFFFFF"/>
                </a:solidFill>
                <a:latin typeface="Arial"/>
                <a:ea typeface="Arial"/>
                <a:cs typeface="Arial"/>
                <a:sym typeface="Arial"/>
              </a:rPr>
              <a:t>2</a:t>
            </a:r>
            <a:endParaRPr/>
          </a:p>
        </p:txBody>
      </p:sp>
      <p:sp>
        <p:nvSpPr>
          <p:cNvPr id="80" name="Google Shape;80;p2"/>
          <p:cNvSpPr txBox="1"/>
          <p:nvPr/>
        </p:nvSpPr>
        <p:spPr>
          <a:xfrm>
            <a:off x="3035808" y="1527048"/>
            <a:ext cx="1298448"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50" b="1" i="0" u="none" strike="noStrike" cap="none">
                <a:solidFill>
                  <a:srgbClr val="1E5B4F"/>
                </a:solidFill>
                <a:latin typeface="Arial"/>
                <a:ea typeface="Arial"/>
                <a:cs typeface="Arial"/>
                <a:sym typeface="Arial"/>
              </a:rPr>
              <a:t>ACCOUNTABILITY</a:t>
            </a:r>
            <a:endParaRPr/>
          </a:p>
        </p:txBody>
      </p:sp>
      <p:sp>
        <p:nvSpPr>
          <p:cNvPr id="81" name="Google Shape;81;p2"/>
          <p:cNvSpPr txBox="1"/>
          <p:nvPr/>
        </p:nvSpPr>
        <p:spPr>
          <a:xfrm>
            <a:off x="2596896" y="1993392"/>
            <a:ext cx="1737360" cy="112471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9" b="0" i="0" u="none" strike="noStrike" cap="none">
                <a:solidFill>
                  <a:srgbClr val="5D6264"/>
                </a:solidFill>
                <a:latin typeface="Arial"/>
                <a:ea typeface="Arial"/>
                <a:cs typeface="Arial"/>
                <a:sym typeface="Arial"/>
              </a:rPr>
              <a:t>Can we tell who approved what, when, and under whose authority?</a:t>
            </a:r>
            <a:endParaRPr/>
          </a:p>
        </p:txBody>
      </p:sp>
      <p:sp>
        <p:nvSpPr>
          <p:cNvPr id="82" name="Google Shape;82;p2"/>
          <p:cNvSpPr/>
          <p:nvPr/>
        </p:nvSpPr>
        <p:spPr>
          <a:xfrm>
            <a:off x="4645152" y="1353312"/>
            <a:ext cx="2029968" cy="2212848"/>
          </a:xfrm>
          <a:prstGeom prst="roundRect">
            <a:avLst>
              <a:gd name="adj" fmla="val 16667"/>
            </a:avLst>
          </a:prstGeom>
          <a:solidFill>
            <a:srgbClr val="F2E8CF"/>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3" name="Google Shape;83;p2"/>
          <p:cNvSpPr/>
          <p:nvPr/>
        </p:nvSpPr>
        <p:spPr>
          <a:xfrm>
            <a:off x="4791456" y="1517904"/>
            <a:ext cx="347472" cy="347472"/>
          </a:xfrm>
          <a:prstGeom prst="ellipse">
            <a:avLst/>
          </a:prstGeom>
          <a:solidFill>
            <a:srgbClr val="72561D"/>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 name="Google Shape;84;p2"/>
          <p:cNvSpPr txBox="1"/>
          <p:nvPr/>
        </p:nvSpPr>
        <p:spPr>
          <a:xfrm>
            <a:off x="4791456" y="1517904"/>
            <a:ext cx="347472" cy="34747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100" b="1" i="0" u="none" strike="noStrike" cap="none">
                <a:solidFill>
                  <a:srgbClr val="FFFFFF"/>
                </a:solidFill>
                <a:latin typeface="Arial"/>
                <a:ea typeface="Arial"/>
                <a:cs typeface="Arial"/>
                <a:sym typeface="Arial"/>
              </a:rPr>
              <a:t>3</a:t>
            </a:r>
            <a:endParaRPr/>
          </a:p>
        </p:txBody>
      </p:sp>
      <p:sp>
        <p:nvSpPr>
          <p:cNvPr id="85" name="Google Shape;85;p2"/>
          <p:cNvSpPr txBox="1"/>
          <p:nvPr/>
        </p:nvSpPr>
        <p:spPr>
          <a:xfrm>
            <a:off x="5230368" y="1527048"/>
            <a:ext cx="1298448"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50" b="1" i="0" u="none" strike="noStrike" cap="none">
                <a:solidFill>
                  <a:srgbClr val="72561D"/>
                </a:solidFill>
                <a:latin typeface="Arial"/>
                <a:ea typeface="Arial"/>
                <a:cs typeface="Arial"/>
                <a:sym typeface="Arial"/>
              </a:rPr>
              <a:t>INTEGRITY</a:t>
            </a:r>
            <a:endParaRPr/>
          </a:p>
        </p:txBody>
      </p:sp>
      <p:sp>
        <p:nvSpPr>
          <p:cNvPr id="86" name="Google Shape;86;p2"/>
          <p:cNvSpPr txBox="1"/>
          <p:nvPr/>
        </p:nvSpPr>
        <p:spPr>
          <a:xfrm>
            <a:off x="4791456" y="1993392"/>
            <a:ext cx="1737360" cy="112471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9" b="0" i="0" u="none" strike="noStrike" cap="none">
                <a:solidFill>
                  <a:srgbClr val="5D6264"/>
                </a:solidFill>
                <a:latin typeface="Arial"/>
                <a:ea typeface="Arial"/>
                <a:cs typeface="Arial"/>
                <a:sym typeface="Arial"/>
              </a:rPr>
              <a:t>Can the system surface conflicts, unusual prices and suspicious patterns?</a:t>
            </a:r>
            <a:endParaRPr/>
          </a:p>
        </p:txBody>
      </p:sp>
      <p:sp>
        <p:nvSpPr>
          <p:cNvPr id="87" name="Google Shape;87;p2"/>
          <p:cNvSpPr/>
          <p:nvPr/>
        </p:nvSpPr>
        <p:spPr>
          <a:xfrm>
            <a:off x="6839712" y="1353312"/>
            <a:ext cx="2029968" cy="2212848"/>
          </a:xfrm>
          <a:prstGeom prst="roundRect">
            <a:avLst>
              <a:gd name="adj" fmla="val 16667"/>
            </a:avLst>
          </a:prstGeom>
          <a:solidFill>
            <a:srgbClr val="F4E7E5"/>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8" name="Google Shape;88;p2"/>
          <p:cNvSpPr/>
          <p:nvPr/>
        </p:nvSpPr>
        <p:spPr>
          <a:xfrm>
            <a:off x="6986016" y="1517904"/>
            <a:ext cx="347472" cy="347472"/>
          </a:xfrm>
          <a:prstGeom prst="ellipse">
            <a:avLst/>
          </a:prstGeom>
          <a:solidFill>
            <a:srgbClr val="9B1B16"/>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9" name="Google Shape;89;p2"/>
          <p:cNvSpPr txBox="1"/>
          <p:nvPr/>
        </p:nvSpPr>
        <p:spPr>
          <a:xfrm>
            <a:off x="6986016" y="1517904"/>
            <a:ext cx="347472" cy="347472"/>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100" b="1" i="0" u="none" strike="noStrike" cap="none">
                <a:solidFill>
                  <a:srgbClr val="FFFFFF"/>
                </a:solidFill>
                <a:latin typeface="Arial"/>
                <a:ea typeface="Arial"/>
                <a:cs typeface="Arial"/>
                <a:sym typeface="Arial"/>
              </a:rPr>
              <a:t>4</a:t>
            </a:r>
            <a:endParaRPr/>
          </a:p>
        </p:txBody>
      </p:sp>
      <p:sp>
        <p:nvSpPr>
          <p:cNvPr id="90" name="Google Shape;90;p2"/>
          <p:cNvSpPr txBox="1"/>
          <p:nvPr/>
        </p:nvSpPr>
        <p:spPr>
          <a:xfrm>
            <a:off x="7424928" y="1527048"/>
            <a:ext cx="1298448"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50" b="1" i="0" u="none" strike="noStrike" cap="none">
                <a:solidFill>
                  <a:srgbClr val="9B1B16"/>
                </a:solidFill>
                <a:latin typeface="Arial"/>
                <a:ea typeface="Arial"/>
                <a:cs typeface="Arial"/>
                <a:sym typeface="Arial"/>
              </a:rPr>
              <a:t>VALUE FOR MONEY</a:t>
            </a:r>
            <a:endParaRPr/>
          </a:p>
        </p:txBody>
      </p:sp>
      <p:sp>
        <p:nvSpPr>
          <p:cNvPr id="91" name="Google Shape;91;p2"/>
          <p:cNvSpPr txBox="1"/>
          <p:nvPr/>
        </p:nvSpPr>
        <p:spPr>
          <a:xfrm>
            <a:off x="6986016" y="1993392"/>
            <a:ext cx="1737360" cy="112471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9" b="0" i="0" u="none" strike="noStrike" cap="none">
                <a:solidFill>
                  <a:srgbClr val="5D6264"/>
                </a:solidFill>
                <a:latin typeface="Arial"/>
                <a:ea typeface="Arial"/>
                <a:cs typeface="Arial"/>
                <a:sym typeface="Arial"/>
              </a:rPr>
              <a:t>Can yesterday’s procurement data improve tomorrow’s procurement decision?</a:t>
            </a:r>
            <a:endParaRPr/>
          </a:p>
        </p:txBody>
      </p:sp>
      <p:sp>
        <p:nvSpPr>
          <p:cNvPr id="92" name="Google Shape;92;p2"/>
          <p:cNvSpPr/>
          <p:nvPr/>
        </p:nvSpPr>
        <p:spPr>
          <a:xfrm>
            <a:off x="1143000" y="3822191"/>
            <a:ext cx="6858000" cy="512064"/>
          </a:xfrm>
          <a:prstGeom prst="roundRect">
            <a:avLst>
              <a:gd name="adj" fmla="val 16667"/>
            </a:avLst>
          </a:prstGeom>
          <a:solidFill>
            <a:srgbClr val="17363A"/>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3" name="Google Shape;93;p2"/>
          <p:cNvSpPr txBox="1"/>
          <p:nvPr/>
        </p:nvSpPr>
        <p:spPr>
          <a:xfrm>
            <a:off x="1298448" y="3941063"/>
            <a:ext cx="6547200" cy="232500"/>
          </a:xfrm>
          <a:prstGeom prst="rect">
            <a:avLst/>
          </a:prstGeom>
          <a:noFill/>
          <a:ln>
            <a:noFill/>
          </a:ln>
        </p:spPr>
        <p:txBody>
          <a:bodyPr spcFirstLastPara="1" wrap="square" lIns="27425" tIns="27425" rIns="27425" bIns="27425" anchor="t" anchorCtr="0">
            <a:spAutoFit/>
          </a:bodyPr>
          <a:lstStyle/>
          <a:p>
            <a:pPr marL="0" marR="0" lvl="0" indent="0" algn="ctr" rtl="0">
              <a:lnSpc>
                <a:spcPct val="100000"/>
              </a:lnSpc>
              <a:spcBef>
                <a:spcPts val="0"/>
              </a:spcBef>
              <a:spcAft>
                <a:spcPts val="0"/>
              </a:spcAft>
              <a:buNone/>
            </a:pPr>
            <a:r>
              <a:rPr lang="en" sz="1150" b="1" i="0" u="none" strike="noStrike" cap="none">
                <a:solidFill>
                  <a:srgbClr val="FFFFFF"/>
                </a:solidFill>
                <a:latin typeface="Arial"/>
                <a:ea typeface="Arial"/>
                <a:cs typeface="Arial"/>
                <a:sym typeface="Arial"/>
              </a:rPr>
              <a:t>INTEGRITY BY DESIGN = make the right behaviour easier to follow and easier to prove.</a:t>
            </a:r>
            <a:endParaRPr/>
          </a:p>
        </p:txBody>
      </p:sp>
      <p:sp>
        <p:nvSpPr>
          <p:cNvPr id="94" name="Google Shape;94;p2"/>
          <p:cNvSpPr txBox="1"/>
          <p:nvPr/>
        </p:nvSpPr>
        <p:spPr>
          <a:xfrm>
            <a:off x="420624" y="4617720"/>
            <a:ext cx="3108960" cy="329184"/>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690" b="0" i="0" u="none" strike="noStrike" cap="none">
                <a:solidFill>
                  <a:srgbClr val="7A8082"/>
                </a:solidFill>
                <a:latin typeface="Arial"/>
                <a:ea typeface="Arial"/>
                <a:cs typeface="Arial"/>
                <a:sym typeface="Arial"/>
              </a:rPr>
              <a:t>Anchor: Constitution s 217 — fairness, equity, transparency, competitiveness and cost-effectiveness.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00" name="Google Shape;100;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01" name="Google Shape;101;p3" title="Screenshot 2026-08-27 at 10.24.39.png"/>
          <p:cNvPicPr preferRelativeResize="0"/>
          <p:nvPr/>
        </p:nvPicPr>
        <p:blipFill rotWithShape="1">
          <a:blip r:embed="rId3">
            <a:alphaModFix/>
          </a:blip>
          <a:srcRect/>
          <a:stretch/>
        </p:blipFill>
        <p:spPr>
          <a:xfrm>
            <a:off x="-28650" y="-58373"/>
            <a:ext cx="9359652" cy="5260248"/>
          </a:xfrm>
          <a:prstGeom prst="rect">
            <a:avLst/>
          </a:prstGeom>
          <a:noFill/>
          <a:ln>
            <a:noFill/>
          </a:ln>
        </p:spPr>
      </p:pic>
      <p:sp>
        <p:nvSpPr>
          <p:cNvPr id="102" name="Google Shape;102;p3"/>
          <p:cNvSpPr txBox="1"/>
          <p:nvPr/>
        </p:nvSpPr>
        <p:spPr>
          <a:xfrm>
            <a:off x="250187" y="181785"/>
            <a:ext cx="3091200" cy="48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980000"/>
                </a:solidFill>
                <a:latin typeface="Arial"/>
                <a:ea typeface="Arial"/>
                <a:cs typeface="Arial"/>
                <a:sym typeface="Arial"/>
              </a:rPr>
              <a:t>2. CASE STUDY</a:t>
            </a:r>
            <a:endParaRPr sz="1600" b="0" i="0" u="none" strike="noStrike" cap="none">
              <a:solidFill>
                <a:srgbClr val="98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103" name="Google Shape;103;p3"/>
          <p:cNvSpPr txBox="1"/>
          <p:nvPr/>
        </p:nvSpPr>
        <p:spPr>
          <a:xfrm>
            <a:off x="155375" y="431225"/>
            <a:ext cx="8991600" cy="600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 sz="2700" b="1" i="0" u="none" strike="noStrike" cap="none">
                <a:solidFill>
                  <a:srgbClr val="183236"/>
                </a:solidFill>
                <a:latin typeface="Inter"/>
                <a:ea typeface="Inter"/>
                <a:cs typeface="Inter"/>
                <a:sym typeface="Inter"/>
              </a:rPr>
              <a:t>Inzalo:* “data” is not one legal object</a:t>
            </a:r>
            <a:endParaRPr sz="2700" b="0" i="0" u="none" strike="noStrike" cap="none">
              <a:solidFill>
                <a:schemeClr val="dk1"/>
              </a:solidFill>
              <a:latin typeface="Lato"/>
              <a:ea typeface="Lato"/>
              <a:cs typeface="Lato"/>
              <a:sym typeface="Lato"/>
            </a:endParaRPr>
          </a:p>
        </p:txBody>
      </p:sp>
      <p:sp>
        <p:nvSpPr>
          <p:cNvPr id="104" name="Google Shape;104;p3"/>
          <p:cNvSpPr/>
          <p:nvPr/>
        </p:nvSpPr>
        <p:spPr>
          <a:xfrm>
            <a:off x="250172" y="874500"/>
            <a:ext cx="5794200" cy="347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1250"/>
              <a:buFont typeface="Lato"/>
              <a:buNone/>
            </a:pPr>
            <a:r>
              <a:rPr lang="en" sz="1250" b="0" i="0" u="none" strike="noStrike" cap="none">
                <a:solidFill>
                  <a:srgbClr val="66706F"/>
                </a:solidFill>
                <a:latin typeface="Lato"/>
                <a:ea typeface="Lato"/>
                <a:cs typeface="Lato"/>
                <a:sym typeface="Lato"/>
              </a:rPr>
              <a:t>The contract failed to define “data”</a:t>
            </a:r>
            <a:r>
              <a:rPr lang="en" sz="1250">
                <a:solidFill>
                  <a:srgbClr val="66706F"/>
                </a:solidFill>
                <a:latin typeface="Lato"/>
                <a:ea typeface="Lato"/>
                <a:cs typeface="Lato"/>
                <a:sym typeface="Lato"/>
              </a:rPr>
              <a:t>,</a:t>
            </a:r>
            <a:r>
              <a:rPr lang="en" sz="1250" b="0" i="0" u="none" strike="noStrike" cap="none">
                <a:solidFill>
                  <a:srgbClr val="66706F"/>
                </a:solidFill>
                <a:latin typeface="Lato"/>
                <a:ea typeface="Lato"/>
                <a:cs typeface="Lato"/>
                <a:sym typeface="Lato"/>
              </a:rPr>
              <a:t> and the dispute only became visible at </a:t>
            </a:r>
            <a:r>
              <a:rPr lang="en" sz="1250" b="1" i="0" u="none" strike="noStrike" cap="none">
                <a:solidFill>
                  <a:srgbClr val="66706F"/>
                </a:solidFill>
                <a:latin typeface="Lato"/>
                <a:ea typeface="Lato"/>
                <a:cs typeface="Lato"/>
                <a:sym typeface="Lato"/>
              </a:rPr>
              <a:t>exit</a:t>
            </a:r>
            <a:r>
              <a:rPr lang="en" sz="1250" b="0" i="0" u="none" strike="noStrike" cap="none">
                <a:solidFill>
                  <a:srgbClr val="66706F"/>
                </a:solidFill>
                <a:latin typeface="Lato"/>
                <a:ea typeface="Lato"/>
                <a:cs typeface="Lato"/>
                <a:sym typeface="Lato"/>
              </a:rPr>
              <a:t>.</a:t>
            </a:r>
            <a:endParaRPr sz="1250" b="0" i="0" u="none" strike="noStrike" cap="none">
              <a:solidFill>
                <a:srgbClr val="000000"/>
              </a:solidFill>
              <a:latin typeface="Lato"/>
              <a:ea typeface="Lato"/>
              <a:cs typeface="Lato"/>
              <a:sym typeface="Lato"/>
            </a:endParaRPr>
          </a:p>
        </p:txBody>
      </p:sp>
      <p:sp>
        <p:nvSpPr>
          <p:cNvPr id="105" name="Google Shape;105;p3"/>
          <p:cNvSpPr/>
          <p:nvPr/>
        </p:nvSpPr>
        <p:spPr>
          <a:xfrm>
            <a:off x="346451" y="4689825"/>
            <a:ext cx="3164700" cy="414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280"/>
              </a:buClr>
              <a:buSzPts val="680"/>
              <a:buFont typeface="Lato"/>
              <a:buNone/>
            </a:pPr>
            <a:r>
              <a:rPr lang="en" sz="880" b="0" i="1" u="none" strike="noStrike" cap="none">
                <a:solidFill>
                  <a:srgbClr val="7A8280"/>
                </a:solidFill>
                <a:latin typeface="Lato"/>
                <a:ea typeface="Lato"/>
                <a:cs typeface="Lato"/>
                <a:sym typeface="Lato"/>
              </a:rPr>
              <a:t>*Inzalo Enterprise Management Systems (Pty) Ltd v Chief Albert Luthuli Municipality [2025] ZASCA 85, paras 7–16</a:t>
            </a:r>
            <a:endParaRPr sz="880" b="0" i="0" u="none" strike="noStrike" cap="none">
              <a:solidFill>
                <a:srgbClr val="000000"/>
              </a:solidFill>
              <a:latin typeface="Lato"/>
              <a:ea typeface="Lato"/>
              <a:cs typeface="Lato"/>
              <a:sym typeface="Lato"/>
            </a:endParaRPr>
          </a:p>
        </p:txBody>
      </p:sp>
      <p:sp>
        <p:nvSpPr>
          <p:cNvPr id="106" name="Google Shape;106;p3"/>
          <p:cNvSpPr/>
          <p:nvPr/>
        </p:nvSpPr>
        <p:spPr>
          <a:xfrm>
            <a:off x="250175" y="1252675"/>
            <a:ext cx="2412900" cy="3198600"/>
          </a:xfrm>
          <a:prstGeom prst="roundRect">
            <a:avLst>
              <a:gd name="adj" fmla="val 16667"/>
            </a:avLst>
          </a:prstGeom>
          <a:solidFill>
            <a:srgbClr val="F5E9E6"/>
          </a:solidFill>
          <a:ln w="10225" cap="flat" cmpd="sng">
            <a:solidFill>
              <a:srgbClr val="E5C7C0"/>
            </a:solidFill>
            <a:prstDash val="solid"/>
            <a:round/>
            <a:headEnd type="none" w="sm" len="sm"/>
            <a:tailEnd type="none" w="sm" len="sm"/>
          </a:ln>
        </p:spPr>
        <p:txBody>
          <a:bodyPr spcFirstLastPara="1" wrap="square" lIns="73525" tIns="73525" rIns="73525" bIns="735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3"/>
          <p:cNvSpPr/>
          <p:nvPr/>
        </p:nvSpPr>
        <p:spPr>
          <a:xfrm>
            <a:off x="464647" y="1443859"/>
            <a:ext cx="1991700" cy="176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B3C32"/>
              </a:buClr>
              <a:buSzPts val="740"/>
              <a:buFont typeface="Lato"/>
              <a:buNone/>
            </a:pPr>
            <a:r>
              <a:rPr lang="en" sz="740" b="1" i="0" u="none" strike="noStrike" cap="none">
                <a:solidFill>
                  <a:srgbClr val="9B3C32"/>
                </a:solidFill>
                <a:latin typeface="Lato"/>
                <a:ea typeface="Lato"/>
                <a:cs typeface="Lato"/>
                <a:sym typeface="Lato"/>
              </a:rPr>
              <a:t>THE CONTRACTUAL FAILURE</a:t>
            </a:r>
            <a:endParaRPr sz="740" b="0" i="0" u="none" strike="noStrike" cap="none">
              <a:solidFill>
                <a:srgbClr val="000000"/>
              </a:solidFill>
              <a:latin typeface="Lato"/>
              <a:ea typeface="Lato"/>
              <a:cs typeface="Lato"/>
              <a:sym typeface="Lato"/>
            </a:endParaRPr>
          </a:p>
        </p:txBody>
      </p:sp>
      <p:sp>
        <p:nvSpPr>
          <p:cNvPr id="108" name="Google Shape;108;p3"/>
          <p:cNvSpPr/>
          <p:nvPr/>
        </p:nvSpPr>
        <p:spPr>
          <a:xfrm>
            <a:off x="464647" y="1598385"/>
            <a:ext cx="1953000" cy="661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B3C32"/>
              </a:buClr>
              <a:buSzPts val="1528"/>
              <a:buFont typeface="Inter"/>
              <a:buNone/>
            </a:pPr>
            <a:r>
              <a:rPr lang="en" sz="1528" b="1" i="0" u="none" strike="noStrike" cap="none">
                <a:solidFill>
                  <a:srgbClr val="9B3C32"/>
                </a:solidFill>
                <a:latin typeface="Inter"/>
                <a:ea typeface="Inter"/>
                <a:cs typeface="Inter"/>
                <a:sym typeface="Inter"/>
              </a:rPr>
              <a:t>“The customer reserves the right to all data captured…”</a:t>
            </a:r>
            <a:endParaRPr sz="1528" b="0" i="0" u="none" strike="noStrike" cap="none">
              <a:solidFill>
                <a:srgbClr val="000000"/>
              </a:solidFill>
              <a:latin typeface="Lato"/>
              <a:ea typeface="Lato"/>
              <a:cs typeface="Lato"/>
              <a:sym typeface="Lato"/>
            </a:endParaRPr>
          </a:p>
        </p:txBody>
      </p:sp>
      <p:sp>
        <p:nvSpPr>
          <p:cNvPr id="109" name="Google Shape;109;p3"/>
          <p:cNvSpPr/>
          <p:nvPr/>
        </p:nvSpPr>
        <p:spPr>
          <a:xfrm>
            <a:off x="464647" y="2394514"/>
            <a:ext cx="1953000" cy="808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33A35"/>
              </a:buClr>
              <a:buSzPts val="901"/>
              <a:buFont typeface="Lato"/>
              <a:buNone/>
            </a:pPr>
            <a:r>
              <a:rPr lang="en" sz="1101" b="0" i="0" u="none" strike="noStrike" cap="none">
                <a:solidFill>
                  <a:srgbClr val="633A35"/>
                </a:solidFill>
                <a:latin typeface="Lato"/>
                <a:ea typeface="Lato"/>
                <a:cs typeface="Lato"/>
                <a:sym typeface="Lato"/>
              </a:rPr>
              <a:t>But the Master Agreement defined neither “data” nor “captured data”. It separately protected Inzalo’s software as its intellectual property.</a:t>
            </a:r>
            <a:endParaRPr sz="1101" b="0" i="0" u="none" strike="noStrike" cap="none">
              <a:solidFill>
                <a:srgbClr val="000000"/>
              </a:solidFill>
              <a:latin typeface="Lato"/>
              <a:ea typeface="Lato"/>
              <a:cs typeface="Lato"/>
              <a:sym typeface="Lato"/>
            </a:endParaRPr>
          </a:p>
        </p:txBody>
      </p:sp>
      <p:sp>
        <p:nvSpPr>
          <p:cNvPr id="110" name="Google Shape;110;p3"/>
          <p:cNvSpPr/>
          <p:nvPr/>
        </p:nvSpPr>
        <p:spPr>
          <a:xfrm>
            <a:off x="464651" y="3260201"/>
            <a:ext cx="983700" cy="220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B3C32"/>
              </a:buClr>
              <a:buSzPts val="965"/>
              <a:buFont typeface="Inter"/>
              <a:buNone/>
            </a:pPr>
            <a:r>
              <a:rPr lang="en" sz="1265" b="1" i="0" u="none" strike="noStrike" cap="none">
                <a:solidFill>
                  <a:srgbClr val="9B3C32"/>
                </a:solidFill>
                <a:latin typeface="Inter"/>
                <a:ea typeface="Inter"/>
                <a:cs typeface="Inter"/>
                <a:sym typeface="Inter"/>
              </a:rPr>
              <a:t>SCA result</a:t>
            </a:r>
            <a:endParaRPr sz="1265" b="0" i="0" u="none" strike="noStrike" cap="none">
              <a:solidFill>
                <a:srgbClr val="000000"/>
              </a:solidFill>
              <a:latin typeface="Lato"/>
              <a:ea typeface="Lato"/>
              <a:cs typeface="Lato"/>
              <a:sym typeface="Lato"/>
            </a:endParaRPr>
          </a:p>
        </p:txBody>
      </p:sp>
      <p:sp>
        <p:nvSpPr>
          <p:cNvPr id="111" name="Google Shape;111;p3"/>
          <p:cNvSpPr/>
          <p:nvPr/>
        </p:nvSpPr>
        <p:spPr>
          <a:xfrm>
            <a:off x="464650" y="3537569"/>
            <a:ext cx="1953000" cy="714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33A35"/>
              </a:buClr>
              <a:buSzPts val="795"/>
              <a:buFont typeface="Lato"/>
              <a:buNone/>
            </a:pPr>
            <a:r>
              <a:rPr lang="en" sz="996" b="0" i="0" u="none" strike="noStrike" cap="none">
                <a:solidFill>
                  <a:srgbClr val="633A35"/>
                </a:solidFill>
                <a:latin typeface="Lato"/>
                <a:ea typeface="Lato"/>
                <a:cs typeface="Lato"/>
                <a:sym typeface="Lato"/>
              </a:rPr>
              <a:t>The High Court’s “all data” order was overbroad. The matter was remitted to determine what data, if any, the municipality was entitled to receive.</a:t>
            </a:r>
            <a:endParaRPr sz="996" b="0" i="0" u="none" strike="noStrike" cap="none">
              <a:solidFill>
                <a:srgbClr val="000000"/>
              </a:solidFill>
              <a:latin typeface="Lato"/>
              <a:ea typeface="Lato"/>
              <a:cs typeface="Lato"/>
              <a:sym typeface="Lato"/>
            </a:endParaRPr>
          </a:p>
        </p:txBody>
      </p:sp>
      <p:sp>
        <p:nvSpPr>
          <p:cNvPr id="112" name="Google Shape;112;p3"/>
          <p:cNvSpPr/>
          <p:nvPr/>
        </p:nvSpPr>
        <p:spPr>
          <a:xfrm>
            <a:off x="3160859" y="1329649"/>
            <a:ext cx="2297700" cy="220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1287"/>
              <a:buFont typeface="Inter"/>
              <a:buNone/>
            </a:pPr>
            <a:r>
              <a:rPr lang="en" sz="1287" b="1" i="0" u="none" strike="noStrike" cap="none">
                <a:solidFill>
                  <a:srgbClr val="183236"/>
                </a:solidFill>
                <a:latin typeface="Inter"/>
                <a:ea typeface="Inter"/>
                <a:cs typeface="Inter"/>
                <a:sym typeface="Inter"/>
              </a:rPr>
              <a:t>Classify before you contract</a:t>
            </a:r>
            <a:endParaRPr sz="1287" b="0" i="0" u="none" strike="noStrike" cap="none">
              <a:solidFill>
                <a:srgbClr val="000000"/>
              </a:solidFill>
              <a:latin typeface="Lato"/>
              <a:ea typeface="Lato"/>
              <a:cs typeface="Lato"/>
              <a:sym typeface="Lato"/>
            </a:endParaRPr>
          </a:p>
        </p:txBody>
      </p:sp>
      <p:sp>
        <p:nvSpPr>
          <p:cNvPr id="113" name="Google Shape;113;p3"/>
          <p:cNvSpPr/>
          <p:nvPr/>
        </p:nvSpPr>
        <p:spPr>
          <a:xfrm>
            <a:off x="3160850" y="1598374"/>
            <a:ext cx="2029800" cy="180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48"/>
              <a:buFont typeface="Lato"/>
              <a:buNone/>
            </a:pPr>
            <a:r>
              <a:rPr lang="en" sz="1148" b="1" i="0" u="none" strike="noStrike" cap="none">
                <a:solidFill>
                  <a:srgbClr val="66706F"/>
                </a:solidFill>
                <a:latin typeface="Lato"/>
                <a:ea typeface="Lato"/>
                <a:cs typeface="Lato"/>
                <a:sym typeface="Lato"/>
              </a:rPr>
              <a:t>Data class</a:t>
            </a:r>
            <a:endParaRPr sz="1148" b="0" i="0" u="none" strike="noStrike" cap="none">
              <a:solidFill>
                <a:srgbClr val="000000"/>
              </a:solidFill>
              <a:latin typeface="Lato"/>
              <a:ea typeface="Lato"/>
              <a:cs typeface="Lato"/>
              <a:sym typeface="Lato"/>
            </a:endParaRPr>
          </a:p>
        </p:txBody>
      </p:sp>
      <p:sp>
        <p:nvSpPr>
          <p:cNvPr id="114" name="Google Shape;114;p3"/>
          <p:cNvSpPr/>
          <p:nvPr/>
        </p:nvSpPr>
        <p:spPr>
          <a:xfrm>
            <a:off x="5351524" y="1598374"/>
            <a:ext cx="3638400" cy="180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48"/>
              <a:buFont typeface="Lato"/>
              <a:buNone/>
            </a:pPr>
            <a:r>
              <a:rPr lang="en" sz="1148" b="1" i="0" u="none" strike="noStrike" cap="none">
                <a:solidFill>
                  <a:srgbClr val="66706F"/>
                </a:solidFill>
                <a:latin typeface="Lato"/>
                <a:ea typeface="Lato"/>
                <a:cs typeface="Lato"/>
                <a:sym typeface="Lato"/>
              </a:rPr>
              <a:t>Minimum contractual treatment</a:t>
            </a:r>
            <a:endParaRPr sz="1148" b="0" i="0" u="none" strike="noStrike" cap="none">
              <a:solidFill>
                <a:srgbClr val="000000"/>
              </a:solidFill>
              <a:latin typeface="Lato"/>
              <a:ea typeface="Lato"/>
              <a:cs typeface="Lato"/>
              <a:sym typeface="Lato"/>
            </a:endParaRPr>
          </a:p>
        </p:txBody>
      </p:sp>
      <p:sp>
        <p:nvSpPr>
          <p:cNvPr id="115" name="Google Shape;115;p3"/>
          <p:cNvSpPr/>
          <p:nvPr/>
        </p:nvSpPr>
        <p:spPr>
          <a:xfrm>
            <a:off x="3084262" y="1869695"/>
            <a:ext cx="6012900" cy="352800"/>
          </a:xfrm>
          <a:prstGeom prst="rect">
            <a:avLst/>
          </a:prstGeom>
          <a:solidFill>
            <a:srgbClr val="F6F8F7"/>
          </a:solidFill>
          <a:ln w="10225" cap="flat" cmpd="sng">
            <a:solidFill>
              <a:srgbClr val="F6F8F7"/>
            </a:solidFill>
            <a:prstDash val="solid"/>
            <a:round/>
            <a:headEnd type="none" w="sm" len="sm"/>
            <a:tailEnd type="none" w="sm" len="sm"/>
          </a:ln>
        </p:spPr>
        <p:txBody>
          <a:bodyPr spcFirstLastPara="1" wrap="square" lIns="73525" tIns="73525" rIns="73525" bIns="735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3"/>
          <p:cNvSpPr/>
          <p:nvPr/>
        </p:nvSpPr>
        <p:spPr>
          <a:xfrm>
            <a:off x="3160850" y="1933840"/>
            <a:ext cx="2007000" cy="228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04"/>
              <a:buFont typeface="Lato"/>
              <a:buNone/>
            </a:pPr>
            <a:r>
              <a:rPr lang="en" sz="1204" b="1" i="0" u="none" strike="noStrike" cap="none">
                <a:solidFill>
                  <a:srgbClr val="183236"/>
                </a:solidFill>
                <a:latin typeface="Lato"/>
                <a:ea typeface="Lato"/>
                <a:cs typeface="Lato"/>
                <a:sym typeface="Lato"/>
              </a:rPr>
              <a:t>Government source / input data</a:t>
            </a:r>
            <a:endParaRPr sz="1204" b="0" i="0" u="none" strike="noStrike" cap="none">
              <a:solidFill>
                <a:srgbClr val="000000"/>
              </a:solidFill>
              <a:latin typeface="Lato"/>
              <a:ea typeface="Lato"/>
              <a:cs typeface="Lato"/>
              <a:sym typeface="Lato"/>
            </a:endParaRPr>
          </a:p>
        </p:txBody>
      </p:sp>
      <p:sp>
        <p:nvSpPr>
          <p:cNvPr id="117" name="Google Shape;117;p3"/>
          <p:cNvSpPr/>
          <p:nvPr/>
        </p:nvSpPr>
        <p:spPr>
          <a:xfrm>
            <a:off x="5351524" y="1933840"/>
            <a:ext cx="3615300" cy="24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95"/>
              <a:buFont typeface="Lato"/>
              <a:buNone/>
            </a:pPr>
            <a:r>
              <a:rPr lang="en" sz="1196" b="0" i="0" u="none" strike="noStrike" cap="none">
                <a:solidFill>
                  <a:srgbClr val="66706F"/>
                </a:solidFill>
                <a:latin typeface="Lato"/>
                <a:ea typeface="Lato"/>
                <a:cs typeface="Lato"/>
                <a:sym typeface="Lato"/>
              </a:rPr>
              <a:t>Government access, control and portable export</a:t>
            </a:r>
            <a:endParaRPr sz="1196" b="0" i="0" u="none" strike="noStrike" cap="none">
              <a:solidFill>
                <a:srgbClr val="000000"/>
              </a:solidFill>
              <a:latin typeface="Lato"/>
              <a:ea typeface="Lato"/>
              <a:cs typeface="Lato"/>
              <a:sym typeface="Lato"/>
            </a:endParaRPr>
          </a:p>
        </p:txBody>
      </p:sp>
      <p:sp>
        <p:nvSpPr>
          <p:cNvPr id="118" name="Google Shape;118;p3"/>
          <p:cNvSpPr/>
          <p:nvPr/>
        </p:nvSpPr>
        <p:spPr>
          <a:xfrm>
            <a:off x="3160850" y="2318398"/>
            <a:ext cx="2007000" cy="228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04"/>
              <a:buFont typeface="Lato"/>
              <a:buNone/>
            </a:pPr>
            <a:r>
              <a:rPr lang="en" sz="1204" b="1" i="0" u="none" strike="noStrike" cap="none">
                <a:solidFill>
                  <a:srgbClr val="183236"/>
                </a:solidFill>
                <a:latin typeface="Lato"/>
                <a:ea typeface="Lato"/>
                <a:cs typeface="Lato"/>
                <a:sym typeface="Lato"/>
              </a:rPr>
              <a:t>Derived / work-product data</a:t>
            </a:r>
            <a:endParaRPr sz="1204" b="0" i="0" u="none" strike="noStrike" cap="none">
              <a:solidFill>
                <a:srgbClr val="000000"/>
              </a:solidFill>
              <a:latin typeface="Lato"/>
              <a:ea typeface="Lato"/>
              <a:cs typeface="Lato"/>
              <a:sym typeface="Lato"/>
            </a:endParaRPr>
          </a:p>
        </p:txBody>
      </p:sp>
      <p:sp>
        <p:nvSpPr>
          <p:cNvPr id="119" name="Google Shape;119;p3"/>
          <p:cNvSpPr/>
          <p:nvPr/>
        </p:nvSpPr>
        <p:spPr>
          <a:xfrm>
            <a:off x="5351524" y="2318398"/>
            <a:ext cx="3615300" cy="24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95"/>
              <a:buFont typeface="Lato"/>
              <a:buNone/>
            </a:pPr>
            <a:r>
              <a:rPr lang="en" sz="1196" b="0" i="0" u="none" strike="noStrike" cap="none">
                <a:solidFill>
                  <a:srgbClr val="66706F"/>
                </a:solidFill>
                <a:latin typeface="Lato"/>
                <a:ea typeface="Lato"/>
                <a:cs typeface="Lato"/>
                <a:sym typeface="Lato"/>
              </a:rPr>
              <a:t>Expressly allocate access, use and control</a:t>
            </a:r>
            <a:endParaRPr sz="1196" b="0" i="0" u="none" strike="noStrike" cap="none">
              <a:solidFill>
                <a:srgbClr val="000000"/>
              </a:solidFill>
              <a:latin typeface="Lato"/>
              <a:ea typeface="Lato"/>
              <a:cs typeface="Lato"/>
              <a:sym typeface="Lato"/>
            </a:endParaRPr>
          </a:p>
        </p:txBody>
      </p:sp>
      <p:sp>
        <p:nvSpPr>
          <p:cNvPr id="120" name="Google Shape;120;p3"/>
          <p:cNvSpPr/>
          <p:nvPr/>
        </p:nvSpPr>
        <p:spPr>
          <a:xfrm>
            <a:off x="3084262" y="2638957"/>
            <a:ext cx="6012900" cy="352800"/>
          </a:xfrm>
          <a:prstGeom prst="rect">
            <a:avLst/>
          </a:prstGeom>
          <a:solidFill>
            <a:srgbClr val="F6F8F7"/>
          </a:solidFill>
          <a:ln w="10225" cap="flat" cmpd="sng">
            <a:solidFill>
              <a:srgbClr val="F6F8F7"/>
            </a:solidFill>
            <a:prstDash val="solid"/>
            <a:round/>
            <a:headEnd type="none" w="sm" len="sm"/>
            <a:tailEnd type="none" w="sm" len="sm"/>
          </a:ln>
        </p:spPr>
        <p:txBody>
          <a:bodyPr spcFirstLastPara="1" wrap="square" lIns="73525" tIns="73525" rIns="73525" bIns="735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3"/>
          <p:cNvSpPr/>
          <p:nvPr/>
        </p:nvSpPr>
        <p:spPr>
          <a:xfrm>
            <a:off x="3160850" y="2702956"/>
            <a:ext cx="2007000" cy="228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04"/>
              <a:buFont typeface="Lato"/>
              <a:buNone/>
            </a:pPr>
            <a:r>
              <a:rPr lang="en" sz="1204" b="1" i="0" u="none" strike="noStrike" cap="none">
                <a:solidFill>
                  <a:srgbClr val="183236"/>
                </a:solidFill>
                <a:latin typeface="Lato"/>
                <a:ea typeface="Lato"/>
                <a:cs typeface="Lato"/>
                <a:sym typeface="Lato"/>
              </a:rPr>
              <a:t>Personal information</a:t>
            </a:r>
            <a:endParaRPr sz="1204" b="0" i="0" u="none" strike="noStrike" cap="none">
              <a:solidFill>
                <a:srgbClr val="000000"/>
              </a:solidFill>
              <a:latin typeface="Lato"/>
              <a:ea typeface="Lato"/>
              <a:cs typeface="Lato"/>
              <a:sym typeface="Lato"/>
            </a:endParaRPr>
          </a:p>
        </p:txBody>
      </p:sp>
      <p:sp>
        <p:nvSpPr>
          <p:cNvPr id="122" name="Google Shape;122;p3"/>
          <p:cNvSpPr/>
          <p:nvPr/>
        </p:nvSpPr>
        <p:spPr>
          <a:xfrm>
            <a:off x="5351524" y="2702956"/>
            <a:ext cx="3615300" cy="24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95"/>
              <a:buFont typeface="Lato"/>
              <a:buNone/>
            </a:pPr>
            <a:r>
              <a:rPr lang="en" sz="1196" b="0" i="0" u="none" strike="noStrike" cap="none">
                <a:solidFill>
                  <a:srgbClr val="66706F"/>
                </a:solidFill>
                <a:latin typeface="Lato"/>
                <a:ea typeface="Lato"/>
                <a:cs typeface="Lato"/>
                <a:sym typeface="Lato"/>
              </a:rPr>
              <a:t>POPIA-governed stewardship + access/security rules</a:t>
            </a:r>
            <a:endParaRPr sz="1196" b="0" i="0" u="none" strike="noStrike" cap="none">
              <a:solidFill>
                <a:srgbClr val="000000"/>
              </a:solidFill>
              <a:latin typeface="Lato"/>
              <a:ea typeface="Lato"/>
              <a:cs typeface="Lato"/>
              <a:sym typeface="Lato"/>
            </a:endParaRPr>
          </a:p>
        </p:txBody>
      </p:sp>
      <p:sp>
        <p:nvSpPr>
          <p:cNvPr id="123" name="Google Shape;123;p3"/>
          <p:cNvSpPr/>
          <p:nvPr/>
        </p:nvSpPr>
        <p:spPr>
          <a:xfrm>
            <a:off x="3160850" y="3087514"/>
            <a:ext cx="2007000" cy="228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04"/>
              <a:buFont typeface="Lato"/>
              <a:buNone/>
            </a:pPr>
            <a:r>
              <a:rPr lang="en" sz="1204" b="1" i="0" u="none" strike="noStrike" cap="none">
                <a:solidFill>
                  <a:srgbClr val="183236"/>
                </a:solidFill>
                <a:latin typeface="Lato"/>
                <a:ea typeface="Lato"/>
                <a:cs typeface="Lato"/>
                <a:sym typeface="Lato"/>
              </a:rPr>
              <a:t>Metadata / audit logs</a:t>
            </a:r>
            <a:endParaRPr sz="1204" b="0" i="0" u="none" strike="noStrike" cap="none">
              <a:solidFill>
                <a:srgbClr val="000000"/>
              </a:solidFill>
              <a:latin typeface="Lato"/>
              <a:ea typeface="Lato"/>
              <a:cs typeface="Lato"/>
              <a:sym typeface="Lato"/>
            </a:endParaRPr>
          </a:p>
        </p:txBody>
      </p:sp>
      <p:sp>
        <p:nvSpPr>
          <p:cNvPr id="124" name="Google Shape;124;p3"/>
          <p:cNvSpPr/>
          <p:nvPr/>
        </p:nvSpPr>
        <p:spPr>
          <a:xfrm>
            <a:off x="5351524" y="3087514"/>
            <a:ext cx="3615300" cy="24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95"/>
              <a:buFont typeface="Lato"/>
              <a:buNone/>
            </a:pPr>
            <a:r>
              <a:rPr lang="en" sz="1196" b="0" i="0" u="none" strike="noStrike" cap="none">
                <a:solidFill>
                  <a:srgbClr val="66706F"/>
                </a:solidFill>
                <a:latin typeface="Lato"/>
                <a:ea typeface="Lato"/>
                <a:cs typeface="Lato"/>
                <a:sym typeface="Lato"/>
              </a:rPr>
              <a:t>Express allocation, retention and audit access</a:t>
            </a:r>
            <a:endParaRPr sz="1196" b="0" i="0" u="none" strike="noStrike" cap="none">
              <a:solidFill>
                <a:srgbClr val="000000"/>
              </a:solidFill>
              <a:latin typeface="Lato"/>
              <a:ea typeface="Lato"/>
              <a:cs typeface="Lato"/>
              <a:sym typeface="Lato"/>
            </a:endParaRPr>
          </a:p>
        </p:txBody>
      </p:sp>
      <p:sp>
        <p:nvSpPr>
          <p:cNvPr id="125" name="Google Shape;125;p3"/>
          <p:cNvSpPr/>
          <p:nvPr/>
        </p:nvSpPr>
        <p:spPr>
          <a:xfrm>
            <a:off x="3084262" y="3413793"/>
            <a:ext cx="6012900" cy="352800"/>
          </a:xfrm>
          <a:prstGeom prst="rect">
            <a:avLst/>
          </a:prstGeom>
          <a:solidFill>
            <a:srgbClr val="F6F8F7"/>
          </a:solidFill>
          <a:ln w="10225" cap="flat" cmpd="sng">
            <a:solidFill>
              <a:srgbClr val="F6F8F7"/>
            </a:solidFill>
            <a:prstDash val="solid"/>
            <a:round/>
            <a:headEnd type="none" w="sm" len="sm"/>
            <a:tailEnd type="none" w="sm" len="sm"/>
          </a:ln>
        </p:spPr>
        <p:txBody>
          <a:bodyPr spcFirstLastPara="1" wrap="square" lIns="73525" tIns="73525" rIns="73525" bIns="735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3"/>
          <p:cNvSpPr/>
          <p:nvPr/>
        </p:nvSpPr>
        <p:spPr>
          <a:xfrm>
            <a:off x="3160850" y="3472073"/>
            <a:ext cx="2007000" cy="228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04"/>
              <a:buFont typeface="Lato"/>
              <a:buNone/>
            </a:pPr>
            <a:r>
              <a:rPr lang="en" sz="1204" b="1" i="0" u="none" strike="noStrike" cap="none">
                <a:solidFill>
                  <a:srgbClr val="183236"/>
                </a:solidFill>
                <a:latin typeface="Lato"/>
                <a:ea typeface="Lato"/>
                <a:cs typeface="Lato"/>
                <a:sym typeface="Lato"/>
              </a:rPr>
              <a:t>Supplier software / operational IP</a:t>
            </a:r>
            <a:endParaRPr sz="1204" b="0" i="0" u="none" strike="noStrike" cap="none">
              <a:solidFill>
                <a:srgbClr val="000000"/>
              </a:solidFill>
              <a:latin typeface="Lato"/>
              <a:ea typeface="Lato"/>
              <a:cs typeface="Lato"/>
              <a:sym typeface="Lato"/>
            </a:endParaRPr>
          </a:p>
        </p:txBody>
      </p:sp>
      <p:sp>
        <p:nvSpPr>
          <p:cNvPr id="127" name="Google Shape;127;p3"/>
          <p:cNvSpPr/>
          <p:nvPr/>
        </p:nvSpPr>
        <p:spPr>
          <a:xfrm>
            <a:off x="5351524" y="3472073"/>
            <a:ext cx="3615300" cy="24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95"/>
              <a:buFont typeface="Lato"/>
              <a:buNone/>
            </a:pPr>
            <a:r>
              <a:rPr lang="en" sz="1196" b="0" i="0" u="none" strike="noStrike" cap="none">
                <a:solidFill>
                  <a:srgbClr val="66706F"/>
                </a:solidFill>
                <a:latin typeface="Lato"/>
                <a:ea typeface="Lato"/>
                <a:cs typeface="Lato"/>
                <a:sym typeface="Lato"/>
              </a:rPr>
              <a:t>Identify what remains supplier-owned</a:t>
            </a:r>
            <a:endParaRPr sz="1196" b="0" i="0" u="none" strike="noStrike" cap="none">
              <a:solidFill>
                <a:srgbClr val="000000"/>
              </a:solidFill>
              <a:latin typeface="Lato"/>
              <a:ea typeface="Lato"/>
              <a:cs typeface="Lato"/>
              <a:sym typeface="Lato"/>
            </a:endParaRPr>
          </a:p>
        </p:txBody>
      </p:sp>
      <p:sp>
        <p:nvSpPr>
          <p:cNvPr id="128" name="Google Shape;128;p3"/>
          <p:cNvSpPr/>
          <p:nvPr/>
        </p:nvSpPr>
        <p:spPr>
          <a:xfrm>
            <a:off x="3160850" y="3856631"/>
            <a:ext cx="2007000" cy="228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04"/>
              <a:buFont typeface="Lato"/>
              <a:buNone/>
            </a:pPr>
            <a:r>
              <a:rPr lang="en" sz="1204" b="1" i="0" u="none" strike="noStrike" cap="none">
                <a:solidFill>
                  <a:srgbClr val="183236"/>
                </a:solidFill>
                <a:latin typeface="Lato"/>
                <a:ea typeface="Lato"/>
                <a:cs typeface="Lato"/>
                <a:sym typeface="Lato"/>
              </a:rPr>
              <a:t>Backups / configurations</a:t>
            </a:r>
            <a:endParaRPr sz="1204" b="0" i="0" u="none" strike="noStrike" cap="none">
              <a:solidFill>
                <a:srgbClr val="000000"/>
              </a:solidFill>
              <a:latin typeface="Lato"/>
              <a:ea typeface="Lato"/>
              <a:cs typeface="Lato"/>
              <a:sym typeface="Lato"/>
            </a:endParaRPr>
          </a:p>
        </p:txBody>
      </p:sp>
      <p:sp>
        <p:nvSpPr>
          <p:cNvPr id="129" name="Google Shape;129;p3"/>
          <p:cNvSpPr/>
          <p:nvPr/>
        </p:nvSpPr>
        <p:spPr>
          <a:xfrm>
            <a:off x="5351524" y="3856631"/>
            <a:ext cx="3615300" cy="245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95"/>
              <a:buFont typeface="Lato"/>
              <a:buNone/>
            </a:pPr>
            <a:r>
              <a:rPr lang="en" sz="1196" b="0" i="0" u="none" strike="noStrike" cap="none">
                <a:solidFill>
                  <a:srgbClr val="66706F"/>
                </a:solidFill>
                <a:latin typeface="Lato"/>
                <a:ea typeface="Lato"/>
                <a:cs typeface="Lato"/>
                <a:sym typeface="Lato"/>
              </a:rPr>
              <a:t>Separate government data from supplier IP; define restore/export rights</a:t>
            </a:r>
            <a:endParaRPr sz="1196" b="0" i="0" u="none" strike="noStrike" cap="none">
              <a:solidFill>
                <a:srgbClr val="000000"/>
              </a:solidFill>
              <a:latin typeface="Lato"/>
              <a:ea typeface="Lato"/>
              <a:cs typeface="Lato"/>
              <a:sym typeface="Lato"/>
            </a:endParaRPr>
          </a:p>
        </p:txBody>
      </p:sp>
      <p:sp>
        <p:nvSpPr>
          <p:cNvPr id="130" name="Google Shape;130;p3"/>
          <p:cNvSpPr/>
          <p:nvPr/>
        </p:nvSpPr>
        <p:spPr>
          <a:xfrm>
            <a:off x="4317473" y="4164549"/>
            <a:ext cx="3615300" cy="404400"/>
          </a:xfrm>
          <a:prstGeom prst="roundRect">
            <a:avLst>
              <a:gd name="adj" fmla="val 16667"/>
            </a:avLst>
          </a:prstGeom>
          <a:solidFill>
            <a:srgbClr val="F2E8CF"/>
          </a:solidFill>
          <a:ln w="10225" cap="flat" cmpd="sng">
            <a:solidFill>
              <a:srgbClr val="E2CB95"/>
            </a:solidFill>
            <a:prstDash val="solid"/>
            <a:round/>
            <a:headEnd type="none" w="sm" len="sm"/>
            <a:tailEnd type="none" w="sm" len="sm"/>
          </a:ln>
        </p:spPr>
        <p:txBody>
          <a:bodyPr spcFirstLastPara="1" wrap="square" lIns="73525" tIns="73525" rIns="73525" bIns="735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3"/>
          <p:cNvSpPr/>
          <p:nvPr/>
        </p:nvSpPr>
        <p:spPr>
          <a:xfrm>
            <a:off x="4485987" y="4289554"/>
            <a:ext cx="3278100" cy="139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F5523"/>
              </a:buClr>
              <a:buSzPts val="893"/>
              <a:buFont typeface="Inter"/>
              <a:buNone/>
            </a:pPr>
            <a:r>
              <a:rPr lang="en" sz="893" b="1" i="0" u="none" strike="noStrike" cap="none">
                <a:solidFill>
                  <a:srgbClr val="6F5523"/>
                </a:solidFill>
                <a:latin typeface="Inter"/>
                <a:ea typeface="Inter"/>
                <a:cs typeface="Inter"/>
                <a:sym typeface="Inter"/>
              </a:rPr>
              <a:t>Practical rule: EXIT IS PART OF ACQUISITION</a:t>
            </a:r>
            <a:endParaRPr sz="893" b="0" i="0" u="none" strike="noStrike" cap="none">
              <a:solidFill>
                <a:srgbClr val="000000"/>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37" name="Google Shape;137;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38" name="Google Shape;138;p4" title="Screenshot 2026-08-27 at 10.24.48.png"/>
          <p:cNvPicPr preferRelativeResize="0"/>
          <p:nvPr/>
        </p:nvPicPr>
        <p:blipFill rotWithShape="1">
          <a:blip r:embed="rId3">
            <a:alphaModFix/>
          </a:blip>
          <a:srcRect/>
          <a:stretch/>
        </p:blipFill>
        <p:spPr>
          <a:xfrm>
            <a:off x="0" y="0"/>
            <a:ext cx="9144003" cy="5143501"/>
          </a:xfrm>
          <a:prstGeom prst="rect">
            <a:avLst/>
          </a:prstGeom>
          <a:noFill/>
          <a:ln>
            <a:noFill/>
          </a:ln>
        </p:spPr>
      </p:pic>
      <p:sp>
        <p:nvSpPr>
          <p:cNvPr id="139" name="Google Shape;139;p4"/>
          <p:cNvSpPr txBox="1"/>
          <p:nvPr/>
        </p:nvSpPr>
        <p:spPr>
          <a:xfrm>
            <a:off x="246888" y="182880"/>
            <a:ext cx="3474720" cy="36576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300" b="0" i="0" u="none" strike="noStrike" cap="none">
                <a:solidFill>
                  <a:srgbClr val="9B1B16"/>
                </a:solidFill>
                <a:latin typeface="Arial"/>
                <a:ea typeface="Arial"/>
                <a:cs typeface="Arial"/>
                <a:sym typeface="Arial"/>
              </a:rPr>
              <a:t>3. RECORDS &amp; ARCHIVING</a:t>
            </a:r>
            <a:endParaRPr/>
          </a:p>
        </p:txBody>
      </p:sp>
      <p:sp>
        <p:nvSpPr>
          <p:cNvPr id="140" name="Google Shape;140;p4"/>
          <p:cNvSpPr txBox="1"/>
          <p:nvPr/>
        </p:nvSpPr>
        <p:spPr>
          <a:xfrm>
            <a:off x="256032" y="512064"/>
            <a:ext cx="7040880" cy="41148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2200" b="1" i="0" u="none" strike="noStrike" cap="none">
                <a:solidFill>
                  <a:srgbClr val="17363A"/>
                </a:solidFill>
                <a:latin typeface="Arial"/>
                <a:ea typeface="Arial"/>
                <a:cs typeface="Arial"/>
                <a:sym typeface="Arial"/>
              </a:rPr>
              <a:t>The procurement record must survive the platform</a:t>
            </a:r>
            <a:endParaRPr/>
          </a:p>
        </p:txBody>
      </p:sp>
      <p:sp>
        <p:nvSpPr>
          <p:cNvPr id="141" name="Google Shape;141;p4"/>
          <p:cNvSpPr txBox="1"/>
          <p:nvPr/>
        </p:nvSpPr>
        <p:spPr>
          <a:xfrm>
            <a:off x="274320" y="914400"/>
            <a:ext cx="8046720" cy="237744"/>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110" b="0" i="0" u="none" strike="noStrike" cap="none">
                <a:solidFill>
                  <a:srgbClr val="7A8082"/>
                </a:solidFill>
                <a:latin typeface="Arial"/>
                <a:ea typeface="Arial"/>
                <a:cs typeface="Arial"/>
                <a:sym typeface="Arial"/>
              </a:rPr>
              <a:t>A digital record is still evidence. It must remain reliable, retrievable and understandable over time.</a:t>
            </a:r>
            <a:endParaRPr/>
          </a:p>
        </p:txBody>
      </p:sp>
      <p:sp>
        <p:nvSpPr>
          <p:cNvPr id="142" name="Google Shape;142;p4"/>
          <p:cNvSpPr/>
          <p:nvPr/>
        </p:nvSpPr>
        <p:spPr>
          <a:xfrm>
            <a:off x="320040" y="1371600"/>
            <a:ext cx="1965960" cy="2240280"/>
          </a:xfrm>
          <a:prstGeom prst="roundRect">
            <a:avLst>
              <a:gd name="adj" fmla="val 16667"/>
            </a:avLst>
          </a:prstGeom>
          <a:solidFill>
            <a:srgbClr val="E7EFF2"/>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3" name="Google Shape;143;p4"/>
          <p:cNvSpPr/>
          <p:nvPr/>
        </p:nvSpPr>
        <p:spPr>
          <a:xfrm>
            <a:off x="466344" y="1536192"/>
            <a:ext cx="329184" cy="329184"/>
          </a:xfrm>
          <a:prstGeom prst="ellipse">
            <a:avLst/>
          </a:prstGeom>
          <a:solidFill>
            <a:srgbClr val="2E5361"/>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4" name="Google Shape;144;p4"/>
          <p:cNvSpPr txBox="1"/>
          <p:nvPr/>
        </p:nvSpPr>
        <p:spPr>
          <a:xfrm>
            <a:off x="466344" y="1536192"/>
            <a:ext cx="329184" cy="32918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000" b="1" i="0" u="none" strike="noStrike" cap="none">
                <a:solidFill>
                  <a:srgbClr val="FFFFFF"/>
                </a:solidFill>
                <a:latin typeface="Arial"/>
                <a:ea typeface="Arial"/>
                <a:cs typeface="Arial"/>
                <a:sym typeface="Arial"/>
              </a:rPr>
              <a:t>1</a:t>
            </a:r>
            <a:endParaRPr/>
          </a:p>
        </p:txBody>
      </p:sp>
      <p:sp>
        <p:nvSpPr>
          <p:cNvPr id="145" name="Google Shape;145;p4"/>
          <p:cNvSpPr txBox="1"/>
          <p:nvPr/>
        </p:nvSpPr>
        <p:spPr>
          <a:xfrm>
            <a:off x="886968" y="1545336"/>
            <a:ext cx="1225296"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40" b="1" i="0" u="none" strike="noStrike" cap="none">
                <a:solidFill>
                  <a:srgbClr val="2E5361"/>
                </a:solidFill>
                <a:latin typeface="Arial"/>
                <a:ea typeface="Arial"/>
                <a:cs typeface="Arial"/>
                <a:sym typeface="Arial"/>
              </a:rPr>
              <a:t>THE DECISION</a:t>
            </a:r>
            <a:endParaRPr/>
          </a:p>
        </p:txBody>
      </p:sp>
      <p:sp>
        <p:nvSpPr>
          <p:cNvPr id="146" name="Google Shape;146;p4"/>
          <p:cNvSpPr txBox="1"/>
          <p:nvPr/>
        </p:nvSpPr>
        <p:spPr>
          <a:xfrm>
            <a:off x="475488" y="2039112"/>
            <a:ext cx="1645920" cy="105156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0" b="0" i="0" u="none" strike="noStrike" cap="none">
                <a:solidFill>
                  <a:srgbClr val="5D6264"/>
                </a:solidFill>
                <a:latin typeface="Arial"/>
                <a:ea typeface="Arial"/>
                <a:cs typeface="Arial"/>
                <a:sym typeface="Arial"/>
              </a:rPr>
              <a:t>Bids, scoring, reasons, approvals and declarations.</a:t>
            </a:r>
            <a:endParaRPr/>
          </a:p>
        </p:txBody>
      </p:sp>
      <p:sp>
        <p:nvSpPr>
          <p:cNvPr id="147" name="Google Shape;147;p4"/>
          <p:cNvSpPr/>
          <p:nvPr/>
        </p:nvSpPr>
        <p:spPr>
          <a:xfrm>
            <a:off x="2487168" y="1371600"/>
            <a:ext cx="1965960" cy="2240280"/>
          </a:xfrm>
          <a:prstGeom prst="roundRect">
            <a:avLst>
              <a:gd name="adj" fmla="val 16667"/>
            </a:avLst>
          </a:prstGeom>
          <a:solidFill>
            <a:srgbClr val="EAF0ED"/>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4"/>
          <p:cNvSpPr/>
          <p:nvPr/>
        </p:nvSpPr>
        <p:spPr>
          <a:xfrm>
            <a:off x="2633472" y="1536192"/>
            <a:ext cx="329184" cy="329184"/>
          </a:xfrm>
          <a:prstGeom prst="ellipse">
            <a:avLst/>
          </a:prstGeom>
          <a:solidFill>
            <a:srgbClr val="1E5B4F"/>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4"/>
          <p:cNvSpPr txBox="1"/>
          <p:nvPr/>
        </p:nvSpPr>
        <p:spPr>
          <a:xfrm>
            <a:off x="2633472" y="1536192"/>
            <a:ext cx="329184" cy="32918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000" b="1" i="0" u="none" strike="noStrike" cap="none">
                <a:solidFill>
                  <a:srgbClr val="FFFFFF"/>
                </a:solidFill>
                <a:latin typeface="Arial"/>
                <a:ea typeface="Arial"/>
                <a:cs typeface="Arial"/>
                <a:sym typeface="Arial"/>
              </a:rPr>
              <a:t>2</a:t>
            </a:r>
            <a:endParaRPr/>
          </a:p>
        </p:txBody>
      </p:sp>
      <p:sp>
        <p:nvSpPr>
          <p:cNvPr id="150" name="Google Shape;150;p4"/>
          <p:cNvSpPr txBox="1"/>
          <p:nvPr/>
        </p:nvSpPr>
        <p:spPr>
          <a:xfrm>
            <a:off x="3054096" y="1545336"/>
            <a:ext cx="1225296"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40" b="1" i="0" u="none" strike="noStrike" cap="none">
                <a:solidFill>
                  <a:srgbClr val="1E5B4F"/>
                </a:solidFill>
                <a:latin typeface="Arial"/>
                <a:ea typeface="Arial"/>
                <a:cs typeface="Arial"/>
                <a:sym typeface="Arial"/>
              </a:rPr>
              <a:t>THE HISTORY</a:t>
            </a:r>
            <a:endParaRPr/>
          </a:p>
        </p:txBody>
      </p:sp>
      <p:sp>
        <p:nvSpPr>
          <p:cNvPr id="151" name="Google Shape;151;p4"/>
          <p:cNvSpPr txBox="1"/>
          <p:nvPr/>
        </p:nvSpPr>
        <p:spPr>
          <a:xfrm>
            <a:off x="2642616" y="2039112"/>
            <a:ext cx="1645920" cy="105156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0" b="0" i="0" u="none" strike="noStrike" cap="none">
                <a:solidFill>
                  <a:srgbClr val="5D6264"/>
                </a:solidFill>
                <a:latin typeface="Arial"/>
                <a:ea typeface="Arial"/>
                <a:cs typeface="Arial"/>
                <a:sym typeface="Arial"/>
              </a:rPr>
              <a:t>Versions, amendments, variations and timestamps.</a:t>
            </a:r>
            <a:endParaRPr/>
          </a:p>
        </p:txBody>
      </p:sp>
      <p:sp>
        <p:nvSpPr>
          <p:cNvPr id="152" name="Google Shape;152;p4"/>
          <p:cNvSpPr/>
          <p:nvPr/>
        </p:nvSpPr>
        <p:spPr>
          <a:xfrm>
            <a:off x="4654296" y="1371600"/>
            <a:ext cx="1965960" cy="2240280"/>
          </a:xfrm>
          <a:prstGeom prst="roundRect">
            <a:avLst>
              <a:gd name="adj" fmla="val 16667"/>
            </a:avLst>
          </a:prstGeom>
          <a:solidFill>
            <a:srgbClr val="F2E8CF"/>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4"/>
          <p:cNvSpPr/>
          <p:nvPr/>
        </p:nvSpPr>
        <p:spPr>
          <a:xfrm>
            <a:off x="4800600" y="1536192"/>
            <a:ext cx="329184" cy="329184"/>
          </a:xfrm>
          <a:prstGeom prst="ellipse">
            <a:avLst/>
          </a:prstGeom>
          <a:solidFill>
            <a:srgbClr val="72561D"/>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4" name="Google Shape;154;p4"/>
          <p:cNvSpPr txBox="1"/>
          <p:nvPr/>
        </p:nvSpPr>
        <p:spPr>
          <a:xfrm>
            <a:off x="4800600" y="1536192"/>
            <a:ext cx="329184" cy="32918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000" b="1" i="0" u="none" strike="noStrike" cap="none">
                <a:solidFill>
                  <a:srgbClr val="FFFFFF"/>
                </a:solidFill>
                <a:latin typeface="Arial"/>
                <a:ea typeface="Arial"/>
                <a:cs typeface="Arial"/>
                <a:sym typeface="Arial"/>
              </a:rPr>
              <a:t>3</a:t>
            </a:r>
            <a:endParaRPr/>
          </a:p>
        </p:txBody>
      </p:sp>
      <p:sp>
        <p:nvSpPr>
          <p:cNvPr id="155" name="Google Shape;155;p4"/>
          <p:cNvSpPr txBox="1"/>
          <p:nvPr/>
        </p:nvSpPr>
        <p:spPr>
          <a:xfrm>
            <a:off x="5221224" y="1545336"/>
            <a:ext cx="1225296"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40" b="1" i="0" u="none" strike="noStrike" cap="none">
                <a:solidFill>
                  <a:srgbClr val="72561D"/>
                </a:solidFill>
                <a:latin typeface="Arial"/>
                <a:ea typeface="Arial"/>
                <a:cs typeface="Arial"/>
                <a:sym typeface="Arial"/>
              </a:rPr>
              <a:t>THE EVIDENCE</a:t>
            </a:r>
            <a:endParaRPr/>
          </a:p>
        </p:txBody>
      </p:sp>
      <p:sp>
        <p:nvSpPr>
          <p:cNvPr id="156" name="Google Shape;156;p4"/>
          <p:cNvSpPr txBox="1"/>
          <p:nvPr/>
        </p:nvSpPr>
        <p:spPr>
          <a:xfrm>
            <a:off x="4809744" y="2039112"/>
            <a:ext cx="1645800" cy="36630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0" b="0" i="0" u="none" strike="noStrike" cap="none">
                <a:solidFill>
                  <a:srgbClr val="5D6264"/>
                </a:solidFill>
                <a:latin typeface="Arial"/>
                <a:ea typeface="Arial"/>
                <a:cs typeface="Arial"/>
                <a:sym typeface="Arial"/>
              </a:rPr>
              <a:t>Who did what, when</a:t>
            </a:r>
            <a:r>
              <a:rPr lang="en" sz="1010">
                <a:solidFill>
                  <a:srgbClr val="5D6264"/>
                </a:solidFill>
              </a:rPr>
              <a:t>,</a:t>
            </a:r>
            <a:r>
              <a:rPr lang="en" sz="1010" b="0" i="0" u="none" strike="noStrike" cap="none">
                <a:solidFill>
                  <a:srgbClr val="5D6264"/>
                </a:solidFill>
                <a:latin typeface="Arial"/>
                <a:ea typeface="Arial"/>
                <a:cs typeface="Arial"/>
                <a:sym typeface="Arial"/>
              </a:rPr>
              <a:t> and under whose authority.</a:t>
            </a:r>
            <a:endParaRPr/>
          </a:p>
        </p:txBody>
      </p:sp>
      <p:sp>
        <p:nvSpPr>
          <p:cNvPr id="157" name="Google Shape;157;p4"/>
          <p:cNvSpPr/>
          <p:nvPr/>
        </p:nvSpPr>
        <p:spPr>
          <a:xfrm>
            <a:off x="6821424" y="1371600"/>
            <a:ext cx="1965960" cy="2240280"/>
          </a:xfrm>
          <a:prstGeom prst="roundRect">
            <a:avLst>
              <a:gd name="adj" fmla="val 16667"/>
            </a:avLst>
          </a:prstGeom>
          <a:solidFill>
            <a:srgbClr val="F4E7E5"/>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8" name="Google Shape;158;p4"/>
          <p:cNvSpPr/>
          <p:nvPr/>
        </p:nvSpPr>
        <p:spPr>
          <a:xfrm>
            <a:off x="6967728" y="1536192"/>
            <a:ext cx="329184" cy="329184"/>
          </a:xfrm>
          <a:prstGeom prst="ellipse">
            <a:avLst/>
          </a:prstGeom>
          <a:solidFill>
            <a:srgbClr val="9B1B16"/>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9" name="Google Shape;159;p4"/>
          <p:cNvSpPr txBox="1"/>
          <p:nvPr/>
        </p:nvSpPr>
        <p:spPr>
          <a:xfrm>
            <a:off x="6967728" y="1536192"/>
            <a:ext cx="329184" cy="329184"/>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None/>
            </a:pPr>
            <a:r>
              <a:rPr lang="en" sz="1000" b="1" i="0" u="none" strike="noStrike" cap="none">
                <a:solidFill>
                  <a:srgbClr val="FFFFFF"/>
                </a:solidFill>
                <a:latin typeface="Arial"/>
                <a:ea typeface="Arial"/>
                <a:cs typeface="Arial"/>
                <a:sym typeface="Arial"/>
              </a:rPr>
              <a:t>4</a:t>
            </a:r>
            <a:endParaRPr/>
          </a:p>
        </p:txBody>
      </p:sp>
      <p:sp>
        <p:nvSpPr>
          <p:cNvPr id="160" name="Google Shape;160;p4"/>
          <p:cNvSpPr txBox="1"/>
          <p:nvPr/>
        </p:nvSpPr>
        <p:spPr>
          <a:xfrm>
            <a:off x="7388352" y="1545336"/>
            <a:ext cx="1225296" cy="25603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40" b="1" i="0" u="none" strike="noStrike" cap="none">
                <a:solidFill>
                  <a:srgbClr val="9B1B16"/>
                </a:solidFill>
                <a:latin typeface="Arial"/>
                <a:ea typeface="Arial"/>
                <a:cs typeface="Arial"/>
                <a:sym typeface="Arial"/>
              </a:rPr>
              <a:t>THE SURVIVAL</a:t>
            </a:r>
            <a:endParaRPr/>
          </a:p>
        </p:txBody>
      </p:sp>
      <p:sp>
        <p:nvSpPr>
          <p:cNvPr id="161" name="Google Shape;161;p4"/>
          <p:cNvSpPr txBox="1"/>
          <p:nvPr/>
        </p:nvSpPr>
        <p:spPr>
          <a:xfrm>
            <a:off x="6976872" y="2039112"/>
            <a:ext cx="1645920" cy="105156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010" b="0" i="0" u="none" strike="noStrike" cap="none">
                <a:solidFill>
                  <a:srgbClr val="5D6264"/>
                </a:solidFill>
                <a:latin typeface="Arial"/>
                <a:ea typeface="Arial"/>
                <a:cs typeface="Arial"/>
                <a:sym typeface="Arial"/>
              </a:rPr>
              <a:t>Searchable, exportable and usable even if the platform or supplier changes.</a:t>
            </a:r>
            <a:endParaRPr/>
          </a:p>
        </p:txBody>
      </p:sp>
      <p:sp>
        <p:nvSpPr>
          <p:cNvPr id="162" name="Google Shape;162;p4"/>
          <p:cNvSpPr/>
          <p:nvPr/>
        </p:nvSpPr>
        <p:spPr>
          <a:xfrm>
            <a:off x="960120" y="3858768"/>
            <a:ext cx="7223760" cy="475488"/>
          </a:xfrm>
          <a:prstGeom prst="roundRect">
            <a:avLst>
              <a:gd name="adj" fmla="val 16667"/>
            </a:avLst>
          </a:prstGeom>
          <a:solidFill>
            <a:srgbClr val="17363A"/>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3" name="Google Shape;163;p4"/>
          <p:cNvSpPr txBox="1"/>
          <p:nvPr/>
        </p:nvSpPr>
        <p:spPr>
          <a:xfrm>
            <a:off x="1115568" y="3968496"/>
            <a:ext cx="6903720" cy="201168"/>
          </a:xfrm>
          <a:prstGeom prst="rect">
            <a:avLst/>
          </a:prstGeom>
          <a:noFill/>
          <a:ln>
            <a:noFill/>
          </a:ln>
        </p:spPr>
        <p:txBody>
          <a:bodyPr spcFirstLastPara="1" wrap="square" lIns="27425" tIns="27425" rIns="27425" bIns="27425" anchor="t" anchorCtr="0">
            <a:spAutoFit/>
          </a:bodyPr>
          <a:lstStyle/>
          <a:p>
            <a:pPr marL="0" marR="0" lvl="0" indent="0" algn="ctr" rtl="0">
              <a:lnSpc>
                <a:spcPct val="100000"/>
              </a:lnSpc>
              <a:spcBef>
                <a:spcPts val="0"/>
              </a:spcBef>
              <a:spcAft>
                <a:spcPts val="0"/>
              </a:spcAft>
              <a:buNone/>
            </a:pPr>
            <a:r>
              <a:rPr lang="en" sz="1019" b="1" i="0" u="none" strike="noStrike" cap="none">
                <a:solidFill>
                  <a:srgbClr val="FFFFFF"/>
                </a:solidFill>
                <a:latin typeface="Arial"/>
                <a:ea typeface="Arial"/>
                <a:cs typeface="Arial"/>
                <a:sym typeface="Arial"/>
              </a:rPr>
              <a:t>IMPLEMENTOR’S TEST: Can an auditor reconstruct the decision years later without the original platform or supplier?</a:t>
            </a:r>
            <a:endParaRPr/>
          </a:p>
        </p:txBody>
      </p:sp>
      <p:sp>
        <p:nvSpPr>
          <p:cNvPr id="164" name="Google Shape;164;p4"/>
          <p:cNvSpPr txBox="1"/>
          <p:nvPr/>
        </p:nvSpPr>
        <p:spPr>
          <a:xfrm>
            <a:off x="420624" y="4590288"/>
            <a:ext cx="3840480" cy="347472"/>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680" b="0" i="0" u="none" strike="noStrike" cap="none">
                <a:solidFill>
                  <a:srgbClr val="7A8082"/>
                </a:solidFill>
                <a:latin typeface="Arial"/>
                <a:ea typeface="Arial"/>
                <a:cs typeface="Arial"/>
                <a:sym typeface="Arial"/>
              </a:rPr>
              <a:t>Sources: PFMA Treasury Regulations 17.1 &amp; 17.2; National Archives and Records Service of South Africa electronic-records guidance.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70" name="Google Shape;170;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71" name="Google Shape;171;p5" title="Screenshot 2026-08-27 at 10.24.48.png"/>
          <p:cNvPicPr preferRelativeResize="0"/>
          <p:nvPr/>
        </p:nvPicPr>
        <p:blipFill rotWithShape="1">
          <a:blip r:embed="rId3">
            <a:alphaModFix/>
          </a:blip>
          <a:srcRect/>
          <a:stretch/>
        </p:blipFill>
        <p:spPr>
          <a:xfrm>
            <a:off x="0" y="0"/>
            <a:ext cx="9144003" cy="5143501"/>
          </a:xfrm>
          <a:prstGeom prst="rect">
            <a:avLst/>
          </a:prstGeom>
          <a:noFill/>
          <a:ln>
            <a:noFill/>
          </a:ln>
        </p:spPr>
      </p:pic>
      <p:pic>
        <p:nvPicPr>
          <p:cNvPr id="172" name="Google Shape;172;p5"/>
          <p:cNvPicPr preferRelativeResize="0"/>
          <p:nvPr/>
        </p:nvPicPr>
        <p:blipFill rotWithShape="1">
          <a:blip r:embed="rId4">
            <a:alphaModFix/>
          </a:blip>
          <a:srcRect/>
          <a:stretch/>
        </p:blipFill>
        <p:spPr>
          <a:xfrm>
            <a:off x="33075" y="378786"/>
            <a:ext cx="9143998" cy="638928"/>
          </a:xfrm>
          <a:prstGeom prst="rect">
            <a:avLst/>
          </a:prstGeom>
          <a:noFill/>
          <a:ln>
            <a:noFill/>
          </a:ln>
        </p:spPr>
      </p:pic>
      <p:sp>
        <p:nvSpPr>
          <p:cNvPr id="173" name="Google Shape;173;p5"/>
          <p:cNvSpPr txBox="1"/>
          <p:nvPr/>
        </p:nvSpPr>
        <p:spPr>
          <a:xfrm>
            <a:off x="0" y="0"/>
            <a:ext cx="30000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980000"/>
                </a:solidFill>
                <a:latin typeface="Arial"/>
                <a:ea typeface="Arial"/>
                <a:cs typeface="Arial"/>
                <a:sym typeface="Arial"/>
              </a:rPr>
              <a:t>4. DATA BY DESIGN </a:t>
            </a:r>
            <a:endParaRPr sz="1800" b="0" i="0" u="none" strike="noStrike" cap="none">
              <a:solidFill>
                <a:schemeClr val="dk2"/>
              </a:solidFill>
              <a:latin typeface="Arial"/>
              <a:ea typeface="Arial"/>
              <a:cs typeface="Arial"/>
              <a:sym typeface="Arial"/>
            </a:endParaRPr>
          </a:p>
        </p:txBody>
      </p:sp>
      <p:sp>
        <p:nvSpPr>
          <p:cNvPr id="174" name="Google Shape;174;p5"/>
          <p:cNvSpPr txBox="1"/>
          <p:nvPr/>
        </p:nvSpPr>
        <p:spPr>
          <a:xfrm>
            <a:off x="172125" y="825700"/>
            <a:ext cx="6054000" cy="377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250"/>
              <a:buFont typeface="Arial"/>
              <a:buNone/>
            </a:pPr>
            <a:r>
              <a:rPr lang="en" sz="1250" b="0" i="0" u="none" strike="noStrike" cap="none">
                <a:solidFill>
                  <a:srgbClr val="66706F"/>
                </a:solidFill>
                <a:latin typeface="Lato"/>
                <a:ea typeface="Lato"/>
                <a:cs typeface="Lato"/>
                <a:sym typeface="Lato"/>
              </a:rPr>
              <a:t>The system can only aggregate what it captures consistently.</a:t>
            </a:r>
            <a:endParaRPr sz="1250" b="0" i="0" u="none" strike="noStrike" cap="none">
              <a:solidFill>
                <a:srgbClr val="66706F"/>
              </a:solidFill>
              <a:latin typeface="Lato"/>
              <a:ea typeface="Lato"/>
              <a:cs typeface="Lato"/>
              <a:sym typeface="Lato"/>
            </a:endParaRPr>
          </a:p>
        </p:txBody>
      </p:sp>
      <p:sp>
        <p:nvSpPr>
          <p:cNvPr id="175" name="Google Shape;175;p5"/>
          <p:cNvSpPr/>
          <p:nvPr/>
        </p:nvSpPr>
        <p:spPr>
          <a:xfrm>
            <a:off x="205150" y="1202800"/>
            <a:ext cx="3983700" cy="3232800"/>
          </a:xfrm>
          <a:prstGeom prst="roundRect">
            <a:avLst>
              <a:gd name="adj" fmla="val 16667"/>
            </a:avLst>
          </a:pr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5"/>
          <p:cNvSpPr txBox="1"/>
          <p:nvPr/>
        </p:nvSpPr>
        <p:spPr>
          <a:xfrm>
            <a:off x="357810" y="1280714"/>
            <a:ext cx="3983700" cy="639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250" b="1" i="0" u="none" strike="noStrike" cap="none">
                <a:solidFill>
                  <a:srgbClr val="000000"/>
                </a:solidFill>
                <a:latin typeface="Arial"/>
                <a:ea typeface="Arial"/>
                <a:cs typeface="Arial"/>
                <a:sym typeface="Arial"/>
              </a:rPr>
              <a:t>CAPTURE ONCE </a:t>
            </a:r>
            <a:r>
              <a:rPr lang="en" sz="1250" b="1"/>
              <a:t>-</a:t>
            </a:r>
            <a:r>
              <a:rPr lang="en" sz="1250" b="1" i="0" u="none" strike="noStrike" cap="none">
                <a:solidFill>
                  <a:srgbClr val="000000"/>
                </a:solidFill>
                <a:latin typeface="Arial"/>
                <a:ea typeface="Arial"/>
                <a:cs typeface="Arial"/>
                <a:sym typeface="Arial"/>
              </a:rPr>
              <a:t> STANDARDISED FIELDS</a:t>
            </a:r>
            <a:endParaRPr/>
          </a:p>
        </p:txBody>
      </p:sp>
      <p:sp>
        <p:nvSpPr>
          <p:cNvPr id="177" name="Google Shape;177;p5"/>
          <p:cNvSpPr txBox="1"/>
          <p:nvPr/>
        </p:nvSpPr>
        <p:spPr>
          <a:xfrm>
            <a:off x="371950" y="1527048"/>
            <a:ext cx="3650100" cy="457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A digital form should collect comparable identifiers and values, not only uploaded PDFs.</a:t>
            </a:r>
            <a:endParaRPr/>
          </a:p>
        </p:txBody>
      </p:sp>
      <p:sp>
        <p:nvSpPr>
          <p:cNvPr id="178" name="Google Shape;178;p5"/>
          <p:cNvSpPr txBox="1"/>
          <p:nvPr/>
        </p:nvSpPr>
        <p:spPr>
          <a:xfrm>
            <a:off x="351125" y="2331720"/>
            <a:ext cx="3719700" cy="141732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dk2"/>
                </a:solidFill>
                <a:latin typeface="Arial"/>
                <a:ea typeface="Arial"/>
                <a:cs typeface="Arial"/>
                <a:sym typeface="Arial"/>
              </a:rPr>
              <a:t>Commodity/ category 	Unit/quantity </a:t>
            </a: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dk2"/>
                </a:solidFill>
                <a:latin typeface="Arial"/>
                <a:ea typeface="Arial"/>
                <a:cs typeface="Arial"/>
                <a:sym typeface="Arial"/>
              </a:rPr>
              <a:t>Unit price (ex VAT)	Award value / final cost</a:t>
            </a: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dk2"/>
                </a:solidFill>
                <a:latin typeface="Arial"/>
                <a:ea typeface="Arial"/>
                <a:cs typeface="Arial"/>
                <a:sym typeface="Arial"/>
              </a:rPr>
              <a:t>Supplier Reg no.		Director/ BO identifier*</a:t>
            </a: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dk2"/>
                </a:solidFill>
                <a:latin typeface="Arial"/>
                <a:ea typeface="Arial"/>
                <a:cs typeface="Arial"/>
                <a:sym typeface="Arial"/>
              </a:rPr>
              <a:t>Contract / project ID	Award date/ variation</a:t>
            </a:r>
            <a:endParaRPr sz="1200" b="0" i="0" u="none" strike="noStrike" cap="none">
              <a:solidFill>
                <a:schemeClr val="dk2"/>
              </a:solidFill>
              <a:latin typeface="Arial"/>
              <a:ea typeface="Arial"/>
              <a:cs typeface="Arial"/>
              <a:sym typeface="Arial"/>
            </a:endParaRPr>
          </a:p>
        </p:txBody>
      </p:sp>
      <p:sp>
        <p:nvSpPr>
          <p:cNvPr id="179" name="Google Shape;179;p5"/>
          <p:cNvSpPr txBox="1"/>
          <p:nvPr/>
        </p:nvSpPr>
        <p:spPr>
          <a:xfrm>
            <a:off x="406750" y="3822191"/>
            <a:ext cx="3538800" cy="27432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660"/>
              <a:buFont typeface="Arial"/>
              <a:buNone/>
            </a:pPr>
            <a:r>
              <a:rPr lang="en" sz="660" b="0" i="0" u="none" strike="noStrike" cap="none">
                <a:solidFill>
                  <a:schemeClr val="dk2"/>
                </a:solidFill>
                <a:latin typeface="Arial"/>
                <a:ea typeface="Arial"/>
                <a:cs typeface="Arial"/>
                <a:sym typeface="Arial"/>
              </a:rPr>
              <a:t>* Use a stable identifier where legally appropriate. Capture does not mean indiscriminate publication; access must remain POPIA-compliant</a:t>
            </a:r>
            <a:endParaRPr sz="1000" b="0" i="0" u="none" strike="noStrike" cap="none">
              <a:solidFill>
                <a:schemeClr val="dk2"/>
              </a:solidFill>
              <a:latin typeface="Arial"/>
              <a:ea typeface="Arial"/>
              <a:cs typeface="Arial"/>
              <a:sym typeface="Arial"/>
            </a:endParaRPr>
          </a:p>
        </p:txBody>
      </p:sp>
      <p:sp>
        <p:nvSpPr>
          <p:cNvPr id="180" name="Google Shape;180;p5"/>
          <p:cNvSpPr/>
          <p:nvPr/>
        </p:nvSpPr>
        <p:spPr>
          <a:xfrm>
            <a:off x="4501800" y="1338525"/>
            <a:ext cx="4435800" cy="2996700"/>
          </a:xfrm>
          <a:prstGeom prst="roundRect">
            <a:avLst>
              <a:gd name="adj" fmla="val 16667"/>
            </a:avLst>
          </a:prstGeom>
          <a:solidFill>
            <a:srgbClr val="EAF0ED"/>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5"/>
          <p:cNvSpPr txBox="1"/>
          <p:nvPr/>
        </p:nvSpPr>
        <p:spPr>
          <a:xfrm>
            <a:off x="4776425" y="1353000"/>
            <a:ext cx="3650100" cy="326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dk2"/>
                </a:solidFill>
                <a:latin typeface="Arial"/>
                <a:ea typeface="Arial"/>
                <a:cs typeface="Arial"/>
                <a:sym typeface="Arial"/>
              </a:rPr>
              <a:t>WHAT THIS UNLOCKS</a:t>
            </a:r>
            <a:endParaRPr sz="1500" b="1" i="0" u="none" strike="noStrike" cap="none">
              <a:solidFill>
                <a:schemeClr val="dk2"/>
              </a:solidFill>
              <a:latin typeface="Arial"/>
              <a:ea typeface="Arial"/>
              <a:cs typeface="Arial"/>
              <a:sym typeface="Arial"/>
            </a:endParaRPr>
          </a:p>
        </p:txBody>
      </p:sp>
      <p:sp>
        <p:nvSpPr>
          <p:cNvPr id="182" name="Google Shape;182;p5"/>
          <p:cNvSpPr txBox="1"/>
          <p:nvPr/>
        </p:nvSpPr>
        <p:spPr>
          <a:xfrm>
            <a:off x="4609575" y="1811300"/>
            <a:ext cx="4222800" cy="252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chemeClr val="dk2"/>
                </a:solidFill>
                <a:latin typeface="Arial"/>
                <a:ea typeface="Arial"/>
                <a:cs typeface="Arial"/>
                <a:sym typeface="Arial"/>
              </a:rPr>
              <a:t>1 Price Outliers</a:t>
            </a:r>
            <a:r>
              <a:rPr lang="en" sz="1300" b="0" i="0" u="none" strike="noStrike" cap="none">
                <a:solidFill>
                  <a:schemeClr val="dk2"/>
                </a:solidFill>
                <a:latin typeface="Arial"/>
                <a:ea typeface="Arial"/>
                <a:cs typeface="Arial"/>
                <a:sym typeface="Arial"/>
              </a:rPr>
              <a:t> - compare like-for-like unit prices across entities, suppliers, regions &amp; time - and flag unusual deviations before award.</a:t>
            </a:r>
            <a:endParaRPr sz="13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chemeClr val="dk2"/>
                </a:solidFill>
                <a:latin typeface="Arial"/>
                <a:ea typeface="Arial"/>
                <a:cs typeface="Arial"/>
                <a:sym typeface="Arial"/>
              </a:rPr>
              <a:t>2 Entity linkages</a:t>
            </a:r>
            <a:r>
              <a:rPr lang="en" sz="1300" b="0" i="0" u="none" strike="noStrike" cap="none">
                <a:solidFill>
                  <a:schemeClr val="dk2"/>
                </a:solidFill>
                <a:latin typeface="Arial"/>
                <a:ea typeface="Arial"/>
                <a:cs typeface="Arial"/>
                <a:sym typeface="Arial"/>
              </a:rPr>
              <a:t> - match a director or BO identifier across supplier entities and awards to surface relationships that deserve scrutiny.</a:t>
            </a:r>
            <a:endParaRPr sz="13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chemeClr val="dk2"/>
                </a:solidFill>
                <a:latin typeface="Arial"/>
                <a:ea typeface="Arial"/>
                <a:cs typeface="Arial"/>
                <a:sym typeface="Arial"/>
              </a:rPr>
              <a:t>3 Lifecycle patterns</a:t>
            </a:r>
            <a:r>
              <a:rPr lang="en" sz="1300" b="0" i="0" u="none" strike="noStrike" cap="none">
                <a:solidFill>
                  <a:schemeClr val="dk2"/>
                </a:solidFill>
                <a:latin typeface="Arial"/>
                <a:ea typeface="Arial"/>
                <a:cs typeface="Arial"/>
                <a:sym typeface="Arial"/>
              </a:rPr>
              <a:t> - compare initial award, variations, final cost, delays, and payment patterns across similar contracts.</a:t>
            </a:r>
            <a:endParaRPr sz="1300" b="0" i="0" u="none" strike="noStrike" cap="none">
              <a:solidFill>
                <a:schemeClr val="dk2"/>
              </a:solidFill>
              <a:latin typeface="Arial"/>
              <a:ea typeface="Arial"/>
              <a:cs typeface="Arial"/>
              <a:sym typeface="Arial"/>
            </a:endParaRPr>
          </a:p>
        </p:txBody>
      </p:sp>
      <p:sp>
        <p:nvSpPr>
          <p:cNvPr id="183" name="Google Shape;183;p5"/>
          <p:cNvSpPr/>
          <p:nvPr/>
        </p:nvSpPr>
        <p:spPr>
          <a:xfrm>
            <a:off x="2170950" y="4216875"/>
            <a:ext cx="4825200" cy="377100"/>
          </a:xfrm>
          <a:prstGeom prst="rect">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5"/>
          <p:cNvSpPr txBox="1"/>
          <p:nvPr/>
        </p:nvSpPr>
        <p:spPr>
          <a:xfrm>
            <a:off x="2175225" y="4220775"/>
            <a:ext cx="4859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 sz="1000" b="0" i="0" u="none" strike="noStrike" cap="none">
                <a:solidFill>
                  <a:srgbClr val="000000"/>
                </a:solidFill>
                <a:latin typeface="Arial"/>
                <a:ea typeface="Arial"/>
                <a:cs typeface="Arial"/>
                <a:sym typeface="Arial"/>
              </a:rPr>
              <a:t>IMPLEMENTATION RULE: STANDARDISE  →  STRUCTURE  →  AGGREGATE</a:t>
            </a:r>
            <a:endParaRPr/>
          </a:p>
        </p:txBody>
      </p:sp>
      <p:sp>
        <p:nvSpPr>
          <p:cNvPr id="185" name="Google Shape;185;p5"/>
          <p:cNvSpPr txBox="1"/>
          <p:nvPr/>
        </p:nvSpPr>
        <p:spPr>
          <a:xfrm>
            <a:off x="406750" y="4620663"/>
            <a:ext cx="3000000" cy="416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700"/>
              <a:buFont typeface="Arial"/>
              <a:buNone/>
            </a:pPr>
            <a:r>
              <a:rPr lang="en" sz="700" b="0" i="0" u="none" strike="noStrike" cap="none">
                <a:solidFill>
                  <a:srgbClr val="7A8280"/>
                </a:solidFill>
                <a:latin typeface="Lato"/>
                <a:ea typeface="Lato"/>
                <a:cs typeface="Lato"/>
                <a:sym typeface="Lato"/>
              </a:rPr>
              <a:t>Sources: Open Contracting Partnership, Tanzania NeST case study (2026); OCP, Chile beneficial-ownership reform (2025).</a:t>
            </a:r>
            <a:endParaRPr sz="700" b="0" i="0" u="none" strike="noStrike" cap="none">
              <a:solidFill>
                <a:srgbClr val="7A8280"/>
              </a:solidFill>
              <a:latin typeface="Lato"/>
              <a:ea typeface="Lato"/>
              <a:cs typeface="Lato"/>
              <a:sym typeface="Lato"/>
            </a:endParaRPr>
          </a:p>
        </p:txBody>
      </p:sp>
      <p:sp>
        <p:nvSpPr>
          <p:cNvPr id="186" name="Google Shape;186;p5"/>
          <p:cNvSpPr/>
          <p:nvPr/>
        </p:nvSpPr>
        <p:spPr>
          <a:xfrm>
            <a:off x="62800" y="4703125"/>
            <a:ext cx="323400" cy="326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700"/>
              <a:t>5</a:t>
            </a:r>
            <a:endParaRPr sz="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92" name="Google Shape;192;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193" name="Google Shape;193;p6" title="Screenshot 2026-08-27 at 10.24.48.png"/>
          <p:cNvPicPr preferRelativeResize="0"/>
          <p:nvPr/>
        </p:nvPicPr>
        <p:blipFill rotWithShape="1">
          <a:blip r:embed="rId3">
            <a:alphaModFix/>
          </a:blip>
          <a:srcRect/>
          <a:stretch/>
        </p:blipFill>
        <p:spPr>
          <a:xfrm>
            <a:off x="0" y="0"/>
            <a:ext cx="9144003" cy="5143501"/>
          </a:xfrm>
          <a:prstGeom prst="rect">
            <a:avLst/>
          </a:prstGeom>
          <a:noFill/>
          <a:ln>
            <a:noFill/>
          </a:ln>
        </p:spPr>
      </p:pic>
      <p:sp>
        <p:nvSpPr>
          <p:cNvPr id="194" name="Google Shape;194;p6"/>
          <p:cNvSpPr txBox="1"/>
          <p:nvPr/>
        </p:nvSpPr>
        <p:spPr>
          <a:xfrm>
            <a:off x="0" y="0"/>
            <a:ext cx="30000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980000"/>
                </a:solidFill>
                <a:latin typeface="Arial"/>
                <a:ea typeface="Arial"/>
                <a:cs typeface="Arial"/>
                <a:sym typeface="Arial"/>
              </a:rPr>
              <a:t>5. AGGREGATED INSIGHT </a:t>
            </a:r>
            <a:endParaRPr sz="1800" b="0" i="0" u="none" strike="noStrike" cap="none">
              <a:solidFill>
                <a:schemeClr val="dk2"/>
              </a:solidFill>
              <a:latin typeface="Arial"/>
              <a:ea typeface="Arial"/>
              <a:cs typeface="Arial"/>
              <a:sym typeface="Arial"/>
            </a:endParaRPr>
          </a:p>
        </p:txBody>
      </p:sp>
      <p:sp>
        <p:nvSpPr>
          <p:cNvPr id="195" name="Google Shape;195;p6"/>
          <p:cNvSpPr txBox="1"/>
          <p:nvPr/>
        </p:nvSpPr>
        <p:spPr>
          <a:xfrm>
            <a:off x="0" y="382400"/>
            <a:ext cx="91440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400"/>
              <a:buFont typeface="Arial"/>
              <a:buNone/>
            </a:pPr>
            <a:r>
              <a:rPr lang="en" sz="2400" b="1" i="0" u="none" strike="noStrike" cap="none">
                <a:solidFill>
                  <a:srgbClr val="183236"/>
                </a:solidFill>
                <a:latin typeface="Arial"/>
                <a:ea typeface="Arial"/>
                <a:cs typeface="Arial"/>
                <a:sym typeface="Arial"/>
              </a:rPr>
              <a:t>Aggregate the spend - then change the procurement decision</a:t>
            </a:r>
            <a:endParaRPr sz="2400" b="1" i="0" u="none" strike="noStrike" cap="none">
              <a:solidFill>
                <a:srgbClr val="183236"/>
              </a:solidFill>
              <a:latin typeface="Arial"/>
              <a:ea typeface="Arial"/>
              <a:cs typeface="Arial"/>
              <a:sym typeface="Arial"/>
            </a:endParaRPr>
          </a:p>
        </p:txBody>
      </p:sp>
      <p:sp>
        <p:nvSpPr>
          <p:cNvPr id="196" name="Google Shape;196;p6"/>
          <p:cNvSpPr txBox="1"/>
          <p:nvPr/>
        </p:nvSpPr>
        <p:spPr>
          <a:xfrm>
            <a:off x="48675" y="889925"/>
            <a:ext cx="5946300" cy="377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250"/>
              <a:buFont typeface="Arial"/>
              <a:buNone/>
            </a:pPr>
            <a:r>
              <a:rPr lang="en" sz="1250" b="0" i="0" u="none" strike="noStrike" cap="none">
                <a:solidFill>
                  <a:srgbClr val="66706F"/>
                </a:solidFill>
                <a:latin typeface="Lato"/>
                <a:ea typeface="Lato"/>
                <a:cs typeface="Lato"/>
                <a:sym typeface="Lato"/>
              </a:rPr>
              <a:t>Historical transactions become a planning and anti-corruption asset.</a:t>
            </a:r>
            <a:endParaRPr sz="1250" b="0" i="0" u="none" strike="noStrike" cap="none">
              <a:solidFill>
                <a:srgbClr val="66706F"/>
              </a:solidFill>
              <a:latin typeface="Lato"/>
              <a:ea typeface="Lato"/>
              <a:cs typeface="Lato"/>
              <a:sym typeface="Lato"/>
            </a:endParaRPr>
          </a:p>
        </p:txBody>
      </p:sp>
      <p:sp>
        <p:nvSpPr>
          <p:cNvPr id="197" name="Google Shape;197;p6"/>
          <p:cNvSpPr/>
          <p:nvPr/>
        </p:nvSpPr>
        <p:spPr>
          <a:xfrm>
            <a:off x="126900" y="1338525"/>
            <a:ext cx="2873100" cy="3142500"/>
          </a:xfrm>
          <a:prstGeom prst="roundRect">
            <a:avLst>
              <a:gd name="adj" fmla="val 16667"/>
            </a:avLst>
          </a:prstGeom>
          <a:solidFill>
            <a:srgbClr val="D0E0E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6"/>
          <p:cNvSpPr txBox="1"/>
          <p:nvPr/>
        </p:nvSpPr>
        <p:spPr>
          <a:xfrm>
            <a:off x="509275" y="1387175"/>
            <a:ext cx="2287500" cy="286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2"/>
                </a:solidFill>
                <a:latin typeface="Arial"/>
                <a:ea typeface="Arial"/>
                <a:cs typeface="Arial"/>
                <a:sym typeface="Arial"/>
              </a:rPr>
              <a:t>1. Cost Better</a:t>
            </a:r>
            <a:endParaRPr sz="1800" b="1" i="0" u="none" strike="noStrike" cap="none">
              <a:solidFill>
                <a:schemeClr val="dk2"/>
              </a:solidFill>
              <a:latin typeface="Arial"/>
              <a:ea typeface="Arial"/>
              <a:cs typeface="Arial"/>
              <a:sym typeface="Arial"/>
            </a:endParaRPr>
          </a:p>
        </p:txBody>
      </p:sp>
      <p:sp>
        <p:nvSpPr>
          <p:cNvPr id="199" name="Google Shape;199;p6"/>
          <p:cNvSpPr/>
          <p:nvPr/>
        </p:nvSpPr>
        <p:spPr>
          <a:xfrm>
            <a:off x="3108988" y="1338525"/>
            <a:ext cx="2873100" cy="3142500"/>
          </a:xfrm>
          <a:prstGeom prst="roundRect">
            <a:avLst>
              <a:gd name="adj" fmla="val 16667"/>
            </a:avLst>
          </a:prstGeom>
          <a:solidFill>
            <a:srgbClr val="D9EAD3"/>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6"/>
          <p:cNvSpPr/>
          <p:nvPr/>
        </p:nvSpPr>
        <p:spPr>
          <a:xfrm>
            <a:off x="6091075" y="1338525"/>
            <a:ext cx="2873100" cy="3142500"/>
          </a:xfrm>
          <a:prstGeom prst="roundRect">
            <a:avLst>
              <a:gd name="adj" fmla="val 16667"/>
            </a:avLst>
          </a:prstGeom>
          <a:solidFill>
            <a:srgbClr val="FFF2C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6"/>
          <p:cNvSpPr txBox="1"/>
          <p:nvPr/>
        </p:nvSpPr>
        <p:spPr>
          <a:xfrm>
            <a:off x="3645138" y="1387175"/>
            <a:ext cx="2287500" cy="286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2"/>
                </a:solidFill>
                <a:latin typeface="Arial"/>
                <a:ea typeface="Arial"/>
                <a:cs typeface="Arial"/>
                <a:sym typeface="Arial"/>
              </a:rPr>
              <a:t>2. Buy Better</a:t>
            </a:r>
            <a:endParaRPr sz="1800" b="1" i="0" u="none" strike="noStrike" cap="none">
              <a:solidFill>
                <a:schemeClr val="dk2"/>
              </a:solidFill>
              <a:latin typeface="Arial"/>
              <a:ea typeface="Arial"/>
              <a:cs typeface="Arial"/>
              <a:sym typeface="Arial"/>
            </a:endParaRPr>
          </a:p>
        </p:txBody>
      </p:sp>
      <p:sp>
        <p:nvSpPr>
          <p:cNvPr id="202" name="Google Shape;202;p6"/>
          <p:cNvSpPr txBox="1"/>
          <p:nvPr/>
        </p:nvSpPr>
        <p:spPr>
          <a:xfrm>
            <a:off x="6383875" y="1387175"/>
            <a:ext cx="2684100" cy="286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chemeClr val="dk2"/>
                </a:solidFill>
                <a:latin typeface="Arial"/>
                <a:ea typeface="Arial"/>
                <a:cs typeface="Arial"/>
                <a:sym typeface="Arial"/>
              </a:rPr>
              <a:t>3. See Relationships</a:t>
            </a:r>
            <a:endParaRPr sz="1800" b="1" i="0" u="none" strike="noStrike" cap="none">
              <a:solidFill>
                <a:schemeClr val="dk2"/>
              </a:solidFill>
              <a:latin typeface="Arial"/>
              <a:ea typeface="Arial"/>
              <a:cs typeface="Arial"/>
              <a:sym typeface="Arial"/>
            </a:endParaRPr>
          </a:p>
        </p:txBody>
      </p:sp>
      <p:sp>
        <p:nvSpPr>
          <p:cNvPr id="203" name="Google Shape;203;p6"/>
          <p:cNvSpPr txBox="1"/>
          <p:nvPr/>
        </p:nvSpPr>
        <p:spPr>
          <a:xfrm>
            <a:off x="126900" y="1790450"/>
            <a:ext cx="2873100" cy="2245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 sz="1100" b="0" i="0" u="none" strike="noStrike" cap="none">
                <a:solidFill>
                  <a:srgbClr val="29434D"/>
                </a:solidFill>
                <a:latin typeface="Lato"/>
                <a:ea typeface="Lato"/>
                <a:cs typeface="Lato"/>
                <a:sym typeface="Lato"/>
              </a:rPr>
              <a:t>Benchmark unit prices and total costs for repeat purchases.</a:t>
            </a:r>
            <a:br>
              <a:rPr lang="en" sz="1100" b="0" i="0" u="none" strike="noStrike" cap="none">
                <a:solidFill>
                  <a:srgbClr val="29434D"/>
                </a:solidFill>
                <a:latin typeface="Lato"/>
                <a:ea typeface="Lato"/>
                <a:cs typeface="Lato"/>
                <a:sym typeface="Lato"/>
              </a:rPr>
            </a:br>
            <a:br>
              <a:rPr lang="en" sz="1100" b="0" i="0" u="none" strike="noStrike" cap="none">
                <a:solidFill>
                  <a:srgbClr val="29434D"/>
                </a:solidFill>
                <a:latin typeface="Lato"/>
                <a:ea typeface="Lato"/>
                <a:cs typeface="Lato"/>
                <a:sym typeface="Lato"/>
              </a:rPr>
            </a:br>
            <a:r>
              <a:rPr lang="en" sz="1100" b="0" i="0" u="none" strike="noStrike" cap="none">
                <a:solidFill>
                  <a:srgbClr val="29434D"/>
                </a:solidFill>
                <a:latin typeface="Lato"/>
                <a:ea typeface="Lato"/>
                <a:cs typeface="Lato"/>
                <a:sym typeface="Lato"/>
              </a:rPr>
              <a:t>Use historic contracts to improve estimates, identify persistent overruns and test whether a price is an outlier.</a:t>
            </a:r>
            <a:br>
              <a:rPr lang="en" sz="1100" b="0" i="0" u="none" strike="noStrike" cap="none">
                <a:solidFill>
                  <a:srgbClr val="29434D"/>
                </a:solidFill>
                <a:latin typeface="Lato"/>
                <a:ea typeface="Lato"/>
                <a:cs typeface="Lato"/>
                <a:sym typeface="Lato"/>
              </a:rPr>
            </a:br>
            <a:br>
              <a:rPr lang="en" sz="1100" b="0" i="0" u="none" strike="noStrike" cap="none">
                <a:solidFill>
                  <a:srgbClr val="29434D"/>
                </a:solidFill>
                <a:latin typeface="Lato"/>
                <a:ea typeface="Lato"/>
                <a:cs typeface="Lato"/>
                <a:sym typeface="Lato"/>
              </a:rPr>
            </a:br>
            <a:r>
              <a:rPr lang="en" sz="1100" b="0" i="0" u="none" strike="noStrike" cap="none">
                <a:solidFill>
                  <a:srgbClr val="29434D"/>
                </a:solidFill>
                <a:latin typeface="Lato"/>
                <a:ea typeface="Lato"/>
                <a:cs typeface="Lato"/>
                <a:sym typeface="Lato"/>
              </a:rPr>
              <a:t>Illustrative query:</a:t>
            </a:r>
            <a:br>
              <a:rPr lang="en" sz="1100" b="0" i="0" u="none" strike="noStrike" cap="none">
                <a:solidFill>
                  <a:srgbClr val="29434D"/>
                </a:solidFill>
                <a:latin typeface="Lato"/>
                <a:ea typeface="Lato"/>
                <a:cs typeface="Lato"/>
                <a:sym typeface="Lato"/>
              </a:rPr>
            </a:br>
            <a:r>
              <a:rPr lang="en" sz="1100" b="0" i="0" u="none" strike="noStrike" cap="none">
                <a:solidFill>
                  <a:srgbClr val="29434D"/>
                </a:solidFill>
                <a:latin typeface="Lato"/>
                <a:ea typeface="Lato"/>
                <a:cs typeface="Lato"/>
                <a:sym typeface="Lato"/>
              </a:rPr>
              <a:t>“Why is Entity A paying materially above the provincial median for the same commodity?”</a:t>
            </a:r>
            <a:endParaRPr sz="1100" b="0" i="0" u="none" strike="noStrike" cap="none">
              <a:solidFill>
                <a:srgbClr val="29434D"/>
              </a:solidFill>
              <a:latin typeface="Lato"/>
              <a:ea typeface="Lato"/>
              <a:cs typeface="Lato"/>
              <a:sym typeface="La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04" name="Google Shape;204;p6"/>
          <p:cNvSpPr txBox="1"/>
          <p:nvPr/>
        </p:nvSpPr>
        <p:spPr>
          <a:xfrm>
            <a:off x="3175738" y="1794125"/>
            <a:ext cx="2739600" cy="20787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 sz="1000" b="0" i="0" u="none" strike="noStrike" cap="none">
                <a:solidFill>
                  <a:srgbClr val="294A42"/>
                </a:solidFill>
                <a:latin typeface="Lato"/>
                <a:ea typeface="Lato"/>
                <a:cs typeface="Lato"/>
                <a:sym typeface="Lato"/>
              </a:rPr>
              <a:t>Aggregate spend by commodity, entity and period.</a:t>
            </a:r>
            <a:br>
              <a:rPr lang="en" sz="1000" b="0" i="0" u="none" strike="noStrike" cap="none">
                <a:solidFill>
                  <a:srgbClr val="294A42"/>
                </a:solidFill>
                <a:latin typeface="Lato"/>
                <a:ea typeface="Lato"/>
                <a:cs typeface="Lato"/>
                <a:sym typeface="Lato"/>
              </a:rPr>
            </a:br>
            <a:br>
              <a:rPr lang="en" sz="1000" b="0" i="0" u="none" strike="noStrike" cap="none">
                <a:solidFill>
                  <a:srgbClr val="294A42"/>
                </a:solidFill>
                <a:latin typeface="Lato"/>
                <a:ea typeface="Lato"/>
                <a:cs typeface="Lato"/>
                <a:sym typeface="Lato"/>
              </a:rPr>
            </a:br>
            <a:r>
              <a:rPr lang="en" sz="1000" b="0" i="0" u="none" strike="noStrike" cap="none">
                <a:solidFill>
                  <a:srgbClr val="294A42"/>
                </a:solidFill>
                <a:latin typeface="Lato"/>
                <a:ea typeface="Lato"/>
                <a:cs typeface="Lato"/>
                <a:sym typeface="Lato"/>
              </a:rPr>
              <a:t> High-volume categories may justify transversal or framework arrangements; stable demand data can support more accurate multi-year contracting and budgeting.</a:t>
            </a:r>
            <a:br>
              <a:rPr lang="en" sz="1000" b="0" i="0" u="none" strike="noStrike" cap="none">
                <a:solidFill>
                  <a:srgbClr val="294A42"/>
                </a:solidFill>
                <a:latin typeface="Lato"/>
                <a:ea typeface="Lato"/>
                <a:cs typeface="Lato"/>
                <a:sym typeface="Lato"/>
              </a:rPr>
            </a:br>
            <a:br>
              <a:rPr lang="en" sz="1000" b="0" i="0" u="none" strike="noStrike" cap="none">
                <a:solidFill>
                  <a:srgbClr val="294A42"/>
                </a:solidFill>
                <a:latin typeface="Lato"/>
                <a:ea typeface="Lato"/>
                <a:cs typeface="Lato"/>
                <a:sym typeface="Lato"/>
              </a:rPr>
            </a:br>
            <a:r>
              <a:rPr lang="en" sz="1000" b="0" i="0" u="none" strike="noStrike" cap="none">
                <a:solidFill>
                  <a:srgbClr val="294A42"/>
                </a:solidFill>
                <a:latin typeface="Lato"/>
                <a:ea typeface="Lato"/>
                <a:cs typeface="Lato"/>
                <a:sym typeface="Lato"/>
              </a:rPr>
              <a:t> Ask:</a:t>
            </a:r>
            <a:br>
              <a:rPr lang="en" sz="1000" b="0" i="0" u="none" strike="noStrike" cap="none">
                <a:solidFill>
                  <a:srgbClr val="294A42"/>
                </a:solidFill>
                <a:latin typeface="Lato"/>
                <a:ea typeface="Lato"/>
                <a:cs typeface="Lato"/>
                <a:sym typeface="Lato"/>
              </a:rPr>
            </a:br>
            <a:r>
              <a:rPr lang="en" sz="1000" b="0" i="0" u="none" strike="noStrike" cap="none">
                <a:solidFill>
                  <a:srgbClr val="294A42"/>
                </a:solidFill>
                <a:latin typeface="Lato"/>
                <a:ea typeface="Lato"/>
                <a:cs typeface="Lato"/>
                <a:sym typeface="Lato"/>
              </a:rPr>
              <a:t> “What are the real budget drivers across the province?”</a:t>
            </a:r>
            <a:endParaRPr sz="1000" b="0" i="0" u="none" strike="noStrike" cap="none">
              <a:solidFill>
                <a:srgbClr val="294A42"/>
              </a:solidFill>
              <a:latin typeface="Lato"/>
              <a:ea typeface="Lato"/>
              <a:cs typeface="Lato"/>
              <a:sym typeface="La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05" name="Google Shape;205;p6"/>
          <p:cNvSpPr txBox="1"/>
          <p:nvPr/>
        </p:nvSpPr>
        <p:spPr>
          <a:xfrm>
            <a:off x="6224575" y="1825200"/>
            <a:ext cx="2739600" cy="2245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 sz="1000" b="0" i="0" u="none" strike="noStrike" cap="none">
                <a:solidFill>
                  <a:srgbClr val="624F2C"/>
                </a:solidFill>
                <a:latin typeface="Lato"/>
                <a:ea typeface="Lato"/>
                <a:cs typeface="Lato"/>
                <a:sym typeface="Lato"/>
              </a:rPr>
              <a:t>Measure supplier concentration, repeat awards and common ownership.</a:t>
            </a:r>
            <a:br>
              <a:rPr lang="en" sz="1000" b="0" i="0" u="none" strike="noStrike" cap="none">
                <a:solidFill>
                  <a:srgbClr val="624F2C"/>
                </a:solidFill>
                <a:latin typeface="Lato"/>
                <a:ea typeface="Lato"/>
                <a:cs typeface="Lato"/>
                <a:sym typeface="Lato"/>
              </a:rPr>
            </a:br>
            <a:br>
              <a:rPr lang="en" sz="1000" b="0" i="0" u="none" strike="noStrike" cap="none">
                <a:solidFill>
                  <a:srgbClr val="624F2C"/>
                </a:solidFill>
                <a:latin typeface="Lato"/>
                <a:ea typeface="Lato"/>
                <a:cs typeface="Lato"/>
                <a:sym typeface="Lato"/>
              </a:rPr>
            </a:br>
            <a:r>
              <a:rPr lang="en" sz="1000" b="0" i="0" u="none" strike="noStrike" cap="none">
                <a:solidFill>
                  <a:srgbClr val="624F2C"/>
                </a:solidFill>
                <a:latin typeface="Lato"/>
                <a:ea typeface="Lato"/>
                <a:cs typeface="Lato"/>
                <a:sym typeface="Lato"/>
              </a:rPr>
              <a:t> Link supplier entities to directors / beneficial owners so apparently separate firms can be checked for shared individuals or other connections.</a:t>
            </a:r>
            <a:br>
              <a:rPr lang="en" sz="1000" b="0" i="0" u="none" strike="noStrike" cap="none">
                <a:solidFill>
                  <a:srgbClr val="624F2C"/>
                </a:solidFill>
                <a:latin typeface="Lato"/>
                <a:ea typeface="Lato"/>
                <a:cs typeface="Lato"/>
                <a:sym typeface="Lato"/>
              </a:rPr>
            </a:br>
            <a:br>
              <a:rPr lang="en" sz="1000" b="0" i="0" u="none" strike="noStrike" cap="none">
                <a:solidFill>
                  <a:srgbClr val="624F2C"/>
                </a:solidFill>
                <a:latin typeface="Lato"/>
                <a:ea typeface="Lato"/>
                <a:cs typeface="Lato"/>
                <a:sym typeface="Lato"/>
              </a:rPr>
            </a:br>
            <a:r>
              <a:rPr lang="en" sz="1000" b="0" i="0" u="none" strike="noStrike" cap="none">
                <a:solidFill>
                  <a:srgbClr val="624F2C"/>
                </a:solidFill>
                <a:latin typeface="Lato"/>
                <a:ea typeface="Lato"/>
                <a:cs typeface="Lato"/>
                <a:sym typeface="Lato"/>
              </a:rPr>
              <a:t> The signal triggers review - it does not replace due process.</a:t>
            </a:r>
            <a:endParaRPr sz="1000" b="0" i="0" u="none" strike="noStrike" cap="none">
              <a:solidFill>
                <a:srgbClr val="624F2C"/>
              </a:solidFill>
              <a:latin typeface="Lato"/>
              <a:ea typeface="Lato"/>
              <a:cs typeface="Lato"/>
              <a:sym typeface="La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206" name="Google Shape;206;p6"/>
          <p:cNvPicPr preferRelativeResize="0"/>
          <p:nvPr/>
        </p:nvPicPr>
        <p:blipFill rotWithShape="1">
          <a:blip r:embed="rId4">
            <a:alphaModFix/>
          </a:blip>
          <a:srcRect/>
          <a:stretch/>
        </p:blipFill>
        <p:spPr>
          <a:xfrm>
            <a:off x="6130963" y="3821000"/>
            <a:ext cx="2793326" cy="377100"/>
          </a:xfrm>
          <a:prstGeom prst="rect">
            <a:avLst/>
          </a:prstGeom>
          <a:solidFill>
            <a:srgbClr val="FFF2CC"/>
          </a:solidFill>
          <a:ln w="9525" cap="flat" cmpd="sng">
            <a:solidFill>
              <a:schemeClr val="lt1"/>
            </a:solidFill>
            <a:prstDash val="solid"/>
            <a:round/>
            <a:headEnd type="none" w="sm" len="sm"/>
            <a:tailEnd type="none" w="sm" len="sm"/>
          </a:ln>
        </p:spPr>
      </p:pic>
      <p:pic>
        <p:nvPicPr>
          <p:cNvPr id="207" name="Google Shape;207;p6"/>
          <p:cNvPicPr preferRelativeResize="0"/>
          <p:nvPr/>
        </p:nvPicPr>
        <p:blipFill rotWithShape="1">
          <a:blip r:embed="rId5">
            <a:alphaModFix/>
          </a:blip>
          <a:srcRect/>
          <a:stretch/>
        </p:blipFill>
        <p:spPr>
          <a:xfrm>
            <a:off x="3132194" y="3992971"/>
            <a:ext cx="2793325" cy="402229"/>
          </a:xfrm>
          <a:prstGeom prst="rect">
            <a:avLst/>
          </a:prstGeom>
          <a:solidFill>
            <a:srgbClr val="D9EAD3"/>
          </a:solidFill>
          <a:ln w="9525" cap="flat" cmpd="sng">
            <a:solidFill>
              <a:schemeClr val="lt1"/>
            </a:solidFill>
            <a:prstDash val="solid"/>
            <a:round/>
            <a:headEnd type="none" w="sm" len="sm"/>
            <a:tailEnd type="none" w="sm" len="sm"/>
          </a:ln>
        </p:spPr>
      </p:pic>
      <p:sp>
        <p:nvSpPr>
          <p:cNvPr id="208" name="Google Shape;208;p6"/>
          <p:cNvSpPr txBox="1"/>
          <p:nvPr/>
        </p:nvSpPr>
        <p:spPr>
          <a:xfrm>
            <a:off x="300728" y="4015262"/>
            <a:ext cx="2642400" cy="377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 sz="800" b="1" i="0" u="none" strike="noStrike" cap="none">
                <a:solidFill>
                  <a:srgbClr val="2E5361"/>
                </a:solidFill>
                <a:latin typeface="Lato"/>
                <a:ea typeface="Lato"/>
                <a:cs typeface="Lato"/>
                <a:sym typeface="Lato"/>
              </a:rPr>
              <a:t>OCP: historic contract data can establish cost benchmarks.</a:t>
            </a:r>
            <a:endParaRPr sz="800" b="1" i="0" u="none" strike="noStrike" cap="none">
              <a:solidFill>
                <a:srgbClr val="2E536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09" name="Google Shape;209;p6"/>
          <p:cNvSpPr txBox="1"/>
          <p:nvPr/>
        </p:nvSpPr>
        <p:spPr>
          <a:xfrm>
            <a:off x="731775" y="4578432"/>
            <a:ext cx="2268300" cy="5541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 sz="800" b="1" i="0" u="none" strike="noStrike" cap="none">
                <a:solidFill>
                  <a:schemeClr val="dk1"/>
                </a:solidFill>
                <a:latin typeface="Arial"/>
                <a:ea typeface="Arial"/>
                <a:cs typeface="Arial"/>
                <a:sym typeface="Arial"/>
              </a:rPr>
              <a:t>DATA DOES NOT REPLACE JUDGEMENT - IT TELLS OFFICIALS WHERE SCRUTINY IS MOST NEEDED. (FLAGS)</a:t>
            </a:r>
            <a:endParaRPr sz="8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
        <p:nvSpPr>
          <p:cNvPr id="210" name="Google Shape;210;p6"/>
          <p:cNvSpPr/>
          <p:nvPr/>
        </p:nvSpPr>
        <p:spPr>
          <a:xfrm>
            <a:off x="62800" y="4630650"/>
            <a:ext cx="407100" cy="423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600"/>
              <a:t>6</a:t>
            </a:r>
            <a:endParaRPr sz="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216" name="Google Shape;216;p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217" name="Google Shape;217;p7" title="Screenshot 2026-08-27 at 10.24.48.png"/>
          <p:cNvPicPr preferRelativeResize="0"/>
          <p:nvPr/>
        </p:nvPicPr>
        <p:blipFill rotWithShape="1">
          <a:blip r:embed="rId3">
            <a:alphaModFix/>
          </a:blip>
          <a:srcRect/>
          <a:stretch/>
        </p:blipFill>
        <p:spPr>
          <a:xfrm>
            <a:off x="0" y="0"/>
            <a:ext cx="9144003" cy="5143501"/>
          </a:xfrm>
          <a:prstGeom prst="rect">
            <a:avLst/>
          </a:prstGeom>
          <a:noFill/>
          <a:ln>
            <a:noFill/>
          </a:ln>
        </p:spPr>
      </p:pic>
      <p:sp>
        <p:nvSpPr>
          <p:cNvPr id="218" name="Google Shape;218;p7"/>
          <p:cNvSpPr txBox="1"/>
          <p:nvPr/>
        </p:nvSpPr>
        <p:spPr>
          <a:xfrm>
            <a:off x="250187" y="181785"/>
            <a:ext cx="3091200" cy="48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6. CONTRACTING CONTROLS</a:t>
            </a:r>
            <a:endParaRPr/>
          </a:p>
        </p:txBody>
      </p:sp>
      <p:sp>
        <p:nvSpPr>
          <p:cNvPr id="219" name="Google Shape;219;p7"/>
          <p:cNvSpPr txBox="1"/>
          <p:nvPr/>
        </p:nvSpPr>
        <p:spPr>
          <a:xfrm>
            <a:off x="244040" y="552170"/>
            <a:ext cx="8720100" cy="600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 sz="2700" b="1" i="0" u="none" strike="noStrike" cap="none">
                <a:solidFill>
                  <a:srgbClr val="183236"/>
                </a:solidFill>
                <a:latin typeface="Inter"/>
                <a:ea typeface="Inter"/>
                <a:cs typeface="Inter"/>
                <a:sym typeface="Inter"/>
              </a:rPr>
              <a:t>Eight questions to answer before award</a:t>
            </a:r>
            <a:endParaRPr sz="2700" b="0" i="0" u="none" strike="noStrike" cap="none">
              <a:solidFill>
                <a:schemeClr val="dk1"/>
              </a:solidFill>
              <a:latin typeface="Lato"/>
              <a:ea typeface="Lato"/>
              <a:cs typeface="Lato"/>
              <a:sym typeface="Lato"/>
            </a:endParaRPr>
          </a:p>
        </p:txBody>
      </p:sp>
      <p:sp>
        <p:nvSpPr>
          <p:cNvPr id="220" name="Google Shape;220;p7"/>
          <p:cNvSpPr/>
          <p:nvPr/>
        </p:nvSpPr>
        <p:spPr>
          <a:xfrm>
            <a:off x="326128" y="1335179"/>
            <a:ext cx="1962600" cy="1198500"/>
          </a:xfrm>
          <a:prstGeom prst="roundRect">
            <a:avLst>
              <a:gd name="adj" fmla="val 3429"/>
            </a:avLst>
          </a:prstGeom>
          <a:solidFill>
            <a:srgbClr val="FFFFFF"/>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7"/>
          <p:cNvSpPr/>
          <p:nvPr/>
        </p:nvSpPr>
        <p:spPr>
          <a:xfrm>
            <a:off x="484838" y="1472146"/>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7"/>
          <p:cNvSpPr/>
          <p:nvPr/>
        </p:nvSpPr>
        <p:spPr>
          <a:xfrm>
            <a:off x="484838" y="1523508"/>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1</a:t>
            </a:r>
            <a:endParaRPr sz="712" b="0" i="0" u="none" strike="noStrike" cap="none">
              <a:solidFill>
                <a:srgbClr val="000000"/>
              </a:solidFill>
              <a:latin typeface="Lato"/>
              <a:ea typeface="Lato"/>
              <a:cs typeface="Lato"/>
              <a:sym typeface="Lato"/>
            </a:endParaRPr>
          </a:p>
        </p:txBody>
      </p:sp>
      <p:sp>
        <p:nvSpPr>
          <p:cNvPr id="223" name="Google Shape;223;p7"/>
          <p:cNvSpPr/>
          <p:nvPr/>
        </p:nvSpPr>
        <p:spPr>
          <a:xfrm>
            <a:off x="831113" y="1458449"/>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CLASSIFICATION</a:t>
            </a:r>
            <a:endParaRPr sz="1161" b="0" i="0" u="none" strike="noStrike" cap="none">
              <a:solidFill>
                <a:srgbClr val="000000"/>
              </a:solidFill>
              <a:latin typeface="Lato"/>
              <a:ea typeface="Lato"/>
              <a:cs typeface="Lato"/>
              <a:sym typeface="Lato"/>
            </a:endParaRPr>
          </a:p>
        </p:txBody>
      </p:sp>
      <p:sp>
        <p:nvSpPr>
          <p:cNvPr id="224" name="Google Shape;224;p7"/>
          <p:cNvSpPr/>
          <p:nvPr/>
        </p:nvSpPr>
        <p:spPr>
          <a:xfrm>
            <a:off x="484838" y="1828259"/>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What data classes will the system hold or generate?</a:t>
            </a:r>
            <a:endParaRPr sz="1164" b="0" i="0" u="none" strike="noStrike" cap="none">
              <a:solidFill>
                <a:srgbClr val="000000"/>
              </a:solidFill>
              <a:latin typeface="Lato"/>
              <a:ea typeface="Lato"/>
              <a:cs typeface="Lato"/>
              <a:sym typeface="Lato"/>
            </a:endParaRPr>
          </a:p>
        </p:txBody>
      </p:sp>
      <p:sp>
        <p:nvSpPr>
          <p:cNvPr id="225" name="Google Shape;225;p7"/>
          <p:cNvSpPr/>
          <p:nvPr/>
        </p:nvSpPr>
        <p:spPr>
          <a:xfrm>
            <a:off x="2533632" y="1335179"/>
            <a:ext cx="1962600" cy="1198500"/>
          </a:xfrm>
          <a:prstGeom prst="roundRect">
            <a:avLst>
              <a:gd name="adj" fmla="val 3429"/>
            </a:avLst>
          </a:prstGeom>
          <a:solidFill>
            <a:srgbClr val="FFFFFF"/>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7"/>
          <p:cNvSpPr/>
          <p:nvPr/>
        </p:nvSpPr>
        <p:spPr>
          <a:xfrm>
            <a:off x="2692342" y="1472146"/>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7"/>
          <p:cNvSpPr/>
          <p:nvPr/>
        </p:nvSpPr>
        <p:spPr>
          <a:xfrm>
            <a:off x="2692342" y="1523508"/>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2</a:t>
            </a:r>
            <a:endParaRPr sz="712" b="0" i="0" u="none" strike="noStrike" cap="none">
              <a:solidFill>
                <a:srgbClr val="000000"/>
              </a:solidFill>
              <a:latin typeface="Lato"/>
              <a:ea typeface="Lato"/>
              <a:cs typeface="Lato"/>
              <a:sym typeface="Lato"/>
            </a:endParaRPr>
          </a:p>
        </p:txBody>
      </p:sp>
      <p:sp>
        <p:nvSpPr>
          <p:cNvPr id="228" name="Google Shape;228;p7"/>
          <p:cNvSpPr/>
          <p:nvPr/>
        </p:nvSpPr>
        <p:spPr>
          <a:xfrm>
            <a:off x="3038617" y="1458449"/>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RIGHTS &amp; IP</a:t>
            </a:r>
            <a:endParaRPr sz="1161" b="0" i="0" u="none" strike="noStrike" cap="none">
              <a:solidFill>
                <a:srgbClr val="000000"/>
              </a:solidFill>
              <a:latin typeface="Lato"/>
              <a:ea typeface="Lato"/>
              <a:cs typeface="Lato"/>
              <a:sym typeface="Lato"/>
            </a:endParaRPr>
          </a:p>
        </p:txBody>
      </p:sp>
      <p:sp>
        <p:nvSpPr>
          <p:cNvPr id="229" name="Google Shape;229;p7"/>
          <p:cNvSpPr/>
          <p:nvPr/>
        </p:nvSpPr>
        <p:spPr>
          <a:xfrm>
            <a:off x="2692342" y="1828259"/>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Who owns / controls each class, and what remains supplier IP?</a:t>
            </a:r>
            <a:endParaRPr sz="1164" b="0" i="0" u="none" strike="noStrike" cap="none">
              <a:solidFill>
                <a:srgbClr val="000000"/>
              </a:solidFill>
              <a:latin typeface="Lato"/>
              <a:ea typeface="Lato"/>
              <a:cs typeface="Lato"/>
              <a:sym typeface="Lato"/>
            </a:endParaRPr>
          </a:p>
        </p:txBody>
      </p:sp>
      <p:sp>
        <p:nvSpPr>
          <p:cNvPr id="230" name="Google Shape;230;p7"/>
          <p:cNvSpPr/>
          <p:nvPr/>
        </p:nvSpPr>
        <p:spPr>
          <a:xfrm>
            <a:off x="4741137" y="1335179"/>
            <a:ext cx="1962600" cy="1198500"/>
          </a:xfrm>
          <a:prstGeom prst="roundRect">
            <a:avLst>
              <a:gd name="adj" fmla="val 3429"/>
            </a:avLst>
          </a:prstGeom>
          <a:solidFill>
            <a:srgbClr val="FFFFFF"/>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7"/>
          <p:cNvSpPr/>
          <p:nvPr/>
        </p:nvSpPr>
        <p:spPr>
          <a:xfrm>
            <a:off x="4899846" y="1472146"/>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7"/>
          <p:cNvSpPr/>
          <p:nvPr/>
        </p:nvSpPr>
        <p:spPr>
          <a:xfrm>
            <a:off x="4899846" y="1523508"/>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3</a:t>
            </a:r>
            <a:endParaRPr sz="712" b="0" i="0" u="none" strike="noStrike" cap="none">
              <a:solidFill>
                <a:srgbClr val="000000"/>
              </a:solidFill>
              <a:latin typeface="Lato"/>
              <a:ea typeface="Lato"/>
              <a:cs typeface="Lato"/>
              <a:sym typeface="Lato"/>
            </a:endParaRPr>
          </a:p>
        </p:txBody>
      </p:sp>
      <p:sp>
        <p:nvSpPr>
          <p:cNvPr id="233" name="Google Shape;233;p7"/>
          <p:cNvSpPr/>
          <p:nvPr/>
        </p:nvSpPr>
        <p:spPr>
          <a:xfrm>
            <a:off x="5246121" y="1458449"/>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STORAGE &amp; ACCESS</a:t>
            </a:r>
            <a:endParaRPr sz="1161" b="0" i="0" u="none" strike="noStrike" cap="none">
              <a:solidFill>
                <a:srgbClr val="000000"/>
              </a:solidFill>
              <a:latin typeface="Lato"/>
              <a:ea typeface="Lato"/>
              <a:cs typeface="Lato"/>
              <a:sym typeface="Lato"/>
            </a:endParaRPr>
          </a:p>
        </p:txBody>
      </p:sp>
      <p:sp>
        <p:nvSpPr>
          <p:cNvPr id="234" name="Google Shape;234;p7"/>
          <p:cNvSpPr/>
          <p:nvPr/>
        </p:nvSpPr>
        <p:spPr>
          <a:xfrm>
            <a:off x="4899846" y="1828259"/>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Where is data stored / backed up, and who can remotely access it?</a:t>
            </a:r>
            <a:endParaRPr sz="1164" b="0" i="0" u="none" strike="noStrike" cap="none">
              <a:solidFill>
                <a:srgbClr val="000000"/>
              </a:solidFill>
              <a:latin typeface="Lato"/>
              <a:ea typeface="Lato"/>
              <a:cs typeface="Lato"/>
              <a:sym typeface="Lato"/>
            </a:endParaRPr>
          </a:p>
        </p:txBody>
      </p:sp>
      <p:sp>
        <p:nvSpPr>
          <p:cNvPr id="235" name="Google Shape;235;p7"/>
          <p:cNvSpPr/>
          <p:nvPr/>
        </p:nvSpPr>
        <p:spPr>
          <a:xfrm>
            <a:off x="6948641" y="1335179"/>
            <a:ext cx="1962600" cy="1198500"/>
          </a:xfrm>
          <a:prstGeom prst="roundRect">
            <a:avLst>
              <a:gd name="adj" fmla="val 3429"/>
            </a:avLst>
          </a:prstGeom>
          <a:solidFill>
            <a:srgbClr val="FFFFFF"/>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7"/>
          <p:cNvSpPr/>
          <p:nvPr/>
        </p:nvSpPr>
        <p:spPr>
          <a:xfrm>
            <a:off x="7107351" y="1472146"/>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7"/>
          <p:cNvSpPr/>
          <p:nvPr/>
        </p:nvSpPr>
        <p:spPr>
          <a:xfrm>
            <a:off x="7107351" y="1523508"/>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4</a:t>
            </a:r>
            <a:endParaRPr sz="712" b="0" i="0" u="none" strike="noStrike" cap="none">
              <a:solidFill>
                <a:srgbClr val="000000"/>
              </a:solidFill>
              <a:latin typeface="Lato"/>
              <a:ea typeface="Lato"/>
              <a:cs typeface="Lato"/>
              <a:sym typeface="Lato"/>
            </a:endParaRPr>
          </a:p>
        </p:txBody>
      </p:sp>
      <p:sp>
        <p:nvSpPr>
          <p:cNvPr id="238" name="Google Shape;238;p7"/>
          <p:cNvSpPr/>
          <p:nvPr/>
        </p:nvSpPr>
        <p:spPr>
          <a:xfrm>
            <a:off x="7453626" y="1458449"/>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EVIDENCE</a:t>
            </a:r>
            <a:endParaRPr sz="1161" b="0" i="0" u="none" strike="noStrike" cap="none">
              <a:solidFill>
                <a:srgbClr val="000000"/>
              </a:solidFill>
              <a:latin typeface="Lato"/>
              <a:ea typeface="Lato"/>
              <a:cs typeface="Lato"/>
              <a:sym typeface="Lato"/>
            </a:endParaRPr>
          </a:p>
        </p:txBody>
      </p:sp>
      <p:sp>
        <p:nvSpPr>
          <p:cNvPr id="239" name="Google Shape;239;p7"/>
          <p:cNvSpPr/>
          <p:nvPr/>
        </p:nvSpPr>
        <p:spPr>
          <a:xfrm>
            <a:off x="7107351" y="1828259"/>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Are approvals, versions, logs and timestamps retained and exportable?</a:t>
            </a:r>
            <a:endParaRPr sz="1164" b="0" i="0" u="none" strike="noStrike" cap="none">
              <a:solidFill>
                <a:srgbClr val="000000"/>
              </a:solidFill>
              <a:latin typeface="Lato"/>
              <a:ea typeface="Lato"/>
              <a:cs typeface="Lato"/>
              <a:sym typeface="Lato"/>
            </a:endParaRPr>
          </a:p>
        </p:txBody>
      </p:sp>
      <p:sp>
        <p:nvSpPr>
          <p:cNvPr id="240" name="Google Shape;240;p7"/>
          <p:cNvSpPr/>
          <p:nvPr/>
        </p:nvSpPr>
        <p:spPr>
          <a:xfrm>
            <a:off x="326128" y="2800721"/>
            <a:ext cx="1962600" cy="1198500"/>
          </a:xfrm>
          <a:prstGeom prst="roundRect">
            <a:avLst>
              <a:gd name="adj" fmla="val 3429"/>
            </a:avLst>
          </a:prstGeom>
          <a:solidFill>
            <a:srgbClr val="FBFCFB"/>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7"/>
          <p:cNvSpPr/>
          <p:nvPr/>
        </p:nvSpPr>
        <p:spPr>
          <a:xfrm>
            <a:off x="484838" y="2937687"/>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7"/>
          <p:cNvSpPr/>
          <p:nvPr/>
        </p:nvSpPr>
        <p:spPr>
          <a:xfrm>
            <a:off x="484838" y="2989050"/>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5</a:t>
            </a:r>
            <a:endParaRPr sz="712" b="0" i="0" u="none" strike="noStrike" cap="none">
              <a:solidFill>
                <a:srgbClr val="000000"/>
              </a:solidFill>
              <a:latin typeface="Lato"/>
              <a:ea typeface="Lato"/>
              <a:cs typeface="Lato"/>
              <a:sym typeface="Lato"/>
            </a:endParaRPr>
          </a:p>
        </p:txBody>
      </p:sp>
      <p:sp>
        <p:nvSpPr>
          <p:cNvPr id="243" name="Google Shape;243;p7"/>
          <p:cNvSpPr/>
          <p:nvPr/>
        </p:nvSpPr>
        <p:spPr>
          <a:xfrm>
            <a:off x="831113" y="2923991"/>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PORTABILITY</a:t>
            </a:r>
            <a:endParaRPr sz="1161" b="0" i="0" u="none" strike="noStrike" cap="none">
              <a:solidFill>
                <a:srgbClr val="000000"/>
              </a:solidFill>
              <a:latin typeface="Lato"/>
              <a:ea typeface="Lato"/>
              <a:cs typeface="Lato"/>
              <a:sym typeface="Lato"/>
            </a:endParaRPr>
          </a:p>
        </p:txBody>
      </p:sp>
      <p:sp>
        <p:nvSpPr>
          <p:cNvPr id="244" name="Google Shape;244;p7"/>
          <p:cNvSpPr/>
          <p:nvPr/>
        </p:nvSpPr>
        <p:spPr>
          <a:xfrm>
            <a:off x="484838" y="3293800"/>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Can government extract usable data in an open / documented format?</a:t>
            </a:r>
            <a:endParaRPr sz="1164" b="0" i="0" u="none" strike="noStrike" cap="none">
              <a:solidFill>
                <a:srgbClr val="000000"/>
              </a:solidFill>
              <a:latin typeface="Lato"/>
              <a:ea typeface="Lato"/>
              <a:cs typeface="Lato"/>
              <a:sym typeface="Lato"/>
            </a:endParaRPr>
          </a:p>
        </p:txBody>
      </p:sp>
      <p:sp>
        <p:nvSpPr>
          <p:cNvPr id="245" name="Google Shape;245;p7"/>
          <p:cNvSpPr/>
          <p:nvPr/>
        </p:nvSpPr>
        <p:spPr>
          <a:xfrm>
            <a:off x="2533632" y="2800721"/>
            <a:ext cx="1962600" cy="1198500"/>
          </a:xfrm>
          <a:prstGeom prst="roundRect">
            <a:avLst>
              <a:gd name="adj" fmla="val 3429"/>
            </a:avLst>
          </a:prstGeom>
          <a:solidFill>
            <a:srgbClr val="FBFCFB"/>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7"/>
          <p:cNvSpPr/>
          <p:nvPr/>
        </p:nvSpPr>
        <p:spPr>
          <a:xfrm>
            <a:off x="2692342" y="2937687"/>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7"/>
          <p:cNvSpPr/>
          <p:nvPr/>
        </p:nvSpPr>
        <p:spPr>
          <a:xfrm>
            <a:off x="2692342" y="2989050"/>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6</a:t>
            </a:r>
            <a:endParaRPr sz="712" b="0" i="0" u="none" strike="noStrike" cap="none">
              <a:solidFill>
                <a:srgbClr val="000000"/>
              </a:solidFill>
              <a:latin typeface="Lato"/>
              <a:ea typeface="Lato"/>
              <a:cs typeface="Lato"/>
              <a:sym typeface="Lato"/>
            </a:endParaRPr>
          </a:p>
        </p:txBody>
      </p:sp>
      <p:sp>
        <p:nvSpPr>
          <p:cNvPr id="248" name="Google Shape;248;p7"/>
          <p:cNvSpPr/>
          <p:nvPr/>
        </p:nvSpPr>
        <p:spPr>
          <a:xfrm>
            <a:off x="3038625" y="2924000"/>
            <a:ext cx="14577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INTEROPERABILITY</a:t>
            </a:r>
            <a:endParaRPr sz="1161" b="0" i="0" u="none" strike="noStrike" cap="none">
              <a:solidFill>
                <a:srgbClr val="000000"/>
              </a:solidFill>
              <a:latin typeface="Lato"/>
              <a:ea typeface="Lato"/>
              <a:cs typeface="Lato"/>
              <a:sym typeface="Lato"/>
            </a:endParaRPr>
          </a:p>
        </p:txBody>
      </p:sp>
      <p:sp>
        <p:nvSpPr>
          <p:cNvPr id="249" name="Google Shape;249;p7"/>
          <p:cNvSpPr/>
          <p:nvPr/>
        </p:nvSpPr>
        <p:spPr>
          <a:xfrm>
            <a:off x="2692342" y="3293800"/>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Can another system or provider ingest it using documented interfaces?</a:t>
            </a:r>
            <a:endParaRPr sz="1164" b="0" i="0" u="none" strike="noStrike" cap="none">
              <a:solidFill>
                <a:srgbClr val="000000"/>
              </a:solidFill>
              <a:latin typeface="Lato"/>
              <a:ea typeface="Lato"/>
              <a:cs typeface="Lato"/>
              <a:sym typeface="Lato"/>
            </a:endParaRPr>
          </a:p>
        </p:txBody>
      </p:sp>
      <p:sp>
        <p:nvSpPr>
          <p:cNvPr id="250" name="Google Shape;250;p7"/>
          <p:cNvSpPr/>
          <p:nvPr/>
        </p:nvSpPr>
        <p:spPr>
          <a:xfrm>
            <a:off x="4741137" y="2800721"/>
            <a:ext cx="1962600" cy="1198500"/>
          </a:xfrm>
          <a:prstGeom prst="roundRect">
            <a:avLst>
              <a:gd name="adj" fmla="val 3429"/>
            </a:avLst>
          </a:prstGeom>
          <a:solidFill>
            <a:srgbClr val="FBFCFB"/>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7"/>
          <p:cNvSpPr/>
          <p:nvPr/>
        </p:nvSpPr>
        <p:spPr>
          <a:xfrm>
            <a:off x="4899846" y="2937687"/>
            <a:ext cx="273900" cy="260100"/>
          </a:xfrm>
          <a:prstGeom prst="ellipse">
            <a:avLst/>
          </a:prstGeom>
          <a:solidFill>
            <a:srgbClr val="C69A3A"/>
          </a:solidFill>
          <a:ln w="9525" cap="flat" cmpd="sng">
            <a:solidFill>
              <a:srgbClr val="C69A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7"/>
          <p:cNvSpPr/>
          <p:nvPr/>
        </p:nvSpPr>
        <p:spPr>
          <a:xfrm>
            <a:off x="4899846" y="2989050"/>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7</a:t>
            </a:r>
            <a:endParaRPr sz="712" b="0" i="0" u="none" strike="noStrike" cap="none">
              <a:solidFill>
                <a:srgbClr val="000000"/>
              </a:solidFill>
              <a:latin typeface="Lato"/>
              <a:ea typeface="Lato"/>
              <a:cs typeface="Lato"/>
              <a:sym typeface="Lato"/>
            </a:endParaRPr>
          </a:p>
        </p:txBody>
      </p:sp>
      <p:sp>
        <p:nvSpPr>
          <p:cNvPr id="253" name="Google Shape;253;p7"/>
          <p:cNvSpPr/>
          <p:nvPr/>
        </p:nvSpPr>
        <p:spPr>
          <a:xfrm>
            <a:off x="5246121" y="2923991"/>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83236"/>
              </a:buClr>
              <a:buSzPts val="861"/>
              <a:buFont typeface="Inter"/>
              <a:buNone/>
            </a:pPr>
            <a:r>
              <a:rPr lang="en" sz="1161" b="1" i="0" u="none" strike="noStrike" cap="none">
                <a:solidFill>
                  <a:srgbClr val="183236"/>
                </a:solidFill>
                <a:latin typeface="Inter"/>
                <a:ea typeface="Inter"/>
                <a:cs typeface="Inter"/>
                <a:sym typeface="Inter"/>
              </a:rPr>
              <a:t>CONTINUITY</a:t>
            </a:r>
            <a:endParaRPr sz="1161" b="0" i="0" u="none" strike="noStrike" cap="none">
              <a:solidFill>
                <a:srgbClr val="000000"/>
              </a:solidFill>
              <a:latin typeface="Lato"/>
              <a:ea typeface="Lato"/>
              <a:cs typeface="Lato"/>
              <a:sym typeface="Lato"/>
            </a:endParaRPr>
          </a:p>
        </p:txBody>
      </p:sp>
      <p:sp>
        <p:nvSpPr>
          <p:cNvPr id="254" name="Google Shape;254;p7"/>
          <p:cNvSpPr/>
          <p:nvPr/>
        </p:nvSpPr>
        <p:spPr>
          <a:xfrm>
            <a:off x="4899846" y="3293800"/>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What backup, restore and disaster-recovery obligations are enforceable?</a:t>
            </a:r>
            <a:endParaRPr sz="1164" b="0" i="0" u="none" strike="noStrike" cap="none">
              <a:solidFill>
                <a:srgbClr val="000000"/>
              </a:solidFill>
              <a:latin typeface="Lato"/>
              <a:ea typeface="Lato"/>
              <a:cs typeface="Lato"/>
              <a:sym typeface="Lato"/>
            </a:endParaRPr>
          </a:p>
        </p:txBody>
      </p:sp>
      <p:sp>
        <p:nvSpPr>
          <p:cNvPr id="255" name="Google Shape;255;p7"/>
          <p:cNvSpPr/>
          <p:nvPr/>
        </p:nvSpPr>
        <p:spPr>
          <a:xfrm>
            <a:off x="6948641" y="2800721"/>
            <a:ext cx="1962600" cy="1198500"/>
          </a:xfrm>
          <a:prstGeom prst="roundRect">
            <a:avLst>
              <a:gd name="adj" fmla="val 3429"/>
            </a:avLst>
          </a:prstGeom>
          <a:solidFill>
            <a:srgbClr val="FBFCFB"/>
          </a:solidFill>
          <a:ln w="9525" cap="flat" cmpd="sng">
            <a:solidFill>
              <a:srgbClr val="D7DDD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7"/>
          <p:cNvSpPr/>
          <p:nvPr/>
        </p:nvSpPr>
        <p:spPr>
          <a:xfrm>
            <a:off x="7107351" y="2937687"/>
            <a:ext cx="273900" cy="260100"/>
          </a:xfrm>
          <a:prstGeom prst="ellipse">
            <a:avLst/>
          </a:prstGeom>
          <a:solidFill>
            <a:srgbClr val="9B3C32"/>
          </a:solidFill>
          <a:ln w="9525" cap="flat" cmpd="sng">
            <a:solidFill>
              <a:srgbClr val="9B3C32"/>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7"/>
          <p:cNvSpPr/>
          <p:nvPr/>
        </p:nvSpPr>
        <p:spPr>
          <a:xfrm>
            <a:off x="7107351" y="2989050"/>
            <a:ext cx="273900" cy="89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712"/>
              <a:buFont typeface="Inter"/>
              <a:buNone/>
            </a:pPr>
            <a:r>
              <a:rPr lang="en" sz="712" b="1" i="0" u="none" strike="noStrike" cap="none">
                <a:solidFill>
                  <a:srgbClr val="FFFFFF"/>
                </a:solidFill>
                <a:latin typeface="Inter"/>
                <a:ea typeface="Inter"/>
                <a:cs typeface="Inter"/>
                <a:sym typeface="Inter"/>
              </a:rPr>
              <a:t>8</a:t>
            </a:r>
            <a:endParaRPr sz="712" b="0" i="0" u="none" strike="noStrike" cap="none">
              <a:solidFill>
                <a:srgbClr val="000000"/>
              </a:solidFill>
              <a:latin typeface="Lato"/>
              <a:ea typeface="Lato"/>
              <a:cs typeface="Lato"/>
              <a:sym typeface="Lato"/>
            </a:endParaRPr>
          </a:p>
        </p:txBody>
      </p:sp>
      <p:sp>
        <p:nvSpPr>
          <p:cNvPr id="258" name="Google Shape;258;p7"/>
          <p:cNvSpPr/>
          <p:nvPr/>
        </p:nvSpPr>
        <p:spPr>
          <a:xfrm>
            <a:off x="7453626" y="2923991"/>
            <a:ext cx="1298400" cy="26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9B3C32"/>
              </a:buClr>
              <a:buSzPts val="861"/>
              <a:buFont typeface="Inter"/>
              <a:buNone/>
            </a:pPr>
            <a:r>
              <a:rPr lang="en" sz="1161" b="1" i="0" u="none" strike="noStrike" cap="none">
                <a:solidFill>
                  <a:srgbClr val="9B3C32"/>
                </a:solidFill>
                <a:latin typeface="Inter"/>
                <a:ea typeface="Inter"/>
                <a:cs typeface="Inter"/>
                <a:sym typeface="Inter"/>
              </a:rPr>
              <a:t>EXIT</a:t>
            </a:r>
            <a:endParaRPr sz="1161" b="0" i="0" u="none" strike="noStrike" cap="none">
              <a:solidFill>
                <a:srgbClr val="000000"/>
              </a:solidFill>
              <a:latin typeface="Lato"/>
              <a:ea typeface="Lato"/>
              <a:cs typeface="Lato"/>
              <a:sym typeface="Lato"/>
            </a:endParaRPr>
          </a:p>
        </p:txBody>
      </p:sp>
      <p:sp>
        <p:nvSpPr>
          <p:cNvPr id="259" name="Google Shape;259;p7"/>
          <p:cNvSpPr/>
          <p:nvPr/>
        </p:nvSpPr>
        <p:spPr>
          <a:xfrm>
            <a:off x="7107351" y="3293800"/>
            <a:ext cx="1644600" cy="56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66706F"/>
              </a:buClr>
              <a:buSzPts val="764"/>
              <a:buFont typeface="Lato"/>
              <a:buNone/>
            </a:pPr>
            <a:r>
              <a:rPr lang="en" sz="1164" b="0" i="0" u="none" strike="noStrike" cap="none">
                <a:solidFill>
                  <a:srgbClr val="66706F"/>
                </a:solidFill>
                <a:latin typeface="Lato"/>
                <a:ea typeface="Lato"/>
                <a:cs typeface="Lato"/>
                <a:sym typeface="Lato"/>
              </a:rPr>
              <a:t>Who migrates, by when, at what cost, and how is deletion verified?</a:t>
            </a:r>
            <a:endParaRPr sz="1164" b="0" i="0" u="none" strike="noStrike" cap="none">
              <a:solidFill>
                <a:srgbClr val="000000"/>
              </a:solidFill>
              <a:latin typeface="Lato"/>
              <a:ea typeface="Lato"/>
              <a:cs typeface="Lato"/>
              <a:sym typeface="Lato"/>
            </a:endParaRPr>
          </a:p>
        </p:txBody>
      </p:sp>
      <p:sp>
        <p:nvSpPr>
          <p:cNvPr id="260" name="Google Shape;260;p7"/>
          <p:cNvSpPr/>
          <p:nvPr/>
        </p:nvSpPr>
        <p:spPr>
          <a:xfrm>
            <a:off x="250175" y="4266425"/>
            <a:ext cx="1428900" cy="13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6706F"/>
              </a:buClr>
              <a:buSzPts val="712"/>
              <a:buFont typeface="Lato"/>
              <a:buNone/>
            </a:pPr>
            <a:r>
              <a:rPr lang="en" sz="1012" b="1" i="0" u="none" strike="noStrike" cap="none">
                <a:solidFill>
                  <a:srgbClr val="66706F"/>
                </a:solidFill>
                <a:latin typeface="Lato"/>
                <a:ea typeface="Lato"/>
                <a:cs typeface="Lato"/>
                <a:sym typeface="Lato"/>
              </a:rPr>
              <a:t>Build the schedule with:</a:t>
            </a:r>
            <a:endParaRPr sz="1012" b="0" i="0" u="none" strike="noStrike" cap="none">
              <a:solidFill>
                <a:srgbClr val="000000"/>
              </a:solidFill>
              <a:latin typeface="Lato"/>
              <a:ea typeface="Lato"/>
              <a:cs typeface="Lato"/>
              <a:sym typeface="Lato"/>
            </a:endParaRPr>
          </a:p>
        </p:txBody>
      </p:sp>
      <p:sp>
        <p:nvSpPr>
          <p:cNvPr id="261" name="Google Shape;261;p7"/>
          <p:cNvSpPr/>
          <p:nvPr/>
        </p:nvSpPr>
        <p:spPr>
          <a:xfrm>
            <a:off x="1641071" y="4252364"/>
            <a:ext cx="5699100" cy="164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E5B4F"/>
              </a:buClr>
              <a:buSzPts val="809"/>
              <a:buFont typeface="Inter"/>
              <a:buNone/>
            </a:pPr>
            <a:r>
              <a:rPr lang="en" sz="1109" b="1" i="0" u="none" strike="noStrike" cap="none">
                <a:solidFill>
                  <a:srgbClr val="1E5B4F"/>
                </a:solidFill>
                <a:latin typeface="Inter"/>
                <a:ea typeface="Inter"/>
                <a:cs typeface="Inter"/>
                <a:sym typeface="Inter"/>
              </a:rPr>
              <a:t>SCM  +  business owner  +  ICT  +  legal  +  records manager  +  internal audit</a:t>
            </a:r>
            <a:endParaRPr sz="1109" b="0" i="0" u="none" strike="noStrike" cap="none">
              <a:solidFill>
                <a:srgbClr val="000000"/>
              </a:solidFill>
              <a:latin typeface="Lato"/>
              <a:ea typeface="Lato"/>
              <a:cs typeface="Lato"/>
              <a:sym typeface="Lato"/>
            </a:endParaRPr>
          </a:p>
        </p:txBody>
      </p:sp>
      <p:sp>
        <p:nvSpPr>
          <p:cNvPr id="262" name="Google Shape;262;p7"/>
          <p:cNvSpPr/>
          <p:nvPr/>
        </p:nvSpPr>
        <p:spPr>
          <a:xfrm>
            <a:off x="7294916" y="4177234"/>
            <a:ext cx="1601700" cy="369900"/>
          </a:xfrm>
          <a:prstGeom prst="roundRect">
            <a:avLst>
              <a:gd name="adj" fmla="val 16667"/>
            </a:avLst>
          </a:prstGeom>
          <a:solidFill>
            <a:srgbClr val="133B3A"/>
          </a:solidFill>
          <a:ln w="9525" cap="flat" cmpd="sng">
            <a:solidFill>
              <a:srgbClr val="133B3A"/>
            </a:solidFill>
            <a:prstDash val="solid"/>
            <a:round/>
            <a:headEnd type="none" w="sm" len="sm"/>
            <a:tailEnd type="none" w="sm" len="sm"/>
          </a:ln>
        </p:spPr>
        <p:txBody>
          <a:bodyPr spcFirstLastPara="1" wrap="square" lIns="68475" tIns="68475" rIns="68475" bIns="684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7"/>
          <p:cNvSpPr/>
          <p:nvPr/>
        </p:nvSpPr>
        <p:spPr>
          <a:xfrm>
            <a:off x="7410341" y="4293656"/>
            <a:ext cx="1370700" cy="1095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659"/>
              <a:buFont typeface="Lato"/>
              <a:buNone/>
            </a:pPr>
            <a:r>
              <a:rPr lang="en" sz="959" b="1" i="0" u="none" strike="noStrike" cap="none">
                <a:solidFill>
                  <a:srgbClr val="FFFFFF"/>
                </a:solidFill>
                <a:latin typeface="Lato"/>
                <a:ea typeface="Lato"/>
                <a:cs typeface="Lato"/>
                <a:sym typeface="Lato"/>
              </a:rPr>
              <a:t>ONE OWNER ≠ ENOUGH</a:t>
            </a:r>
            <a:endParaRPr sz="959" b="0" i="0" u="none" strike="noStrike" cap="none">
              <a:solidFill>
                <a:srgbClr val="000000"/>
              </a:solidFill>
              <a:latin typeface="Lato"/>
              <a:ea typeface="Lato"/>
              <a:cs typeface="Lato"/>
              <a:sym typeface="Lato"/>
            </a:endParaRPr>
          </a:p>
        </p:txBody>
      </p:sp>
      <p:sp>
        <p:nvSpPr>
          <p:cNvPr id="264" name="Google Shape;264;p7"/>
          <p:cNvSpPr/>
          <p:nvPr/>
        </p:nvSpPr>
        <p:spPr>
          <a:xfrm>
            <a:off x="388178" y="4622374"/>
            <a:ext cx="3182100" cy="44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280"/>
              </a:buClr>
              <a:buSzPts val="509"/>
              <a:buFont typeface="Lato"/>
              <a:buNone/>
            </a:pPr>
            <a:r>
              <a:rPr lang="en" sz="809" b="0" i="1" u="none" strike="noStrike" cap="none">
                <a:solidFill>
                  <a:srgbClr val="7A8280"/>
                </a:solidFill>
                <a:latin typeface="Lato"/>
                <a:ea typeface="Lato"/>
                <a:cs typeface="Lato"/>
                <a:sym typeface="Lato"/>
              </a:rPr>
              <a:t>Sources: Inzalo [2025] ZASCA 85; APLU Public Procurement of Cloud Services in South Africa (2026); GIZ AU support proposal (July 2026).</a:t>
            </a:r>
            <a:endParaRPr sz="809" b="0" i="0" u="none" strike="noStrike" cap="none">
              <a:solidFill>
                <a:srgbClr val="000000"/>
              </a:solidFill>
              <a:latin typeface="Lato"/>
              <a:ea typeface="Lato"/>
              <a:cs typeface="Lato"/>
              <a:sym typeface="Lato"/>
            </a:endParaRPr>
          </a:p>
        </p:txBody>
      </p:sp>
      <p:sp>
        <p:nvSpPr>
          <p:cNvPr id="265" name="Google Shape;265;p7"/>
          <p:cNvSpPr/>
          <p:nvPr/>
        </p:nvSpPr>
        <p:spPr>
          <a:xfrm>
            <a:off x="51650" y="4680825"/>
            <a:ext cx="317700" cy="34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00"/>
              <a:t>7</a:t>
            </a:r>
            <a:endParaRPr sz="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271" name="Google Shape;271;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272" name="Google Shape;272;p8" title="Screenshot 2026-08-27 at 10.24.57.png"/>
          <p:cNvPicPr preferRelativeResize="0"/>
          <p:nvPr/>
        </p:nvPicPr>
        <p:blipFill rotWithShape="1">
          <a:blip r:embed="rId3">
            <a:alphaModFix/>
          </a:blip>
          <a:srcRect/>
          <a:stretch/>
        </p:blipFill>
        <p:spPr>
          <a:xfrm>
            <a:off x="-111900" y="34382"/>
            <a:ext cx="9144003" cy="5139037"/>
          </a:xfrm>
          <a:prstGeom prst="rect">
            <a:avLst/>
          </a:prstGeom>
          <a:noFill/>
          <a:ln>
            <a:noFill/>
          </a:ln>
        </p:spPr>
      </p:pic>
      <p:sp>
        <p:nvSpPr>
          <p:cNvPr id="273" name="Google Shape;273;p8"/>
          <p:cNvSpPr txBox="1"/>
          <p:nvPr/>
        </p:nvSpPr>
        <p:spPr>
          <a:xfrm>
            <a:off x="149500" y="1644425"/>
            <a:ext cx="4769400" cy="45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African Procurement Law Unit</a:t>
            </a:r>
            <a:endParaRPr/>
          </a:p>
          <a:p>
            <a:pPr marL="0" marR="0" lvl="0" indent="0" algn="l"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Stellenbosch University Faculty of Law</a:t>
            </a:r>
            <a:endParaRPr/>
          </a:p>
          <a:p>
            <a:pPr marL="0" marR="0" lvl="0" indent="0" algn="l"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Contact: jswart@africanprocurementlaw.org</a:t>
            </a:r>
            <a:endParaRPr/>
          </a:p>
        </p:txBody>
      </p:sp>
      <p:sp>
        <p:nvSpPr>
          <p:cNvPr id="274" name="Google Shape;274;p8"/>
          <p:cNvSpPr txBox="1"/>
          <p:nvPr/>
        </p:nvSpPr>
        <p:spPr>
          <a:xfrm>
            <a:off x="219456" y="3335330"/>
            <a:ext cx="5577900" cy="400200"/>
          </a:xfrm>
          <a:prstGeom prst="rect">
            <a:avLst/>
          </a:prstGeom>
          <a:noFill/>
          <a:ln>
            <a:noFill/>
          </a:ln>
        </p:spPr>
        <p:txBody>
          <a:bodyPr spcFirstLastPara="1" wrap="square" lIns="27425" tIns="27425" rIns="27425" bIns="27425" anchor="t" anchorCtr="0">
            <a:spAutoFit/>
          </a:bodyPr>
          <a:lstStyle/>
          <a:p>
            <a:pPr marL="0" marR="0" lvl="0" indent="0" algn="l" rtl="0">
              <a:lnSpc>
                <a:spcPct val="100000"/>
              </a:lnSpc>
              <a:spcBef>
                <a:spcPts val="0"/>
              </a:spcBef>
              <a:spcAft>
                <a:spcPts val="0"/>
              </a:spcAft>
              <a:buNone/>
            </a:pPr>
            <a:r>
              <a:rPr lang="en" sz="1120" b="1" i="0" u="none" strike="noStrike" cap="none">
                <a:solidFill>
                  <a:srgbClr val="FFFFFF"/>
                </a:solidFill>
                <a:latin typeface="Arial"/>
                <a:ea typeface="Arial"/>
                <a:cs typeface="Arial"/>
                <a:sym typeface="Arial"/>
              </a:rPr>
              <a:t>Discussion: What would you change first in your institution’s procurement process?</a:t>
            </a:r>
            <a:endParaRPr/>
          </a:p>
        </p:txBody>
      </p:sp>
      <p:sp>
        <p:nvSpPr>
          <p:cNvPr id="275" name="Google Shape;275;p8"/>
          <p:cNvSpPr/>
          <p:nvPr/>
        </p:nvSpPr>
        <p:spPr>
          <a:xfrm>
            <a:off x="0" y="4736592"/>
            <a:ext cx="301752" cy="274320"/>
          </a:xfrm>
          <a:prstGeom prst="rect">
            <a:avLst/>
          </a:prstGeom>
          <a:solidFill>
            <a:srgbClr val="FFFFFF"/>
          </a:solidFill>
          <a:ln>
            <a:noFill/>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6" name="Google Shape;276;p8"/>
          <p:cNvSpPr txBox="1"/>
          <p:nvPr/>
        </p:nvSpPr>
        <p:spPr>
          <a:xfrm>
            <a:off x="182880" y="4818888"/>
            <a:ext cx="109728" cy="1097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720" b="1" i="0" u="none" strike="noStrike" cap="none">
                <a:solidFill>
                  <a:srgbClr val="111111"/>
                </a:solidFill>
                <a:latin typeface="Arial"/>
                <a:ea typeface="Arial"/>
                <a:cs typeface="Arial"/>
                <a:sym typeface="Arial"/>
              </a:rPr>
              <a:t>8</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8BB35B7F7073409EC5178E1D34B8A1" ma:contentTypeVersion="3" ma:contentTypeDescription="Create a new document." ma:contentTypeScope="" ma:versionID="21d4b24c1e2efda9d25e2cce84983d10">
  <xsd:schema xmlns:xsd="http://www.w3.org/2001/XMLSchema" xmlns:xs="http://www.w3.org/2001/XMLSchema" xmlns:p="http://schemas.microsoft.com/office/2006/metadata/properties" xmlns:ns2="1d4b3916-bbcd-4f0f-a410-d525ad887a2b" targetNamespace="http://schemas.microsoft.com/office/2006/metadata/properties" ma:root="true" ma:fieldsID="81a30bf38736ebc5e67d98635fbaedc0" ns2:_="">
    <xsd:import namespace="1d4b3916-bbcd-4f0f-a410-d525ad887a2b"/>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4b3916-bbcd-4f0f-a410-d525ad887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18D78CE-87FD-4A0D-A077-C9AC7665E0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4b3916-bbcd-4f0f-a410-d525ad887a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D5B10E-9F19-4C04-B851-6AA66DEF6CF7}">
  <ds:schemaRefs>
    <ds:schemaRef ds:uri="http://schemas.microsoft.com/sharepoint/v3/contenttype/forms"/>
  </ds:schemaRefs>
</ds:datastoreItem>
</file>

<file path=customXml/itemProps3.xml><?xml version="1.0" encoding="utf-8"?>
<ds:datastoreItem xmlns:ds="http://schemas.openxmlformats.org/officeDocument/2006/customXml" ds:itemID="{6E6D2261-5E8B-47E1-BCE0-7C56EB46B032}">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2120</Words>
  <Application>Microsoft Office PowerPoint</Application>
  <PresentationFormat>On-screen Show (16:9)</PresentationFormat>
  <Paragraphs>238</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Inter</vt:lpstr>
      <vt:lpstr>Lato</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Nosipho Madonsela</cp:lastModifiedBy>
  <cp:revision>1</cp:revision>
  <dcterms:modified xsi:type="dcterms:W3CDTF">2026-10-16T05:40:10Z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0x010100C18BB35B7F7073409EC5178E1D34B8A1</vt:lpwstr>
  </property>
</Properties>
</file>