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5" r:id="rId2"/>
  </p:sldMasterIdLst>
  <p:notesMasterIdLst>
    <p:notesMasterId r:id="rId13"/>
  </p:notesMasterIdLst>
  <p:handoutMasterIdLst>
    <p:handoutMasterId r:id="rId14"/>
  </p:handoutMasterIdLst>
  <p:sldIdLst>
    <p:sldId id="257" r:id="rId3"/>
    <p:sldId id="401" r:id="rId4"/>
    <p:sldId id="400" r:id="rId5"/>
    <p:sldId id="384" r:id="rId6"/>
    <p:sldId id="402" r:id="rId7"/>
    <p:sldId id="403" r:id="rId8"/>
    <p:sldId id="404" r:id="rId9"/>
    <p:sldId id="405" r:id="rId10"/>
    <p:sldId id="406" r:id="rId11"/>
    <p:sldId id="4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C36"/>
    <a:srgbClr val="993300"/>
    <a:srgbClr val="285034"/>
    <a:srgbClr val="8E1E25"/>
    <a:srgbClr val="D3B052"/>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2837" autoAdjust="0"/>
  </p:normalViewPr>
  <p:slideViewPr>
    <p:cSldViewPr snapToGrid="0" showGuides="1">
      <p:cViewPr varScale="1">
        <p:scale>
          <a:sx n="71" d="100"/>
          <a:sy n="71" d="100"/>
        </p:scale>
        <p:origin x="1138" y="53"/>
      </p:cViewPr>
      <p:guideLst>
        <p:guide orient="horz" pos="2160"/>
        <p:guide pos="3840"/>
      </p:guideLst>
    </p:cSldViewPr>
  </p:slideViewPr>
  <p:notesTextViewPr>
    <p:cViewPr>
      <p:scale>
        <a:sx n="400" d="100"/>
        <a:sy n="400" d="100"/>
      </p:scale>
      <p:origin x="0" y="0"/>
    </p:cViewPr>
  </p:notesTextViewPr>
  <p:sorterViewPr>
    <p:cViewPr varScale="1">
      <p:scale>
        <a:sx n="1" d="1"/>
        <a:sy n="1" d="1"/>
      </p:scale>
      <p:origin x="0" y="-894"/>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2021/11/09</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dirty="0"/>
              <a:t>Baseline Assessment and New Policy Costing Course</a:t>
            </a:r>
            <a:endParaRPr lang="en-US" dirty="0"/>
          </a:p>
        </p:txBody>
      </p:sp>
    </p:spTree>
    <p:extLst>
      <p:ext uri="{BB962C8B-B14F-4D97-AF65-F5344CB8AC3E}">
        <p14:creationId xmlns:p14="http://schemas.microsoft.com/office/powerpoint/2010/main" val="341422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562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pic>
        <p:nvPicPr>
          <p:cNvPr id="6" name="Picture 2">
            <a:extLst>
              <a:ext uri="{FF2B5EF4-FFF2-40B4-BE49-F238E27FC236}">
                <a16:creationId xmlns:a16="http://schemas.microsoft.com/office/drawing/2014/main" id="{144AA69E-2C09-46B0-AB5F-1481A030139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1667" y="4721696"/>
            <a:ext cx="3655630" cy="203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175581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85057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20354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384415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9624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86808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2772384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128592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315813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394172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18326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327205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4067694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50677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704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1108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80832"/>
            <a:ext cx="10363200" cy="914400"/>
          </a:xfrm>
        </p:spPr>
        <p:txBody>
          <a:bodyPr>
            <a:normAutofit/>
          </a:bodyPr>
          <a:lstStyle/>
          <a:p>
            <a:pPr>
              <a:lnSpc>
                <a:spcPct val="150000"/>
              </a:lnSpc>
            </a:pPr>
            <a:r>
              <a:rPr lang="en-US" sz="2800" dirty="0"/>
              <a:t>Thematic Groups</a:t>
            </a:r>
            <a:endParaRPr lang="en-US" sz="3200" dirty="0"/>
          </a:p>
        </p:txBody>
      </p:sp>
      <p:sp>
        <p:nvSpPr>
          <p:cNvPr id="3" name="TextBox 2">
            <a:extLst>
              <a:ext uri="{FF2B5EF4-FFF2-40B4-BE49-F238E27FC236}">
                <a16:creationId xmlns:a16="http://schemas.microsoft.com/office/drawing/2014/main" id="{0BA3BDBA-D497-4F60-ADC6-D3E899B96F91}"/>
              </a:ext>
            </a:extLst>
          </p:cNvPr>
          <p:cNvSpPr txBox="1"/>
          <p:nvPr/>
        </p:nvSpPr>
        <p:spPr>
          <a:xfrm>
            <a:off x="819807" y="1203890"/>
            <a:ext cx="10552386" cy="1664879"/>
          </a:xfrm>
          <a:prstGeom prst="rect">
            <a:avLst/>
          </a:prstGeom>
          <a:noFill/>
        </p:spPr>
        <p:txBody>
          <a:bodyPr wrap="square" rtlCol="0">
            <a:spAutoFit/>
          </a:bodyPr>
          <a:lstStyle/>
          <a:p>
            <a:pPr algn="ctr">
              <a:lnSpc>
                <a:spcPct val="150000"/>
              </a:lnSpc>
            </a:pPr>
            <a:r>
              <a:rPr kumimoji="0" lang="en-US" sz="3600" b="1" i="0" u="none" strike="noStrike" kern="1200" cap="none" spc="0" normalizeH="0" baseline="0" noProof="0" dirty="0">
                <a:ln>
                  <a:noFill/>
                </a:ln>
                <a:solidFill>
                  <a:prstClr val="white"/>
                </a:solidFill>
                <a:effectLst/>
                <a:uLnTx/>
                <a:uFillTx/>
                <a:latin typeface="Arial"/>
                <a:ea typeface="+mj-ea"/>
                <a:cs typeface="Arial"/>
              </a:rPr>
              <a:t>Western Cape Government</a:t>
            </a:r>
            <a:br>
              <a:rPr kumimoji="0" lang="en-US" sz="3600" b="1" i="0" u="none" strike="noStrike" kern="1200" cap="none" spc="0" normalizeH="0" baseline="0" noProof="0" dirty="0">
                <a:ln>
                  <a:noFill/>
                </a:ln>
                <a:solidFill>
                  <a:prstClr val="white"/>
                </a:solidFill>
                <a:effectLst/>
                <a:uLnTx/>
                <a:uFillTx/>
                <a:latin typeface="Arial"/>
                <a:ea typeface="+mj-ea"/>
                <a:cs typeface="Arial"/>
              </a:rPr>
            </a:br>
            <a:r>
              <a:rPr kumimoji="0" lang="en-US" sz="3600" b="1" i="0" u="none" strike="noStrike" kern="1200" cap="none" spc="0" normalizeH="0" baseline="0" noProof="0" dirty="0">
                <a:ln>
                  <a:noFill/>
                </a:ln>
                <a:solidFill>
                  <a:prstClr val="white"/>
                </a:solidFill>
                <a:effectLst/>
                <a:uLnTx/>
                <a:uFillTx/>
                <a:latin typeface="Arial"/>
                <a:ea typeface="+mj-ea"/>
                <a:cs typeface="Arial"/>
              </a:rPr>
              <a:t>Spending Reviews 2021</a:t>
            </a:r>
            <a:endParaRPr lang="en-ZA" dirty="0"/>
          </a:p>
        </p:txBody>
      </p:sp>
    </p:spTree>
    <p:extLst>
      <p:ext uri="{BB962C8B-B14F-4D97-AF65-F5344CB8AC3E}">
        <p14:creationId xmlns:p14="http://schemas.microsoft.com/office/powerpoint/2010/main" val="261285167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122988"/>
            <a:ext cx="2133600" cy="3460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3690667-295C-4548-A8F3-2AF8F8044C02}" type="slidenum">
              <a:rPr kumimoji="0" lang="en-ZA"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03172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B67732-2A74-48B4-88FE-F99AA5568D2A}"/>
              </a:ext>
            </a:extLst>
          </p:cNvPr>
          <p:cNvSpPr>
            <a:spLocks noGrp="1"/>
          </p:cNvSpPr>
          <p:nvPr>
            <p:ph idx="1"/>
          </p:nvPr>
        </p:nvSpPr>
        <p:spPr>
          <a:xfrm>
            <a:off x="831744" y="1658396"/>
            <a:ext cx="10528512" cy="2818471"/>
          </a:xfrm>
        </p:spPr>
        <p:txBody>
          <a:bodyPr/>
          <a:lstStyle/>
          <a:p>
            <a:pPr marL="0" indent="0">
              <a:buNone/>
            </a:pPr>
            <a:r>
              <a:rPr lang="en-ZA" i="1" dirty="0"/>
              <a:t>This PowerPoint slide deck will help you to refine your spending review topic. It contains guiding questions that you should answer in identifying your topic, clarifying your problem statement and scoping your spending review. Remember the questions are meant to guide you. You don’t need to answer all of them, focus on those that are relevant to your topic. </a:t>
            </a:r>
          </a:p>
        </p:txBody>
      </p:sp>
      <p:sp>
        <p:nvSpPr>
          <p:cNvPr id="3" name="Slide Number Placeholder 2">
            <a:extLst>
              <a:ext uri="{FF2B5EF4-FFF2-40B4-BE49-F238E27FC236}">
                <a16:creationId xmlns:a16="http://schemas.microsoft.com/office/drawing/2014/main" id="{4C092EC1-D7F4-4068-9CC0-D1EDBA4EE519}"/>
              </a:ext>
            </a:extLst>
          </p:cNvPr>
          <p:cNvSpPr>
            <a:spLocks noGrp="1"/>
          </p:cNvSpPr>
          <p:nvPr>
            <p:ph type="sldNum" sz="quarter" idx="11"/>
          </p:nvPr>
        </p:nvSpPr>
        <p:spPr/>
        <p:txBody>
          <a:bodyPr/>
          <a:lstStyle/>
          <a:p>
            <a:pPr defTabSz="483626"/>
            <a:fld id="{23690667-295C-4548-A8F3-2AF8F8044C02}" type="slidenum">
              <a:rPr lang="en-ZA" smtClean="0">
                <a:solidFill>
                  <a:prstClr val="white"/>
                </a:solidFill>
              </a:rPr>
              <a:pPr defTabSz="483626"/>
              <a:t>2</a:t>
            </a:fld>
            <a:endParaRPr lang="en-ZA" dirty="0">
              <a:solidFill>
                <a:prstClr val="white"/>
              </a:solidFill>
            </a:endParaRPr>
          </a:p>
        </p:txBody>
      </p:sp>
    </p:spTree>
    <p:extLst>
      <p:ext uri="{BB962C8B-B14F-4D97-AF65-F5344CB8AC3E}">
        <p14:creationId xmlns:p14="http://schemas.microsoft.com/office/powerpoint/2010/main" val="178602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4A24-F1FE-4F23-8F41-055C78CFDC32}"/>
              </a:ext>
            </a:extLst>
          </p:cNvPr>
          <p:cNvSpPr>
            <a:spLocks noGrp="1"/>
          </p:cNvSpPr>
          <p:nvPr>
            <p:ph type="title"/>
          </p:nvPr>
        </p:nvSpPr>
        <p:spPr/>
        <p:txBody>
          <a:bodyPr/>
          <a:lstStyle/>
          <a:p>
            <a:r>
              <a:rPr lang="en-ZA" dirty="0"/>
              <a:t>GUIDING QUESTIONS</a:t>
            </a:r>
          </a:p>
        </p:txBody>
      </p:sp>
      <p:sp>
        <p:nvSpPr>
          <p:cNvPr id="3" name="Slide Number Placeholder 2">
            <a:extLst>
              <a:ext uri="{FF2B5EF4-FFF2-40B4-BE49-F238E27FC236}">
                <a16:creationId xmlns:a16="http://schemas.microsoft.com/office/drawing/2014/main" id="{7890E0AF-C622-478D-B37C-8273BF40D466}"/>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3</a:t>
            </a:fld>
            <a:endParaRPr lang="en-ZA" dirty="0">
              <a:solidFill>
                <a:prstClr val="white"/>
              </a:solidFill>
            </a:endParaRPr>
          </a:p>
        </p:txBody>
      </p:sp>
    </p:spTree>
    <p:extLst>
      <p:ext uri="{BB962C8B-B14F-4D97-AF65-F5344CB8AC3E}">
        <p14:creationId xmlns:p14="http://schemas.microsoft.com/office/powerpoint/2010/main" val="14982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8E047C-B21B-4C8B-9876-676514D9E7C2}"/>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10" name="Title 9">
            <a:extLst>
              <a:ext uri="{FF2B5EF4-FFF2-40B4-BE49-F238E27FC236}">
                <a16:creationId xmlns:a16="http://schemas.microsoft.com/office/drawing/2014/main" id="{3F050532-535C-4075-98DC-08C54E855EC9}"/>
              </a:ext>
            </a:extLst>
          </p:cNvPr>
          <p:cNvSpPr>
            <a:spLocks noGrp="1"/>
          </p:cNvSpPr>
          <p:nvPr>
            <p:ph type="title"/>
          </p:nvPr>
        </p:nvSpPr>
        <p:spPr/>
        <p:txBody>
          <a:bodyPr/>
          <a:lstStyle/>
          <a:p>
            <a:r>
              <a:rPr lang="en-ZA" dirty="0"/>
              <a:t>Guiding questions</a:t>
            </a:r>
          </a:p>
        </p:txBody>
      </p:sp>
      <p:sp>
        <p:nvSpPr>
          <p:cNvPr id="13" name="Rectangle 12">
            <a:extLst>
              <a:ext uri="{FF2B5EF4-FFF2-40B4-BE49-F238E27FC236}">
                <a16:creationId xmlns:a16="http://schemas.microsoft.com/office/drawing/2014/main" id="{ACC3B3B8-65E6-44F7-99BD-0CA638F58292}"/>
              </a:ext>
            </a:extLst>
          </p:cNvPr>
          <p:cNvSpPr/>
          <p:nvPr/>
        </p:nvSpPr>
        <p:spPr>
          <a:xfrm>
            <a:off x="824254" y="1443583"/>
            <a:ext cx="10264161" cy="79306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dirty="0">
                <a:latin typeface="Arial" panose="020B0604020202020204" pitchFamily="34" charset="0"/>
                <a:cs typeface="Arial" panose="020B0604020202020204" pitchFamily="34" charset="0"/>
              </a:rPr>
              <a:t>What is the problem that government is trying to resolve through this programme or institution(s)?</a:t>
            </a:r>
          </a:p>
        </p:txBody>
      </p:sp>
      <p:sp>
        <p:nvSpPr>
          <p:cNvPr id="14" name="Rectangle 13">
            <a:extLst>
              <a:ext uri="{FF2B5EF4-FFF2-40B4-BE49-F238E27FC236}">
                <a16:creationId xmlns:a16="http://schemas.microsoft.com/office/drawing/2014/main" id="{939381CA-7DBA-40E8-B229-DE58C5AFBBD9}"/>
              </a:ext>
            </a:extLst>
          </p:cNvPr>
          <p:cNvSpPr/>
          <p:nvPr/>
        </p:nvSpPr>
        <p:spPr>
          <a:xfrm>
            <a:off x="824253" y="2570375"/>
            <a:ext cx="10264161" cy="79306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dirty="0">
                <a:latin typeface="Arial" panose="020B0604020202020204" pitchFamily="34" charset="0"/>
                <a:cs typeface="Arial" panose="020B0604020202020204" pitchFamily="34" charset="0"/>
              </a:rPr>
              <a:t>Why is it important to examine this particular topic (at this time)?</a:t>
            </a:r>
          </a:p>
        </p:txBody>
      </p:sp>
      <p:sp>
        <p:nvSpPr>
          <p:cNvPr id="15" name="Rectangle 14">
            <a:extLst>
              <a:ext uri="{FF2B5EF4-FFF2-40B4-BE49-F238E27FC236}">
                <a16:creationId xmlns:a16="http://schemas.microsoft.com/office/drawing/2014/main" id="{B7F7CF8F-472E-48F3-B6CE-6B2119079FE9}"/>
              </a:ext>
            </a:extLst>
          </p:cNvPr>
          <p:cNvSpPr/>
          <p:nvPr/>
        </p:nvSpPr>
        <p:spPr>
          <a:xfrm>
            <a:off x="824253" y="3670607"/>
            <a:ext cx="10264161" cy="79306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sz="1800" dirty="0">
                <a:latin typeface="Arial" panose="020B0604020202020204" pitchFamily="34" charset="0"/>
                <a:cs typeface="Arial" panose="020B0604020202020204" pitchFamily="34" charset="0"/>
              </a:rPr>
              <a:t>Who will use the findings and reccomendations from the spending review?</a:t>
            </a:r>
            <a:endParaRPr lang="en-ZA"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335391-ADBC-40E0-B977-BBF9A81100CC}"/>
              </a:ext>
            </a:extLst>
          </p:cNvPr>
          <p:cNvSpPr/>
          <p:nvPr/>
        </p:nvSpPr>
        <p:spPr>
          <a:xfrm>
            <a:off x="824253" y="4738320"/>
            <a:ext cx="10264161" cy="79306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sz="1800" dirty="0">
                <a:latin typeface="Arial" panose="020B0604020202020204" pitchFamily="34" charset="0"/>
                <a:cs typeface="Arial" panose="020B0604020202020204" pitchFamily="34" charset="0"/>
              </a:rPr>
              <a:t>What data or information do you need for the spending review?</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6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C5B73-22B3-457B-ACFB-D9E69E2BBC02}"/>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itle 3">
            <a:extLst>
              <a:ext uri="{FF2B5EF4-FFF2-40B4-BE49-F238E27FC236}">
                <a16:creationId xmlns:a16="http://schemas.microsoft.com/office/drawing/2014/main" id="{4F0C70C7-3206-433B-B223-983F7AFBAE83}"/>
              </a:ext>
            </a:extLst>
          </p:cNvPr>
          <p:cNvSpPr>
            <a:spLocks noGrp="1"/>
          </p:cNvSpPr>
          <p:nvPr>
            <p:ph type="title"/>
          </p:nvPr>
        </p:nvSpPr>
        <p:spPr/>
        <p:txBody>
          <a:bodyPr/>
          <a:lstStyle/>
          <a:p>
            <a:r>
              <a:rPr lang="en-ZA" dirty="0"/>
              <a:t>Question 1: Identifying the problem</a:t>
            </a:r>
          </a:p>
        </p:txBody>
      </p:sp>
      <p:graphicFrame>
        <p:nvGraphicFramePr>
          <p:cNvPr id="6" name="Table 5">
            <a:extLst>
              <a:ext uri="{FF2B5EF4-FFF2-40B4-BE49-F238E27FC236}">
                <a16:creationId xmlns:a16="http://schemas.microsoft.com/office/drawing/2014/main" id="{0D0782D1-27AD-464C-AC57-75385F43C751}"/>
              </a:ext>
            </a:extLst>
          </p:cNvPr>
          <p:cNvGraphicFramePr>
            <a:graphicFrameLocks noGrp="1"/>
          </p:cNvGraphicFramePr>
          <p:nvPr>
            <p:extLst>
              <p:ext uri="{D42A27DB-BD31-4B8C-83A1-F6EECF244321}">
                <p14:modId xmlns:p14="http://schemas.microsoft.com/office/powerpoint/2010/main" val="404093184"/>
              </p:ext>
            </p:extLst>
          </p:nvPr>
        </p:nvGraphicFramePr>
        <p:xfrm>
          <a:off x="655748" y="1116723"/>
          <a:ext cx="10811038" cy="4821620"/>
        </p:xfrm>
        <a:graphic>
          <a:graphicData uri="http://schemas.openxmlformats.org/drawingml/2006/table">
            <a:tbl>
              <a:tblPr firstRow="1" bandRow="1">
                <a:tableStyleId>{7DF18680-E054-41AD-8BC1-D1AEF772440D}</a:tableStyleId>
              </a:tblPr>
              <a:tblGrid>
                <a:gridCol w="800188">
                  <a:extLst>
                    <a:ext uri="{9D8B030D-6E8A-4147-A177-3AD203B41FA5}">
                      <a16:colId xmlns:a16="http://schemas.microsoft.com/office/drawing/2014/main" val="3457205639"/>
                    </a:ext>
                  </a:extLst>
                </a:gridCol>
                <a:gridCol w="5005425">
                  <a:extLst>
                    <a:ext uri="{9D8B030D-6E8A-4147-A177-3AD203B41FA5}">
                      <a16:colId xmlns:a16="http://schemas.microsoft.com/office/drawing/2014/main" val="2931614427"/>
                    </a:ext>
                  </a:extLst>
                </a:gridCol>
                <a:gridCol w="5005425">
                  <a:extLst>
                    <a:ext uri="{9D8B030D-6E8A-4147-A177-3AD203B41FA5}">
                      <a16:colId xmlns:a16="http://schemas.microsoft.com/office/drawing/2014/main" val="422054032"/>
                    </a:ext>
                  </a:extLst>
                </a:gridCol>
              </a:tblGrid>
              <a:tr h="759027">
                <a:tc>
                  <a:txBody>
                    <a:bodyPr/>
                    <a:lstStyle/>
                    <a:p>
                      <a:r>
                        <a:rPr lang="en-ZA" dirty="0">
                          <a:latin typeface="Arial" panose="020B0604020202020204" pitchFamily="34" charset="0"/>
                          <a:cs typeface="Arial" panose="020B0604020202020204" pitchFamily="34" charset="0"/>
                        </a:rPr>
                        <a:t>No</a:t>
                      </a:r>
                    </a:p>
                  </a:txBody>
                  <a:tcPr/>
                </a:tc>
                <a:tc>
                  <a:txBody>
                    <a:bodyPr/>
                    <a:lstStyle/>
                    <a:p>
                      <a:r>
                        <a:rPr lang="en-ZA" dirty="0">
                          <a:latin typeface="Arial" panose="020B0604020202020204" pitchFamily="34" charset="0"/>
                          <a:cs typeface="Arial" panose="020B0604020202020204" pitchFamily="34" charset="0"/>
                        </a:rPr>
                        <a:t>Question</a:t>
                      </a:r>
                    </a:p>
                  </a:txBody>
                  <a:tcPr/>
                </a:tc>
                <a:tc>
                  <a:txBody>
                    <a:bodyPr/>
                    <a:lstStyle/>
                    <a:p>
                      <a:r>
                        <a:rPr lang="en-ZA" dirty="0">
                          <a:latin typeface="Arial" panose="020B0604020202020204" pitchFamily="34" charset="0"/>
                          <a:cs typeface="Arial" panose="020B0604020202020204" pitchFamily="34" charset="0"/>
                        </a:rPr>
                        <a:t>Response</a:t>
                      </a:r>
                    </a:p>
                  </a:txBody>
                  <a:tcPr/>
                </a:tc>
                <a:extLst>
                  <a:ext uri="{0D108BD9-81ED-4DB2-BD59-A6C34878D82A}">
                    <a16:rowId xmlns:a16="http://schemas.microsoft.com/office/drawing/2014/main" val="3929392681"/>
                  </a:ext>
                </a:extLst>
              </a:tr>
              <a:tr h="1289714">
                <a:tc>
                  <a:txBody>
                    <a:bodyPr/>
                    <a:lstStyle/>
                    <a:p>
                      <a:r>
                        <a:rPr lang="en-ZA" dirty="0">
                          <a:latin typeface="Arial" panose="020B0604020202020204" pitchFamily="34" charset="0"/>
                          <a:cs typeface="Arial" panose="020B0604020202020204" pitchFamily="34" charset="0"/>
                        </a:rPr>
                        <a:t>1</a:t>
                      </a:r>
                    </a:p>
                  </a:txBody>
                  <a:tcPr anchor="ctr"/>
                </a:tc>
                <a:tc>
                  <a:txBody>
                    <a:bodyPr/>
                    <a:lstStyle/>
                    <a:p>
                      <a:r>
                        <a:rPr lang="en-ZA" dirty="0">
                          <a:latin typeface="Arial" panose="020B0604020202020204" pitchFamily="34" charset="0"/>
                          <a:cs typeface="Arial" panose="020B0604020202020204" pitchFamily="34" charset="0"/>
                        </a:rPr>
                        <a:t>What is the problem that government is trying to address through the programme?</a:t>
                      </a:r>
                    </a:p>
                  </a:txBody>
                  <a:tcPr anchor="ctr"/>
                </a:tc>
                <a:tc>
                  <a:txBody>
                    <a:bodyPr/>
                    <a:lstStyle/>
                    <a:p>
                      <a:endParaRPr lang="en-Z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25434732"/>
                  </a:ext>
                </a:extLst>
              </a:tr>
              <a:tr h="1289714">
                <a:tc>
                  <a:txBody>
                    <a:bodyPr/>
                    <a:lstStyle/>
                    <a:p>
                      <a:r>
                        <a:rPr lang="en-ZA" dirty="0">
                          <a:latin typeface="Arial" panose="020B0604020202020204" pitchFamily="34" charset="0"/>
                          <a:cs typeface="Arial" panose="020B0604020202020204" pitchFamily="34" charset="0"/>
                        </a:rPr>
                        <a:t>2</a:t>
                      </a:r>
                    </a:p>
                  </a:txBody>
                  <a:tcPr anchor="ctr"/>
                </a:tc>
                <a:tc>
                  <a:txBody>
                    <a:bodyPr/>
                    <a:lstStyle/>
                    <a:p>
                      <a:r>
                        <a:rPr lang="en-ZA" dirty="0">
                          <a:latin typeface="Arial" panose="020B0604020202020204" pitchFamily="34" charset="0"/>
                          <a:cs typeface="Arial" panose="020B0604020202020204" pitchFamily="34" charset="0"/>
                        </a:rPr>
                        <a:t>What is the scale of the problem? (provide some background statistics to substantiate your answer)</a:t>
                      </a:r>
                    </a:p>
                  </a:txBody>
                  <a:tcPr anchor="ctr"/>
                </a:tc>
                <a:tc>
                  <a:txBody>
                    <a:bodyPr/>
                    <a:lstStyle/>
                    <a:p>
                      <a:endParaRPr lang="en-Z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48671692"/>
                  </a:ext>
                </a:extLst>
              </a:tr>
              <a:tr h="1483165">
                <a:tc>
                  <a:txBody>
                    <a:bodyPr/>
                    <a:lstStyle/>
                    <a:p>
                      <a:r>
                        <a:rPr lang="en-ZA" dirty="0">
                          <a:latin typeface="Arial" panose="020B0604020202020204" pitchFamily="34" charset="0"/>
                          <a:cs typeface="Arial" panose="020B0604020202020204" pitchFamily="34" charset="0"/>
                        </a:rPr>
                        <a:t>3</a:t>
                      </a:r>
                    </a:p>
                  </a:txBody>
                  <a:tcPr anchor="ctr"/>
                </a:tc>
                <a:tc>
                  <a:txBody>
                    <a:bodyPr/>
                    <a:lstStyle/>
                    <a:p>
                      <a:r>
                        <a:rPr lang="en-ZA" dirty="0">
                          <a:latin typeface="Arial" panose="020B0604020202020204" pitchFamily="34" charset="0"/>
                          <a:cs typeface="Arial" panose="020B0604020202020204" pitchFamily="34" charset="0"/>
                        </a:rPr>
                        <a:t>Who does the problem affect in the population? (specify which group or subset of the population)</a:t>
                      </a:r>
                    </a:p>
                  </a:txBody>
                  <a:tcPr anchor="ctr"/>
                </a:tc>
                <a:tc>
                  <a:txBody>
                    <a:bodyPr/>
                    <a:lstStyle/>
                    <a:p>
                      <a:endParaRPr lang="en-Z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19068384"/>
                  </a:ext>
                </a:extLst>
              </a:tr>
            </a:tbl>
          </a:graphicData>
        </a:graphic>
      </p:graphicFrame>
    </p:spTree>
    <p:extLst>
      <p:ext uri="{BB962C8B-B14F-4D97-AF65-F5344CB8AC3E}">
        <p14:creationId xmlns:p14="http://schemas.microsoft.com/office/powerpoint/2010/main" val="174835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6AC2C-13D4-43D8-BDF1-3677562876F4}"/>
              </a:ext>
            </a:extLst>
          </p:cNvPr>
          <p:cNvSpPr>
            <a:spLocks noGrp="1"/>
          </p:cNvSpPr>
          <p:nvPr>
            <p:ph type="sldNum" sz="quarter" idx="11"/>
          </p:nvPr>
        </p:nvSpPr>
        <p:spPr/>
        <p:txBody>
          <a:bodyPr/>
          <a:lstStyle/>
          <a:p>
            <a:fld id="{31311CA2-5603-4F1C-8B97-F29961F83655}" type="slidenum">
              <a:rPr lang="en-ZA" smtClean="0"/>
              <a:pPr/>
              <a:t>6</a:t>
            </a:fld>
            <a:endParaRPr lang="en-ZA" dirty="0"/>
          </a:p>
        </p:txBody>
      </p:sp>
      <p:graphicFrame>
        <p:nvGraphicFramePr>
          <p:cNvPr id="5" name="Table 4">
            <a:extLst>
              <a:ext uri="{FF2B5EF4-FFF2-40B4-BE49-F238E27FC236}">
                <a16:creationId xmlns:a16="http://schemas.microsoft.com/office/drawing/2014/main" id="{1C1B5C13-3E7C-478C-BA8B-91EAE82A3877}"/>
              </a:ext>
            </a:extLst>
          </p:cNvPr>
          <p:cNvGraphicFramePr>
            <a:graphicFrameLocks noGrp="1"/>
          </p:cNvGraphicFramePr>
          <p:nvPr>
            <p:extLst>
              <p:ext uri="{D42A27DB-BD31-4B8C-83A1-F6EECF244321}">
                <p14:modId xmlns:p14="http://schemas.microsoft.com/office/powerpoint/2010/main" val="403957106"/>
              </p:ext>
            </p:extLst>
          </p:nvPr>
        </p:nvGraphicFramePr>
        <p:xfrm>
          <a:off x="823913" y="1600200"/>
          <a:ext cx="10528511" cy="3728546"/>
        </p:xfrm>
        <a:graphic>
          <a:graphicData uri="http://schemas.openxmlformats.org/drawingml/2006/table">
            <a:tbl>
              <a:tblPr firstRow="1" bandRow="1">
                <a:tableStyleId>{7DF18680-E054-41AD-8BC1-D1AEF772440D}</a:tableStyleId>
              </a:tblPr>
              <a:tblGrid>
                <a:gridCol w="779277">
                  <a:extLst>
                    <a:ext uri="{9D8B030D-6E8A-4147-A177-3AD203B41FA5}">
                      <a16:colId xmlns:a16="http://schemas.microsoft.com/office/drawing/2014/main" val="666145064"/>
                    </a:ext>
                  </a:extLst>
                </a:gridCol>
                <a:gridCol w="4874617">
                  <a:extLst>
                    <a:ext uri="{9D8B030D-6E8A-4147-A177-3AD203B41FA5}">
                      <a16:colId xmlns:a16="http://schemas.microsoft.com/office/drawing/2014/main" val="3855049227"/>
                    </a:ext>
                  </a:extLst>
                </a:gridCol>
                <a:gridCol w="4874617">
                  <a:extLst>
                    <a:ext uri="{9D8B030D-6E8A-4147-A177-3AD203B41FA5}">
                      <a16:colId xmlns:a16="http://schemas.microsoft.com/office/drawing/2014/main" val="2814810474"/>
                    </a:ext>
                  </a:extLst>
                </a:gridCol>
              </a:tblGrid>
              <a:tr h="686503">
                <a:tc>
                  <a:txBody>
                    <a:bodyPr/>
                    <a:lstStyle/>
                    <a:p>
                      <a:r>
                        <a:rPr lang="en-ZA" dirty="0">
                          <a:latin typeface="Arial" panose="020B0604020202020204" pitchFamily="34" charset="0"/>
                          <a:cs typeface="Arial" panose="020B0604020202020204" pitchFamily="34" charset="0"/>
                        </a:rPr>
                        <a:t>No</a:t>
                      </a:r>
                    </a:p>
                  </a:txBody>
                  <a:tcPr anchor="ctr"/>
                </a:tc>
                <a:tc>
                  <a:txBody>
                    <a:bodyPr/>
                    <a:lstStyle/>
                    <a:p>
                      <a:r>
                        <a:rPr lang="en-ZA" dirty="0">
                          <a:latin typeface="Arial" panose="020B0604020202020204" pitchFamily="34" charset="0"/>
                          <a:cs typeface="Arial" panose="020B0604020202020204" pitchFamily="34" charset="0"/>
                        </a:rPr>
                        <a:t>Question</a:t>
                      </a:r>
                    </a:p>
                  </a:txBody>
                  <a:tcPr anchor="ctr"/>
                </a:tc>
                <a:tc>
                  <a:txBody>
                    <a:bodyPr/>
                    <a:lstStyle/>
                    <a:p>
                      <a:r>
                        <a:rPr lang="en-ZA" dirty="0">
                          <a:latin typeface="Arial" panose="020B0604020202020204" pitchFamily="34" charset="0"/>
                          <a:cs typeface="Arial" panose="020B0604020202020204" pitchFamily="34" charset="0"/>
                        </a:rPr>
                        <a:t>Response</a:t>
                      </a:r>
                    </a:p>
                  </a:txBody>
                  <a:tcPr anchor="ctr"/>
                </a:tc>
                <a:extLst>
                  <a:ext uri="{0D108BD9-81ED-4DB2-BD59-A6C34878D82A}">
                    <a16:rowId xmlns:a16="http://schemas.microsoft.com/office/drawing/2014/main" val="3363470781"/>
                  </a:ext>
                </a:extLst>
              </a:tr>
              <a:tr h="1169409">
                <a:tc>
                  <a:txBody>
                    <a:bodyPr/>
                    <a:lstStyle/>
                    <a:p>
                      <a:pPr algn="ctr"/>
                      <a:r>
                        <a:rPr lang="en-ZA" dirty="0">
                          <a:latin typeface="Arial" panose="020B0604020202020204" pitchFamily="34" charset="0"/>
                          <a:cs typeface="Arial" panose="020B0604020202020204" pitchFamily="34" charset="0"/>
                        </a:rPr>
                        <a:t>4</a:t>
                      </a:r>
                    </a:p>
                  </a:txBody>
                  <a:tcPr anchor="ctr"/>
                </a:tc>
                <a:tc>
                  <a:txBody>
                    <a:bodyPr/>
                    <a:lstStyle/>
                    <a:p>
                      <a:pPr algn="l"/>
                      <a:r>
                        <a:rPr lang="en-ZA" dirty="0">
                          <a:latin typeface="Arial" panose="020B0604020202020204" pitchFamily="34" charset="0"/>
                          <a:cs typeface="Arial" panose="020B0604020202020204" pitchFamily="34" charset="0"/>
                        </a:rPr>
                        <a:t>Why is the problem happening?</a:t>
                      </a:r>
                    </a:p>
                  </a:txBody>
                  <a:tcPr anchor="ctr"/>
                </a:tc>
                <a:tc>
                  <a:txBody>
                    <a:bodyPr/>
                    <a:lstStyle/>
                    <a:p>
                      <a:pPr algn="l"/>
                      <a:endParaRPr lang="en-Z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4567764"/>
                  </a:ext>
                </a:extLst>
              </a:tr>
              <a:tr h="1872634">
                <a:tc>
                  <a:txBody>
                    <a:bodyPr/>
                    <a:lstStyle/>
                    <a:p>
                      <a:pPr algn="ctr"/>
                      <a:r>
                        <a:rPr lang="en-ZA" dirty="0">
                          <a:latin typeface="Arial" panose="020B0604020202020204" pitchFamily="34" charset="0"/>
                          <a:cs typeface="Arial" panose="020B0604020202020204" pitchFamily="34" charset="0"/>
                        </a:rPr>
                        <a:t>5</a:t>
                      </a:r>
                    </a:p>
                  </a:txBody>
                  <a:tcPr anchor="ctr"/>
                </a:tc>
                <a:tc>
                  <a:txBody>
                    <a:bodyPr/>
                    <a:lstStyle/>
                    <a:p>
                      <a:pPr algn="l"/>
                      <a:r>
                        <a:rPr lang="en-ZA" dirty="0">
                          <a:latin typeface="Arial" panose="020B0604020202020204" pitchFamily="34" charset="0"/>
                          <a:cs typeface="Arial" panose="020B0604020202020204" pitchFamily="34" charset="0"/>
                        </a:rPr>
                        <a:t>When is the problem happening? (i.e. is it a continuous or seasonal problem?)</a:t>
                      </a:r>
                    </a:p>
                  </a:txBody>
                  <a:tcPr anchor="ctr"/>
                </a:tc>
                <a:tc>
                  <a:txBody>
                    <a:bodyPr/>
                    <a:lstStyle/>
                    <a:p>
                      <a:pPr algn="l"/>
                      <a:endParaRPr lang="en-Z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86513307"/>
                  </a:ext>
                </a:extLst>
              </a:tr>
            </a:tbl>
          </a:graphicData>
        </a:graphic>
      </p:graphicFrame>
      <p:sp>
        <p:nvSpPr>
          <p:cNvPr id="6" name="Title 3">
            <a:extLst>
              <a:ext uri="{FF2B5EF4-FFF2-40B4-BE49-F238E27FC236}">
                <a16:creationId xmlns:a16="http://schemas.microsoft.com/office/drawing/2014/main" id="{F79607F6-B30F-42DE-AF54-2D8849992279}"/>
              </a:ext>
            </a:extLst>
          </p:cNvPr>
          <p:cNvSpPr>
            <a:spLocks noGrp="1"/>
          </p:cNvSpPr>
          <p:nvPr>
            <p:ph type="title"/>
          </p:nvPr>
        </p:nvSpPr>
        <p:spPr>
          <a:xfrm>
            <a:off x="824253" y="244753"/>
            <a:ext cx="10528512" cy="408052"/>
          </a:xfrm>
        </p:spPr>
        <p:txBody>
          <a:bodyPr/>
          <a:lstStyle/>
          <a:p>
            <a:r>
              <a:rPr lang="en-ZA" dirty="0"/>
              <a:t>Question 1: Identifying the problem</a:t>
            </a:r>
          </a:p>
        </p:txBody>
      </p:sp>
    </p:spTree>
    <p:extLst>
      <p:ext uri="{BB962C8B-B14F-4D97-AF65-F5344CB8AC3E}">
        <p14:creationId xmlns:p14="http://schemas.microsoft.com/office/powerpoint/2010/main" val="50076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D6DDB-AF59-4975-81BD-A494C261EEDB}"/>
              </a:ext>
            </a:extLst>
          </p:cNvPr>
          <p:cNvSpPr>
            <a:spLocks noGrp="1"/>
          </p:cNvSpPr>
          <p:nvPr>
            <p:ph idx="1"/>
          </p:nvPr>
        </p:nvSpPr>
        <p:spPr>
          <a:xfrm>
            <a:off x="824253" y="1418897"/>
            <a:ext cx="10528512" cy="4730715"/>
          </a:xfrm>
        </p:spPr>
        <p:txBody>
          <a:bodyPr/>
          <a:lstStyle/>
          <a:p>
            <a:r>
              <a:rPr lang="en-ZA" dirty="0"/>
              <a:t>Why are we looking at this topic? What is government wanting to achieve through a spending review? Are there any policy issues that might impact on this programme that might make it particularly important at this time? Are there any aspects of the problem that are excluded from your spending review?</a:t>
            </a:r>
          </a:p>
        </p:txBody>
      </p:sp>
      <p:sp>
        <p:nvSpPr>
          <p:cNvPr id="3" name="Slide Number Placeholder 2">
            <a:extLst>
              <a:ext uri="{FF2B5EF4-FFF2-40B4-BE49-F238E27FC236}">
                <a16:creationId xmlns:a16="http://schemas.microsoft.com/office/drawing/2014/main" id="{878BAB64-3B4F-472E-BDCB-6902E24E1A47}"/>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5" name="Title 3">
            <a:extLst>
              <a:ext uri="{FF2B5EF4-FFF2-40B4-BE49-F238E27FC236}">
                <a16:creationId xmlns:a16="http://schemas.microsoft.com/office/drawing/2014/main" id="{32DB1864-7388-429B-B000-3E8DF709B86F}"/>
              </a:ext>
            </a:extLst>
          </p:cNvPr>
          <p:cNvSpPr>
            <a:spLocks noGrp="1"/>
          </p:cNvSpPr>
          <p:nvPr>
            <p:ph type="title"/>
          </p:nvPr>
        </p:nvSpPr>
        <p:spPr>
          <a:xfrm>
            <a:off x="831744" y="177943"/>
            <a:ext cx="10528512" cy="938497"/>
          </a:xfrm>
        </p:spPr>
        <p:txBody>
          <a:bodyPr/>
          <a:lstStyle/>
          <a:p>
            <a:r>
              <a:rPr lang="en-ZA" dirty="0"/>
              <a:t>Question 2: </a:t>
            </a:r>
            <a:r>
              <a:rPr lang="en-GB" dirty="0"/>
              <a:t>Why is it important to examine this particular topic (at this time)?</a:t>
            </a:r>
            <a:r>
              <a:rPr lang="en-ZA" dirty="0"/>
              <a:t>  </a:t>
            </a:r>
          </a:p>
        </p:txBody>
      </p:sp>
    </p:spTree>
    <p:extLst>
      <p:ext uri="{BB962C8B-B14F-4D97-AF65-F5344CB8AC3E}">
        <p14:creationId xmlns:p14="http://schemas.microsoft.com/office/powerpoint/2010/main" val="46880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C06BC4-17A2-485E-925B-C0D668CB1559}"/>
              </a:ext>
            </a:extLst>
          </p:cNvPr>
          <p:cNvSpPr>
            <a:spLocks noGrp="1"/>
          </p:cNvSpPr>
          <p:nvPr>
            <p:ph idx="1"/>
          </p:nvPr>
        </p:nvSpPr>
        <p:spPr>
          <a:xfrm>
            <a:off x="824253" y="1524000"/>
            <a:ext cx="10528512" cy="4625612"/>
          </a:xfrm>
        </p:spPr>
        <p:txBody>
          <a:bodyPr/>
          <a:lstStyle/>
          <a:p>
            <a:r>
              <a:rPr lang="en-ZA" dirty="0"/>
              <a:t>Who are the primary intended users of this spending review? How should they be involved in this spending review? </a:t>
            </a:r>
          </a:p>
        </p:txBody>
      </p:sp>
      <p:sp>
        <p:nvSpPr>
          <p:cNvPr id="3" name="Slide Number Placeholder 2">
            <a:extLst>
              <a:ext uri="{FF2B5EF4-FFF2-40B4-BE49-F238E27FC236}">
                <a16:creationId xmlns:a16="http://schemas.microsoft.com/office/drawing/2014/main" id="{DF729335-C374-48D2-8610-8D74D15E35F3}"/>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4" name="Title 3">
            <a:extLst>
              <a:ext uri="{FF2B5EF4-FFF2-40B4-BE49-F238E27FC236}">
                <a16:creationId xmlns:a16="http://schemas.microsoft.com/office/drawing/2014/main" id="{AC3719D1-E0BA-4239-80AD-808C3D6147B4}"/>
              </a:ext>
            </a:extLst>
          </p:cNvPr>
          <p:cNvSpPr>
            <a:spLocks noGrp="1"/>
          </p:cNvSpPr>
          <p:nvPr>
            <p:ph type="title"/>
          </p:nvPr>
        </p:nvSpPr>
        <p:spPr>
          <a:xfrm>
            <a:off x="824253" y="244752"/>
            <a:ext cx="10528512" cy="1279247"/>
          </a:xfrm>
        </p:spPr>
        <p:txBody>
          <a:bodyPr/>
          <a:lstStyle/>
          <a:p>
            <a:r>
              <a:rPr lang="en-ZA" sz="2800" dirty="0">
                <a:latin typeface="Arial" panose="020B0604020202020204" pitchFamily="34" charset="0"/>
                <a:cs typeface="Arial" panose="020B0604020202020204" pitchFamily="34" charset="0"/>
              </a:rPr>
              <a:t>Question 3: Who will use the findings and reccomendations from the spending review?</a:t>
            </a:r>
            <a:br>
              <a:rPr lang="en-ZA" dirty="0">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val="364404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023A54-368A-4113-B7C1-7AB14CBDFEA8}"/>
              </a:ext>
            </a:extLst>
          </p:cNvPr>
          <p:cNvSpPr>
            <a:spLocks noGrp="1"/>
          </p:cNvSpPr>
          <p:nvPr>
            <p:ph type="sldNum" sz="quarter" idx="11"/>
          </p:nvPr>
        </p:nvSpPr>
        <p:spPr/>
        <p:txBody>
          <a:bodyPr/>
          <a:lstStyle/>
          <a:p>
            <a:fld id="{31311CA2-5603-4F1C-8B97-F29961F83655}" type="slidenum">
              <a:rPr lang="en-ZA" smtClean="0"/>
              <a:pPr/>
              <a:t>9</a:t>
            </a:fld>
            <a:endParaRPr lang="en-ZA" dirty="0"/>
          </a:p>
        </p:txBody>
      </p:sp>
      <p:sp>
        <p:nvSpPr>
          <p:cNvPr id="4" name="Title 3">
            <a:extLst>
              <a:ext uri="{FF2B5EF4-FFF2-40B4-BE49-F238E27FC236}">
                <a16:creationId xmlns:a16="http://schemas.microsoft.com/office/drawing/2014/main" id="{E35A6835-F7DC-44B1-A10F-7E87EC215631}"/>
              </a:ext>
            </a:extLst>
          </p:cNvPr>
          <p:cNvSpPr>
            <a:spLocks noGrp="1"/>
          </p:cNvSpPr>
          <p:nvPr>
            <p:ph type="title"/>
          </p:nvPr>
        </p:nvSpPr>
        <p:spPr>
          <a:xfrm>
            <a:off x="824253" y="244752"/>
            <a:ext cx="10528512" cy="974447"/>
          </a:xfrm>
        </p:spPr>
        <p:txBody>
          <a:bodyPr/>
          <a:lstStyle/>
          <a:p>
            <a:r>
              <a:rPr lang="en-ZA" dirty="0"/>
              <a:t>Question 4: </a:t>
            </a:r>
            <a:r>
              <a:rPr lang="en-ZA" sz="2800" dirty="0">
                <a:latin typeface="Arial" panose="020B0604020202020204" pitchFamily="34" charset="0"/>
                <a:cs typeface="Arial" panose="020B0604020202020204" pitchFamily="34" charset="0"/>
              </a:rPr>
              <a:t>What data or information do you need for the spending review?</a:t>
            </a:r>
            <a:endParaRPr lang="en-ZA" dirty="0"/>
          </a:p>
        </p:txBody>
      </p:sp>
      <p:graphicFrame>
        <p:nvGraphicFramePr>
          <p:cNvPr id="7" name="Table 7">
            <a:extLst>
              <a:ext uri="{FF2B5EF4-FFF2-40B4-BE49-F238E27FC236}">
                <a16:creationId xmlns:a16="http://schemas.microsoft.com/office/drawing/2014/main" id="{BE74F43F-BA47-4B89-B3CB-9BD62D57A57E}"/>
              </a:ext>
            </a:extLst>
          </p:cNvPr>
          <p:cNvGraphicFramePr>
            <a:graphicFrameLocks noGrp="1"/>
          </p:cNvGraphicFramePr>
          <p:nvPr>
            <p:extLst>
              <p:ext uri="{D42A27DB-BD31-4B8C-83A1-F6EECF244321}">
                <p14:modId xmlns:p14="http://schemas.microsoft.com/office/powerpoint/2010/main" val="1872969702"/>
              </p:ext>
            </p:extLst>
          </p:nvPr>
        </p:nvGraphicFramePr>
        <p:xfrm>
          <a:off x="824252" y="1575891"/>
          <a:ext cx="10874742" cy="2569083"/>
        </p:xfrm>
        <a:graphic>
          <a:graphicData uri="http://schemas.openxmlformats.org/drawingml/2006/table">
            <a:tbl>
              <a:tblPr firstRow="1" bandRow="1">
                <a:tableStyleId>{7DF18680-E054-41AD-8BC1-D1AEF772440D}</a:tableStyleId>
              </a:tblPr>
              <a:tblGrid>
                <a:gridCol w="3624914">
                  <a:extLst>
                    <a:ext uri="{9D8B030D-6E8A-4147-A177-3AD203B41FA5}">
                      <a16:colId xmlns:a16="http://schemas.microsoft.com/office/drawing/2014/main" val="467813322"/>
                    </a:ext>
                  </a:extLst>
                </a:gridCol>
                <a:gridCol w="3624914">
                  <a:extLst>
                    <a:ext uri="{9D8B030D-6E8A-4147-A177-3AD203B41FA5}">
                      <a16:colId xmlns:a16="http://schemas.microsoft.com/office/drawing/2014/main" val="4287266362"/>
                    </a:ext>
                  </a:extLst>
                </a:gridCol>
                <a:gridCol w="3624914">
                  <a:extLst>
                    <a:ext uri="{9D8B030D-6E8A-4147-A177-3AD203B41FA5}">
                      <a16:colId xmlns:a16="http://schemas.microsoft.com/office/drawing/2014/main" val="1944449488"/>
                    </a:ext>
                  </a:extLst>
                </a:gridCol>
              </a:tblGrid>
              <a:tr h="943021">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What data do you need? What time period do you need the data to cover?</a:t>
                      </a:r>
                    </a:p>
                  </a:txBody>
                  <a:tcPr/>
                </a:tc>
                <a:tc>
                  <a:txBody>
                    <a:bodyPr/>
                    <a:lstStyle/>
                    <a:p>
                      <a:r>
                        <a:rPr lang="en-ZA" dirty="0">
                          <a:latin typeface="Arial" panose="020B0604020202020204" pitchFamily="34" charset="0"/>
                          <a:cs typeface="Arial" panose="020B0604020202020204" pitchFamily="34" charset="0"/>
                        </a:rPr>
                        <a:t>Where will you get it from?</a:t>
                      </a:r>
                    </a:p>
                  </a:txBody>
                  <a:tcPr/>
                </a:tc>
                <a:extLst>
                  <a:ext uri="{0D108BD9-81ED-4DB2-BD59-A6C34878D82A}">
                    <a16:rowId xmlns:a16="http://schemas.microsoft.com/office/drawing/2014/main" val="1125094859"/>
                  </a:ext>
                </a:extLst>
              </a:tr>
              <a:tr h="535686">
                <a:tc>
                  <a:txBody>
                    <a:bodyPr/>
                    <a:lstStyle/>
                    <a:p>
                      <a:r>
                        <a:rPr lang="en-ZA" dirty="0">
                          <a:latin typeface="Arial" panose="020B0604020202020204" pitchFamily="34" charset="0"/>
                          <a:cs typeface="Arial" panose="020B0604020202020204" pitchFamily="34" charset="0"/>
                        </a:rPr>
                        <a:t>Expenditure data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2182493"/>
                  </a:ext>
                </a:extLst>
              </a:tr>
              <a:tr h="535686">
                <a:tc>
                  <a:txBody>
                    <a:bodyPr/>
                    <a:lstStyle/>
                    <a:p>
                      <a:r>
                        <a:rPr lang="en-ZA" dirty="0">
                          <a:latin typeface="Arial" panose="020B0604020202020204" pitchFamily="34" charset="0"/>
                          <a:cs typeface="Arial" panose="020B0604020202020204" pitchFamily="34" charset="0"/>
                        </a:rPr>
                        <a:t>Performance data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321482"/>
                  </a:ext>
                </a:extLst>
              </a:tr>
              <a:tr h="535686">
                <a:tc>
                  <a:txBody>
                    <a:bodyPr/>
                    <a:lstStyle/>
                    <a:p>
                      <a:r>
                        <a:rPr lang="en-ZA" dirty="0">
                          <a:latin typeface="Arial" panose="020B0604020202020204" pitchFamily="34" charset="0"/>
                          <a:cs typeface="Arial" panose="020B0604020202020204" pitchFamily="34" charset="0"/>
                        </a:rPr>
                        <a:t>Administrative data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824052"/>
                  </a:ext>
                </a:extLst>
              </a:tr>
            </a:tbl>
          </a:graphicData>
        </a:graphic>
      </p:graphicFrame>
    </p:spTree>
    <p:extLst>
      <p:ext uri="{BB962C8B-B14F-4D97-AF65-F5344CB8AC3E}">
        <p14:creationId xmlns:p14="http://schemas.microsoft.com/office/powerpoint/2010/main" val="175220184"/>
      </p:ext>
    </p:extLst>
  </p:cSld>
  <p:clrMapOvr>
    <a:masterClrMapping/>
  </p:clrMapOvr>
</p:sld>
</file>

<file path=ppt/theme/theme1.xml><?xml version="1.0" encoding="utf-8"?>
<a:theme xmlns:a="http://schemas.openxmlformats.org/drawingml/2006/main" name="1_Office Theme">
  <a:themeElements>
    <a:clrScheme name="GTAC Colours">
      <a:dk1>
        <a:sysClr val="windowText" lastClr="000000"/>
      </a:dk1>
      <a:lt1>
        <a:sysClr val="window" lastClr="FFFFFF"/>
      </a:lt1>
      <a:dk2>
        <a:srgbClr val="44546A"/>
      </a:dk2>
      <a:lt2>
        <a:srgbClr val="E7E6E6"/>
      </a:lt2>
      <a:accent1>
        <a:srgbClr val="AE1F24"/>
      </a:accent1>
      <a:accent2>
        <a:srgbClr val="0C8041"/>
      </a:accent2>
      <a:accent3>
        <a:srgbClr val="ECA62E"/>
      </a:accent3>
      <a:accent4>
        <a:srgbClr val="FECE00"/>
      </a:accent4>
      <a:accent5>
        <a:srgbClr val="0D5087"/>
      </a:accent5>
      <a:accent6>
        <a:srgbClr val="3D455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2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2183C0-2CE9-42B7-A8E7-9FAF4BE602B7}"/>
</file>

<file path=customXml/itemProps2.xml><?xml version="1.0" encoding="utf-8"?>
<ds:datastoreItem xmlns:ds="http://schemas.openxmlformats.org/officeDocument/2006/customXml" ds:itemID="{5145FD62-3CE0-40B1-AA99-F2C1E3088419}"/>
</file>

<file path=customXml/itemProps3.xml><?xml version="1.0" encoding="utf-8"?>
<ds:datastoreItem xmlns:ds="http://schemas.openxmlformats.org/officeDocument/2006/customXml" ds:itemID="{77398599-89EE-44FC-9DB1-6BF3ECE7E711}"/>
</file>

<file path=docProps/app.xml><?xml version="1.0" encoding="utf-8"?>
<Properties xmlns="http://schemas.openxmlformats.org/officeDocument/2006/extended-properties" xmlns:vt="http://schemas.openxmlformats.org/officeDocument/2006/docPropsVTypes">
  <Template>GTAC PER Training Template</Template>
  <TotalTime>3050</TotalTime>
  <Words>405</Words>
  <Application>Microsoft Office PowerPoint</Application>
  <PresentationFormat>Widescreen</PresentationFormat>
  <Paragraphs>49</Paragraphs>
  <Slides>10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Wingdings</vt:lpstr>
      <vt:lpstr>1_Office Theme</vt:lpstr>
      <vt:lpstr>2_Office Theme</vt:lpstr>
      <vt:lpstr>Thematic Groups</vt:lpstr>
      <vt:lpstr>PowerPoint Presentation</vt:lpstr>
      <vt:lpstr>GUIDING QUESTIONS</vt:lpstr>
      <vt:lpstr>Guiding questions</vt:lpstr>
      <vt:lpstr>Question 1: Identifying the problem</vt:lpstr>
      <vt:lpstr>Question 1: Identifying the problem</vt:lpstr>
      <vt:lpstr>Question 2: Why is it important to examine this particular topic (at this time)?  </vt:lpstr>
      <vt:lpstr>Question 3: Who will use the findings and reccomendations from the spending review? </vt:lpstr>
      <vt:lpstr>Question 4: What data or information do you need for the spending review?</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Mbali Buthelezi</cp:lastModifiedBy>
  <cp:revision>105</cp:revision>
  <dcterms:created xsi:type="dcterms:W3CDTF">2019-03-14T08:21:11Z</dcterms:created>
  <dcterms:modified xsi:type="dcterms:W3CDTF">2021-11-09T11:19:00Z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iteId">
    <vt:lpwstr>1a45348f-02b4-4f9a-a7a8-7786f6dd3245</vt:lpwstr>
  </property>
  <property fmtid="{D5CDD505-2E9C-101B-9397-08002B2CF9AE}" pid="4" name="MSIP_Label_93c4247e-447d-4732-af29-2e529a4288f1_Owner">
    <vt:lpwstr>Mbali.Buthelezi@gtac.gov.za</vt:lpwstr>
  </property>
  <property fmtid="{D5CDD505-2E9C-101B-9397-08002B2CF9AE}" pid="5" name="MSIP_Label_93c4247e-447d-4732-af29-2e529a4288f1_SetDate">
    <vt:lpwstr>2021-08-04T09:58:38.8095774Z</vt:lpwstr>
  </property>
  <property fmtid="{D5CDD505-2E9C-101B-9397-08002B2CF9AE}" pid="6" name="MSIP_Label_93c4247e-447d-4732-af29-2e529a4288f1_Name">
    <vt:lpwstr>Personal</vt:lpwstr>
  </property>
  <property fmtid="{D5CDD505-2E9C-101B-9397-08002B2CF9AE}" pid="7" name="MSIP_Label_93c4247e-447d-4732-af29-2e529a4288f1_Application">
    <vt:lpwstr>Microsoft Azure Information Protection</vt:lpwstr>
  </property>
  <property fmtid="{D5CDD505-2E9C-101B-9397-08002B2CF9AE}" pid="8" name="MSIP_Label_93c4247e-447d-4732-af29-2e529a4288f1_Extended_MSFT_Method">
    <vt:lpwstr>Automatic</vt:lpwstr>
  </property>
  <property fmtid="{D5CDD505-2E9C-101B-9397-08002B2CF9AE}" pid="9" name="Sensitivity">
    <vt:lpwstr>Personal</vt:lpwstr>
  </property>
  <property fmtid="{D5CDD505-2E9C-101B-9397-08002B2CF9AE}" pid="10" name="ContentTypeId">
    <vt:lpwstr>0x01010077A96867530E964BB8C2BAD600ADF732</vt:lpwstr>
  </property>
</Properties>
</file>