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379" r:id="rId3"/>
    <p:sldId id="306" r:id="rId4"/>
    <p:sldId id="375" r:id="rId5"/>
    <p:sldId id="259" r:id="rId6"/>
    <p:sldId id="413" r:id="rId7"/>
    <p:sldId id="436" r:id="rId8"/>
    <p:sldId id="378" r:id="rId9"/>
    <p:sldId id="359" r:id="rId10"/>
    <p:sldId id="382" r:id="rId11"/>
    <p:sldId id="414" r:id="rId12"/>
    <p:sldId id="387" r:id="rId13"/>
    <p:sldId id="388" r:id="rId14"/>
    <p:sldId id="415" r:id="rId15"/>
    <p:sldId id="416" r:id="rId16"/>
    <p:sldId id="417" r:id="rId17"/>
    <p:sldId id="389" r:id="rId18"/>
    <p:sldId id="418" r:id="rId19"/>
    <p:sldId id="419" r:id="rId20"/>
    <p:sldId id="434" r:id="rId21"/>
    <p:sldId id="435" r:id="rId22"/>
    <p:sldId id="3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CC"/>
    <a:srgbClr val="CCCCFF"/>
    <a:srgbClr val="99CCFF"/>
    <a:srgbClr val="CCFFFF"/>
    <a:srgbClr val="99FFCC"/>
    <a:srgbClr val="66FF99"/>
    <a:srgbClr val="3366FF"/>
    <a:srgbClr val="0B6C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7" autoAdjust="0"/>
    <p:restoredTop sz="93546" autoAdjust="0"/>
  </p:normalViewPr>
  <p:slideViewPr>
    <p:cSldViewPr snapToGrid="0" showGuides="1">
      <p:cViewPr varScale="1">
        <p:scale>
          <a:sx n="61" d="100"/>
          <a:sy n="61" d="100"/>
        </p:scale>
        <p:origin x="662" y="26"/>
      </p:cViewPr>
      <p:guideLst>
        <p:guide orient="horz" pos="3022"/>
        <p:guide pos="3840"/>
      </p:guideLst>
    </p:cSldViewPr>
  </p:slideViewPr>
  <p:outlineViewPr>
    <p:cViewPr>
      <p:scale>
        <a:sx n="33" d="100"/>
        <a:sy n="33" d="100"/>
      </p:scale>
      <p:origin x="0" y="-244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accent6_3" csCatId="accent6" phldr="1"/>
      <dgm:spPr/>
    </dgm:pt>
    <dgm:pt modelId="{FC15DEA1-A1A1-024F-B467-E714E1FC3419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Specify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Summarise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0F36D-D9C3-4E4E-B135-B0142F5B5770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formulae</a:t>
          </a:r>
        </a:p>
      </dgm:t>
    </dgm:pt>
    <dgm:pt modelId="{39476BE2-3D76-274B-A6C7-2AD0640888D4}" type="parTrans" cxnId="{A231C3DF-27D8-6548-A19C-C238170F23A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FB24A-182A-6B4B-BCCF-112822CE093C}" type="sibTrans" cxnId="{A231C3DF-27D8-6548-A19C-C238170F23A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AB0A5-5384-4139-A985-0F0DC4AC5ADB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gm:t>
    </dgm:pt>
    <dgm:pt modelId="{0F58FB36-1AB8-4291-AB74-4EC216897C25}" type="parTrans" cxnId="{91BEFDC7-D8A8-438A-BB6E-6B80FA3F3A6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E4AA0D4-72AD-4626-9813-62622582CE10}" type="sibTrans" cxnId="{91BEFDC7-D8A8-438A-BB6E-6B80FA3F3A6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ADCEC9E-95CF-44B9-8A3A-8BA50D1702EE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choices</a:t>
          </a:r>
        </a:p>
      </dgm:t>
    </dgm:pt>
    <dgm:pt modelId="{6237C8DA-28CF-4B22-B780-1A68846761D3}" type="parTrans" cxnId="{992FC7E9-AC39-43F0-9EE3-C120756E53D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62C0170-8EF9-485A-9566-2B8091AC4597}" type="sibTrans" cxnId="{992FC7E9-AC39-43F0-9EE3-C120756E53D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7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49D26EBC-A52B-42BE-B555-441CA5F3A7A0}" type="pres">
      <dgm:prSet presAssocID="{B76AB0A5-5384-4139-A985-0F0DC4AC5ADB}" presName="parTxOnly" presStyleLbl="node1" presStyleIdx="1" presStyleCnt="7">
        <dgm:presLayoutVars>
          <dgm:bulletEnabled val="1"/>
        </dgm:presLayoutVars>
      </dgm:prSet>
      <dgm:spPr/>
    </dgm:pt>
    <dgm:pt modelId="{A6856DA8-C69D-4573-91D4-74F1596B917A}" type="pres">
      <dgm:prSet presAssocID="{1E4AA0D4-72AD-4626-9813-62622582CE10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7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CC91EA33-DCC9-A446-B0B8-281BE3050AFB}" type="pres">
      <dgm:prSet presAssocID="{8760F36D-D9C3-4E4E-B135-B0142F5B5770}" presName="parTxOnly" presStyleLbl="node1" presStyleIdx="3" presStyleCnt="7">
        <dgm:presLayoutVars>
          <dgm:bulletEnabled val="1"/>
        </dgm:presLayoutVars>
      </dgm:prSet>
      <dgm:spPr/>
    </dgm:pt>
    <dgm:pt modelId="{828C13E3-4550-E147-8A54-6CA9AD4D438E}" type="pres">
      <dgm:prSet presAssocID="{B76FB24A-182A-6B4B-BCCF-112822CE093C}" presName="parSpace" presStyleCnt="0"/>
      <dgm:spPr/>
    </dgm:pt>
    <dgm:pt modelId="{416B6391-ACF2-DD45-A46A-98F44B8B5485}" type="pres">
      <dgm:prSet presAssocID="{13C478CA-A544-344D-9D84-9AF007C9722B}" presName="parTxOnly" presStyleLbl="node1" presStyleIdx="4" presStyleCnt="7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5" presStyleCnt="7">
        <dgm:presLayoutVars>
          <dgm:bulletEnabled val="1"/>
        </dgm:presLayoutVars>
      </dgm:prSet>
      <dgm:spPr/>
    </dgm:pt>
    <dgm:pt modelId="{4A5FFD7F-7718-4DC4-9ECF-9766A8926091}" type="pres">
      <dgm:prSet presAssocID="{F639E6EC-E0B3-6048-B5FF-93DC8856DF8D}" presName="parSpace" presStyleCnt="0"/>
      <dgm:spPr/>
    </dgm:pt>
    <dgm:pt modelId="{6A040E1C-A02C-48B3-9B8C-B50700349ED1}" type="pres">
      <dgm:prSet presAssocID="{8ADCEC9E-95CF-44B9-8A3A-8BA50D1702EE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46411205-EFFF-0F46-B050-CE87477C85CB}" type="presOf" srcId="{8760F36D-D9C3-4E4E-B135-B0142F5B5770}" destId="{CC91EA33-DCC9-A446-B0B8-281BE3050AFB}" srcOrd="0" destOrd="0" presId="urn:microsoft.com/office/officeart/2005/8/layout/hChevron3"/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5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3EEBAB51-DDF9-2D45-810F-2E2ABB4CA1DF}" srcId="{78BDB5E6-6F18-DA44-BF59-53D3D8B5A763}" destId="{13C478CA-A544-344D-9D84-9AF007C9722B}" srcOrd="4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91BEFDC7-D8A8-438A-BB6E-6B80FA3F3A65}" srcId="{78BDB5E6-6F18-DA44-BF59-53D3D8B5A763}" destId="{B76AB0A5-5384-4139-A985-0F0DC4AC5ADB}" srcOrd="1" destOrd="0" parTransId="{0F58FB36-1AB8-4291-AB74-4EC216897C25}" sibTransId="{1E4AA0D4-72AD-4626-9813-62622582CE10}"/>
    <dgm:cxn modelId="{025346DC-702B-468C-BB71-5E315B26AEB6}" type="presOf" srcId="{B76AB0A5-5384-4139-A985-0F0DC4AC5ADB}" destId="{49D26EBC-A52B-42BE-B555-441CA5F3A7A0}" srcOrd="0" destOrd="0" presId="urn:microsoft.com/office/officeart/2005/8/layout/hChevron3"/>
    <dgm:cxn modelId="{A231C3DF-27D8-6548-A19C-C238170F23A2}" srcId="{78BDB5E6-6F18-DA44-BF59-53D3D8B5A763}" destId="{8760F36D-D9C3-4E4E-B135-B0142F5B5770}" srcOrd="3" destOrd="0" parTransId="{39476BE2-3D76-274B-A6C7-2AD0640888D4}" sibTransId="{B76FB24A-182A-6B4B-BCCF-112822CE093C}"/>
    <dgm:cxn modelId="{992FC7E9-AC39-43F0-9EE3-C120756E53DC}" srcId="{78BDB5E6-6F18-DA44-BF59-53D3D8B5A763}" destId="{8ADCEC9E-95CF-44B9-8A3A-8BA50D1702EE}" srcOrd="6" destOrd="0" parTransId="{6237C8DA-28CF-4B22-B780-1A68846761D3}" sibTransId="{962C0170-8EF9-485A-9566-2B8091AC4597}"/>
    <dgm:cxn modelId="{DA9E0FEA-E706-4052-A053-4B7DE1DBCA22}" type="presOf" srcId="{8ADCEC9E-95CF-44B9-8A3A-8BA50D1702EE}" destId="{6A040E1C-A02C-48B3-9B8C-B50700349ED1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5AD89FD9-CAEA-4E01-BDE0-BDA0E8BFFAA8}" type="presParOf" srcId="{0D644837-1968-864D-8A85-9E68959EC76A}" destId="{49D26EBC-A52B-42BE-B555-441CA5F3A7A0}" srcOrd="2" destOrd="0" presId="urn:microsoft.com/office/officeart/2005/8/layout/hChevron3"/>
    <dgm:cxn modelId="{CE6CE803-D1D9-4763-B420-B81CAD30CEB4}" type="presParOf" srcId="{0D644837-1968-864D-8A85-9E68959EC76A}" destId="{A6856DA8-C69D-4573-91D4-74F1596B917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769FD1E4-A0BB-3841-9546-1A0002A800B6}" type="presParOf" srcId="{0D644837-1968-864D-8A85-9E68959EC76A}" destId="{CC91EA33-DCC9-A446-B0B8-281BE3050AFB}" srcOrd="6" destOrd="0" presId="urn:microsoft.com/office/officeart/2005/8/layout/hChevron3"/>
    <dgm:cxn modelId="{19751B2E-8732-DD4D-BC99-A92E831FFFFB}" type="presParOf" srcId="{0D644837-1968-864D-8A85-9E68959EC76A}" destId="{828C13E3-4550-E147-8A54-6CA9AD4D438E}" srcOrd="7" destOrd="0" presId="urn:microsoft.com/office/officeart/2005/8/layout/hChevron3"/>
    <dgm:cxn modelId="{C5A1EA05-76F0-BE4A-B79A-2EA27A3A72ED}" type="presParOf" srcId="{0D644837-1968-864D-8A85-9E68959EC76A}" destId="{416B6391-ACF2-DD45-A46A-98F44B8B5485}" srcOrd="8" destOrd="0" presId="urn:microsoft.com/office/officeart/2005/8/layout/hChevron3"/>
    <dgm:cxn modelId="{31E4249E-AC02-E145-8C68-6E88C925D0B3}" type="presParOf" srcId="{0D644837-1968-864D-8A85-9E68959EC76A}" destId="{6EF4F7E0-C733-D546-BFF6-9F41DB178B66}" srcOrd="9" destOrd="0" presId="urn:microsoft.com/office/officeart/2005/8/layout/hChevron3"/>
    <dgm:cxn modelId="{012ED108-F76E-724A-957B-5758530ED0DA}" type="presParOf" srcId="{0D644837-1968-864D-8A85-9E68959EC76A}" destId="{C3D43657-441C-1E4A-9F28-6E0126C0C267}" srcOrd="10" destOrd="0" presId="urn:microsoft.com/office/officeart/2005/8/layout/hChevron3"/>
    <dgm:cxn modelId="{EC523CF0-497C-4A52-81A4-98CA0AF001B7}" type="presParOf" srcId="{0D644837-1968-864D-8A85-9E68959EC76A}" destId="{4A5FFD7F-7718-4DC4-9ECF-9766A8926091}" srcOrd="11" destOrd="0" presId="urn:microsoft.com/office/officeart/2005/8/layout/hChevron3"/>
    <dgm:cxn modelId="{2B8D1C0E-8A20-402C-B5F9-B1AA290C839C}" type="presParOf" srcId="{0D644837-1968-864D-8A85-9E68959EC76A}" destId="{6A040E1C-A02C-48B3-9B8C-B50700349ED1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1156" y="331439"/>
          <a:ext cx="1361292" cy="544517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</a:t>
          </a:r>
        </a:p>
      </dsp:txBody>
      <dsp:txXfrm>
        <a:off x="1156" y="331439"/>
        <a:ext cx="1225163" cy="544517"/>
      </dsp:txXfrm>
    </dsp:sp>
    <dsp:sp modelId="{49D26EBC-A52B-42BE-B555-441CA5F3A7A0}">
      <dsp:nvSpPr>
        <dsp:cNvPr id="0" name=""/>
        <dsp:cNvSpPr/>
      </dsp:nvSpPr>
      <dsp:spPr>
        <a:xfrm>
          <a:off x="1090191" y="331439"/>
          <a:ext cx="1361292" cy="544517"/>
        </a:xfrm>
        <a:prstGeom prst="chevron">
          <a:avLst/>
        </a:prstGeom>
        <a:solidFill>
          <a:schemeClr val="accent6">
            <a:shade val="80000"/>
            <a:hueOff val="-63615"/>
            <a:satOff val="2835"/>
            <a:lumOff val="3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sp:txBody>
      <dsp:txXfrm>
        <a:off x="1362450" y="331439"/>
        <a:ext cx="816775" cy="544517"/>
      </dsp:txXfrm>
    </dsp:sp>
    <dsp:sp modelId="{3A6D03CE-C98A-E947-8FD8-4FE792E419D9}">
      <dsp:nvSpPr>
        <dsp:cNvPr id="0" name=""/>
        <dsp:cNvSpPr/>
      </dsp:nvSpPr>
      <dsp:spPr>
        <a:xfrm>
          <a:off x="2179225" y="331439"/>
          <a:ext cx="1361292" cy="544517"/>
        </a:xfrm>
        <a:prstGeom prst="chevron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Specify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1484" y="331439"/>
        <a:ext cx="816775" cy="544517"/>
      </dsp:txXfrm>
    </dsp:sp>
    <dsp:sp modelId="{CC91EA33-DCC9-A446-B0B8-281BE3050AFB}">
      <dsp:nvSpPr>
        <dsp:cNvPr id="0" name=""/>
        <dsp:cNvSpPr/>
      </dsp:nvSpPr>
      <dsp:spPr>
        <a:xfrm>
          <a:off x="3268259" y="331439"/>
          <a:ext cx="1361292" cy="544517"/>
        </a:xfrm>
        <a:prstGeom prst="chevron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formulae</a:t>
          </a:r>
        </a:p>
      </dsp:txBody>
      <dsp:txXfrm>
        <a:off x="3540518" y="331439"/>
        <a:ext cx="816775" cy="544517"/>
      </dsp:txXfrm>
    </dsp:sp>
    <dsp:sp modelId="{416B6391-ACF2-DD45-A46A-98F44B8B5485}">
      <dsp:nvSpPr>
        <dsp:cNvPr id="0" name=""/>
        <dsp:cNvSpPr/>
      </dsp:nvSpPr>
      <dsp:spPr>
        <a:xfrm>
          <a:off x="4357293" y="331439"/>
          <a:ext cx="1361292" cy="544517"/>
        </a:xfrm>
        <a:prstGeom prst="chevron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Summarise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9552" y="331439"/>
        <a:ext cx="816775" cy="544517"/>
      </dsp:txXfrm>
    </dsp:sp>
    <dsp:sp modelId="{C3D43657-441C-1E4A-9F28-6E0126C0C267}">
      <dsp:nvSpPr>
        <dsp:cNvPr id="0" name=""/>
        <dsp:cNvSpPr/>
      </dsp:nvSpPr>
      <dsp:spPr>
        <a:xfrm>
          <a:off x="5446328" y="331439"/>
          <a:ext cx="1361292" cy="544517"/>
        </a:xfrm>
        <a:prstGeom prst="chevron">
          <a:avLst/>
        </a:prstGeom>
        <a:solidFill>
          <a:schemeClr val="accent6">
            <a:shade val="80000"/>
            <a:hueOff val="-318077"/>
            <a:satOff val="14174"/>
            <a:lumOff val="198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</a:p>
      </dsp:txBody>
      <dsp:txXfrm>
        <a:off x="5718587" y="331439"/>
        <a:ext cx="816775" cy="544517"/>
      </dsp:txXfrm>
    </dsp:sp>
    <dsp:sp modelId="{6A040E1C-A02C-48B3-9B8C-B50700349ED1}">
      <dsp:nvSpPr>
        <dsp:cNvPr id="0" name=""/>
        <dsp:cNvSpPr/>
      </dsp:nvSpPr>
      <dsp:spPr>
        <a:xfrm>
          <a:off x="6535362" y="331439"/>
          <a:ext cx="1361292" cy="544517"/>
        </a:xfrm>
        <a:prstGeom prst="chevron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choices</a:t>
          </a:r>
        </a:p>
      </dsp:txBody>
      <dsp:txXfrm>
        <a:off x="6807621" y="331439"/>
        <a:ext cx="816775" cy="54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2020/09/02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7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360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4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626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30267" y="6517116"/>
            <a:ext cx="2844800" cy="366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8">
                <a:solidFill>
                  <a:schemeClr val="bg1"/>
                </a:solidFill>
              </a:defRPr>
            </a:lvl1pPr>
          </a:lstStyle>
          <a:p>
            <a:fld id="{23690667-295C-4548-A8F3-2AF8F8044C02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Step 5c</a:t>
            </a:r>
            <a:br>
              <a:rPr lang="en-ZA" dirty="0"/>
            </a:br>
            <a:r>
              <a:rPr lang="en-ZA" dirty="0"/>
              <a:t>Costing Models</a:t>
            </a:r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400BDCE-000F-44B8-8D9A-F459E8357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Steps in building a Costing Model</a:t>
            </a:r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CD7F47-F0AA-4C1D-BFBA-60DAD36A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716069"/>
            <a:ext cx="10528512" cy="5268443"/>
          </a:xfrm>
        </p:spPr>
        <p:txBody>
          <a:bodyPr/>
          <a:lstStyle/>
          <a:p>
            <a:pPr>
              <a:spcBef>
                <a:spcPts val="370"/>
              </a:spcBef>
            </a:pPr>
            <a:r>
              <a:rPr lang="en-ZA" sz="2800" dirty="0"/>
              <a:t>A costing model must answer the </a:t>
            </a:r>
            <a:r>
              <a:rPr lang="en-ZA" sz="2800" i="1" dirty="0"/>
              <a:t>key policy questions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Since these differ, the design of each costing model will differ</a:t>
            </a:r>
            <a:endParaRPr lang="en-ZA" sz="2800" dirty="0"/>
          </a:p>
          <a:p>
            <a:pPr>
              <a:spcBef>
                <a:spcPts val="370"/>
              </a:spcBef>
            </a:pPr>
            <a:r>
              <a:rPr lang="en-ZA" sz="2800" i="1" dirty="0"/>
              <a:t>Still, </a:t>
            </a:r>
            <a:r>
              <a:rPr lang="en-ZA" sz="2800" dirty="0"/>
              <a:t>all models should show: 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capital versus operating costs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set-up versus ongoing costs – especially for new initiatives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personnel costs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disaggregated by function of employee </a:t>
            </a:r>
          </a:p>
          <a:p>
            <a:pPr lvl="3">
              <a:spcBef>
                <a:spcPts val="370"/>
              </a:spcBef>
            </a:pPr>
            <a:r>
              <a:rPr lang="en-ZA" sz="2000" dirty="0"/>
              <a:t>e.g. show nurse and doctor salaries separately</a:t>
            </a:r>
          </a:p>
          <a:p>
            <a:pPr lvl="1">
              <a:spcBef>
                <a:spcPts val="370"/>
              </a:spcBef>
            </a:pPr>
            <a:r>
              <a:rPr lang="en-ZA" dirty="0"/>
              <a:t>the cost of key inputs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different medicines in health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textbooks vs classroom consumable in education</a:t>
            </a:r>
          </a:p>
          <a:p>
            <a:pPr lvl="2">
              <a:spcBef>
                <a:spcPts val="370"/>
              </a:spcBef>
            </a:pPr>
            <a:r>
              <a:rPr lang="en-ZA" dirty="0"/>
              <a:t>transport vs food vs salary costs in a feeding scheme</a:t>
            </a:r>
          </a:p>
          <a:p>
            <a:endParaRPr lang="en-ZA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5FEE3-66C5-485C-8C61-0E05A9E67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6448A1-49CF-40E6-855A-8BDE02F9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Balance key policy questions against core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094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551EF-2F7D-43AE-82A1-80BD09F7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50"/>
              </a:spcBef>
            </a:pPr>
            <a:r>
              <a:rPr lang="en-ZA" dirty="0"/>
              <a:t>Develop the overall structure of the workbook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Identify what worksheets you need and name them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Develop sensible tab ‘names’  (not numbers or letters)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Colour the tabs for sheets with data, workings and results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Will you require a ‘</a:t>
            </a:r>
            <a:r>
              <a:rPr lang="en-ZA" sz="2000" dirty="0" err="1"/>
              <a:t>GenAssumptions</a:t>
            </a:r>
            <a:r>
              <a:rPr lang="en-ZA" sz="2000" dirty="0"/>
              <a:t> sheet?</a:t>
            </a:r>
          </a:p>
          <a:p>
            <a:pPr>
              <a:spcBef>
                <a:spcPts val="350"/>
              </a:spcBef>
            </a:pPr>
            <a:r>
              <a:rPr lang="en-ZA" dirty="0"/>
              <a:t>Design the overall structure of the different kinds of sheets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Headings and sections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Scenarios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Costing results, and summaries of costing results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Demand assumptions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Activity assumptions – inputs and prices</a:t>
            </a:r>
          </a:p>
          <a:p>
            <a:pPr lvl="1">
              <a:spcBef>
                <a:spcPts val="350"/>
              </a:spcBef>
            </a:pPr>
            <a:r>
              <a:rPr lang="en-ZA" sz="2000" dirty="0"/>
              <a:t>Start colouring-in the cells</a:t>
            </a:r>
          </a:p>
          <a:p>
            <a:pPr>
              <a:spcBef>
                <a:spcPts val="350"/>
              </a:spcBef>
            </a:pPr>
            <a:r>
              <a:rPr lang="en-ZA" dirty="0"/>
              <a:t>Insert the data sets you will be using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398C8-7F7F-4D86-8E3C-BA017C2B1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E86C95-2537-404D-AB1E-66244D83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49" y="244753"/>
            <a:ext cx="9873215" cy="408052"/>
          </a:xfrm>
        </p:spPr>
        <p:txBody>
          <a:bodyPr/>
          <a:lstStyle/>
          <a:p>
            <a:r>
              <a:rPr lang="en-ZA" dirty="0"/>
              <a:t>Step 2 – High level design of the Costing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3FDB05-C042-4C9C-AEE8-AA8EE37A30C3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1090191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C1140670-1E5D-445B-90B8-AA32FF60D574}"/>
                </a:ext>
              </a:extLst>
            </p:cNvPr>
            <p:cNvSpPr/>
            <p:nvPr/>
          </p:nvSpPr>
          <p:spPr>
            <a:xfrm>
              <a:off x="1090191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63615"/>
                <a:satOff val="2835"/>
                <a:lumOff val="3963"/>
                <a:alphaOff val="0"/>
              </a:schemeClr>
            </a:fillRef>
            <a:effectRef idx="0">
              <a:schemeClr val="accent6">
                <a:shade val="80000"/>
                <a:hueOff val="-63615"/>
                <a:satOff val="2835"/>
                <a:lumOff val="39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B4EB049A-BE93-4893-AEA1-B5482B207655}"/>
                </a:ext>
              </a:extLst>
            </p:cNvPr>
            <p:cNvSpPr txBox="1"/>
            <p:nvPr/>
          </p:nvSpPr>
          <p:spPr>
            <a:xfrm>
              <a:off x="1362450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50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31DEC2-BD7C-44A3-AF25-6686344D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0"/>
              </a:spcBef>
            </a:pPr>
            <a:r>
              <a:rPr lang="en-ZA" dirty="0"/>
              <a:t>Nature of the programme and the time parameters of the costing influence how one approaches scenarios</a:t>
            </a:r>
          </a:p>
          <a:p>
            <a:pPr>
              <a:spcBef>
                <a:spcPts val="450"/>
              </a:spcBef>
            </a:pPr>
            <a:r>
              <a:rPr lang="en-ZA" dirty="0"/>
              <a:t>As a minimum, provide for costs over an MTEF period</a:t>
            </a:r>
          </a:p>
          <a:p>
            <a:pPr>
              <a:spcBef>
                <a:spcPts val="450"/>
              </a:spcBef>
            </a:pPr>
            <a:r>
              <a:rPr lang="en-ZA" dirty="0"/>
              <a:t>Proposed scenarios </a:t>
            </a:r>
            <a:r>
              <a:rPr lang="en-ZA" sz="2000" dirty="0"/>
              <a:t>(choosing appropriate names is important)</a:t>
            </a:r>
            <a:endParaRPr lang="en-ZA" sz="2100" dirty="0"/>
          </a:p>
          <a:p>
            <a:pPr lvl="1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‘baseline’ or ‘current’ 	</a:t>
            </a:r>
            <a:r>
              <a:rPr lang="en-ZA" dirty="0"/>
              <a:t>– existing levels of service</a:t>
            </a:r>
          </a:p>
          <a:p>
            <a:pPr marL="720725" lvl="1" indent="-344488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‘full cost’ 				</a:t>
            </a:r>
            <a:r>
              <a:rPr lang="en-ZA" dirty="0"/>
              <a:t>– complete implementation of the policy</a:t>
            </a:r>
          </a:p>
          <a:p>
            <a:pPr lvl="1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‘pragmatic’ 				</a:t>
            </a:r>
            <a:r>
              <a:rPr lang="en-ZA" dirty="0"/>
              <a:t>– proposed costing saving policy options</a:t>
            </a:r>
          </a:p>
          <a:p>
            <a:pPr lvl="1">
              <a:spcBef>
                <a:spcPts val="450"/>
              </a:spcBef>
            </a:pPr>
            <a:r>
              <a:rPr lang="en-ZA" dirty="0">
                <a:solidFill>
                  <a:srgbClr val="3366FF"/>
                </a:solidFill>
              </a:rPr>
              <a:t>‘rollout’ 					</a:t>
            </a:r>
            <a:r>
              <a:rPr lang="en-ZA" dirty="0"/>
              <a:t>– different rollout options</a:t>
            </a:r>
          </a:p>
          <a:p>
            <a:pPr>
              <a:spcBef>
                <a:spcPts val="450"/>
              </a:spcBef>
            </a:pPr>
            <a:r>
              <a:rPr lang="en-ZA" dirty="0"/>
              <a:t>Design model structure so that new scenarios can be added</a:t>
            </a:r>
          </a:p>
          <a:p>
            <a:pPr>
              <a:spcBef>
                <a:spcPts val="450"/>
              </a:spcBef>
            </a:pPr>
            <a:r>
              <a:rPr lang="en-ZA" dirty="0"/>
              <a:t>For some programmes it is better not to include scenarios:</a:t>
            </a:r>
          </a:p>
          <a:p>
            <a:pPr lvl="1">
              <a:spcBef>
                <a:spcPts val="450"/>
              </a:spcBef>
            </a:pPr>
            <a:r>
              <a:rPr lang="en-ZA" dirty="0"/>
              <a:t>it would make the model  too complicated</a:t>
            </a:r>
          </a:p>
          <a:p>
            <a:pPr lvl="1">
              <a:spcBef>
                <a:spcPts val="450"/>
              </a:spcBef>
            </a:pPr>
            <a:r>
              <a:rPr lang="en-ZA" dirty="0"/>
              <a:t>better to run scenarios on different copies of the model 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AB3C9-6155-4FA0-92F3-687655918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FD9981-045A-4F7D-AC98-3FD6FFCF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Deciding on the structure of scenarios</a:t>
            </a:r>
          </a:p>
        </p:txBody>
      </p:sp>
    </p:spTree>
    <p:extLst>
      <p:ext uri="{BB962C8B-B14F-4D97-AF65-F5344CB8AC3E}">
        <p14:creationId xmlns:p14="http://schemas.microsoft.com/office/powerpoint/2010/main" val="218055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EFB7B-9C5C-42EB-87B8-7EB596AE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98501"/>
            <a:ext cx="10528512" cy="5451112"/>
          </a:xfrm>
        </p:spPr>
        <p:txBody>
          <a:bodyPr/>
          <a:lstStyle/>
          <a:p>
            <a:r>
              <a:rPr lang="en-ZA" dirty="0"/>
              <a:t>Scenarios in the INSET Costing Model</a:t>
            </a:r>
          </a:p>
          <a:p>
            <a:endParaRPr lang="en-ZA" dirty="0"/>
          </a:p>
          <a:p>
            <a:endParaRPr lang="en-ZA" dirty="0"/>
          </a:p>
          <a:p>
            <a:pPr>
              <a:spcBef>
                <a:spcPts val="1800"/>
              </a:spcBef>
            </a:pPr>
            <a:r>
              <a:rPr lang="en-ZA" dirty="0"/>
              <a:t>Scenarios in the MAFISA Costing Model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>
              <a:spcBef>
                <a:spcPts val="1200"/>
              </a:spcBef>
            </a:pPr>
            <a:r>
              <a:rPr lang="en-ZA" dirty="0"/>
              <a:t>Scenarios in the Nutrition Costing Model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9E08E-91E8-429C-8FF5-025AAF45A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D0BFFE-4364-43B1-BD9D-B6D9441A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Examples of scenario naming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9E1B88-CD4F-4875-8571-CF1589D1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7" y="1165644"/>
            <a:ext cx="9679932" cy="1032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66E81C4-7555-4EA2-B7BC-D1A86B6A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94" y="2740443"/>
            <a:ext cx="9695606" cy="1881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D660868-6EFB-45BF-A316-FDE21B00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7" y="5163758"/>
            <a:ext cx="9695607" cy="1568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872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3DB99-9F8B-4AC5-97E4-48ACC9FE2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Organise the activities you are going to cost on the workings sheets</a:t>
            </a:r>
          </a:p>
          <a:p>
            <a:pPr lvl="1"/>
            <a:r>
              <a:rPr lang="en-ZA" dirty="0"/>
              <a:t>List the demand variables and key input variables</a:t>
            </a:r>
          </a:p>
          <a:p>
            <a:pPr lvl="2"/>
            <a:r>
              <a:rPr lang="en-ZA" dirty="0"/>
              <a:t>Personnel, time variables, price variables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Keep variables that belong together close together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This involves thinking through each activity</a:t>
            </a:r>
          </a:p>
          <a:p>
            <a:r>
              <a:rPr lang="en-ZA" dirty="0"/>
              <a:t>Start colouring-in the cells</a:t>
            </a:r>
          </a:p>
          <a:p>
            <a:r>
              <a:rPr lang="en-ZA" dirty="0"/>
              <a:t>Identify variables that should be placed on the </a:t>
            </a:r>
            <a:r>
              <a:rPr lang="en-ZA" dirty="0" err="1"/>
              <a:t>GenAssumptions</a:t>
            </a:r>
            <a:r>
              <a:rPr lang="en-ZA" dirty="0"/>
              <a:t> sheet</a:t>
            </a:r>
          </a:p>
          <a:p>
            <a:pPr lvl="2"/>
            <a:endParaRPr lang="en-ZA" dirty="0"/>
          </a:p>
          <a:p>
            <a:r>
              <a:rPr lang="en-ZA" dirty="0"/>
              <a:t>Keep the design structure aligned across sheets </a:t>
            </a:r>
          </a:p>
          <a:p>
            <a:pPr lvl="1"/>
            <a:r>
              <a:rPr lang="en-ZA" dirty="0"/>
              <a:t>so you can use the drag / copy and paste functions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515E1-466D-4B34-AA89-E348AF166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63AC86-2BE1-4904-86B6-7CE4FD8C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3 – Specify activities, demand variables and inputs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152B12-0BE3-4B3B-B522-B265E53FCFC8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2179225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35BCB6D-BDAE-43A2-8962-4E556F1798C0}"/>
                </a:ext>
              </a:extLst>
            </p:cNvPr>
            <p:cNvSpPr/>
            <p:nvPr/>
          </p:nvSpPr>
          <p:spPr>
            <a:xfrm>
              <a:off x="2179225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127231"/>
                <a:satOff val="5670"/>
                <a:lumOff val="7926"/>
                <a:alphaOff val="0"/>
              </a:schemeClr>
            </a:fillRef>
            <a:effectRef idx="0">
              <a:schemeClr val="accent6">
                <a:shade val="80000"/>
                <a:hueOff val="-127231"/>
                <a:satOff val="5670"/>
                <a:lumOff val="79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706CA492-E3DD-4836-B25F-8F3743B58E34}"/>
                </a:ext>
              </a:extLst>
            </p:cNvPr>
            <p:cNvSpPr txBox="1"/>
            <p:nvPr/>
          </p:nvSpPr>
          <p:spPr>
            <a:xfrm>
              <a:off x="2451484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Specify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48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0BADE-922B-4C13-B2BF-DF70F9CE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ZA" dirty="0"/>
              <a:t>If the structural design of your model is good, it greatly facilitates the building of costing formulae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column and row references exactly the same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demand data structured the same as input and price data</a:t>
            </a:r>
          </a:p>
          <a:p>
            <a:pPr>
              <a:spcBef>
                <a:spcPts val="500"/>
              </a:spcBef>
            </a:pPr>
            <a:endParaRPr lang="en-ZA" dirty="0"/>
          </a:p>
          <a:p>
            <a:pPr>
              <a:spcBef>
                <a:spcPts val="500"/>
              </a:spcBef>
            </a:pPr>
            <a:r>
              <a:rPr lang="en-ZA" dirty="0"/>
              <a:t>Apply the formula:</a:t>
            </a:r>
          </a:p>
          <a:p>
            <a:pPr>
              <a:spcBef>
                <a:spcPts val="500"/>
              </a:spcBef>
            </a:pPr>
            <a:endParaRPr lang="en-ZA" dirty="0"/>
          </a:p>
          <a:p>
            <a:pPr>
              <a:spcBef>
                <a:spcPts val="500"/>
              </a:spcBef>
            </a:pPr>
            <a:r>
              <a:rPr lang="en-ZA" dirty="0"/>
              <a:t>Work systematically, accurately and don’t rush</a:t>
            </a:r>
          </a:p>
          <a:p>
            <a:pPr>
              <a:spcBef>
                <a:spcPts val="500"/>
              </a:spcBef>
            </a:pPr>
            <a:r>
              <a:rPr lang="en-ZA" dirty="0"/>
              <a:t>Apply the KISS principle</a:t>
            </a:r>
          </a:p>
          <a:p>
            <a:pPr>
              <a:spcBef>
                <a:spcPts val="500"/>
              </a:spcBef>
            </a:pPr>
            <a:r>
              <a:rPr lang="en-ZA" dirty="0"/>
              <a:t>When building the formulae you will likely find that you require more demand variables, different input variables etc. Change things in a systematic way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D1D58-AD60-4D5D-A366-528060FE81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C3BB0-1152-4976-94C6-9AFDA98B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4 – Build the costing formulae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34FA5A-5884-432F-A648-0CE05C9D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87" y="2932926"/>
            <a:ext cx="2830947" cy="89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A33F99-778A-41A1-9990-1087D4E6FE5D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3268259" y="331439"/>
            <a:chExt cx="1361292" cy="544517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6A3C3B36-4D62-47F4-8876-83B46E67B992}"/>
                </a:ext>
              </a:extLst>
            </p:cNvPr>
            <p:cNvSpPr/>
            <p:nvPr/>
          </p:nvSpPr>
          <p:spPr>
            <a:xfrm>
              <a:off x="3268259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fillRef>
            <a:effectRef idx="0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4CB71AA7-1575-48C6-AC60-9563DDE5BD25}"/>
                </a:ext>
              </a:extLst>
            </p:cNvPr>
            <p:cNvSpPr txBox="1"/>
            <p:nvPr/>
          </p:nvSpPr>
          <p:spPr>
            <a:xfrm>
              <a:off x="3540518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formulae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94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F0783-94A9-404B-B0FF-211959CD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design step</a:t>
            </a:r>
          </a:p>
          <a:p>
            <a:pPr lvl="1"/>
            <a:r>
              <a:rPr lang="en-ZA" sz="2000" dirty="0"/>
              <a:t>Specify where the costing results will be summarised </a:t>
            </a:r>
          </a:p>
          <a:p>
            <a:pPr lvl="1"/>
            <a:r>
              <a:rPr lang="en-ZA" sz="2000" dirty="0"/>
              <a:t>What kinds of summaries you will require?</a:t>
            </a:r>
          </a:p>
          <a:p>
            <a:r>
              <a:rPr lang="en-ZA" dirty="0"/>
              <a:t>Summarise costs</a:t>
            </a:r>
          </a:p>
          <a:p>
            <a:pPr lvl="1"/>
            <a:r>
              <a:rPr lang="en-ZA" sz="2000" dirty="0"/>
              <a:t>overall total costs – showing set-up, ongoing costs and capital totals by type of key inputs and other</a:t>
            </a:r>
          </a:p>
          <a:p>
            <a:pPr lvl="1"/>
            <a:r>
              <a:rPr lang="en-ZA" sz="2000" dirty="0"/>
              <a:t>totals by main activity / type of institution</a:t>
            </a:r>
          </a:p>
          <a:p>
            <a:pPr lvl="1"/>
            <a:r>
              <a:rPr lang="en-ZA" sz="2000" dirty="0"/>
              <a:t>totals by sphere of government, by province, by municipality</a:t>
            </a:r>
            <a:endParaRPr lang="en-ZA" dirty="0"/>
          </a:p>
          <a:p>
            <a:r>
              <a:rPr lang="en-ZA" dirty="0"/>
              <a:t>Summaries of outputs by activity</a:t>
            </a:r>
          </a:p>
          <a:p>
            <a:r>
              <a:rPr lang="en-ZA" dirty="0"/>
              <a:t>Summaries of personnel and key inputs</a:t>
            </a:r>
          </a:p>
          <a:p>
            <a:endParaRPr lang="en-ZA" dirty="0"/>
          </a:p>
          <a:p>
            <a:r>
              <a:rPr lang="en-ZA" dirty="0"/>
              <a:t>Explore options for unit cost and marginal cost calculations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F66AB-7847-485C-A14F-0BCD666FC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50A94-F7E2-491E-8CA7-EE12E053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5 – Summarise the costing results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40FBC4-B40E-4FB1-BAB3-B83E59B42C7D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4357293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F7452CB9-BF25-46B1-9011-DAD72706FDDD}"/>
                </a:ext>
              </a:extLst>
            </p:cNvPr>
            <p:cNvSpPr/>
            <p:nvPr/>
          </p:nvSpPr>
          <p:spPr>
            <a:xfrm>
              <a:off x="4357293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254461"/>
                <a:satOff val="11339"/>
                <a:lumOff val="15853"/>
                <a:alphaOff val="0"/>
              </a:schemeClr>
            </a:fillRef>
            <a:effectRef idx="0">
              <a:schemeClr val="accent6">
                <a:shade val="80000"/>
                <a:hueOff val="-254461"/>
                <a:satOff val="11339"/>
                <a:lumOff val="158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F4163676-E38A-4F3A-B1F8-C729CE097E30}"/>
                </a:ext>
              </a:extLst>
            </p:cNvPr>
            <p:cNvSpPr txBox="1"/>
            <p:nvPr/>
          </p:nvSpPr>
          <p:spPr>
            <a:xfrm>
              <a:off x="4629552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Summarise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03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E6B7D6-3E03-429F-8036-AC5975D0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3" y="855769"/>
            <a:ext cx="3516570" cy="5268443"/>
          </a:xfrm>
        </p:spPr>
        <p:txBody>
          <a:bodyPr/>
          <a:lstStyle/>
          <a:p>
            <a:r>
              <a:rPr lang="en-US" dirty="0"/>
              <a:t>Develop a flow diagram to show:</a:t>
            </a:r>
          </a:p>
          <a:p>
            <a:pPr lvl="1"/>
            <a:r>
              <a:rPr lang="en-US" dirty="0"/>
              <a:t>the structure and the logic of the model</a:t>
            </a:r>
          </a:p>
          <a:p>
            <a:pPr lvl="1"/>
            <a:r>
              <a:rPr lang="en-US" dirty="0"/>
              <a:t>place this in front of the model </a:t>
            </a:r>
          </a:p>
          <a:p>
            <a:r>
              <a:rPr lang="en-US" dirty="0"/>
              <a:t>Gives a snapshot of where the various components are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C92E7-5D7F-443C-850A-F2E6E834E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6F6FC-0966-4AFB-9450-AC15EA7B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flow diagram of your model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BA4FE-F29E-46C4-99A9-383B6A2A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23" y="916197"/>
            <a:ext cx="8130577" cy="5801960"/>
          </a:xfrm>
          <a:prstGeom prst="rect">
            <a:avLst/>
          </a:prstGeo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383453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DA9225-41C3-4D16-9A34-2AD8B997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ZA" dirty="0"/>
              <a:t>Use different approaches to summarise costing totals</a:t>
            </a:r>
          </a:p>
          <a:p>
            <a:pPr lvl="1">
              <a:spcBef>
                <a:spcPts val="0"/>
              </a:spcBef>
            </a:pPr>
            <a:r>
              <a:rPr lang="en-ZA" dirty="0"/>
              <a:t>SUMIF and straight adding</a:t>
            </a:r>
          </a:p>
          <a:p>
            <a:pPr>
              <a:spcBef>
                <a:spcPts val="0"/>
              </a:spcBef>
            </a:pPr>
            <a:r>
              <a:rPr lang="en-ZA" dirty="0"/>
              <a:t>Check for consistency across different costing summaries</a:t>
            </a:r>
          </a:p>
          <a:p>
            <a:pPr lvl="1">
              <a:spcBef>
                <a:spcPts val="0"/>
              </a:spcBef>
            </a:pPr>
            <a:r>
              <a:rPr lang="en-ZA" dirty="0"/>
              <a:t>input cost totals = activity cost totals</a:t>
            </a:r>
          </a:p>
          <a:p>
            <a:pPr>
              <a:spcBef>
                <a:spcPts val="0"/>
              </a:spcBef>
            </a:pPr>
            <a:r>
              <a:rPr lang="en-ZA" dirty="0"/>
              <a:t>Test if the model is robust</a:t>
            </a:r>
          </a:p>
          <a:p>
            <a:pPr lvl="1">
              <a:spcBef>
                <a:spcPts val="0"/>
              </a:spcBef>
            </a:pPr>
            <a:r>
              <a:rPr lang="en-ZA" dirty="0"/>
              <a:t>do ‘back of the envelope’ type calculations to check whether costing results are of the right order of magnitude</a:t>
            </a:r>
          </a:p>
          <a:p>
            <a:pPr lvl="1">
              <a:spcBef>
                <a:spcPts val="0"/>
              </a:spcBef>
            </a:pPr>
            <a:r>
              <a:rPr lang="en-ZA" dirty="0"/>
              <a:t>run extreme scenarios on key demand and input variables and check if the model behaves as expected</a:t>
            </a:r>
          </a:p>
          <a:p>
            <a:pPr lvl="1">
              <a:spcBef>
                <a:spcPts val="0"/>
              </a:spcBef>
            </a:pPr>
            <a:r>
              <a:rPr lang="en-ZA" dirty="0"/>
              <a:t>run incremental scenarios (25, 50, 75%) and check if the results are consistent</a:t>
            </a:r>
          </a:p>
          <a:p>
            <a:pPr lvl="2">
              <a:spcBef>
                <a:spcPts val="0"/>
              </a:spcBef>
            </a:pPr>
            <a:r>
              <a:rPr lang="en-ZA" dirty="0"/>
              <a:t>be aware of the impact of fixed costs versus variable costs</a:t>
            </a:r>
          </a:p>
          <a:p>
            <a:pPr>
              <a:spcBef>
                <a:spcPts val="0"/>
              </a:spcBef>
            </a:pPr>
            <a:r>
              <a:rPr lang="en-ZA" dirty="0"/>
              <a:t>Get a new set of eyes to go through the costing model</a:t>
            </a:r>
          </a:p>
          <a:p>
            <a:pPr lvl="1">
              <a:spcBef>
                <a:spcPts val="0"/>
              </a:spcBef>
            </a:pPr>
            <a:r>
              <a:rPr lang="en-ZA" dirty="0"/>
              <a:t>present the costing model to subject experts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046DF-B018-46B4-8AD3-8BA7A32D0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EBCA16-7E6F-431A-836B-1FE3B747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6 – Check, check, check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E61D2C-5C64-403F-AB73-02670BE7BFFE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5446328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D1F5F98-C416-4EA7-B28A-F04B9CE36D56}"/>
                </a:ext>
              </a:extLst>
            </p:cNvPr>
            <p:cNvSpPr/>
            <p:nvPr/>
          </p:nvSpPr>
          <p:spPr>
            <a:xfrm>
              <a:off x="5446328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18077"/>
                <a:satOff val="14174"/>
                <a:lumOff val="19816"/>
                <a:alphaOff val="0"/>
              </a:schemeClr>
            </a:fillRef>
            <a:effectRef idx="0">
              <a:schemeClr val="accent6">
                <a:shade val="80000"/>
                <a:hueOff val="-318077"/>
                <a:satOff val="14174"/>
                <a:lumOff val="198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15D86941-82E4-4635-9540-0C46BED121DC}"/>
                </a:ext>
              </a:extLst>
            </p:cNvPr>
            <p:cNvSpPr txBox="1"/>
            <p:nvPr/>
          </p:nvSpPr>
          <p:spPr>
            <a:xfrm>
              <a:off x="5718587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996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67829-C8C5-4A2C-99B5-6A600500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What are the main policy questions?</a:t>
            </a:r>
          </a:p>
          <a:p>
            <a:pPr lvl="1"/>
            <a:r>
              <a:rPr lang="en-ZA" dirty="0"/>
              <a:t>aim to provide answers that reflect </a:t>
            </a:r>
            <a:r>
              <a:rPr lang="en-ZA" dirty="0">
                <a:solidFill>
                  <a:srgbClr val="0070C0"/>
                </a:solidFill>
              </a:rPr>
              <a:t>how the question is asked</a:t>
            </a:r>
          </a:p>
          <a:p>
            <a:endParaRPr lang="en-ZA" dirty="0"/>
          </a:p>
          <a:p>
            <a:r>
              <a:rPr lang="en-ZA" dirty="0"/>
              <a:t>Develop a dynamic ‘policy choices’ sheet where the implications of different options can be explored</a:t>
            </a:r>
          </a:p>
          <a:p>
            <a:r>
              <a:rPr lang="en-ZA" dirty="0"/>
              <a:t>Keep the options simple and realistic</a:t>
            </a:r>
          </a:p>
          <a:p>
            <a:pPr lvl="1"/>
            <a:r>
              <a:rPr lang="en-ZA" dirty="0"/>
              <a:t>use dropdown options, toggle buttons or simple input cells to specify different options</a:t>
            </a:r>
          </a:p>
          <a:p>
            <a:r>
              <a:rPr lang="en-ZA" dirty="0"/>
              <a:t>Illustrate the results of different options using simple graphs</a:t>
            </a:r>
          </a:p>
          <a:p>
            <a:r>
              <a:rPr lang="en-ZA" dirty="0"/>
              <a:t>Reflect options in relation to a baseline </a:t>
            </a:r>
          </a:p>
          <a:p>
            <a:pPr lvl="1"/>
            <a:r>
              <a:rPr lang="en-ZA" dirty="0"/>
              <a:t>a current funding baseline or a baseline scenario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95D09-D5C3-4076-B541-791A7CDF3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71DB5E-D36F-44EE-A72A-7C69E63F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1" y="244753"/>
            <a:ext cx="9991473" cy="408052"/>
          </a:xfrm>
        </p:spPr>
        <p:txBody>
          <a:bodyPr/>
          <a:lstStyle/>
          <a:p>
            <a:r>
              <a:rPr lang="en-ZA" dirty="0"/>
              <a:t>Step 7 – Develop the policy choices sheet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757E1-3DBF-4512-867E-08B5249C7CD6}"/>
              </a:ext>
            </a:extLst>
          </p:cNvPr>
          <p:cNvGrpSpPr/>
          <p:nvPr/>
        </p:nvGrpSpPr>
        <p:grpSpPr>
          <a:xfrm>
            <a:off x="0" y="108288"/>
            <a:ext cx="1361292" cy="544517"/>
            <a:chOff x="6535362" y="331439"/>
            <a:chExt cx="1361292" cy="5445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4A90F530-586B-4CD2-A2D5-08289D02CB7E}"/>
                </a:ext>
              </a:extLst>
            </p:cNvPr>
            <p:cNvSpPr/>
            <p:nvPr/>
          </p:nvSpPr>
          <p:spPr>
            <a:xfrm>
              <a:off x="6535362" y="331439"/>
              <a:ext cx="1361292" cy="5445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0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5224285C-D874-46F6-92D6-CE84A5DF62BC}"/>
                </a:ext>
              </a:extLst>
            </p:cNvPr>
            <p:cNvSpPr txBox="1"/>
            <p:nvPr/>
          </p:nvSpPr>
          <p:spPr>
            <a:xfrm>
              <a:off x="6807621" y="331439"/>
              <a:ext cx="816775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choices</a:t>
              </a:r>
              <a:endPara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6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7167980" y="1041640"/>
            <a:ext cx="159601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00" y="180119"/>
            <a:ext cx="10528512" cy="408052"/>
          </a:xfrm>
        </p:spPr>
        <p:txBody>
          <a:bodyPr>
            <a:noAutofit/>
          </a:bodyPr>
          <a:lstStyle/>
          <a:p>
            <a:r>
              <a:rPr lang="en-US" sz="2962" b="1" dirty="0">
                <a:solidFill>
                  <a:srgbClr val="8B0E18"/>
                </a:solidFill>
              </a:rPr>
              <a:t>S</a:t>
            </a:r>
            <a:r>
              <a:rPr lang="en-ZA" sz="2962" b="1" dirty="0">
                <a:solidFill>
                  <a:srgbClr val="8B0E18"/>
                </a:solidFill>
              </a:rPr>
              <a:t>pending Review Methodology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840915" y="944850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914" y="1777753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1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915" y="2610655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0915" y="3443557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912" y="4276459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0915" y="5091449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0911" y="5885026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8847" y="939868"/>
            <a:ext cx="3632045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white"/>
                </a:solidFill>
                <a:latin typeface="Calibri"/>
              </a:rPr>
              <a:t>Introduction &amp; Savings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8847" y="3403191"/>
            <a:ext cx="3632041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Indicators protocols 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8848" y="1763814"/>
            <a:ext cx="3632040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Institutional analysis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8848" y="2605673"/>
            <a:ext cx="3632042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Process maps and Logframes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8848" y="4260444"/>
            <a:ext cx="3629132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Expenditure Analysis</a:t>
            </a:r>
          </a:p>
          <a:p>
            <a:pPr lvl="0" algn="ctr"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8847" y="5086466"/>
            <a:ext cx="3632045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Cost Modelling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38848" y="5880044"/>
            <a:ext cx="3632042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and Action Planning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435066" y="4427079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435066" y="5985682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435066" y="5151640"/>
            <a:ext cx="1103781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435066" y="3567409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435066" y="2710171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417565" y="1865002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435066" y="1030968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4657" y="939868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to expect, how will we work? 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7167980" y="2719194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7167979" y="1865002"/>
            <a:ext cx="1429755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7167980" y="3500916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167980" y="4353585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7167980" y="5907391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7167980" y="5168574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4657" y="1763814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What is this </a:t>
            </a:r>
            <a:r>
              <a:rPr lang="en-ZA" b="1" dirty="0">
                <a:solidFill>
                  <a:prstClr val="white"/>
                </a:solidFill>
              </a:rPr>
              <a:t>implementation programm</a:t>
            </a:r>
            <a:r>
              <a:rPr lang="en-ZA" dirty="0">
                <a:solidFill>
                  <a:prstClr val="white"/>
                </a:solidFill>
              </a:rPr>
              <a:t>e about?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34657" y="2605673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How does the programme </a:t>
            </a:r>
            <a:r>
              <a:rPr lang="en-ZA" b="1" dirty="0">
                <a:solidFill>
                  <a:prstClr val="white"/>
                </a:solidFill>
              </a:rPr>
              <a:t>work</a:t>
            </a:r>
            <a:r>
              <a:rPr lang="en-ZA" dirty="0">
                <a:solidFill>
                  <a:prstClr val="white"/>
                </a:solidFill>
              </a:rPr>
              <a:t>?</a:t>
            </a:r>
          </a:p>
          <a:p>
            <a:pPr lvl="0"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4657" y="3438575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How is it </a:t>
            </a:r>
            <a:r>
              <a:rPr lang="en-ZA" b="1" dirty="0">
                <a:solidFill>
                  <a:prstClr val="white"/>
                </a:solidFill>
              </a:rPr>
              <a:t>measured and how should it be measured</a:t>
            </a:r>
            <a:r>
              <a:rPr lang="en-ZA" dirty="0">
                <a:solidFill>
                  <a:prstClr val="white"/>
                </a:solidFill>
              </a:rPr>
              <a:t>? </a:t>
            </a:r>
          </a:p>
          <a:p>
            <a:pPr lvl="0"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34655" y="4271477"/>
            <a:ext cx="3106280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What are we </a:t>
            </a:r>
            <a:r>
              <a:rPr lang="en-ZA" b="1" dirty="0">
                <a:solidFill>
                  <a:prstClr val="white"/>
                </a:solidFill>
              </a:rPr>
              <a:t>spending </a:t>
            </a:r>
            <a:r>
              <a:rPr lang="en-ZA" dirty="0">
                <a:solidFill>
                  <a:prstClr val="white"/>
                </a:solidFill>
              </a:rPr>
              <a:t>on the programme?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34657" y="5086466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What does it actually </a:t>
            </a:r>
            <a:r>
              <a:rPr lang="en-ZA" b="1" dirty="0">
                <a:solidFill>
                  <a:prstClr val="white"/>
                </a:solidFill>
              </a:rPr>
              <a:t>cost</a:t>
            </a:r>
            <a:r>
              <a:rPr lang="en-ZA" dirty="0">
                <a:solidFill>
                  <a:prstClr val="white"/>
                </a:solidFill>
              </a:rPr>
              <a:t> to deliver the programme?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34650" y="5880044"/>
            <a:ext cx="3106285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What are our </a:t>
            </a:r>
            <a:r>
              <a:rPr lang="en-ZA" b="1" dirty="0">
                <a:solidFill>
                  <a:schemeClr val="bg1"/>
                </a:solidFill>
              </a:rPr>
              <a:t>key messages</a:t>
            </a:r>
            <a:r>
              <a:rPr lang="en-ZA" noProof="0" dirty="0">
                <a:solidFill>
                  <a:prstClr val="white"/>
                </a:solidFill>
              </a:rPr>
              <a:t>? Where can we find savings?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2316" y="4985799"/>
            <a:ext cx="10967368" cy="841859"/>
          </a:xfrm>
          <a:prstGeom prst="roundRect">
            <a:avLst/>
          </a:prstGeom>
          <a:noFill/>
          <a:ln w="57150">
            <a:solidFill>
              <a:srgbClr val="99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04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126024"/>
            <a:ext cx="8981559" cy="334280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Refer to Section 9 of the Act - Right of orphaned and vulnerable children to registration:</a:t>
            </a:r>
            <a:endParaRPr lang="en-ZA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Develop a simple process map for this provision.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Identify a list of variables that are necessary to cost this provision.</a:t>
            </a:r>
            <a:endParaRPr lang="en-ZA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Using the information sheet given, develop a basic costing model in Excel distinguishing between set-up costs and operational costs.</a:t>
            </a:r>
            <a:endParaRPr lang="en-ZA" sz="2400" dirty="0"/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5.7: Building a costing model</a:t>
            </a:r>
            <a:endParaRPr lang="en-ZA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547C989-5250-4A3B-B726-9CCE9B3C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43" y="134033"/>
            <a:ext cx="7444518" cy="30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9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036EC-856E-4039-90C9-CC48242ED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561A2-1A01-4B63-BE3F-6F4F54F4D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701337"/>
            <a:ext cx="2962688" cy="2973881"/>
          </a:xfrm>
        </p:spPr>
        <p:txBody>
          <a:bodyPr/>
          <a:lstStyle/>
          <a:p>
            <a:r>
              <a:rPr lang="en-ZA" dirty="0"/>
              <a:t>Exercise 5.9</a:t>
            </a:r>
          </a:p>
          <a:p>
            <a:r>
              <a:rPr lang="en-ZA" sz="2800" dirty="0"/>
              <a:t>Building a costing model: </a:t>
            </a:r>
          </a:p>
          <a:p>
            <a:r>
              <a:rPr lang="en-ZA" dirty="0"/>
              <a:t>list of inputs and prices</a:t>
            </a:r>
          </a:p>
          <a:p>
            <a:endParaRPr lang="en-ZA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A86A793-8C7A-4F56-9F94-680A1DAA75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74331" y="21100"/>
          <a:ext cx="6115455" cy="685800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615697">
                  <a:extLst>
                    <a:ext uri="{9D8B030D-6E8A-4147-A177-3AD203B41FA5}">
                      <a16:colId xmlns:a16="http://schemas.microsoft.com/office/drawing/2014/main" val="2198703994"/>
                    </a:ext>
                  </a:extLst>
                </a:gridCol>
                <a:gridCol w="1499758">
                  <a:extLst>
                    <a:ext uri="{9D8B030D-6E8A-4147-A177-3AD203B41FA5}">
                      <a16:colId xmlns:a16="http://schemas.microsoft.com/office/drawing/2014/main" val="1533347578"/>
                    </a:ext>
                  </a:extLst>
                </a:gridCol>
              </a:tblGrid>
              <a:tr h="337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Input</a:t>
                      </a:r>
                      <a:endParaRPr lang="en-ZA" sz="12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Price</a:t>
                      </a:r>
                      <a:endParaRPr lang="en-ZA" sz="12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71859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Chief Social Worker per year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R200,240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843835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Social worker per year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R164,643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55656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Administrative clerk per year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R83,309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923710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Food services aid worker per year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R55,858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69821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Security guard per year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R55,858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272299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Computer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R6,000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9548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Printer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R1,600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510975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Telephone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R90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24465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Telephone line rental per month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R85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656870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Fax machine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R1,500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4815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Photostat machine rental per month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R350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692103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Printing paper per ream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R40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64181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Photocopying per page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R0.18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352171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Files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R8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95674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Desk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R1,200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694574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Chair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R900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15543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Filing cabinet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R1,200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922952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Stationery per month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R200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68067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Certificates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R20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605348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Postage per month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R200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56302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Tea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R13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267381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Coffee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R25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75122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Biscuits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R12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87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483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695BC-35AE-4828-B138-111D161E8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AE70CFC-47AA-4999-B767-7A87515144EB}"/>
              </a:ext>
            </a:extLst>
          </p:cNvPr>
          <p:cNvSpPr/>
          <p:nvPr/>
        </p:nvSpPr>
        <p:spPr>
          <a:xfrm>
            <a:off x="2808790" y="902825"/>
            <a:ext cx="6574420" cy="5052349"/>
          </a:xfrm>
          <a:prstGeom prst="cloud">
            <a:avLst/>
          </a:prstGeom>
          <a:gradFill>
            <a:gsLst>
              <a:gs pos="0">
                <a:srgbClr val="0070C0"/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0848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Steps in Building A costing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57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3"/>
            <a:ext cx="8740087" cy="54482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sz="2800" dirty="0"/>
              <a:t>Discuss why you have not simply been given a “costing model template” (like the budget format template) for costing government programmes?</a:t>
            </a:r>
          </a:p>
          <a:p>
            <a:pPr marL="457200" indent="-457200">
              <a:buFont typeface="+mj-lt"/>
              <a:buAutoNum type="arabicPeriod"/>
            </a:pP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Within the context of building costing models, discuss what is meant by “form follows function”?</a:t>
            </a:r>
          </a:p>
          <a:p>
            <a:pPr marL="457200" indent="-457200">
              <a:buFont typeface="+mj-lt"/>
              <a:buAutoNum type="arabicPeriod"/>
            </a:pP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What do you think the advantages and disadvantages are of building a unique costing model for each new costing project?</a:t>
            </a:r>
            <a:endParaRPr lang="en-GB" sz="2800" dirty="0"/>
          </a:p>
          <a:p>
            <a:pPr marL="457200" indent="-457200">
              <a:buFont typeface="+mj-lt"/>
              <a:buAutoNum type="arabicPeriod"/>
            </a:pP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5.6: Why can’t we simply use a costing model template?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694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56F37-EF83-446D-945C-2656464666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965199"/>
            <a:ext cx="8468187" cy="5184413"/>
          </a:xfrm>
        </p:spPr>
        <p:txBody>
          <a:bodyPr/>
          <a:lstStyle/>
          <a:p>
            <a:r>
              <a:rPr lang="en-ZA" dirty="0"/>
              <a:t>Step 1 – Preparation </a:t>
            </a:r>
          </a:p>
          <a:p>
            <a:r>
              <a:rPr lang="en-ZA" dirty="0"/>
              <a:t>Step 2 – High level design of the costing model</a:t>
            </a:r>
          </a:p>
          <a:p>
            <a:r>
              <a:rPr lang="en-ZA" dirty="0"/>
              <a:t>Step 3 – Specify activities, demand and inputs</a:t>
            </a:r>
          </a:p>
          <a:p>
            <a:r>
              <a:rPr lang="en-ZA" dirty="0"/>
              <a:t>Step 4 – Build the costing formulae</a:t>
            </a:r>
          </a:p>
          <a:p>
            <a:r>
              <a:rPr lang="en-ZA" dirty="0"/>
              <a:t>Step 5 – Summarise the costing results</a:t>
            </a:r>
          </a:p>
          <a:p>
            <a:r>
              <a:rPr lang="en-ZA" dirty="0"/>
              <a:t>Step 6 – Check, check, check</a:t>
            </a:r>
          </a:p>
          <a:p>
            <a:r>
              <a:rPr lang="en-ZA" dirty="0"/>
              <a:t>Step 7 – Develop the policy choices sheet</a:t>
            </a:r>
          </a:p>
          <a:p>
            <a:endParaRPr lang="en-ZA" dirty="0"/>
          </a:p>
          <a:p>
            <a:r>
              <a:rPr lang="en-ZA" dirty="0"/>
              <a:t>The process is very often not linear, and one finds oneself having to go back to previous steps</a:t>
            </a:r>
          </a:p>
          <a:p>
            <a:r>
              <a:rPr lang="en-ZA" dirty="0"/>
              <a:t>Building a costing model is a learning process</a:t>
            </a:r>
          </a:p>
          <a:p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30B85-0E70-4CE2-9E0B-2C540B663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400" dirty="0"/>
              <a:t>Steps in building a costing model</a:t>
            </a:r>
            <a:endParaRPr lang="en-ZA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9411C0B7-061B-48B4-AAAA-BC3E685A0172}"/>
              </a:ext>
            </a:extLst>
          </p:cNvPr>
          <p:cNvGraphicFramePr>
            <a:graphicFrameLocks/>
          </p:cNvGraphicFramePr>
          <p:nvPr/>
        </p:nvGraphicFramePr>
        <p:xfrm>
          <a:off x="3468920" y="-53283"/>
          <a:ext cx="7897812" cy="120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55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3512C2-C667-4ADA-8E8A-95ECA20B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00101"/>
            <a:ext cx="10528512" cy="534951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ZA" dirty="0"/>
              <a:t>Are all the prerequisites in place?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Have you done the background research?</a:t>
            </a:r>
          </a:p>
          <a:p>
            <a:pPr lvl="1">
              <a:spcBef>
                <a:spcPts val="500"/>
              </a:spcBef>
              <a:spcAft>
                <a:spcPts val="1200"/>
              </a:spcAft>
            </a:pPr>
            <a:r>
              <a:rPr lang="en-ZA" dirty="0"/>
              <a:t>Have you gathered the data you require?</a:t>
            </a:r>
          </a:p>
          <a:p>
            <a:pPr>
              <a:spcBef>
                <a:spcPts val="500"/>
              </a:spcBef>
            </a:pPr>
            <a:r>
              <a:rPr lang="en-ZA" dirty="0"/>
              <a:t>Do you have a really good understanding of the programme?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Process map / flow chart of programme (covered in Module 1)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The logical framework (covered in Module 2)</a:t>
            </a:r>
          </a:p>
          <a:p>
            <a:pPr lvl="1">
              <a:spcBef>
                <a:spcPts val="500"/>
              </a:spcBef>
            </a:pPr>
            <a:r>
              <a:rPr lang="en-ZA" dirty="0"/>
              <a:t>The norms and standards (covered in Module 3)</a:t>
            </a:r>
          </a:p>
          <a:p>
            <a:pPr lvl="2">
              <a:spcBef>
                <a:spcPts val="500"/>
              </a:spcBef>
            </a:pPr>
            <a:r>
              <a:rPr lang="en-ZA" dirty="0"/>
              <a:t>If clear norms and standards do not exist, then you will need to develop your own set, which become variables in the model</a:t>
            </a:r>
          </a:p>
          <a:p>
            <a:pPr lvl="1">
              <a:spcBef>
                <a:spcPts val="500"/>
              </a:spcBef>
              <a:spcAft>
                <a:spcPts val="1200"/>
              </a:spcAft>
            </a:pPr>
            <a:r>
              <a:rPr lang="en-ZA" dirty="0"/>
              <a:t>The expenditure analysis (covered in Module 4)</a:t>
            </a:r>
          </a:p>
          <a:p>
            <a:pPr>
              <a:spcBef>
                <a:spcPts val="500"/>
              </a:spcBef>
            </a:pPr>
            <a:r>
              <a:rPr lang="en-ZA" dirty="0"/>
              <a:t>Do you know what policy questions you need to answer?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22062-57AA-4CCE-8FD7-E826259BC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D1A49-2326-4FFA-9DDA-9A07A67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899" y="244753"/>
            <a:ext cx="9739865" cy="408052"/>
          </a:xfrm>
        </p:spPr>
        <p:txBody>
          <a:bodyPr/>
          <a:lstStyle/>
          <a:p>
            <a:r>
              <a:rPr lang="en-ZA" dirty="0"/>
              <a:t>Step 1 - Preparation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A0D764-E600-4095-891F-6F60566BE3A4}"/>
              </a:ext>
            </a:extLst>
          </p:cNvPr>
          <p:cNvGrpSpPr/>
          <p:nvPr/>
        </p:nvGrpSpPr>
        <p:grpSpPr>
          <a:xfrm>
            <a:off x="158590" y="67518"/>
            <a:ext cx="1361292" cy="544517"/>
            <a:chOff x="1156" y="331439"/>
            <a:chExt cx="1361292" cy="544517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8600DD01-1114-4129-B109-BE6398715723}"/>
                </a:ext>
              </a:extLst>
            </p:cNvPr>
            <p:cNvSpPr/>
            <p:nvPr/>
          </p:nvSpPr>
          <p:spPr>
            <a:xfrm>
              <a:off x="1156" y="331439"/>
              <a:ext cx="1361292" cy="544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Pentagon 4">
              <a:extLst>
                <a:ext uri="{FF2B5EF4-FFF2-40B4-BE49-F238E27FC236}">
                  <a16:creationId xmlns:a16="http://schemas.microsoft.com/office/drawing/2014/main" id="{3202E07E-A385-4255-AF2B-A523EF8DFCFA}"/>
                </a:ext>
              </a:extLst>
            </p:cNvPr>
            <p:cNvSpPr txBox="1"/>
            <p:nvPr/>
          </p:nvSpPr>
          <p:spPr>
            <a:xfrm>
              <a:off x="1156" y="331439"/>
              <a:ext cx="1225163" cy="5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4" tIns="29337" rIns="14669" bIns="29337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36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EF4E9-571B-4014-8471-5D4E01574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Costing models need to be structured to reflect the institutional environment </a:t>
            </a:r>
          </a:p>
          <a:p>
            <a:r>
              <a:rPr lang="en-US" dirty="0"/>
              <a:t>So the costing model may need to calculate costs by:</a:t>
            </a:r>
          </a:p>
          <a:p>
            <a:pPr lvl="1"/>
            <a:r>
              <a:rPr lang="en-US" dirty="0"/>
              <a:t>sphere of government, </a:t>
            </a:r>
          </a:p>
          <a:p>
            <a:pPr lvl="1"/>
            <a:r>
              <a:rPr lang="en-US" dirty="0"/>
              <a:t>individual province or municipality, </a:t>
            </a:r>
          </a:p>
          <a:p>
            <a:pPr lvl="1"/>
            <a:r>
              <a:rPr lang="en-US" dirty="0"/>
              <a:t>different national and provincial departments, </a:t>
            </a:r>
          </a:p>
          <a:p>
            <a:pPr lvl="1"/>
            <a:r>
              <a:rPr lang="en-US" dirty="0"/>
              <a:t>public entities, </a:t>
            </a:r>
          </a:p>
          <a:p>
            <a:pPr lvl="1"/>
            <a:r>
              <a:rPr lang="en-US" dirty="0"/>
              <a:t>non-governmental </a:t>
            </a:r>
            <a:r>
              <a:rPr lang="en-US" dirty="0" err="1"/>
              <a:t>organisations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and sometimes even private sector entities and individuals. 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5E5D15-F09F-4FCC-AA5F-613BEA3FE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6884A6-B473-4141-80D5-011842F9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institutional context of programme delivery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567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69AC3A-4ED1-4FB0-B6F6-3C7296A13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Keep asking yourself: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ZA" sz="2100" b="1" dirty="0">
                <a:solidFill>
                  <a:srgbClr val="FF0000"/>
                </a:solidFill>
              </a:rPr>
              <a:t>What are the key policy questions that this model </a:t>
            </a:r>
            <a:br>
              <a:rPr lang="en-ZA" sz="2100" b="1" dirty="0">
                <a:solidFill>
                  <a:srgbClr val="FF0000"/>
                </a:solidFill>
              </a:rPr>
            </a:br>
            <a:r>
              <a:rPr lang="en-ZA" sz="2100" b="1" dirty="0">
                <a:solidFill>
                  <a:srgbClr val="FF0000"/>
                </a:solidFill>
              </a:rPr>
              <a:t>should be able to answer?</a:t>
            </a:r>
          </a:p>
          <a:p>
            <a:r>
              <a:rPr lang="en-ZA" dirty="0"/>
              <a:t>Then design the model so that it can be used to ask and answer those questions quickly and easily</a:t>
            </a:r>
          </a:p>
          <a:p>
            <a:pPr lvl="1"/>
            <a:r>
              <a:rPr lang="en-ZA" dirty="0"/>
              <a:t>develop short-cut methods of asking and answering</a:t>
            </a:r>
          </a:p>
          <a:p>
            <a:pPr lvl="2"/>
            <a:r>
              <a:rPr lang="en-ZA" dirty="0"/>
              <a:t>e.g. toggling a few buttons/numbers on one sheet</a:t>
            </a:r>
          </a:p>
          <a:p>
            <a:pPr lvl="1"/>
            <a:r>
              <a:rPr lang="en-ZA" dirty="0"/>
              <a:t>set this up in a front ‘policy choices’ sheet</a:t>
            </a:r>
          </a:p>
          <a:p>
            <a:pPr lvl="1"/>
            <a:r>
              <a:rPr lang="en-ZA" dirty="0"/>
              <a:t>use graphs (that are simple)…to present answers</a:t>
            </a:r>
          </a:p>
          <a:p>
            <a:r>
              <a:rPr lang="en-ZA" dirty="0"/>
              <a:t>Policy-makers want answers to a limited number of questions</a:t>
            </a:r>
          </a:p>
          <a:p>
            <a:pPr lvl="1"/>
            <a:r>
              <a:rPr lang="en-ZA" dirty="0"/>
              <a:t>the trick is to </a:t>
            </a:r>
            <a:r>
              <a:rPr lang="en-ZA" dirty="0">
                <a:solidFill>
                  <a:srgbClr val="0070C0"/>
                </a:solidFill>
              </a:rPr>
              <a:t>answer each question in the</a:t>
            </a:r>
            <a:r>
              <a:rPr lang="en-ZA" dirty="0"/>
              <a:t> </a:t>
            </a:r>
            <a:r>
              <a:rPr lang="en-ZA" i="1" dirty="0">
                <a:solidFill>
                  <a:srgbClr val="0070C0"/>
                </a:solidFill>
              </a:rPr>
              <a:t>way it is asked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2FC62-EB89-4656-B551-3AA4AD950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42B672-24EC-4C4D-B59E-E4412E80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Keep focussed on the key policy questions</a:t>
            </a:r>
          </a:p>
        </p:txBody>
      </p:sp>
    </p:spTree>
    <p:extLst>
      <p:ext uri="{BB962C8B-B14F-4D97-AF65-F5344CB8AC3E}">
        <p14:creationId xmlns:p14="http://schemas.microsoft.com/office/powerpoint/2010/main" val="399175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49756-9994-4D19-8FD8-C1885720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78" y="171999"/>
            <a:ext cx="8740087" cy="5448276"/>
          </a:xfrm>
        </p:spPr>
        <p:txBody>
          <a:bodyPr/>
          <a:lstStyle/>
          <a:p>
            <a:r>
              <a:rPr lang="en-ZA" dirty="0"/>
              <a:t>Example: </a:t>
            </a:r>
          </a:p>
          <a:p>
            <a:pPr marL="397984" lvl="1" indent="0">
              <a:buNone/>
            </a:pPr>
            <a:r>
              <a:rPr lang="en-ZA" dirty="0">
                <a:solidFill>
                  <a:srgbClr val="3366FF"/>
                </a:solidFill>
              </a:rPr>
              <a:t>In nutrition programmes you want pregnant women to take folic acid before, during pregnancy and also while they are breastfeeding. </a:t>
            </a:r>
          </a:p>
          <a:p>
            <a:r>
              <a:rPr lang="en-ZA" dirty="0"/>
              <a:t>Politicians may want to ask:</a:t>
            </a:r>
          </a:p>
          <a:p>
            <a:pPr marL="855184" lvl="1" indent="-457200">
              <a:buFont typeface="+mj-lt"/>
              <a:buAutoNum type="arabicPeriod"/>
            </a:pPr>
            <a:r>
              <a:rPr lang="en-ZA" dirty="0">
                <a:solidFill>
                  <a:schemeClr val="accent1"/>
                </a:solidFill>
              </a:rPr>
              <a:t>What is the impact of increasing/decreasing expenditure on this intervention by 20%?  How many more/fewer pregnant women will benefit from this intervention?</a:t>
            </a:r>
          </a:p>
          <a:p>
            <a:pPr marL="855184" lvl="1" indent="-457200">
              <a:buFont typeface="+mj-lt"/>
              <a:buAutoNum type="arabicPeriod"/>
            </a:pPr>
            <a:r>
              <a:rPr lang="en-ZA" dirty="0">
                <a:solidFill>
                  <a:srgbClr val="C00000"/>
                </a:solidFill>
              </a:rPr>
              <a:t>What is the impact on the budget of expanding the intervention from all pregnant and breastfeeding women to all women in the reproductive age group? </a:t>
            </a:r>
          </a:p>
          <a:p>
            <a:r>
              <a:rPr lang="en-ZA" dirty="0"/>
              <a:t>Each of these questions requires a different model</a:t>
            </a:r>
          </a:p>
          <a:p>
            <a:pPr lvl="1"/>
            <a:r>
              <a:rPr lang="en-ZA" dirty="0"/>
              <a:t>It helps a to know which questions politicians are likely to ask and therefore whether you need to develop one</a:t>
            </a:r>
            <a:br>
              <a:rPr lang="en-ZA" dirty="0"/>
            </a:br>
            <a:r>
              <a:rPr lang="en-ZA" dirty="0"/>
              <a:t> or two models.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sz="2400" dirty="0"/>
              <a:t>Why does “the way the question is asked” matter?</a:t>
            </a:r>
          </a:p>
        </p:txBody>
      </p:sp>
    </p:spTree>
    <p:extLst>
      <p:ext uri="{BB962C8B-B14F-4D97-AF65-F5344CB8AC3E}">
        <p14:creationId xmlns:p14="http://schemas.microsoft.com/office/powerpoint/2010/main" val="33142682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DFEE11D6ACE44B773BBBCECA8D779" ma:contentTypeVersion="2" ma:contentTypeDescription="Create a new document." ma:contentTypeScope="" ma:versionID="c026fa50128cd412052bd9287ce91fbb">
  <xsd:schema xmlns:xsd="http://www.w3.org/2001/XMLSchema" xmlns:xs="http://www.w3.org/2001/XMLSchema" xmlns:p="http://schemas.microsoft.com/office/2006/metadata/properties" xmlns:ns2="8056ab92-f3c8-4ad8-8a14-0063ac1aea15" targetNamespace="http://schemas.microsoft.com/office/2006/metadata/properties" ma:root="true" ma:fieldsID="6f05424002963924a94003397c6b2e59" ns2:_="">
    <xsd:import namespace="8056ab92-f3c8-4ad8-8a14-0063ac1aea15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2:St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6ab92-f3c8-4ad8-8a14-0063ac1aea15" elementFormDefault="qualified">
    <xsd:import namespace="http://schemas.microsoft.com/office/2006/documentManagement/types"/>
    <xsd:import namespace="http://schemas.microsoft.com/office/infopath/2007/PartnerControls"/>
    <xsd:element name="Order0" ma:index="8" nillable="true" ma:displayName="Order" ma:internalName="Order0">
      <xsd:simpleType>
        <xsd:restriction base="dms:Number"/>
      </xsd:simpleType>
    </xsd:element>
    <xsd:element name="Step" ma:index="9" nillable="true" ma:displayName="Step" ma:default="Step 1" ma:format="Dropdown" ma:internalName="Step">
      <xsd:simpleType>
        <xsd:restriction base="dms:Choice">
          <xsd:enumeration value="Step 1"/>
          <xsd:enumeration value="Step 2"/>
          <xsd:enumeration value="Step 3"/>
          <xsd:enumeration value="Step 4"/>
          <xsd:enumeration value="Step 5"/>
          <xsd:enumeration value="Step 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8056ab92-f3c8-4ad8-8a14-0063ac1aea15">3</Order0>
    <Step xmlns="8056ab92-f3c8-4ad8-8a14-0063ac1aea15">Step 5</Step>
  </documentManagement>
</p:properties>
</file>

<file path=customXml/itemProps1.xml><?xml version="1.0" encoding="utf-8"?>
<ds:datastoreItem xmlns:ds="http://schemas.openxmlformats.org/officeDocument/2006/customXml" ds:itemID="{66985FCD-79FA-44B3-8197-66C87F31DD29}"/>
</file>

<file path=customXml/itemProps2.xml><?xml version="1.0" encoding="utf-8"?>
<ds:datastoreItem xmlns:ds="http://schemas.openxmlformats.org/officeDocument/2006/customXml" ds:itemID="{184C844B-851F-4818-B95B-F65CBAD09A63}"/>
</file>

<file path=customXml/itemProps3.xml><?xml version="1.0" encoding="utf-8"?>
<ds:datastoreItem xmlns:ds="http://schemas.openxmlformats.org/officeDocument/2006/customXml" ds:itemID="{BC211CB2-E449-4AE6-8798-E232805DF6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Words>1748</Words>
  <Application>Microsoft Office PowerPoint</Application>
  <PresentationFormat>Widescreen</PresentationFormat>
  <Paragraphs>288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1_Office Theme</vt:lpstr>
      <vt:lpstr>Step 5c Costing Models</vt:lpstr>
      <vt:lpstr>Spending Review Methodology</vt:lpstr>
      <vt:lpstr>Steps in Building A costing Model</vt:lpstr>
      <vt:lpstr>PowerPoint Presentation</vt:lpstr>
      <vt:lpstr>PowerPoint Presentation</vt:lpstr>
      <vt:lpstr>Step 1 - Preparation</vt:lpstr>
      <vt:lpstr>Understand the institutional context of programme delivery</vt:lpstr>
      <vt:lpstr>Keep focussed on the key policy questions</vt:lpstr>
      <vt:lpstr>PowerPoint Presentation</vt:lpstr>
      <vt:lpstr>Balance key policy questions against core information</vt:lpstr>
      <vt:lpstr>Step 2 – High level design of the Costing Model</vt:lpstr>
      <vt:lpstr>Deciding on the structure of scenarios</vt:lpstr>
      <vt:lpstr>Examples of scenario naming</vt:lpstr>
      <vt:lpstr>Step 3 – Specify activities, demand variables and inputs</vt:lpstr>
      <vt:lpstr>Step 4 – Build the costing formulae</vt:lpstr>
      <vt:lpstr>Step 5 – Summarise the costing results</vt:lpstr>
      <vt:lpstr>Create a flow diagram of your model</vt:lpstr>
      <vt:lpstr>Step 6 – Check, check, check</vt:lpstr>
      <vt:lpstr>Step 7 – Develop the policy choices sheet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Conrad Barberton</dc:creator>
  <cp:lastModifiedBy>Conrad Barberton</cp:lastModifiedBy>
  <cp:revision>85</cp:revision>
  <dcterms:created xsi:type="dcterms:W3CDTF">2019-03-14T07:33:00Z</dcterms:created>
  <dcterms:modified xsi:type="dcterms:W3CDTF">2020-09-02T06:39:50Z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0x010100440DFEE11D6ACE44B773BBBCECA8D779</vt:lpwstr>
  </property>
</Properties>
</file>