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7" r:id="rId2"/>
    <p:sldId id="379" r:id="rId3"/>
    <p:sldId id="344" r:id="rId4"/>
    <p:sldId id="361" r:id="rId5"/>
    <p:sldId id="362" r:id="rId6"/>
    <p:sldId id="380" r:id="rId7"/>
    <p:sldId id="364" r:id="rId8"/>
    <p:sldId id="365" r:id="rId9"/>
    <p:sldId id="367" r:id="rId10"/>
    <p:sldId id="368" r:id="rId11"/>
    <p:sldId id="369" r:id="rId12"/>
    <p:sldId id="370" r:id="rId13"/>
    <p:sldId id="371" r:id="rId14"/>
    <p:sldId id="372" r:id="rId15"/>
    <p:sldId id="373" r:id="rId16"/>
    <p:sldId id="3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CC"/>
    <a:srgbClr val="CCCCFF"/>
    <a:srgbClr val="99CCFF"/>
    <a:srgbClr val="CCFFFF"/>
    <a:srgbClr val="99FFCC"/>
    <a:srgbClr val="66FF99"/>
    <a:srgbClr val="3366FF"/>
    <a:srgbClr val="0B6C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7" autoAdjust="0"/>
    <p:restoredTop sz="93546" autoAdjust="0"/>
  </p:normalViewPr>
  <p:slideViewPr>
    <p:cSldViewPr snapToGrid="0" showGuides="1">
      <p:cViewPr varScale="1">
        <p:scale>
          <a:sx n="61" d="100"/>
          <a:sy n="61" d="100"/>
        </p:scale>
        <p:origin x="662" y="34"/>
      </p:cViewPr>
      <p:guideLst>
        <p:guide orient="horz" pos="3022"/>
        <p:guide pos="3840"/>
      </p:guideLst>
    </p:cSldViewPr>
  </p:slideViewPr>
  <p:outlineViewPr>
    <p:cViewPr>
      <p:scale>
        <a:sx n="33" d="100"/>
        <a:sy n="33" d="100"/>
      </p:scale>
      <p:origin x="0" y="-2445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2020/09/02</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341422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77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4</a:t>
            </a:fld>
            <a:endParaRPr lang="en-ZA" dirty="0"/>
          </a:p>
        </p:txBody>
      </p:sp>
    </p:spTree>
    <p:extLst>
      <p:ext uri="{BB962C8B-B14F-4D97-AF65-F5344CB8AC3E}">
        <p14:creationId xmlns:p14="http://schemas.microsoft.com/office/powerpoint/2010/main" val="3714888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141914"/>
            <a:ext cx="10363200" cy="1500187"/>
          </a:xfrm>
        </p:spPr>
        <p:txBody>
          <a:bodyPr anchor="b"/>
          <a:lstStyle>
            <a:lvl1pPr marL="0" indent="0" algn="ctr">
              <a:buNone/>
              <a:defRPr sz="2116">
                <a:solidFill>
                  <a:schemeClr val="tx1"/>
                </a:solidFill>
              </a:defRPr>
            </a:lvl1pPr>
            <a:lvl2pPr marL="483626" indent="0">
              <a:buNone/>
              <a:defRPr sz="1904">
                <a:solidFill>
                  <a:schemeClr val="tx1">
                    <a:tint val="75000"/>
                  </a:schemeClr>
                </a:solidFill>
              </a:defRPr>
            </a:lvl2pPr>
            <a:lvl3pPr marL="967252" indent="0">
              <a:buNone/>
              <a:defRPr sz="1692">
                <a:solidFill>
                  <a:schemeClr val="tx1">
                    <a:tint val="75000"/>
                  </a:schemeClr>
                </a:solidFill>
              </a:defRPr>
            </a:lvl3pPr>
            <a:lvl4pPr marL="1450878" indent="0">
              <a:buNone/>
              <a:defRPr sz="1481">
                <a:solidFill>
                  <a:schemeClr val="tx1">
                    <a:tint val="75000"/>
                  </a:schemeClr>
                </a:solidFill>
              </a:defRPr>
            </a:lvl4pPr>
            <a:lvl5pPr marL="1934505" indent="0">
              <a:buNone/>
              <a:defRPr sz="1481">
                <a:solidFill>
                  <a:schemeClr val="tx1">
                    <a:tint val="75000"/>
                  </a:schemeClr>
                </a:solidFill>
              </a:defRPr>
            </a:lvl5pPr>
            <a:lvl6pPr marL="2418131" indent="0">
              <a:buNone/>
              <a:defRPr sz="1481">
                <a:solidFill>
                  <a:schemeClr val="tx1">
                    <a:tint val="75000"/>
                  </a:schemeClr>
                </a:solidFill>
              </a:defRPr>
            </a:lvl6pPr>
            <a:lvl7pPr marL="2901757" indent="0">
              <a:buNone/>
              <a:defRPr sz="1481">
                <a:solidFill>
                  <a:schemeClr val="tx1">
                    <a:tint val="75000"/>
                  </a:schemeClr>
                </a:solidFill>
              </a:defRPr>
            </a:lvl7pPr>
            <a:lvl8pPr marL="3385383" indent="0">
              <a:buNone/>
              <a:defRPr sz="1481">
                <a:solidFill>
                  <a:schemeClr val="tx1">
                    <a:tint val="75000"/>
                  </a:schemeClr>
                </a:solidFill>
              </a:defRPr>
            </a:lvl8pPr>
            <a:lvl9pPr marL="3869009" indent="0">
              <a:buNone/>
              <a:defRPr sz="1481">
                <a:solidFill>
                  <a:schemeClr val="tx1">
                    <a:tint val="75000"/>
                  </a:schemeClr>
                </a:solidFill>
              </a:defRPr>
            </a:lvl9pPr>
          </a:lstStyle>
          <a:p>
            <a:pPr lvl="0"/>
            <a:r>
              <a:rPr lang="en-US"/>
              <a:t>Click to edit Master text styles</a:t>
            </a:r>
          </a:p>
        </p:txBody>
      </p:sp>
      <p:pic>
        <p:nvPicPr>
          <p:cNvPr id="8" name="Picture 7"/>
          <p:cNvPicPr>
            <a:picLocks noChangeAspect="1"/>
          </p:cNvPicPr>
          <p:nvPr/>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3"/>
          <p:cNvSpPr>
            <a:spLocks noGrp="1"/>
          </p:cNvSpPr>
          <p:nvPr>
            <p:ph type="sldNum" sz="quarter" idx="4"/>
          </p:nvPr>
        </p:nvSpPr>
        <p:spPr>
          <a:xfrm>
            <a:off x="9330267" y="6517116"/>
            <a:ext cx="2844800" cy="366073"/>
          </a:xfrm>
          <a:prstGeom prst="rect">
            <a:avLst/>
          </a:prstGeom>
        </p:spPr>
        <p:txBody>
          <a:bodyPr vert="horz" lIns="91440" tIns="45720" rIns="91440" bIns="45720" rtlCol="0" anchor="ctr"/>
          <a:lstStyle>
            <a:lvl1pPr algn="r">
              <a:defRPr sz="1058">
                <a:solidFill>
                  <a:schemeClr val="bg1"/>
                </a:solidFill>
              </a:defRPr>
            </a:lvl1pPr>
          </a:lstStyle>
          <a:p>
            <a:fld id="{23690667-295C-4548-A8F3-2AF8F8044C02}" type="slidenum">
              <a:rPr lang="en-ZA" smtClean="0"/>
              <a:pPr/>
              <a:t>‹#›</a:t>
            </a:fld>
            <a:endParaRPr lang="en-ZA" dirty="0"/>
          </a:p>
        </p:txBody>
      </p:sp>
      <p:pic>
        <p:nvPicPr>
          <p:cNvPr id="10" name="Picture 9"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pic>
        <p:nvPicPr>
          <p:cNvPr id="12" name="Picture 11"/>
          <p:cNvPicPr>
            <a:picLocks noChangeAspect="1"/>
          </p:cNvPicPr>
          <p:nvPr userDrawn="1"/>
        </p:nvPicPr>
        <p:blipFill>
          <a:blip r:embed="rId3"/>
          <a:stretch>
            <a:fillRect/>
          </a:stretch>
        </p:blipFill>
        <p:spPr>
          <a:xfrm>
            <a:off x="8204521" y="372046"/>
            <a:ext cx="3514887" cy="1119470"/>
          </a:xfrm>
          <a:prstGeom prst="rect">
            <a:avLst/>
          </a:prstGeom>
        </p:spPr>
      </p:pic>
      <p:pic>
        <p:nvPicPr>
          <p:cNvPr id="13" name="Picture 12"/>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Tree>
    <p:extLst>
      <p:ext uri="{BB962C8B-B14F-4D97-AF65-F5344CB8AC3E}">
        <p14:creationId xmlns:p14="http://schemas.microsoft.com/office/powerpoint/2010/main" val="102148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 id="2147483695" r:id="rId16"/>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781" y="585629"/>
            <a:ext cx="11492630" cy="1894524"/>
          </a:xfrm>
        </p:spPr>
        <p:txBody>
          <a:bodyPr>
            <a:normAutofit/>
          </a:bodyPr>
          <a:lstStyle/>
          <a:p>
            <a:r>
              <a:rPr lang="en-ZA" dirty="0"/>
              <a:t>Step 5b</a:t>
            </a:r>
            <a:br>
              <a:rPr lang="en-ZA" dirty="0"/>
            </a:br>
            <a:r>
              <a:rPr lang="en-ZA" dirty="0"/>
              <a:t>Costing Models</a:t>
            </a:r>
            <a:br>
              <a:rPr lang="en-ZA" dirty="0"/>
            </a:br>
            <a:endParaRPr lang="en-US" dirty="0"/>
          </a:p>
        </p:txBody>
      </p:sp>
      <p:sp>
        <p:nvSpPr>
          <p:cNvPr id="14" name="Subtitle 13">
            <a:extLst>
              <a:ext uri="{FF2B5EF4-FFF2-40B4-BE49-F238E27FC236}">
                <a16:creationId xmlns:a16="http://schemas.microsoft.com/office/drawing/2014/main" id="{7400BDCE-000F-44B8-8D9A-F459E8357973}"/>
              </a:ext>
            </a:extLst>
          </p:cNvPr>
          <p:cNvSpPr>
            <a:spLocks noGrp="1"/>
          </p:cNvSpPr>
          <p:nvPr>
            <p:ph type="subTitle" idx="1"/>
          </p:nvPr>
        </p:nvSpPr>
        <p:spPr/>
        <p:txBody>
          <a:bodyPr/>
          <a:lstStyle/>
          <a:p>
            <a:r>
              <a:rPr lang="en-ZA" sz="2800" dirty="0"/>
              <a:t>Principles for evaluating and building costing models</a:t>
            </a:r>
            <a:endParaRPr lang="en-ZA" dirty="0"/>
          </a:p>
        </p:txBody>
      </p:sp>
    </p:spTree>
    <p:extLst>
      <p:ext uri="{BB962C8B-B14F-4D97-AF65-F5344CB8AC3E}">
        <p14:creationId xmlns:p14="http://schemas.microsoft.com/office/powerpoint/2010/main" val="261285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C3F75-4033-4E5C-AA5A-B691EAD9778F}"/>
              </a:ext>
            </a:extLst>
          </p:cNvPr>
          <p:cNvSpPr>
            <a:spLocks noGrp="1"/>
          </p:cNvSpPr>
          <p:nvPr>
            <p:ph idx="1"/>
          </p:nvPr>
        </p:nvSpPr>
        <p:spPr/>
        <p:txBody>
          <a:bodyPr/>
          <a:lstStyle/>
          <a:p>
            <a:r>
              <a:rPr lang="en-ZA" dirty="0"/>
              <a:t>Show all assumptions and calculations</a:t>
            </a:r>
          </a:p>
          <a:p>
            <a:pPr lvl="1"/>
            <a:r>
              <a:rPr lang="en-ZA" dirty="0"/>
              <a:t>avoid using hidden sheets, hidden cells or hidden formulae</a:t>
            </a:r>
          </a:p>
          <a:p>
            <a:r>
              <a:rPr lang="en-ZA" dirty="0"/>
              <a:t>Avoid building assumptions into the formulae</a:t>
            </a:r>
          </a:p>
          <a:p>
            <a:endParaRPr lang="en-ZA" dirty="0"/>
          </a:p>
          <a:p>
            <a:endParaRPr lang="en-ZA" dirty="0"/>
          </a:p>
          <a:p>
            <a:endParaRPr lang="en-ZA" dirty="0"/>
          </a:p>
          <a:p>
            <a:endParaRPr lang="en-ZA" dirty="0"/>
          </a:p>
          <a:p>
            <a:pPr lvl="1"/>
            <a:r>
              <a:rPr lang="en-GB" dirty="0"/>
              <a:t>Wrong if: Administrators (level 8) :  26 = (D82*</a:t>
            </a:r>
            <a:r>
              <a:rPr lang="en-GB" dirty="0">
                <a:solidFill>
                  <a:srgbClr val="FF0000"/>
                </a:solidFill>
              </a:rPr>
              <a:t>9</a:t>
            </a:r>
            <a:r>
              <a:rPr lang="en-GB" dirty="0"/>
              <a:t>)+D83</a:t>
            </a:r>
          </a:p>
          <a:p>
            <a:pPr lvl="1"/>
            <a:r>
              <a:rPr lang="en-GB" dirty="0"/>
              <a:t>Right if: 26 =IF($C$1=$U$14,(D82*9)+D83,D82+D83)</a:t>
            </a:r>
          </a:p>
          <a:p>
            <a:pPr lvl="2"/>
            <a:r>
              <a:rPr lang="en-ZA" dirty="0"/>
              <a:t>Can you explain the difference?</a:t>
            </a:r>
          </a:p>
          <a:p>
            <a:r>
              <a:rPr lang="en-ZA" dirty="0"/>
              <a:t>Use the notes function to provide explanations</a:t>
            </a:r>
          </a:p>
          <a:p>
            <a:endParaRPr lang="en-ZA" dirty="0"/>
          </a:p>
        </p:txBody>
      </p:sp>
      <p:sp>
        <p:nvSpPr>
          <p:cNvPr id="3" name="Slide Number Placeholder 2">
            <a:extLst>
              <a:ext uri="{FF2B5EF4-FFF2-40B4-BE49-F238E27FC236}">
                <a16:creationId xmlns:a16="http://schemas.microsoft.com/office/drawing/2014/main" id="{944FD9B4-F39B-40FA-AC0E-4BCCD46ED7C1}"/>
              </a:ext>
            </a:extLst>
          </p:cNvPr>
          <p:cNvSpPr>
            <a:spLocks noGrp="1"/>
          </p:cNvSpPr>
          <p:nvPr>
            <p:ph type="sldNum" sz="quarter" idx="11"/>
          </p:nvPr>
        </p:nvSpPr>
        <p:spPr/>
        <p:txBody>
          <a:bodyPr/>
          <a:lstStyle/>
          <a:p>
            <a:fld id="{31311CA2-5603-4F1C-8B97-F29961F83655}" type="slidenum">
              <a:rPr lang="en-ZA" smtClean="0"/>
              <a:pPr/>
              <a:t>10</a:t>
            </a:fld>
            <a:endParaRPr lang="en-ZA" dirty="0"/>
          </a:p>
        </p:txBody>
      </p:sp>
      <p:sp>
        <p:nvSpPr>
          <p:cNvPr id="4" name="Title 3">
            <a:extLst>
              <a:ext uri="{FF2B5EF4-FFF2-40B4-BE49-F238E27FC236}">
                <a16:creationId xmlns:a16="http://schemas.microsoft.com/office/drawing/2014/main" id="{C108B60C-973E-4D7E-A13E-961BBC4AF7F7}"/>
              </a:ext>
            </a:extLst>
          </p:cNvPr>
          <p:cNvSpPr>
            <a:spLocks noGrp="1"/>
          </p:cNvSpPr>
          <p:nvPr>
            <p:ph type="title"/>
          </p:nvPr>
        </p:nvSpPr>
        <p:spPr/>
        <p:txBody>
          <a:bodyPr/>
          <a:lstStyle/>
          <a:p>
            <a:r>
              <a:rPr lang="en-ZA" dirty="0"/>
              <a:t>Transparency</a:t>
            </a:r>
          </a:p>
        </p:txBody>
      </p:sp>
      <p:pic>
        <p:nvPicPr>
          <p:cNvPr id="5" name="Picture 2">
            <a:extLst>
              <a:ext uri="{FF2B5EF4-FFF2-40B4-BE49-F238E27FC236}">
                <a16:creationId xmlns:a16="http://schemas.microsoft.com/office/drawing/2014/main" id="{3F18FA55-EE4F-4332-9CDE-505CD4CB3D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94" r="57687" b="58593"/>
          <a:stretch/>
        </p:blipFill>
        <p:spPr bwMode="auto">
          <a:xfrm>
            <a:off x="1814390" y="2305049"/>
            <a:ext cx="7939210" cy="180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29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52977-2559-4B5A-B5CD-ED101859CBD0}"/>
              </a:ext>
            </a:extLst>
          </p:cNvPr>
          <p:cNvSpPr>
            <a:spLocks noGrp="1"/>
          </p:cNvSpPr>
          <p:nvPr>
            <p:ph idx="1"/>
          </p:nvPr>
        </p:nvSpPr>
        <p:spPr>
          <a:xfrm>
            <a:off x="824253" y="766987"/>
            <a:ext cx="10528512" cy="3513031"/>
          </a:xfrm>
        </p:spPr>
        <p:txBody>
          <a:bodyPr/>
          <a:lstStyle/>
          <a:p>
            <a:r>
              <a:rPr lang="en-ZA" sz="2400" dirty="0"/>
              <a:t>Keep formatting simple and be consistent</a:t>
            </a:r>
          </a:p>
          <a:p>
            <a:pPr lvl="1"/>
            <a:r>
              <a:rPr lang="en-ZA" dirty="0"/>
              <a:t>structure similar sheets the same way</a:t>
            </a:r>
          </a:p>
          <a:p>
            <a:pPr lvl="2"/>
            <a:r>
              <a:rPr lang="en-ZA" dirty="0"/>
              <a:t>data sheets, working sheets, results sheets</a:t>
            </a:r>
          </a:p>
          <a:p>
            <a:pPr lvl="1"/>
            <a:r>
              <a:rPr lang="en-ZA" dirty="0"/>
              <a:t>avoid blank columns or rows when working with series data</a:t>
            </a:r>
          </a:p>
          <a:p>
            <a:pPr lvl="2"/>
            <a:r>
              <a:rPr lang="en-ZA" dirty="0"/>
              <a:t>makes it more difficult to drag or copy &amp; paste formulae</a:t>
            </a:r>
          </a:p>
          <a:p>
            <a:pPr lvl="1"/>
            <a:r>
              <a:rPr lang="en-ZA" dirty="0"/>
              <a:t>summary data should be structured in exactly the same way on each sheet  - </a:t>
            </a:r>
            <a:r>
              <a:rPr lang="en-ZA" dirty="0">
                <a:solidFill>
                  <a:srgbClr val="FF0000"/>
                </a:solidFill>
              </a:rPr>
              <a:t>identical cell references</a:t>
            </a:r>
          </a:p>
          <a:p>
            <a:pPr lvl="2"/>
            <a:r>
              <a:rPr lang="en-ZA" dirty="0"/>
              <a:t>this facilitates the consolidation / adding-up of information </a:t>
            </a:r>
          </a:p>
          <a:p>
            <a:endParaRPr lang="en-ZA" sz="2800" dirty="0"/>
          </a:p>
        </p:txBody>
      </p:sp>
      <p:sp>
        <p:nvSpPr>
          <p:cNvPr id="3" name="Slide Number Placeholder 2">
            <a:extLst>
              <a:ext uri="{FF2B5EF4-FFF2-40B4-BE49-F238E27FC236}">
                <a16:creationId xmlns:a16="http://schemas.microsoft.com/office/drawing/2014/main" id="{AE7A7362-79DA-47FA-B0D4-3F5062DD3855}"/>
              </a:ext>
            </a:extLst>
          </p:cNvPr>
          <p:cNvSpPr>
            <a:spLocks noGrp="1"/>
          </p:cNvSpPr>
          <p:nvPr>
            <p:ph type="sldNum" sz="quarter" idx="11"/>
          </p:nvPr>
        </p:nvSpPr>
        <p:spPr/>
        <p:txBody>
          <a:bodyPr/>
          <a:lstStyle/>
          <a:p>
            <a:fld id="{31311CA2-5603-4F1C-8B97-F29961F83655}" type="slidenum">
              <a:rPr lang="en-ZA" smtClean="0"/>
              <a:pPr/>
              <a:t>11</a:t>
            </a:fld>
            <a:endParaRPr lang="en-ZA" dirty="0"/>
          </a:p>
        </p:txBody>
      </p:sp>
      <p:sp>
        <p:nvSpPr>
          <p:cNvPr id="4" name="Title 3">
            <a:extLst>
              <a:ext uri="{FF2B5EF4-FFF2-40B4-BE49-F238E27FC236}">
                <a16:creationId xmlns:a16="http://schemas.microsoft.com/office/drawing/2014/main" id="{3502753C-2F6E-42FE-BAC8-91292D2013DB}"/>
              </a:ext>
            </a:extLst>
          </p:cNvPr>
          <p:cNvSpPr>
            <a:spLocks noGrp="1"/>
          </p:cNvSpPr>
          <p:nvPr>
            <p:ph type="title"/>
          </p:nvPr>
        </p:nvSpPr>
        <p:spPr/>
        <p:txBody>
          <a:bodyPr/>
          <a:lstStyle/>
          <a:p>
            <a:r>
              <a:rPr lang="en-ZA" dirty="0"/>
              <a:t>Formatting principle </a:t>
            </a:r>
          </a:p>
        </p:txBody>
      </p:sp>
      <p:pic>
        <p:nvPicPr>
          <p:cNvPr id="5" name="Picture 2">
            <a:extLst>
              <a:ext uri="{FF2B5EF4-FFF2-40B4-BE49-F238E27FC236}">
                <a16:creationId xmlns:a16="http://schemas.microsoft.com/office/drawing/2014/main" id="{684BF216-67DF-426E-90B5-4F581CAD5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56" y="4127500"/>
            <a:ext cx="8842887" cy="259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33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0FA37-C3A5-4415-8479-CE8CCB5067E3}"/>
              </a:ext>
            </a:extLst>
          </p:cNvPr>
          <p:cNvSpPr>
            <a:spLocks noGrp="1"/>
          </p:cNvSpPr>
          <p:nvPr>
            <p:ph idx="1"/>
          </p:nvPr>
        </p:nvSpPr>
        <p:spPr>
          <a:xfrm>
            <a:off x="297203" y="794778"/>
            <a:ext cx="3519147" cy="5326622"/>
          </a:xfrm>
        </p:spPr>
        <p:txBody>
          <a:bodyPr/>
          <a:lstStyle/>
          <a:p>
            <a:r>
              <a:rPr lang="en-ZA" dirty="0"/>
              <a:t>Arrange the worksheets logically</a:t>
            </a:r>
          </a:p>
          <a:p>
            <a:pPr lvl="1"/>
            <a:r>
              <a:rPr lang="en-ZA" dirty="0"/>
              <a:t>contents and descriptions, result sheets, working sheets, data</a:t>
            </a:r>
          </a:p>
          <a:p>
            <a:pPr lvl="1"/>
            <a:r>
              <a:rPr lang="en-ZA" dirty="0"/>
              <a:t>colour the sheet Tabs to distinguish different kinds of sheets</a:t>
            </a:r>
          </a:p>
          <a:p>
            <a:endParaRPr lang="en-ZA" dirty="0"/>
          </a:p>
        </p:txBody>
      </p:sp>
      <p:sp>
        <p:nvSpPr>
          <p:cNvPr id="3" name="Slide Number Placeholder 2">
            <a:extLst>
              <a:ext uri="{FF2B5EF4-FFF2-40B4-BE49-F238E27FC236}">
                <a16:creationId xmlns:a16="http://schemas.microsoft.com/office/drawing/2014/main" id="{C774BCF4-F583-4B55-9368-7341662C80C6}"/>
              </a:ext>
            </a:extLst>
          </p:cNvPr>
          <p:cNvSpPr>
            <a:spLocks noGrp="1"/>
          </p:cNvSpPr>
          <p:nvPr>
            <p:ph type="sldNum" sz="quarter" idx="11"/>
          </p:nvPr>
        </p:nvSpPr>
        <p:spPr/>
        <p:txBody>
          <a:bodyPr/>
          <a:lstStyle/>
          <a:p>
            <a:fld id="{31311CA2-5603-4F1C-8B97-F29961F83655}" type="slidenum">
              <a:rPr lang="en-ZA" smtClean="0"/>
              <a:pPr/>
              <a:t>12</a:t>
            </a:fld>
            <a:endParaRPr lang="en-ZA" dirty="0"/>
          </a:p>
        </p:txBody>
      </p:sp>
      <p:sp>
        <p:nvSpPr>
          <p:cNvPr id="4" name="Title 3">
            <a:extLst>
              <a:ext uri="{FF2B5EF4-FFF2-40B4-BE49-F238E27FC236}">
                <a16:creationId xmlns:a16="http://schemas.microsoft.com/office/drawing/2014/main" id="{EFD339AF-B448-4D76-A0FA-F3A9F724A91E}"/>
              </a:ext>
            </a:extLst>
          </p:cNvPr>
          <p:cNvSpPr>
            <a:spLocks noGrp="1"/>
          </p:cNvSpPr>
          <p:nvPr>
            <p:ph type="title"/>
          </p:nvPr>
        </p:nvSpPr>
        <p:spPr/>
        <p:txBody>
          <a:bodyPr/>
          <a:lstStyle/>
          <a:p>
            <a:r>
              <a:rPr lang="en-ZA" dirty="0"/>
              <a:t>Ordering principle</a:t>
            </a:r>
          </a:p>
        </p:txBody>
      </p:sp>
      <p:pic>
        <p:nvPicPr>
          <p:cNvPr id="5" name="Picture 4">
            <a:extLst>
              <a:ext uri="{FF2B5EF4-FFF2-40B4-BE49-F238E27FC236}">
                <a16:creationId xmlns:a16="http://schemas.microsoft.com/office/drawing/2014/main" id="{2962B50B-C47C-488E-AA2C-D7BE7E8555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099" y="818025"/>
            <a:ext cx="7792697" cy="586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7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0B7FC-1919-4157-8AED-7B126899068D}"/>
              </a:ext>
            </a:extLst>
          </p:cNvPr>
          <p:cNvSpPr>
            <a:spLocks noGrp="1"/>
          </p:cNvSpPr>
          <p:nvPr>
            <p:ph idx="1"/>
          </p:nvPr>
        </p:nvSpPr>
        <p:spPr/>
        <p:txBody>
          <a:bodyPr/>
          <a:lstStyle/>
          <a:p>
            <a:r>
              <a:rPr lang="en-ZA" dirty="0"/>
              <a:t>Use colours to identify different types of cells</a:t>
            </a:r>
          </a:p>
          <a:p>
            <a:pPr lvl="1"/>
            <a:r>
              <a:rPr lang="en-ZA" dirty="0"/>
              <a:t>information cells –  </a:t>
            </a:r>
          </a:p>
          <a:p>
            <a:pPr lvl="2"/>
            <a:r>
              <a:rPr lang="en-ZA" dirty="0"/>
              <a:t>descriptions of inputs or assumptions</a:t>
            </a:r>
          </a:p>
          <a:p>
            <a:pPr lvl="1"/>
            <a:r>
              <a:rPr lang="en-ZA" dirty="0"/>
              <a:t>number input cells –</a:t>
            </a:r>
          </a:p>
          <a:p>
            <a:pPr lvl="2"/>
            <a:r>
              <a:rPr lang="en-ZA" dirty="0"/>
              <a:t>where number assumptions are inputted</a:t>
            </a:r>
          </a:p>
          <a:p>
            <a:pPr lvl="1"/>
            <a:r>
              <a:rPr lang="en-ZA" dirty="0"/>
              <a:t>formula cells – </a:t>
            </a:r>
          </a:p>
          <a:p>
            <a:pPr lvl="2"/>
            <a:r>
              <a:rPr lang="en-ZA" dirty="0"/>
              <a:t>where the results of formulae are shown</a:t>
            </a:r>
          </a:p>
          <a:p>
            <a:endParaRPr lang="en-ZA" dirty="0"/>
          </a:p>
        </p:txBody>
      </p:sp>
      <p:sp>
        <p:nvSpPr>
          <p:cNvPr id="3" name="Slide Number Placeholder 2">
            <a:extLst>
              <a:ext uri="{FF2B5EF4-FFF2-40B4-BE49-F238E27FC236}">
                <a16:creationId xmlns:a16="http://schemas.microsoft.com/office/drawing/2014/main" id="{8308509C-2804-4CBE-8E23-48574F162F75}"/>
              </a:ext>
            </a:extLst>
          </p:cNvPr>
          <p:cNvSpPr>
            <a:spLocks noGrp="1"/>
          </p:cNvSpPr>
          <p:nvPr>
            <p:ph type="sldNum" sz="quarter" idx="11"/>
          </p:nvPr>
        </p:nvSpPr>
        <p:spPr/>
        <p:txBody>
          <a:bodyPr/>
          <a:lstStyle/>
          <a:p>
            <a:fld id="{31311CA2-5603-4F1C-8B97-F29961F83655}" type="slidenum">
              <a:rPr lang="en-ZA" smtClean="0"/>
              <a:pPr/>
              <a:t>13</a:t>
            </a:fld>
            <a:endParaRPr lang="en-ZA" dirty="0"/>
          </a:p>
        </p:txBody>
      </p:sp>
      <p:sp>
        <p:nvSpPr>
          <p:cNvPr id="4" name="Title 3">
            <a:extLst>
              <a:ext uri="{FF2B5EF4-FFF2-40B4-BE49-F238E27FC236}">
                <a16:creationId xmlns:a16="http://schemas.microsoft.com/office/drawing/2014/main" id="{468856D0-B5D6-48AB-99C0-A196BF2739C4}"/>
              </a:ext>
            </a:extLst>
          </p:cNvPr>
          <p:cNvSpPr>
            <a:spLocks noGrp="1"/>
          </p:cNvSpPr>
          <p:nvPr>
            <p:ph type="title"/>
          </p:nvPr>
        </p:nvSpPr>
        <p:spPr/>
        <p:txBody>
          <a:bodyPr/>
          <a:lstStyle/>
          <a:p>
            <a:r>
              <a:rPr lang="en-ZA" dirty="0"/>
              <a:t>Colouring-in principle</a:t>
            </a:r>
          </a:p>
        </p:txBody>
      </p:sp>
      <p:sp>
        <p:nvSpPr>
          <p:cNvPr id="5" name="Rectangle 4">
            <a:extLst>
              <a:ext uri="{FF2B5EF4-FFF2-40B4-BE49-F238E27FC236}">
                <a16:creationId xmlns:a16="http://schemas.microsoft.com/office/drawing/2014/main" id="{A2ED1C53-78A1-4EDB-817C-84A343A7EBB9}"/>
              </a:ext>
            </a:extLst>
          </p:cNvPr>
          <p:cNvSpPr/>
          <p:nvPr/>
        </p:nvSpPr>
        <p:spPr>
          <a:xfrm>
            <a:off x="4502857" y="2245117"/>
            <a:ext cx="2127564" cy="3078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light blue</a:t>
            </a:r>
            <a:endParaRPr lang="en-GB" dirty="0">
              <a:solidFill>
                <a:schemeClr val="tx1"/>
              </a:solidFill>
            </a:endParaRPr>
          </a:p>
        </p:txBody>
      </p:sp>
      <p:sp>
        <p:nvSpPr>
          <p:cNvPr id="6" name="Rectangle 5">
            <a:extLst>
              <a:ext uri="{FF2B5EF4-FFF2-40B4-BE49-F238E27FC236}">
                <a16:creationId xmlns:a16="http://schemas.microsoft.com/office/drawing/2014/main" id="{7A134C4D-4650-4FC2-8F9F-9CABB6E2A9B9}"/>
              </a:ext>
            </a:extLst>
          </p:cNvPr>
          <p:cNvSpPr/>
          <p:nvPr/>
        </p:nvSpPr>
        <p:spPr>
          <a:xfrm>
            <a:off x="4502857" y="1426597"/>
            <a:ext cx="2127564" cy="3078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clear / white</a:t>
            </a:r>
            <a:endParaRPr lang="en-GB" dirty="0">
              <a:solidFill>
                <a:schemeClr val="tx1"/>
              </a:solidFill>
            </a:endParaRPr>
          </a:p>
        </p:txBody>
      </p:sp>
      <p:sp>
        <p:nvSpPr>
          <p:cNvPr id="7" name="Rectangle 6">
            <a:extLst>
              <a:ext uri="{FF2B5EF4-FFF2-40B4-BE49-F238E27FC236}">
                <a16:creationId xmlns:a16="http://schemas.microsoft.com/office/drawing/2014/main" id="{8BFB85CE-3ED1-40FB-A200-13C5708D5DF5}"/>
              </a:ext>
            </a:extLst>
          </p:cNvPr>
          <p:cNvSpPr/>
          <p:nvPr/>
        </p:nvSpPr>
        <p:spPr>
          <a:xfrm>
            <a:off x="4530567" y="3046763"/>
            <a:ext cx="2127564" cy="30781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light yellow</a:t>
            </a:r>
            <a:endParaRPr lang="en-GB" dirty="0">
              <a:solidFill>
                <a:schemeClr val="tx1"/>
              </a:solidFill>
            </a:endParaRPr>
          </a:p>
        </p:txBody>
      </p:sp>
      <p:pic>
        <p:nvPicPr>
          <p:cNvPr id="8" name="Picture 2">
            <a:extLst>
              <a:ext uri="{FF2B5EF4-FFF2-40B4-BE49-F238E27FC236}">
                <a16:creationId xmlns:a16="http://schemas.microsoft.com/office/drawing/2014/main" id="{9B8EEE6C-18F4-406B-B2DE-2C192C555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40" y="3795464"/>
            <a:ext cx="8857397" cy="232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817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C3546-BE9A-44BD-AEC3-512D1C48C023}"/>
              </a:ext>
            </a:extLst>
          </p:cNvPr>
          <p:cNvSpPr>
            <a:spLocks noGrp="1"/>
          </p:cNvSpPr>
          <p:nvPr>
            <p:ph idx="1"/>
          </p:nvPr>
        </p:nvSpPr>
        <p:spPr/>
        <p:txBody>
          <a:bodyPr/>
          <a:lstStyle/>
          <a:p>
            <a:r>
              <a:rPr lang="en-ZA" sz="2800" dirty="0"/>
              <a:t>Keep  it (all parts of the model) simple…</a:t>
            </a:r>
            <a:br>
              <a:rPr lang="en-ZA" sz="2800" dirty="0"/>
            </a:br>
            <a:endParaRPr lang="en-ZA" sz="2800" dirty="0"/>
          </a:p>
          <a:p>
            <a:pPr lvl="1"/>
            <a:r>
              <a:rPr lang="en-ZA" sz="2800" dirty="0"/>
              <a:t>Show calculations in steps rather than using long formula</a:t>
            </a:r>
          </a:p>
          <a:p>
            <a:pPr lvl="1"/>
            <a:endParaRPr lang="en-ZA" sz="2800" dirty="0"/>
          </a:p>
          <a:p>
            <a:pPr lvl="1"/>
            <a:r>
              <a:rPr lang="en-ZA" sz="2800" dirty="0"/>
              <a:t>Use sheets to separate different types of data/information</a:t>
            </a:r>
          </a:p>
          <a:p>
            <a:pPr lvl="1"/>
            <a:endParaRPr lang="en-ZA" sz="2800" dirty="0"/>
          </a:p>
          <a:p>
            <a:pPr lvl="1"/>
            <a:r>
              <a:rPr lang="en-ZA" sz="2800" dirty="0"/>
              <a:t>Use the Group function to make it easier to navigate</a:t>
            </a:r>
          </a:p>
          <a:p>
            <a:endParaRPr lang="en-ZA" sz="2800" dirty="0"/>
          </a:p>
        </p:txBody>
      </p:sp>
      <p:sp>
        <p:nvSpPr>
          <p:cNvPr id="3" name="Slide Number Placeholder 2">
            <a:extLst>
              <a:ext uri="{FF2B5EF4-FFF2-40B4-BE49-F238E27FC236}">
                <a16:creationId xmlns:a16="http://schemas.microsoft.com/office/drawing/2014/main" id="{47487396-C38A-42D9-8E24-488FD66870D1}"/>
              </a:ext>
            </a:extLst>
          </p:cNvPr>
          <p:cNvSpPr>
            <a:spLocks noGrp="1"/>
          </p:cNvSpPr>
          <p:nvPr>
            <p:ph type="sldNum" sz="quarter" idx="11"/>
          </p:nvPr>
        </p:nvSpPr>
        <p:spPr/>
        <p:txBody>
          <a:bodyPr/>
          <a:lstStyle/>
          <a:p>
            <a:fld id="{31311CA2-5603-4F1C-8B97-F29961F83655}" type="slidenum">
              <a:rPr lang="en-ZA" smtClean="0"/>
              <a:pPr/>
              <a:t>14</a:t>
            </a:fld>
            <a:endParaRPr lang="en-ZA" dirty="0"/>
          </a:p>
        </p:txBody>
      </p:sp>
      <p:sp>
        <p:nvSpPr>
          <p:cNvPr id="4" name="Title 3">
            <a:extLst>
              <a:ext uri="{FF2B5EF4-FFF2-40B4-BE49-F238E27FC236}">
                <a16:creationId xmlns:a16="http://schemas.microsoft.com/office/drawing/2014/main" id="{42557989-A911-46BE-9BBA-C76529A46137}"/>
              </a:ext>
            </a:extLst>
          </p:cNvPr>
          <p:cNvSpPr>
            <a:spLocks noGrp="1"/>
          </p:cNvSpPr>
          <p:nvPr>
            <p:ph type="title"/>
          </p:nvPr>
        </p:nvSpPr>
        <p:spPr/>
        <p:txBody>
          <a:bodyPr/>
          <a:lstStyle/>
          <a:p>
            <a:r>
              <a:rPr lang="en-ZA" dirty="0"/>
              <a:t>KISS principle</a:t>
            </a:r>
          </a:p>
        </p:txBody>
      </p:sp>
    </p:spTree>
    <p:extLst>
      <p:ext uri="{BB962C8B-B14F-4D97-AF65-F5344CB8AC3E}">
        <p14:creationId xmlns:p14="http://schemas.microsoft.com/office/powerpoint/2010/main" val="77905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9188025" cy="5448276"/>
          </a:xfrm>
        </p:spPr>
        <p:txBody>
          <a:bodyPr/>
          <a:lstStyle/>
          <a:p>
            <a:pPr marL="0" indent="0">
              <a:buNone/>
            </a:pPr>
            <a:r>
              <a:rPr lang="en-ZA" sz="3200" dirty="0"/>
              <a:t>With reference to the </a:t>
            </a:r>
            <a:r>
              <a:rPr lang="en-ZA" sz="3200" dirty="0" err="1"/>
              <a:t>Khanyile</a:t>
            </a:r>
            <a:r>
              <a:rPr lang="en-ZA" sz="3200" dirty="0"/>
              <a:t> Costing:</a:t>
            </a:r>
            <a:br>
              <a:rPr lang="en-ZA" sz="3200" dirty="0"/>
            </a:br>
            <a:endParaRPr lang="en-ZA" sz="3200" dirty="0"/>
          </a:p>
          <a:p>
            <a:pPr marL="457200" indent="-457200">
              <a:buFont typeface="+mj-lt"/>
              <a:buAutoNum type="arabicPeriod"/>
            </a:pPr>
            <a:r>
              <a:rPr lang="en-ZA" sz="2800" dirty="0"/>
              <a:t>Open the </a:t>
            </a:r>
            <a:r>
              <a:rPr lang="en-ZA" sz="2800" dirty="0" err="1"/>
              <a:t>Khanyile</a:t>
            </a:r>
            <a:r>
              <a:rPr lang="en-ZA" sz="2800" dirty="0"/>
              <a:t> Costing – Example 1:</a:t>
            </a:r>
          </a:p>
          <a:p>
            <a:pPr marL="912334" lvl="1" indent="-514350">
              <a:buFont typeface="+mj-lt"/>
              <a:buAutoNum type="alphaLcPeriod"/>
            </a:pPr>
            <a:r>
              <a:rPr lang="en-ZA" dirty="0"/>
              <a:t>Can you explain the key question this costing model is trying to answer?</a:t>
            </a:r>
          </a:p>
          <a:p>
            <a:pPr marL="912334" lvl="1" indent="-514350">
              <a:buFont typeface="+mj-lt"/>
              <a:buAutoNum type="alphaLcPeriod"/>
            </a:pPr>
            <a:r>
              <a:rPr lang="en-ZA" dirty="0"/>
              <a:t>Identify and discuss areas where the core principles have not been followed in this model</a:t>
            </a:r>
          </a:p>
          <a:p>
            <a:pPr marL="912334" lvl="1" indent="-514350">
              <a:buFont typeface="+mj-lt"/>
              <a:buAutoNum type="alphaLcPeriod"/>
            </a:pPr>
            <a:r>
              <a:rPr lang="en-ZA" dirty="0"/>
              <a:t>What would you do to improve the model?</a:t>
            </a:r>
          </a:p>
          <a:p>
            <a:pPr marL="912334" lvl="1" indent="-514350">
              <a:buFont typeface="+mj-lt"/>
              <a:buAutoNum type="alphaLcPeriod"/>
            </a:pPr>
            <a:endParaRPr lang="en-ZA" sz="2800" dirty="0"/>
          </a:p>
          <a:p>
            <a:pPr marL="514350" indent="-514350">
              <a:buFont typeface="+mj-lt"/>
              <a:buAutoNum type="arabicPeriod"/>
            </a:pPr>
            <a:r>
              <a:rPr lang="en-ZA" sz="3200" dirty="0"/>
              <a:t>Open the </a:t>
            </a:r>
            <a:r>
              <a:rPr lang="en-ZA" sz="3200" dirty="0" err="1"/>
              <a:t>Khanyile</a:t>
            </a:r>
            <a:r>
              <a:rPr lang="en-ZA" sz="3200" dirty="0"/>
              <a:t> Costing – Example 2:</a:t>
            </a:r>
          </a:p>
          <a:p>
            <a:pPr marL="912334" lvl="1" indent="-514350">
              <a:buFont typeface="+mj-lt"/>
              <a:buAutoNum type="alphaLcPeriod"/>
            </a:pPr>
            <a:r>
              <a:rPr lang="en-ZA" dirty="0"/>
              <a:t>Why is this model more useful?</a:t>
            </a:r>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15</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5.5: Applying the core principles</a:t>
            </a:r>
            <a:endParaRPr lang="en-ZA" dirty="0"/>
          </a:p>
        </p:txBody>
      </p:sp>
    </p:spTree>
    <p:extLst>
      <p:ext uri="{BB962C8B-B14F-4D97-AF65-F5344CB8AC3E}">
        <p14:creationId xmlns:p14="http://schemas.microsoft.com/office/powerpoint/2010/main" val="124396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16</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165527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a:xfrm>
            <a:off x="7167980" y="1041640"/>
            <a:ext cx="159601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646700" y="180119"/>
            <a:ext cx="10528512" cy="408052"/>
          </a:xfrm>
        </p:spPr>
        <p:txBody>
          <a:bodyPr>
            <a:noAutofit/>
          </a:bodyPr>
          <a:lstStyle/>
          <a:p>
            <a:r>
              <a:rPr lang="en-US" sz="2962" b="1" dirty="0">
                <a:solidFill>
                  <a:srgbClr val="8B0E18"/>
                </a:solidFill>
              </a:rPr>
              <a:t>S</a:t>
            </a:r>
            <a:r>
              <a:rPr lang="en-ZA" sz="2962" b="1" dirty="0">
                <a:solidFill>
                  <a:srgbClr val="8B0E18"/>
                </a:solidFill>
              </a:rPr>
              <a:t>pending Review Methodology</a:t>
            </a:r>
          </a:p>
        </p:txBody>
      </p:sp>
      <p:sp>
        <p:nvSpPr>
          <p:cNvPr id="7" name="Rectangle 6"/>
          <p:cNvSpPr/>
          <p:nvPr/>
        </p:nvSpPr>
        <p:spPr>
          <a:xfrm>
            <a:off x="840915" y="944850"/>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Intro</a:t>
            </a:r>
          </a:p>
        </p:txBody>
      </p:sp>
      <p:sp>
        <p:nvSpPr>
          <p:cNvPr id="8" name="Rectangle 7"/>
          <p:cNvSpPr/>
          <p:nvPr/>
        </p:nvSpPr>
        <p:spPr>
          <a:xfrm>
            <a:off x="840914" y="1777753"/>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1</a:t>
            </a:r>
          </a:p>
        </p:txBody>
      </p:sp>
      <p:sp>
        <p:nvSpPr>
          <p:cNvPr id="9" name="Rectangle 8"/>
          <p:cNvSpPr/>
          <p:nvPr/>
        </p:nvSpPr>
        <p:spPr>
          <a:xfrm>
            <a:off x="840915" y="2610655"/>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2</a:t>
            </a:r>
          </a:p>
        </p:txBody>
      </p:sp>
      <p:sp>
        <p:nvSpPr>
          <p:cNvPr id="10" name="Rectangle 9"/>
          <p:cNvSpPr/>
          <p:nvPr/>
        </p:nvSpPr>
        <p:spPr>
          <a:xfrm>
            <a:off x="840915" y="3443557"/>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3</a:t>
            </a:r>
          </a:p>
        </p:txBody>
      </p:sp>
      <p:sp>
        <p:nvSpPr>
          <p:cNvPr id="11" name="Rectangle 10"/>
          <p:cNvSpPr/>
          <p:nvPr/>
        </p:nvSpPr>
        <p:spPr>
          <a:xfrm>
            <a:off x="840912" y="4276459"/>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4</a:t>
            </a:r>
          </a:p>
        </p:txBody>
      </p:sp>
      <p:sp>
        <p:nvSpPr>
          <p:cNvPr id="12" name="Rectangle 11"/>
          <p:cNvSpPr/>
          <p:nvPr/>
        </p:nvSpPr>
        <p:spPr>
          <a:xfrm>
            <a:off x="840915" y="5091449"/>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5</a:t>
            </a:r>
          </a:p>
        </p:txBody>
      </p:sp>
      <p:sp>
        <p:nvSpPr>
          <p:cNvPr id="13" name="Rectangle 12"/>
          <p:cNvSpPr/>
          <p:nvPr/>
        </p:nvSpPr>
        <p:spPr>
          <a:xfrm>
            <a:off x="840911" y="5885026"/>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6</a:t>
            </a:r>
          </a:p>
        </p:txBody>
      </p:sp>
      <p:sp>
        <p:nvSpPr>
          <p:cNvPr id="14" name="Rectangle 13"/>
          <p:cNvSpPr/>
          <p:nvPr/>
        </p:nvSpPr>
        <p:spPr>
          <a:xfrm>
            <a:off x="3538847" y="939868"/>
            <a:ext cx="3632045"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dirty="0">
                <a:solidFill>
                  <a:prstClr val="white"/>
                </a:solidFill>
                <a:latin typeface="Calibri"/>
              </a:rPr>
              <a:t>Introduction &amp;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15" name="Rectangle 14"/>
          <p:cNvSpPr/>
          <p:nvPr/>
        </p:nvSpPr>
        <p:spPr>
          <a:xfrm>
            <a:off x="3538847" y="3403191"/>
            <a:ext cx="3632041"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Indicators protocols </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3538848" y="1763814"/>
            <a:ext cx="3632040"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noProof="0" dirty="0">
                <a:ln>
                  <a:noFill/>
                </a:ln>
                <a:solidFill>
                  <a:prstClr val="white"/>
                </a:solidFill>
                <a:effectLst/>
                <a:uLnTx/>
                <a:uFillTx/>
                <a:latin typeface="Calibri"/>
                <a:ea typeface="+mn-ea"/>
                <a:cs typeface="+mn-cs"/>
              </a:rPr>
              <a:t>Institutional analysis</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3538848" y="2605673"/>
            <a:ext cx="363204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latin typeface="Calibri"/>
            </a:endParaRPr>
          </a:p>
          <a:p>
            <a:pPr algn="ctr">
              <a:defRPr/>
            </a:pPr>
            <a:r>
              <a:rPr lang="en-ZA" dirty="0">
                <a:solidFill>
                  <a:prstClr val="white"/>
                </a:solidFill>
              </a:rPr>
              <a:t>Process maps and Logframes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3538848" y="4260444"/>
            <a:ext cx="362913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Expenditure Analysis</a:t>
            </a:r>
          </a:p>
          <a:p>
            <a:pPr lvl="0" algn="ctr">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3538847" y="5086466"/>
            <a:ext cx="3632045"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Cost Modelling</a:t>
            </a:r>
          </a:p>
        </p:txBody>
      </p:sp>
      <p:sp>
        <p:nvSpPr>
          <p:cNvPr id="20" name="Rectangle 19"/>
          <p:cNvSpPr/>
          <p:nvPr/>
        </p:nvSpPr>
        <p:spPr>
          <a:xfrm>
            <a:off x="3538848" y="5880044"/>
            <a:ext cx="363204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Report and Action Planning</a:t>
            </a:r>
          </a:p>
        </p:txBody>
      </p:sp>
      <p:sp>
        <p:nvSpPr>
          <p:cNvPr id="41" name="Right Arrow 40"/>
          <p:cNvSpPr/>
          <p:nvPr/>
        </p:nvSpPr>
        <p:spPr>
          <a:xfrm>
            <a:off x="2435066" y="4427079"/>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3" name="Right Arrow 42"/>
          <p:cNvSpPr/>
          <p:nvPr/>
        </p:nvSpPr>
        <p:spPr>
          <a:xfrm>
            <a:off x="2435066" y="5985682"/>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4" name="Right Arrow 43"/>
          <p:cNvSpPr/>
          <p:nvPr/>
        </p:nvSpPr>
        <p:spPr>
          <a:xfrm>
            <a:off x="2435066" y="5151640"/>
            <a:ext cx="1103781"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5" name="Right Arrow 44"/>
          <p:cNvSpPr/>
          <p:nvPr/>
        </p:nvSpPr>
        <p:spPr>
          <a:xfrm>
            <a:off x="2435066" y="3567409"/>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Right Arrow 45"/>
          <p:cNvSpPr/>
          <p:nvPr/>
        </p:nvSpPr>
        <p:spPr>
          <a:xfrm>
            <a:off x="2435066" y="2710171"/>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Right Arrow 46"/>
          <p:cNvSpPr/>
          <p:nvPr/>
        </p:nvSpPr>
        <p:spPr>
          <a:xfrm>
            <a:off x="2417565" y="1865002"/>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Right Arrow 47"/>
          <p:cNvSpPr/>
          <p:nvPr/>
        </p:nvSpPr>
        <p:spPr>
          <a:xfrm>
            <a:off x="2435066" y="1030968"/>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8"/>
          <p:cNvSpPr/>
          <p:nvPr/>
        </p:nvSpPr>
        <p:spPr>
          <a:xfrm>
            <a:off x="8234657" y="939868"/>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What to expect, how will we work? </a:t>
            </a:r>
          </a:p>
        </p:txBody>
      </p:sp>
      <p:sp>
        <p:nvSpPr>
          <p:cNvPr id="53" name="Right Arrow 52"/>
          <p:cNvSpPr/>
          <p:nvPr/>
        </p:nvSpPr>
        <p:spPr>
          <a:xfrm>
            <a:off x="7167980" y="2719194"/>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4" name="Right Arrow 53"/>
          <p:cNvSpPr/>
          <p:nvPr/>
        </p:nvSpPr>
        <p:spPr>
          <a:xfrm>
            <a:off x="7167979" y="1865002"/>
            <a:ext cx="1429755"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6" name="Right Arrow 55"/>
          <p:cNvSpPr/>
          <p:nvPr/>
        </p:nvSpPr>
        <p:spPr>
          <a:xfrm>
            <a:off x="7167980" y="3500916"/>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Right Arrow 56"/>
          <p:cNvSpPr/>
          <p:nvPr/>
        </p:nvSpPr>
        <p:spPr>
          <a:xfrm>
            <a:off x="7167980" y="4353585"/>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8" name="Right Arrow 57"/>
          <p:cNvSpPr/>
          <p:nvPr/>
        </p:nvSpPr>
        <p:spPr>
          <a:xfrm>
            <a:off x="7167980" y="5907391"/>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9" name="Right Arrow 58"/>
          <p:cNvSpPr/>
          <p:nvPr/>
        </p:nvSpPr>
        <p:spPr>
          <a:xfrm>
            <a:off x="7167980" y="5168574"/>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29"/>
          <p:cNvSpPr/>
          <p:nvPr/>
        </p:nvSpPr>
        <p:spPr>
          <a:xfrm>
            <a:off x="8234657" y="1763814"/>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solidFill>
                  <a:prstClr val="white"/>
                </a:solidFill>
              </a:rPr>
              <a:t>What is this </a:t>
            </a:r>
            <a:r>
              <a:rPr lang="en-ZA" b="1" dirty="0">
                <a:solidFill>
                  <a:prstClr val="white"/>
                </a:solidFill>
              </a:rPr>
              <a:t>implementation programm</a:t>
            </a:r>
            <a:r>
              <a:rPr lang="en-ZA" dirty="0">
                <a:solidFill>
                  <a:prstClr val="white"/>
                </a:solidFill>
              </a:rPr>
              <a:t>e about?</a:t>
            </a:r>
            <a:endParaRPr kumimoji="0" lang="en-ZA" b="0" i="0" u="none" strike="noStrike" kern="1200" cap="none" spc="0" normalizeH="0" baseline="0" noProof="0" dirty="0">
              <a:ln>
                <a:noFill/>
              </a:ln>
              <a:solidFill>
                <a:prstClr val="white"/>
              </a:solidFill>
              <a:effectLst/>
              <a:uLnTx/>
              <a:uFillTx/>
              <a:latin typeface="Calibri"/>
            </a:endParaRPr>
          </a:p>
        </p:txBody>
      </p:sp>
      <p:sp>
        <p:nvSpPr>
          <p:cNvPr id="31" name="Rectangle 30"/>
          <p:cNvSpPr/>
          <p:nvPr/>
        </p:nvSpPr>
        <p:spPr>
          <a:xfrm>
            <a:off x="8234657" y="2605673"/>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How does the programme </a:t>
            </a:r>
            <a:r>
              <a:rPr lang="en-ZA" b="1" dirty="0">
                <a:solidFill>
                  <a:prstClr val="white"/>
                </a:solidFill>
              </a:rPr>
              <a:t>work</a:t>
            </a:r>
            <a:r>
              <a:rPr lang="en-ZA" dirty="0">
                <a:solidFill>
                  <a:prstClr val="white"/>
                </a:solidFill>
              </a:rPr>
              <a:t>?</a:t>
            </a:r>
          </a:p>
          <a:p>
            <a:pPr lvl="0" algn="ctr">
              <a:defRPr/>
            </a:pPr>
            <a:endParaRPr lang="en-ZA" dirty="0">
              <a:solidFill>
                <a:prstClr val="white"/>
              </a:solidFill>
            </a:endParaRPr>
          </a:p>
        </p:txBody>
      </p:sp>
      <p:sp>
        <p:nvSpPr>
          <p:cNvPr id="32" name="Rectangle 31"/>
          <p:cNvSpPr/>
          <p:nvPr/>
        </p:nvSpPr>
        <p:spPr>
          <a:xfrm>
            <a:off x="8234657" y="3438575"/>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How is it </a:t>
            </a:r>
            <a:r>
              <a:rPr lang="en-ZA" b="1" dirty="0">
                <a:solidFill>
                  <a:prstClr val="white"/>
                </a:solidFill>
              </a:rPr>
              <a:t>measured and how should it be measured</a:t>
            </a:r>
            <a:r>
              <a:rPr lang="en-ZA" dirty="0">
                <a:solidFill>
                  <a:prstClr val="white"/>
                </a:solidFill>
              </a:rPr>
              <a:t>? </a:t>
            </a:r>
          </a:p>
          <a:p>
            <a:pPr lvl="0" algn="ctr">
              <a:defRPr/>
            </a:pPr>
            <a:endParaRPr lang="en-ZA" dirty="0">
              <a:solidFill>
                <a:prstClr val="white"/>
              </a:solidFill>
            </a:endParaRPr>
          </a:p>
        </p:txBody>
      </p:sp>
      <p:sp>
        <p:nvSpPr>
          <p:cNvPr id="33" name="Rectangle 32"/>
          <p:cNvSpPr/>
          <p:nvPr/>
        </p:nvSpPr>
        <p:spPr>
          <a:xfrm>
            <a:off x="8234655" y="4271477"/>
            <a:ext cx="3106280"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are we </a:t>
            </a:r>
            <a:r>
              <a:rPr lang="en-ZA" b="1" dirty="0">
                <a:solidFill>
                  <a:prstClr val="white"/>
                </a:solidFill>
              </a:rPr>
              <a:t>spending </a:t>
            </a:r>
            <a:r>
              <a:rPr lang="en-ZA" dirty="0">
                <a:solidFill>
                  <a:prstClr val="white"/>
                </a:solidFill>
              </a:rPr>
              <a:t>on the programme? </a:t>
            </a:r>
          </a:p>
        </p:txBody>
      </p:sp>
      <p:sp>
        <p:nvSpPr>
          <p:cNvPr id="34" name="Rectangle 33"/>
          <p:cNvSpPr/>
          <p:nvPr/>
        </p:nvSpPr>
        <p:spPr>
          <a:xfrm>
            <a:off x="8234657" y="5086466"/>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does it actually </a:t>
            </a:r>
            <a:r>
              <a:rPr lang="en-ZA" b="1" dirty="0">
                <a:solidFill>
                  <a:prstClr val="white"/>
                </a:solidFill>
              </a:rPr>
              <a:t>cost</a:t>
            </a:r>
            <a:r>
              <a:rPr lang="en-ZA" dirty="0">
                <a:solidFill>
                  <a:prstClr val="white"/>
                </a:solidFill>
              </a:rPr>
              <a:t> to deliver the programme?</a:t>
            </a:r>
          </a:p>
        </p:txBody>
      </p:sp>
      <p:sp>
        <p:nvSpPr>
          <p:cNvPr id="35" name="Rectangle 34"/>
          <p:cNvSpPr/>
          <p:nvPr/>
        </p:nvSpPr>
        <p:spPr>
          <a:xfrm>
            <a:off x="8234650" y="5880044"/>
            <a:ext cx="3106285"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solidFill>
                  <a:prstClr val="white"/>
                </a:solidFill>
              </a:rPr>
              <a:t>What are our </a:t>
            </a:r>
            <a:r>
              <a:rPr lang="en-ZA" b="1" dirty="0">
                <a:solidFill>
                  <a:schemeClr val="bg1"/>
                </a:solidFill>
              </a:rPr>
              <a:t>key messages</a:t>
            </a:r>
            <a:r>
              <a:rPr lang="en-ZA" noProof="0" dirty="0">
                <a:solidFill>
                  <a:prstClr val="white"/>
                </a:solidFill>
              </a:rPr>
              <a:t>? Where can we find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3" name="Rounded Rectangle 2"/>
          <p:cNvSpPr/>
          <p:nvPr/>
        </p:nvSpPr>
        <p:spPr>
          <a:xfrm>
            <a:off x="612316" y="4985799"/>
            <a:ext cx="10967368" cy="841859"/>
          </a:xfrm>
          <a:prstGeom prst="roundRect">
            <a:avLst/>
          </a:prstGeom>
          <a:noFill/>
          <a:ln w="5715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204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637C2-B3B0-44F9-9874-F0DDCD44352D}"/>
              </a:ext>
            </a:extLst>
          </p:cNvPr>
          <p:cNvSpPr>
            <a:spLocks noGrp="1"/>
          </p:cNvSpPr>
          <p:nvPr>
            <p:ph idx="1"/>
          </p:nvPr>
        </p:nvSpPr>
        <p:spPr/>
        <p:txBody>
          <a:bodyPr/>
          <a:lstStyle/>
          <a:p>
            <a:pPr marL="0" indent="0" algn="ctr">
              <a:buNone/>
            </a:pPr>
            <a:r>
              <a:rPr lang="en-GB" sz="2400" i="1" dirty="0">
                <a:solidFill>
                  <a:srgbClr val="0070C0"/>
                </a:solidFill>
              </a:rPr>
              <a:t>The challenge in modelling lies in the structure of the spreadsheet and which functions should be used to create an efficient and sophisticated model that is easy to use and can accommodate a wide range of eventualities.</a:t>
            </a:r>
            <a:br>
              <a:rPr lang="en-GB" sz="2400" i="1" dirty="0">
                <a:solidFill>
                  <a:srgbClr val="0070C0"/>
                </a:solidFill>
              </a:rPr>
            </a:br>
            <a:r>
              <a:rPr lang="en-GB" sz="2400" i="1" dirty="0">
                <a:solidFill>
                  <a:srgbClr val="0070C0"/>
                </a:solidFill>
              </a:rPr>
              <a:t> </a:t>
            </a:r>
          </a:p>
          <a:p>
            <a:pPr marL="0" indent="0" algn="ctr">
              <a:buNone/>
            </a:pPr>
            <a:r>
              <a:rPr lang="en-GB" sz="2400" i="1" dirty="0">
                <a:solidFill>
                  <a:srgbClr val="0070C0"/>
                </a:solidFill>
              </a:rPr>
              <a:t>Amateur modellers will want to solve the immediate problem. Their focus is on the problem and their challenge is how best to solve it and very often the spreadsheet becomes an impediment.</a:t>
            </a:r>
          </a:p>
          <a:p>
            <a:pPr marL="0" indent="0" algn="ctr">
              <a:buNone/>
            </a:pPr>
            <a:endParaRPr lang="en-GB" sz="2400" i="1" dirty="0">
              <a:solidFill>
                <a:srgbClr val="0070C0"/>
              </a:solidFill>
            </a:endParaRPr>
          </a:p>
          <a:p>
            <a:pPr marL="0" indent="0" algn="ctr">
              <a:buNone/>
            </a:pPr>
            <a:r>
              <a:rPr lang="en-GB" sz="2400" i="1" dirty="0">
                <a:solidFill>
                  <a:srgbClr val="0070C0"/>
                </a:solidFill>
              </a:rPr>
              <a:t>An experienced modeller is likely to approach the problem from a spread-sheeting perspective. The spreadsheet becomes a tool for representing and exploring reality, thus gaining exciting insights into the nature of the problem.</a:t>
            </a:r>
            <a:r>
              <a:rPr lang="en-GB" sz="2400" dirty="0">
                <a:solidFill>
                  <a:srgbClr val="0070C0"/>
                </a:solidFill>
              </a:rPr>
              <a:t> </a:t>
            </a:r>
          </a:p>
          <a:p>
            <a:pPr marL="0" indent="0" algn="r">
              <a:buNone/>
            </a:pPr>
            <a:endParaRPr lang="en-ZA" sz="1600" i="1" dirty="0"/>
          </a:p>
          <a:p>
            <a:pPr marL="0" indent="0" algn="r">
              <a:buNone/>
            </a:pPr>
            <a:r>
              <a:rPr lang="en-ZA" sz="1600" i="1" dirty="0"/>
              <a:t>Adapted from: Grossman , T (2002). Spreadsheet Engineering: A Research Framework</a:t>
            </a:r>
          </a:p>
          <a:p>
            <a:pPr marL="0" indent="0">
              <a:buNone/>
            </a:pPr>
            <a:endParaRPr lang="en-ZA" sz="2400" dirty="0"/>
          </a:p>
        </p:txBody>
      </p:sp>
      <p:sp>
        <p:nvSpPr>
          <p:cNvPr id="3" name="Slide Number Placeholder 2">
            <a:extLst>
              <a:ext uri="{FF2B5EF4-FFF2-40B4-BE49-F238E27FC236}">
                <a16:creationId xmlns:a16="http://schemas.microsoft.com/office/drawing/2014/main" id="{5104834D-F2DA-4678-B680-740CD3EB674D}"/>
              </a:ext>
            </a:extLst>
          </p:cNvPr>
          <p:cNvSpPr>
            <a:spLocks noGrp="1"/>
          </p:cNvSpPr>
          <p:nvPr>
            <p:ph type="sldNum" sz="quarter" idx="11"/>
          </p:nvPr>
        </p:nvSpPr>
        <p:spPr/>
        <p:txBody>
          <a:bodyPr/>
          <a:lstStyle/>
          <a:p>
            <a:fld id="{31311CA2-5603-4F1C-8B97-F29961F83655}" type="slidenum">
              <a:rPr lang="en-ZA" smtClean="0"/>
              <a:pPr/>
              <a:t>3</a:t>
            </a:fld>
            <a:endParaRPr lang="en-ZA" dirty="0"/>
          </a:p>
        </p:txBody>
      </p:sp>
      <p:sp>
        <p:nvSpPr>
          <p:cNvPr id="4" name="Title 3">
            <a:extLst>
              <a:ext uri="{FF2B5EF4-FFF2-40B4-BE49-F238E27FC236}">
                <a16:creationId xmlns:a16="http://schemas.microsoft.com/office/drawing/2014/main" id="{7BCE2B29-F0B7-4123-B5AE-5D3F333F5FF8}"/>
              </a:ext>
            </a:extLst>
          </p:cNvPr>
          <p:cNvSpPr>
            <a:spLocks noGrp="1"/>
          </p:cNvSpPr>
          <p:nvPr>
            <p:ph type="title"/>
          </p:nvPr>
        </p:nvSpPr>
        <p:spPr/>
        <p:txBody>
          <a:bodyPr/>
          <a:lstStyle/>
          <a:p>
            <a:r>
              <a:rPr lang="en-ZA" dirty="0"/>
              <a:t>Read the following…</a:t>
            </a:r>
          </a:p>
        </p:txBody>
      </p:sp>
    </p:spTree>
    <p:extLst>
      <p:ext uri="{BB962C8B-B14F-4D97-AF65-F5344CB8AC3E}">
        <p14:creationId xmlns:p14="http://schemas.microsoft.com/office/powerpoint/2010/main" val="102861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a:t>
            </a:r>
            <a:br>
              <a:rPr lang="en-US" dirty="0"/>
            </a:br>
            <a:r>
              <a:rPr lang="en-US" dirty="0"/>
              <a:t>for evaluating and building costing models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23690667-295C-4548-A8F3-2AF8F8044C02}" type="slidenum">
              <a:rPr lang="en-ZA" smtClean="0"/>
              <a:pPr/>
              <a:t>4</a:t>
            </a:fld>
            <a:endParaRPr lang="en-ZA" dirty="0"/>
          </a:p>
        </p:txBody>
      </p:sp>
    </p:spTree>
    <p:extLst>
      <p:ext uri="{BB962C8B-B14F-4D97-AF65-F5344CB8AC3E}">
        <p14:creationId xmlns:p14="http://schemas.microsoft.com/office/powerpoint/2010/main" val="370360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8740087" cy="5448276"/>
          </a:xfrm>
        </p:spPr>
        <p:txBody>
          <a:bodyPr/>
          <a:lstStyle/>
          <a:p>
            <a:pPr marL="457200" indent="-457200">
              <a:buFont typeface="+mj-lt"/>
              <a:buAutoNum type="arabicPeriod"/>
            </a:pPr>
            <a:r>
              <a:rPr lang="en-ZA" dirty="0"/>
              <a:t>Discuss what is meant by the following statements</a:t>
            </a:r>
          </a:p>
          <a:p>
            <a:pPr marL="0" indent="0" algn="ctr">
              <a:buNone/>
            </a:pPr>
            <a:r>
              <a:rPr lang="en-ZA" sz="2800" b="1" i="1" dirty="0">
                <a:solidFill>
                  <a:srgbClr val="0070C0"/>
                </a:solidFill>
                <a:latin typeface="Tempus Sans ITC" panose="04020404030D07020202" pitchFamily="82" charset="0"/>
              </a:rPr>
              <a:t>Building a good costing model is </a:t>
            </a:r>
            <a:br>
              <a:rPr lang="en-ZA" sz="2800" b="1" i="1" dirty="0">
                <a:solidFill>
                  <a:srgbClr val="0070C0"/>
                </a:solidFill>
                <a:latin typeface="Tempus Sans ITC" panose="04020404030D07020202" pitchFamily="82" charset="0"/>
              </a:rPr>
            </a:br>
            <a:r>
              <a:rPr lang="en-ZA" sz="2800" b="1" i="1" dirty="0">
                <a:solidFill>
                  <a:srgbClr val="0070C0"/>
                </a:solidFill>
                <a:latin typeface="Tempus Sans ITC" panose="04020404030D07020202" pitchFamily="82" charset="0"/>
              </a:rPr>
              <a:t>a blend of both art and science </a:t>
            </a:r>
          </a:p>
          <a:p>
            <a:pPr marL="0" indent="0" algn="ctr">
              <a:buNone/>
            </a:pPr>
            <a:r>
              <a:rPr lang="en-US" sz="1400" i="1" dirty="0"/>
              <a:t>Jonathan Carter, 2015</a:t>
            </a:r>
            <a:br>
              <a:rPr lang="en-US" sz="1400" i="1" dirty="0"/>
            </a:br>
            <a:r>
              <a:rPr lang="en-US" sz="1200" i="1" dirty="0"/>
              <a:t>Senior Economist with Cornerstone Economic Research</a:t>
            </a:r>
            <a:endParaRPr lang="en-ZA" sz="1200" i="1" dirty="0"/>
          </a:p>
          <a:p>
            <a:pPr marL="0" indent="0" algn="ctr">
              <a:buNone/>
            </a:pPr>
            <a:endParaRPr lang="en-ZA" sz="1800" b="1" i="1" dirty="0">
              <a:solidFill>
                <a:srgbClr val="0070C0"/>
              </a:solidFill>
              <a:latin typeface="Tempus Sans ITC" panose="04020404030D07020202" pitchFamily="82" charset="0"/>
            </a:endParaRPr>
          </a:p>
          <a:p>
            <a:pPr marL="0" indent="0" algn="ctr">
              <a:spcBef>
                <a:spcPts val="0"/>
              </a:spcBef>
              <a:buNone/>
            </a:pPr>
            <a:r>
              <a:rPr lang="en-ZA" sz="2800" b="1" i="1" dirty="0">
                <a:solidFill>
                  <a:srgbClr val="0070C0"/>
                </a:solidFill>
                <a:latin typeface="Tempus Sans ITC" panose="04020404030D07020202" pitchFamily="82" charset="0"/>
              </a:rPr>
              <a:t>No costing model is </a:t>
            </a:r>
            <a:r>
              <a:rPr lang="en-ZA" sz="2800" b="1" i="1" dirty="0">
                <a:solidFill>
                  <a:srgbClr val="FF0000"/>
                </a:solidFill>
                <a:latin typeface="Tempus Sans ITC" panose="04020404030D07020202" pitchFamily="82" charset="0"/>
              </a:rPr>
              <a:t>right </a:t>
            </a:r>
            <a:r>
              <a:rPr lang="en-ZA" sz="2800" b="1" i="1" dirty="0">
                <a:solidFill>
                  <a:srgbClr val="0070C0"/>
                </a:solidFill>
                <a:latin typeface="Tempus Sans ITC" panose="04020404030D07020202" pitchFamily="82" charset="0"/>
              </a:rPr>
              <a:t>– in the objective sense, </a:t>
            </a:r>
            <a:br>
              <a:rPr lang="en-ZA" sz="2800" b="1" i="1" dirty="0">
                <a:solidFill>
                  <a:srgbClr val="0070C0"/>
                </a:solidFill>
                <a:latin typeface="Tempus Sans ITC" panose="04020404030D07020202" pitchFamily="82" charset="0"/>
              </a:rPr>
            </a:br>
            <a:r>
              <a:rPr lang="en-ZA" sz="2800" b="1" i="1" dirty="0">
                <a:solidFill>
                  <a:srgbClr val="0070C0"/>
                </a:solidFill>
                <a:latin typeface="Tempus Sans ITC" panose="04020404030D07020202" pitchFamily="82" charset="0"/>
              </a:rPr>
              <a:t>but a costing model can be </a:t>
            </a:r>
            <a:r>
              <a:rPr lang="en-ZA" sz="2800" b="1" i="1" dirty="0">
                <a:solidFill>
                  <a:srgbClr val="FF0000"/>
                </a:solidFill>
                <a:latin typeface="Tempus Sans ITC" panose="04020404030D07020202" pitchFamily="82" charset="0"/>
              </a:rPr>
              <a:t>wrong</a:t>
            </a:r>
          </a:p>
          <a:p>
            <a:pPr marL="0" indent="0" algn="ctr">
              <a:buNone/>
            </a:pPr>
            <a:r>
              <a:rPr lang="en-US" sz="1400" i="1" dirty="0"/>
              <a:t>Conrad Barberton, 2016</a:t>
            </a:r>
            <a:br>
              <a:rPr lang="en-US" sz="1400" i="1" dirty="0"/>
            </a:br>
            <a:r>
              <a:rPr lang="en-US" sz="1200" i="1" dirty="0"/>
              <a:t>Senior Economist with Cornerstone Economic Research</a:t>
            </a:r>
            <a:endParaRPr lang="en-ZA" sz="1400" i="1" dirty="0"/>
          </a:p>
          <a:p>
            <a:pPr marL="1547813" lvl="3" indent="-457200">
              <a:buFont typeface="+mj-lt"/>
              <a:buAutoNum type="arabicPeriod" startAt="2"/>
            </a:pPr>
            <a:endParaRPr lang="en-ZA" sz="1400" dirty="0"/>
          </a:p>
          <a:p>
            <a:pPr marL="457200" indent="-457200">
              <a:buFont typeface="+mj-lt"/>
              <a:buAutoNum type="arabicPeriod" startAt="2"/>
            </a:pPr>
            <a:r>
              <a:rPr lang="en-ZA" dirty="0"/>
              <a:t>You are asked to evaluate the PER INSET costing model:</a:t>
            </a:r>
          </a:p>
          <a:p>
            <a:pPr lvl="1"/>
            <a:r>
              <a:rPr lang="en-ZA" sz="2000" dirty="0"/>
              <a:t>List the things you like about the model.</a:t>
            </a:r>
          </a:p>
          <a:p>
            <a:pPr lvl="1"/>
            <a:r>
              <a:rPr lang="en-ZA" sz="2000" dirty="0"/>
              <a:t>List the weaknesses/shortcomings you can see with the model.</a:t>
            </a:r>
            <a:endParaRPr lang="en-ZA" sz="32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5.4: What is a good costing model?</a:t>
            </a:r>
            <a:endParaRPr lang="en-ZA" dirty="0"/>
          </a:p>
        </p:txBody>
      </p:sp>
    </p:spTree>
    <p:extLst>
      <p:ext uri="{BB962C8B-B14F-4D97-AF65-F5344CB8AC3E}">
        <p14:creationId xmlns:p14="http://schemas.microsoft.com/office/powerpoint/2010/main" val="1507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6</a:t>
            </a:fld>
            <a:endParaRPr lang="en-ZA" dirty="0"/>
          </a:p>
        </p:txBody>
      </p:sp>
      <p:sp>
        <p:nvSpPr>
          <p:cNvPr id="6" name="Content Placeholder 5">
            <a:extLst>
              <a:ext uri="{FF2B5EF4-FFF2-40B4-BE49-F238E27FC236}">
                <a16:creationId xmlns:a16="http://schemas.microsoft.com/office/drawing/2014/main" id="{6D856F37-EF83-446D-945C-2656464666E3}"/>
              </a:ext>
            </a:extLst>
          </p:cNvPr>
          <p:cNvSpPr>
            <a:spLocks noGrp="1"/>
          </p:cNvSpPr>
          <p:nvPr>
            <p:ph idx="12"/>
          </p:nvPr>
        </p:nvSpPr>
        <p:spPr>
          <a:xfrm>
            <a:off x="3533313" y="310719"/>
            <a:ext cx="8296737" cy="5838893"/>
          </a:xfrm>
        </p:spPr>
        <p:txBody>
          <a:bodyPr/>
          <a:lstStyle/>
          <a:p>
            <a:pPr>
              <a:lnSpc>
                <a:spcPts val="3200"/>
              </a:lnSpc>
            </a:pPr>
            <a:r>
              <a:rPr lang="en-ZA" dirty="0"/>
              <a:t>Balancing the art and science of costing</a:t>
            </a:r>
          </a:p>
          <a:p>
            <a:pPr>
              <a:lnSpc>
                <a:spcPts val="3200"/>
              </a:lnSpc>
            </a:pPr>
            <a:r>
              <a:rPr lang="en-ZA" dirty="0"/>
              <a:t>80/20 principle – too much detail is a bad thing!</a:t>
            </a:r>
          </a:p>
          <a:p>
            <a:pPr>
              <a:lnSpc>
                <a:spcPts val="3200"/>
              </a:lnSpc>
            </a:pPr>
            <a:r>
              <a:rPr lang="en-ZA" dirty="0"/>
              <a:t>Transparency – show all assumptions and calculations</a:t>
            </a:r>
          </a:p>
          <a:p>
            <a:pPr>
              <a:lnSpc>
                <a:spcPts val="3200"/>
              </a:lnSpc>
            </a:pPr>
            <a:r>
              <a:rPr lang="en-ZA" dirty="0"/>
              <a:t>Formatting principle – keep it simple and be consistent</a:t>
            </a:r>
          </a:p>
          <a:p>
            <a:pPr>
              <a:lnSpc>
                <a:spcPts val="3200"/>
              </a:lnSpc>
            </a:pPr>
            <a:r>
              <a:rPr lang="en-ZA" dirty="0"/>
              <a:t>Ordering principle – arrange the worksheets logically</a:t>
            </a:r>
          </a:p>
          <a:p>
            <a:pPr>
              <a:lnSpc>
                <a:spcPts val="3200"/>
              </a:lnSpc>
            </a:pPr>
            <a:r>
              <a:rPr lang="en-ZA" dirty="0"/>
              <a:t>Colouring-in principle – use colours to identify cells</a:t>
            </a:r>
          </a:p>
          <a:p>
            <a:pPr>
              <a:lnSpc>
                <a:spcPts val="3200"/>
              </a:lnSpc>
            </a:pPr>
            <a:r>
              <a:rPr lang="en-ZA" dirty="0"/>
              <a:t>KISS principle – keep  it (all parts of the model) simple…</a:t>
            </a:r>
            <a:endParaRPr lang="en-ZA" sz="2400" b="1" dirty="0">
              <a:solidFill>
                <a:srgbClr val="0070C0"/>
              </a:solidFill>
            </a:endParaRPr>
          </a:p>
          <a:p>
            <a:pPr marL="0" indent="0" algn="ctr">
              <a:buNone/>
            </a:pPr>
            <a:endParaRPr lang="en-ZA" sz="2400" b="1" dirty="0">
              <a:solidFill>
                <a:srgbClr val="0070C0"/>
              </a:solidFill>
            </a:endParaRPr>
          </a:p>
          <a:p>
            <a:pPr marL="0" indent="0" algn="ctr">
              <a:buNone/>
            </a:pPr>
            <a:r>
              <a:rPr lang="en-ZA" sz="2400" b="1" dirty="0">
                <a:solidFill>
                  <a:srgbClr val="0070C0"/>
                </a:solidFill>
              </a:rPr>
              <a:t>Apply these principles from the very beginning </a:t>
            </a:r>
            <a:br>
              <a:rPr lang="en-ZA" sz="2400" b="1" dirty="0">
                <a:solidFill>
                  <a:srgbClr val="0070C0"/>
                </a:solidFill>
              </a:rPr>
            </a:br>
            <a:r>
              <a:rPr lang="en-ZA" sz="2400" b="1" dirty="0">
                <a:solidFill>
                  <a:srgbClr val="FF0000"/>
                </a:solidFill>
              </a:rPr>
              <a:t>it saves a lot of time!</a:t>
            </a:r>
          </a:p>
          <a:p>
            <a:endParaRPr lang="en-ZA"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ZA" dirty="0"/>
              <a:t>Principles for building costing models</a:t>
            </a:r>
          </a:p>
        </p:txBody>
      </p:sp>
    </p:spTree>
    <p:extLst>
      <p:ext uri="{BB962C8B-B14F-4D97-AF65-F5344CB8AC3E}">
        <p14:creationId xmlns:p14="http://schemas.microsoft.com/office/powerpoint/2010/main" val="130675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04565E-F63B-4C6C-9EB3-7554B640A690}"/>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9" name="Rectangle: Rounded Corners 8">
            <a:extLst>
              <a:ext uri="{FF2B5EF4-FFF2-40B4-BE49-F238E27FC236}">
                <a16:creationId xmlns:a16="http://schemas.microsoft.com/office/drawing/2014/main" id="{628A48C1-0EB7-4426-8EAD-2451F5F48F42}"/>
              </a:ext>
            </a:extLst>
          </p:cNvPr>
          <p:cNvSpPr/>
          <p:nvPr/>
        </p:nvSpPr>
        <p:spPr>
          <a:xfrm>
            <a:off x="5111056" y="2379999"/>
            <a:ext cx="1956584" cy="9284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rgbClr val="C00000"/>
                </a:solidFill>
              </a:rPr>
              <a:t>building a good Costing Model</a:t>
            </a:r>
          </a:p>
        </p:txBody>
      </p:sp>
      <p:grpSp>
        <p:nvGrpSpPr>
          <p:cNvPr id="26" name="Group 25">
            <a:extLst>
              <a:ext uri="{FF2B5EF4-FFF2-40B4-BE49-F238E27FC236}">
                <a16:creationId xmlns:a16="http://schemas.microsoft.com/office/drawing/2014/main" id="{1D24B908-6250-4E09-B4D8-636FFFDF36EA}"/>
              </a:ext>
            </a:extLst>
          </p:cNvPr>
          <p:cNvGrpSpPr/>
          <p:nvPr/>
        </p:nvGrpSpPr>
        <p:grpSpPr>
          <a:xfrm>
            <a:off x="5427668" y="524238"/>
            <a:ext cx="1325135" cy="1716259"/>
            <a:chOff x="5110168" y="708388"/>
            <a:chExt cx="1325135" cy="1716259"/>
          </a:xfrm>
        </p:grpSpPr>
        <p:sp>
          <p:nvSpPr>
            <p:cNvPr id="17" name="Freeform: Shape 16">
              <a:extLst>
                <a:ext uri="{FF2B5EF4-FFF2-40B4-BE49-F238E27FC236}">
                  <a16:creationId xmlns:a16="http://schemas.microsoft.com/office/drawing/2014/main" id="{9A567556-19D5-4620-9EC8-55DA37A6C9AA}"/>
                </a:ext>
              </a:extLst>
            </p:cNvPr>
            <p:cNvSpPr/>
            <p:nvPr/>
          </p:nvSpPr>
          <p:spPr>
            <a:xfrm>
              <a:off x="5110168" y="708388"/>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marL="0" lvl="0" indent="0" algn="ctr" defTabSz="400050">
                <a:lnSpc>
                  <a:spcPct val="90000"/>
                </a:lnSpc>
                <a:spcBef>
                  <a:spcPct val="0"/>
                </a:spcBef>
                <a:spcAft>
                  <a:spcPct val="35000"/>
                </a:spcAft>
                <a:buNone/>
              </a:pPr>
              <a:r>
                <a:rPr lang="en-GB" sz="1600" b="1" kern="1200" dirty="0">
                  <a:solidFill>
                    <a:schemeClr val="tx1"/>
                  </a:solidFill>
                  <a:latin typeface="Gill Sans" charset="0"/>
                  <a:ea typeface="Gill Sans" charset="0"/>
                  <a:cs typeface="Gill Sans" charset="0"/>
                </a:rPr>
                <a:t>Balancing Art and Science</a:t>
              </a:r>
              <a:endParaRPr lang="en-US" sz="1600" b="1" kern="1200" dirty="0">
                <a:solidFill>
                  <a:schemeClr val="tx1"/>
                </a:solidFill>
                <a:latin typeface="Gill Sans" charset="0"/>
                <a:ea typeface="Gill Sans" charset="0"/>
                <a:cs typeface="Gill Sans" charset="0"/>
              </a:endParaRPr>
            </a:p>
          </p:txBody>
        </p:sp>
        <p:cxnSp>
          <p:nvCxnSpPr>
            <p:cNvPr id="10" name="Straight Arrow Connector 9">
              <a:extLst>
                <a:ext uri="{FF2B5EF4-FFF2-40B4-BE49-F238E27FC236}">
                  <a16:creationId xmlns:a16="http://schemas.microsoft.com/office/drawing/2014/main" id="{4F3DFF34-0200-4116-B941-D35154BE9D9C}"/>
                </a:ext>
              </a:extLst>
            </p:cNvPr>
            <p:cNvCxnSpPr/>
            <p:nvPr/>
          </p:nvCxnSpPr>
          <p:spPr>
            <a:xfrm>
              <a:off x="5772735" y="1679059"/>
              <a:ext cx="0" cy="745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40E814EA-9637-468E-83A0-22AAB6C3D5F3}"/>
              </a:ext>
            </a:extLst>
          </p:cNvPr>
          <p:cNvGrpSpPr/>
          <p:nvPr/>
        </p:nvGrpSpPr>
        <p:grpSpPr>
          <a:xfrm>
            <a:off x="3505299" y="1300243"/>
            <a:ext cx="1880040" cy="923838"/>
            <a:chOff x="3187799" y="1484393"/>
            <a:chExt cx="1880040" cy="923838"/>
          </a:xfrm>
        </p:grpSpPr>
        <p:sp>
          <p:nvSpPr>
            <p:cNvPr id="23" name="Freeform: Shape 22">
              <a:extLst>
                <a:ext uri="{FF2B5EF4-FFF2-40B4-BE49-F238E27FC236}">
                  <a16:creationId xmlns:a16="http://schemas.microsoft.com/office/drawing/2014/main" id="{B6762DE0-7778-490D-A6E3-9ADFA4A8C0B9}"/>
                </a:ext>
              </a:extLst>
            </p:cNvPr>
            <p:cNvSpPr/>
            <p:nvPr/>
          </p:nvSpPr>
          <p:spPr>
            <a:xfrm>
              <a:off x="3187799" y="1484393"/>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KISS </a:t>
              </a:r>
              <a:br>
                <a:rPr lang="en-GB" sz="1600" b="1" dirty="0">
                  <a:solidFill>
                    <a:schemeClr val="tx1"/>
                  </a:solidFill>
                  <a:latin typeface="Gill Sans" charset="0"/>
                  <a:ea typeface="Gill Sans" charset="0"/>
                  <a:cs typeface="Gill Sans" charset="0"/>
                </a:rPr>
              </a:br>
              <a:r>
                <a:rPr lang="en-GB" sz="1600" b="1" dirty="0">
                  <a:solidFill>
                    <a:schemeClr val="tx1"/>
                  </a:solidFill>
                  <a:latin typeface="Gill Sans" charset="0"/>
                  <a:ea typeface="Gill Sans" charset="0"/>
                  <a:cs typeface="Gill Sans" charset="0"/>
                </a:rPr>
                <a:t>principle</a:t>
              </a:r>
              <a:endParaRPr lang="en-US" sz="1600" b="1" kern="1200" dirty="0">
                <a:solidFill>
                  <a:schemeClr val="tx1"/>
                </a:solidFill>
                <a:latin typeface="Gill Sans" charset="0"/>
                <a:ea typeface="Gill Sans" charset="0"/>
                <a:cs typeface="Gill Sans" charset="0"/>
              </a:endParaRPr>
            </a:p>
          </p:txBody>
        </p:sp>
        <p:cxnSp>
          <p:nvCxnSpPr>
            <p:cNvPr id="11" name="Straight Arrow Connector 10">
              <a:extLst>
                <a:ext uri="{FF2B5EF4-FFF2-40B4-BE49-F238E27FC236}">
                  <a16:creationId xmlns:a16="http://schemas.microsoft.com/office/drawing/2014/main" id="{CB2376D0-3827-439C-8FFF-4C6B79B6AAED}"/>
                </a:ext>
              </a:extLst>
            </p:cNvPr>
            <p:cNvCxnSpPr>
              <a:cxnSpLocks/>
            </p:cNvCxnSpPr>
            <p:nvPr/>
          </p:nvCxnSpPr>
          <p:spPr>
            <a:xfrm>
              <a:off x="4647127" y="2058887"/>
              <a:ext cx="420712" cy="349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B8ED960F-92CB-4E32-89CD-47D9461E1490}"/>
              </a:ext>
            </a:extLst>
          </p:cNvPr>
          <p:cNvGrpSpPr/>
          <p:nvPr/>
        </p:nvGrpSpPr>
        <p:grpSpPr>
          <a:xfrm>
            <a:off x="4360834" y="3487708"/>
            <a:ext cx="1325135" cy="1676519"/>
            <a:chOff x="4043334" y="3671858"/>
            <a:chExt cx="1325135" cy="1676519"/>
          </a:xfrm>
        </p:grpSpPr>
        <p:sp>
          <p:nvSpPr>
            <p:cNvPr id="21" name="Freeform: Shape 20">
              <a:extLst>
                <a:ext uri="{FF2B5EF4-FFF2-40B4-BE49-F238E27FC236}">
                  <a16:creationId xmlns:a16="http://schemas.microsoft.com/office/drawing/2014/main" id="{7AD06028-ED8B-49BD-B561-68F521B63ED4}"/>
                </a:ext>
              </a:extLst>
            </p:cNvPr>
            <p:cNvSpPr/>
            <p:nvPr/>
          </p:nvSpPr>
          <p:spPr>
            <a:xfrm>
              <a:off x="4043334" y="4626376"/>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Ordering </a:t>
              </a:r>
              <a:br>
                <a:rPr lang="en-GB" sz="1600" b="1" dirty="0">
                  <a:solidFill>
                    <a:schemeClr val="tx1"/>
                  </a:solidFill>
                  <a:latin typeface="Gill Sans" charset="0"/>
                  <a:ea typeface="Gill Sans" charset="0"/>
                  <a:cs typeface="Gill Sans" charset="0"/>
                </a:rPr>
              </a:br>
              <a:r>
                <a:rPr lang="en-GB" sz="1600" b="1" dirty="0">
                  <a:solidFill>
                    <a:schemeClr val="tx1"/>
                  </a:solidFill>
                  <a:latin typeface="Gill Sans" charset="0"/>
                  <a:ea typeface="Gill Sans" charset="0"/>
                  <a:cs typeface="Gill Sans" charset="0"/>
                </a:rPr>
                <a:t>principle</a:t>
              </a:r>
              <a:endParaRPr lang="en-US" sz="1600" b="1" kern="1200" dirty="0">
                <a:solidFill>
                  <a:schemeClr val="tx1"/>
                </a:solidFill>
                <a:latin typeface="Gill Sans" charset="0"/>
                <a:ea typeface="Gill Sans" charset="0"/>
                <a:cs typeface="Gill Sans" charset="0"/>
              </a:endParaRPr>
            </a:p>
          </p:txBody>
        </p:sp>
        <p:cxnSp>
          <p:nvCxnSpPr>
            <p:cNvPr id="12" name="Straight Arrow Connector 11">
              <a:extLst>
                <a:ext uri="{FF2B5EF4-FFF2-40B4-BE49-F238E27FC236}">
                  <a16:creationId xmlns:a16="http://schemas.microsoft.com/office/drawing/2014/main" id="{0BFF1D16-B30E-4F30-AF95-1350BA0CE0C6}"/>
                </a:ext>
              </a:extLst>
            </p:cNvPr>
            <p:cNvCxnSpPr>
              <a:cxnSpLocks/>
            </p:cNvCxnSpPr>
            <p:nvPr/>
          </p:nvCxnSpPr>
          <p:spPr>
            <a:xfrm flipV="1">
              <a:off x="4705901" y="3671858"/>
              <a:ext cx="404267" cy="790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745708E5-2CDA-411D-94F5-9BF148B4C868}"/>
              </a:ext>
            </a:extLst>
          </p:cNvPr>
          <p:cNvGrpSpPr/>
          <p:nvPr/>
        </p:nvGrpSpPr>
        <p:grpSpPr>
          <a:xfrm>
            <a:off x="6494503" y="3527564"/>
            <a:ext cx="1325135" cy="1636663"/>
            <a:chOff x="6177003" y="3711714"/>
            <a:chExt cx="1325135" cy="1636663"/>
          </a:xfrm>
        </p:grpSpPr>
        <p:sp>
          <p:nvSpPr>
            <p:cNvPr id="20" name="Freeform: Shape 19">
              <a:extLst>
                <a:ext uri="{FF2B5EF4-FFF2-40B4-BE49-F238E27FC236}">
                  <a16:creationId xmlns:a16="http://schemas.microsoft.com/office/drawing/2014/main" id="{0D117C19-F226-462C-BABC-F6399774601C}"/>
                </a:ext>
              </a:extLst>
            </p:cNvPr>
            <p:cNvSpPr/>
            <p:nvPr/>
          </p:nvSpPr>
          <p:spPr>
            <a:xfrm>
              <a:off x="6177003" y="4626376"/>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Formatting principle</a:t>
              </a:r>
              <a:endParaRPr lang="en-US" sz="1600" b="1" kern="1200" dirty="0">
                <a:solidFill>
                  <a:schemeClr val="tx1"/>
                </a:solidFill>
                <a:latin typeface="Gill Sans" charset="0"/>
                <a:ea typeface="Gill Sans" charset="0"/>
                <a:cs typeface="Gill Sans" charset="0"/>
              </a:endParaRPr>
            </a:p>
          </p:txBody>
        </p:sp>
        <p:cxnSp>
          <p:nvCxnSpPr>
            <p:cNvPr id="13" name="Straight Arrow Connector 12">
              <a:extLst>
                <a:ext uri="{FF2B5EF4-FFF2-40B4-BE49-F238E27FC236}">
                  <a16:creationId xmlns:a16="http://schemas.microsoft.com/office/drawing/2014/main" id="{84089B4A-B2ED-4E96-B6D2-B205030E00DA}"/>
                </a:ext>
              </a:extLst>
            </p:cNvPr>
            <p:cNvCxnSpPr>
              <a:cxnSpLocks/>
            </p:cNvCxnSpPr>
            <p:nvPr/>
          </p:nvCxnSpPr>
          <p:spPr>
            <a:xfrm flipH="1" flipV="1">
              <a:off x="6360841" y="3711714"/>
              <a:ext cx="404267" cy="790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7FBCAAEA-2E31-4FA8-BF6D-501E728995A6}"/>
              </a:ext>
            </a:extLst>
          </p:cNvPr>
          <p:cNvGrpSpPr/>
          <p:nvPr/>
        </p:nvGrpSpPr>
        <p:grpSpPr>
          <a:xfrm>
            <a:off x="3030513" y="3043912"/>
            <a:ext cx="1992888" cy="722001"/>
            <a:chOff x="2713013" y="3228062"/>
            <a:chExt cx="1992888" cy="722001"/>
          </a:xfrm>
        </p:grpSpPr>
        <p:sp>
          <p:nvSpPr>
            <p:cNvPr id="22" name="Freeform: Shape 21">
              <a:extLst>
                <a:ext uri="{FF2B5EF4-FFF2-40B4-BE49-F238E27FC236}">
                  <a16:creationId xmlns:a16="http://schemas.microsoft.com/office/drawing/2014/main" id="{826281B8-302C-4488-B781-C4FD88663FAC}"/>
                </a:ext>
              </a:extLst>
            </p:cNvPr>
            <p:cNvSpPr/>
            <p:nvPr/>
          </p:nvSpPr>
          <p:spPr>
            <a:xfrm>
              <a:off x="2713013" y="3228062"/>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Colouring-in principle</a:t>
              </a:r>
              <a:endParaRPr lang="en-US" sz="1600" b="1" kern="1200" dirty="0">
                <a:solidFill>
                  <a:schemeClr val="tx1"/>
                </a:solidFill>
                <a:latin typeface="Gill Sans" charset="0"/>
                <a:ea typeface="Gill Sans" charset="0"/>
                <a:cs typeface="Gill Sans" charset="0"/>
              </a:endParaRPr>
            </a:p>
          </p:txBody>
        </p:sp>
        <p:cxnSp>
          <p:nvCxnSpPr>
            <p:cNvPr id="14" name="Straight Arrow Connector 13">
              <a:extLst>
                <a:ext uri="{FF2B5EF4-FFF2-40B4-BE49-F238E27FC236}">
                  <a16:creationId xmlns:a16="http://schemas.microsoft.com/office/drawing/2014/main" id="{ACBB2900-20FF-45D9-85C4-0B65C8DE0931}"/>
                </a:ext>
              </a:extLst>
            </p:cNvPr>
            <p:cNvCxnSpPr>
              <a:cxnSpLocks/>
            </p:cNvCxnSpPr>
            <p:nvPr/>
          </p:nvCxnSpPr>
          <p:spPr>
            <a:xfrm flipV="1">
              <a:off x="4246612" y="3413750"/>
              <a:ext cx="459289" cy="119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92C6E02B-5F39-448E-95C0-D49985320425}"/>
              </a:ext>
            </a:extLst>
          </p:cNvPr>
          <p:cNvGrpSpPr/>
          <p:nvPr/>
        </p:nvGrpSpPr>
        <p:grpSpPr>
          <a:xfrm>
            <a:off x="7210469" y="3043912"/>
            <a:ext cx="1939490" cy="722001"/>
            <a:chOff x="6892969" y="3228062"/>
            <a:chExt cx="1939490" cy="722001"/>
          </a:xfrm>
        </p:grpSpPr>
        <p:sp>
          <p:nvSpPr>
            <p:cNvPr id="19" name="Freeform: Shape 18">
              <a:extLst>
                <a:ext uri="{FF2B5EF4-FFF2-40B4-BE49-F238E27FC236}">
                  <a16:creationId xmlns:a16="http://schemas.microsoft.com/office/drawing/2014/main" id="{F844785F-1293-4FB4-9D1E-CBCE8DB0AF5C}"/>
                </a:ext>
              </a:extLst>
            </p:cNvPr>
            <p:cNvSpPr/>
            <p:nvPr/>
          </p:nvSpPr>
          <p:spPr>
            <a:xfrm>
              <a:off x="7507324" y="3228062"/>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marL="0" lvl="0" indent="0" algn="ctr" defTabSz="400050">
                <a:lnSpc>
                  <a:spcPct val="90000"/>
                </a:lnSpc>
                <a:spcBef>
                  <a:spcPct val="0"/>
                </a:spcBef>
                <a:spcAft>
                  <a:spcPct val="35000"/>
                </a:spcAft>
                <a:buNone/>
              </a:pPr>
              <a:r>
                <a:rPr lang="en-GB" sz="1600" b="1" kern="1200" dirty="0">
                  <a:solidFill>
                    <a:schemeClr val="tx1"/>
                  </a:solidFill>
                  <a:latin typeface="Gill Sans" charset="0"/>
                  <a:ea typeface="Gill Sans" charset="0"/>
                  <a:cs typeface="Gill Sans" charset="0"/>
                </a:rPr>
                <a:t>Transparency principle</a:t>
              </a:r>
              <a:endParaRPr lang="en-US" sz="1600" b="1" kern="1200" dirty="0">
                <a:solidFill>
                  <a:schemeClr val="tx1"/>
                </a:solidFill>
                <a:latin typeface="Gill Sans" charset="0"/>
                <a:ea typeface="Gill Sans" charset="0"/>
                <a:cs typeface="Gill Sans" charset="0"/>
              </a:endParaRPr>
            </a:p>
          </p:txBody>
        </p:sp>
        <p:cxnSp>
          <p:nvCxnSpPr>
            <p:cNvPr id="15" name="Straight Arrow Connector 14">
              <a:extLst>
                <a:ext uri="{FF2B5EF4-FFF2-40B4-BE49-F238E27FC236}">
                  <a16:creationId xmlns:a16="http://schemas.microsoft.com/office/drawing/2014/main" id="{C8EC60C5-C7FB-4E9E-B4E4-704242E9BDC4}"/>
                </a:ext>
              </a:extLst>
            </p:cNvPr>
            <p:cNvCxnSpPr>
              <a:cxnSpLocks/>
            </p:cNvCxnSpPr>
            <p:nvPr/>
          </p:nvCxnSpPr>
          <p:spPr>
            <a:xfrm flipH="1" flipV="1">
              <a:off x="6892969" y="3411402"/>
              <a:ext cx="459289" cy="119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592294CA-D003-40B0-A12C-DFF4EB2BFB75}"/>
              </a:ext>
            </a:extLst>
          </p:cNvPr>
          <p:cNvGrpSpPr/>
          <p:nvPr/>
        </p:nvGrpSpPr>
        <p:grpSpPr>
          <a:xfrm>
            <a:off x="6805453" y="1300243"/>
            <a:ext cx="1869720" cy="921490"/>
            <a:chOff x="6487953" y="1484393"/>
            <a:chExt cx="1869720" cy="921490"/>
          </a:xfrm>
        </p:grpSpPr>
        <p:sp>
          <p:nvSpPr>
            <p:cNvPr id="18" name="Freeform: Shape 17">
              <a:extLst>
                <a:ext uri="{FF2B5EF4-FFF2-40B4-BE49-F238E27FC236}">
                  <a16:creationId xmlns:a16="http://schemas.microsoft.com/office/drawing/2014/main" id="{D768BB88-1DF3-45F1-95D7-5EB5C1AECF9E}"/>
                </a:ext>
              </a:extLst>
            </p:cNvPr>
            <p:cNvSpPr/>
            <p:nvPr/>
          </p:nvSpPr>
          <p:spPr>
            <a:xfrm>
              <a:off x="7032538" y="1484393"/>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marL="0" lvl="0" indent="0" algn="ctr" defTabSz="400050">
                <a:lnSpc>
                  <a:spcPct val="90000"/>
                </a:lnSpc>
                <a:spcBef>
                  <a:spcPct val="0"/>
                </a:spcBef>
                <a:spcAft>
                  <a:spcPct val="35000"/>
                </a:spcAft>
                <a:buNone/>
              </a:pPr>
              <a:r>
                <a:rPr lang="en-GB" sz="1600" b="1" kern="1200" dirty="0">
                  <a:solidFill>
                    <a:schemeClr val="tx1"/>
                  </a:solidFill>
                  <a:latin typeface="Gill Sans" charset="0"/>
                  <a:ea typeface="Gill Sans" charset="0"/>
                  <a:cs typeface="Gill Sans" charset="0"/>
                </a:rPr>
                <a:t>80/20</a:t>
              </a:r>
              <a:br>
                <a:rPr lang="en-GB" sz="1600" b="1" kern="1200" dirty="0">
                  <a:solidFill>
                    <a:schemeClr val="tx1"/>
                  </a:solidFill>
                  <a:latin typeface="Gill Sans" charset="0"/>
                  <a:ea typeface="Gill Sans" charset="0"/>
                  <a:cs typeface="Gill Sans" charset="0"/>
                </a:rPr>
              </a:br>
              <a:r>
                <a:rPr lang="en-GB" sz="1600" b="1" kern="1200" dirty="0">
                  <a:solidFill>
                    <a:schemeClr val="tx1"/>
                  </a:solidFill>
                  <a:latin typeface="Gill Sans" charset="0"/>
                  <a:ea typeface="Gill Sans" charset="0"/>
                  <a:cs typeface="Gill Sans" charset="0"/>
                </a:rPr>
                <a:t>principle</a:t>
              </a:r>
              <a:endParaRPr lang="en-US" sz="1600" b="1" kern="1200" dirty="0">
                <a:solidFill>
                  <a:schemeClr val="tx1"/>
                </a:solidFill>
                <a:latin typeface="Gill Sans" charset="0"/>
                <a:ea typeface="Gill Sans" charset="0"/>
                <a:cs typeface="Gill Sans" charset="0"/>
              </a:endParaRPr>
            </a:p>
          </p:txBody>
        </p:sp>
        <p:cxnSp>
          <p:nvCxnSpPr>
            <p:cNvPr id="16" name="Straight Arrow Connector 15">
              <a:extLst>
                <a:ext uri="{FF2B5EF4-FFF2-40B4-BE49-F238E27FC236}">
                  <a16:creationId xmlns:a16="http://schemas.microsoft.com/office/drawing/2014/main" id="{D04A66CA-633B-45BF-9274-6C2226835DBD}"/>
                </a:ext>
              </a:extLst>
            </p:cNvPr>
            <p:cNvCxnSpPr>
              <a:cxnSpLocks/>
            </p:cNvCxnSpPr>
            <p:nvPr/>
          </p:nvCxnSpPr>
          <p:spPr>
            <a:xfrm flipH="1">
              <a:off x="6487953" y="2056539"/>
              <a:ext cx="420712" cy="349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04C43C58-BBAD-4E95-B2D3-8C83D9A09150}"/>
              </a:ext>
            </a:extLst>
          </p:cNvPr>
          <p:cNvSpPr/>
          <p:nvPr/>
        </p:nvSpPr>
        <p:spPr>
          <a:xfrm>
            <a:off x="3030513" y="5349456"/>
            <a:ext cx="6119446" cy="6369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i="1" dirty="0">
                <a:solidFill>
                  <a:schemeClr val="tx1"/>
                </a:solidFill>
              </a:rPr>
              <a:t>Apply these principles from the very beginning </a:t>
            </a:r>
            <a:br>
              <a:rPr lang="en-GB" sz="2000" b="1" i="1" dirty="0">
                <a:solidFill>
                  <a:schemeClr val="tx1"/>
                </a:solidFill>
              </a:rPr>
            </a:br>
            <a:r>
              <a:rPr lang="en-GB" sz="2000" b="1" i="1" dirty="0">
                <a:solidFill>
                  <a:srgbClr val="FF0000"/>
                </a:solidFill>
              </a:rPr>
              <a:t>it saves a lot of time!</a:t>
            </a:r>
            <a:endParaRPr lang="en-GB" sz="2000" dirty="0">
              <a:solidFill>
                <a:srgbClr val="FF0000"/>
              </a:solidFill>
            </a:endParaRPr>
          </a:p>
        </p:txBody>
      </p:sp>
    </p:spTree>
    <p:extLst>
      <p:ext uri="{BB962C8B-B14F-4D97-AF65-F5344CB8AC3E}">
        <p14:creationId xmlns:p14="http://schemas.microsoft.com/office/powerpoint/2010/main" val="36251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B002E-3288-4372-BE67-63AC2C3D126A}"/>
              </a:ext>
            </a:extLst>
          </p:cNvPr>
          <p:cNvSpPr>
            <a:spLocks noGrp="1"/>
          </p:cNvSpPr>
          <p:nvPr>
            <p:ph idx="1"/>
          </p:nvPr>
        </p:nvSpPr>
        <p:spPr/>
        <p:txBody>
          <a:bodyPr/>
          <a:lstStyle/>
          <a:p>
            <a:r>
              <a:rPr lang="en-ZA" sz="2400" dirty="0"/>
              <a:t>Always keep in mind that</a:t>
            </a:r>
          </a:p>
          <a:p>
            <a:pPr marL="0" indent="0" algn="ctr">
              <a:buNone/>
            </a:pPr>
            <a:r>
              <a:rPr lang="en-ZA" sz="2400" b="1" i="1" dirty="0">
                <a:solidFill>
                  <a:srgbClr val="0070C0"/>
                </a:solidFill>
                <a:latin typeface="Tempus Sans ITC" panose="04020404030D07020202" pitchFamily="82" charset="0"/>
              </a:rPr>
              <a:t>Building a good costing model is </a:t>
            </a:r>
            <a:br>
              <a:rPr lang="en-ZA" sz="2400" b="1" i="1" dirty="0">
                <a:solidFill>
                  <a:srgbClr val="0070C0"/>
                </a:solidFill>
                <a:latin typeface="Tempus Sans ITC" panose="04020404030D07020202" pitchFamily="82" charset="0"/>
              </a:rPr>
            </a:br>
            <a:r>
              <a:rPr lang="en-ZA" sz="2400" b="1" i="1" dirty="0">
                <a:solidFill>
                  <a:srgbClr val="0070C0"/>
                </a:solidFill>
                <a:latin typeface="Tempus Sans ITC" panose="04020404030D07020202" pitchFamily="82" charset="0"/>
              </a:rPr>
              <a:t>a blend of both art and science </a:t>
            </a:r>
          </a:p>
          <a:p>
            <a:r>
              <a:rPr lang="en-GB" sz="2400" dirty="0"/>
              <a:t>One is objective and the other subjective</a:t>
            </a:r>
          </a:p>
          <a:p>
            <a:pPr lvl="1"/>
            <a:r>
              <a:rPr lang="en-GB" dirty="0">
                <a:solidFill>
                  <a:srgbClr val="0070C0"/>
                </a:solidFill>
              </a:rPr>
              <a:t>The science dimension</a:t>
            </a:r>
            <a:r>
              <a:rPr lang="en-GB" dirty="0"/>
              <a:t> involves data, formulas and math </a:t>
            </a:r>
          </a:p>
          <a:p>
            <a:pPr lvl="2"/>
            <a:r>
              <a:rPr lang="en-GB" sz="2400" dirty="0"/>
              <a:t>The calculations are either right or wrong</a:t>
            </a:r>
          </a:p>
          <a:p>
            <a:pPr lvl="1"/>
            <a:r>
              <a:rPr lang="en-GB" dirty="0">
                <a:solidFill>
                  <a:srgbClr val="0070C0"/>
                </a:solidFill>
              </a:rPr>
              <a:t>The art dimension </a:t>
            </a:r>
            <a:r>
              <a:rPr lang="en-GB" dirty="0"/>
              <a:t>involves imagination, assumptions and judgement</a:t>
            </a:r>
          </a:p>
          <a:p>
            <a:pPr lvl="2"/>
            <a:r>
              <a:rPr lang="en-ZA" sz="2400" dirty="0"/>
              <a:t>Does the design of the model adequately reflect reality?</a:t>
            </a:r>
          </a:p>
          <a:p>
            <a:pPr lvl="2"/>
            <a:r>
              <a:rPr lang="en-ZA" sz="2400" dirty="0"/>
              <a:t>Are the key assumptions reasonable, realistic and informed?</a:t>
            </a:r>
          </a:p>
          <a:p>
            <a:r>
              <a:rPr lang="en-ZA" sz="2400" dirty="0"/>
              <a:t>Getting the balance right requires judgement - strengthened by experience</a:t>
            </a:r>
            <a:endParaRPr lang="en-ZA" sz="2200" dirty="0"/>
          </a:p>
          <a:p>
            <a:endParaRPr lang="en-ZA" sz="2800" dirty="0"/>
          </a:p>
        </p:txBody>
      </p:sp>
      <p:sp>
        <p:nvSpPr>
          <p:cNvPr id="3" name="Slide Number Placeholder 2">
            <a:extLst>
              <a:ext uri="{FF2B5EF4-FFF2-40B4-BE49-F238E27FC236}">
                <a16:creationId xmlns:a16="http://schemas.microsoft.com/office/drawing/2014/main" id="{E440A8B1-B727-4CBF-BF65-72B9F5EBB7FA}"/>
              </a:ext>
            </a:extLst>
          </p:cNvPr>
          <p:cNvSpPr>
            <a:spLocks noGrp="1"/>
          </p:cNvSpPr>
          <p:nvPr>
            <p:ph type="sldNum" sz="quarter" idx="11"/>
          </p:nvPr>
        </p:nvSpPr>
        <p:spPr/>
        <p:txBody>
          <a:bodyPr/>
          <a:lstStyle/>
          <a:p>
            <a:fld id="{31311CA2-5603-4F1C-8B97-F29961F83655}" type="slidenum">
              <a:rPr lang="en-ZA" smtClean="0"/>
              <a:pPr/>
              <a:t>8</a:t>
            </a:fld>
            <a:endParaRPr lang="en-ZA" dirty="0"/>
          </a:p>
        </p:txBody>
      </p:sp>
      <p:sp>
        <p:nvSpPr>
          <p:cNvPr id="4" name="Title 3">
            <a:extLst>
              <a:ext uri="{FF2B5EF4-FFF2-40B4-BE49-F238E27FC236}">
                <a16:creationId xmlns:a16="http://schemas.microsoft.com/office/drawing/2014/main" id="{C80F7E69-47AF-4C0F-B77E-F79EE9AFD3CE}"/>
              </a:ext>
            </a:extLst>
          </p:cNvPr>
          <p:cNvSpPr>
            <a:spLocks noGrp="1"/>
          </p:cNvSpPr>
          <p:nvPr>
            <p:ph type="title"/>
          </p:nvPr>
        </p:nvSpPr>
        <p:spPr/>
        <p:txBody>
          <a:bodyPr/>
          <a:lstStyle/>
          <a:p>
            <a:r>
              <a:rPr lang="en-ZA" dirty="0"/>
              <a:t>Balancing the art and science of costing</a:t>
            </a:r>
          </a:p>
        </p:txBody>
      </p:sp>
    </p:spTree>
    <p:extLst>
      <p:ext uri="{BB962C8B-B14F-4D97-AF65-F5344CB8AC3E}">
        <p14:creationId xmlns:p14="http://schemas.microsoft.com/office/powerpoint/2010/main" val="19134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5BDC0D-4C1C-49BA-98C9-EC4A37C02BD8}"/>
              </a:ext>
            </a:extLst>
          </p:cNvPr>
          <p:cNvSpPr>
            <a:spLocks noGrp="1"/>
          </p:cNvSpPr>
          <p:nvPr>
            <p:ph idx="1"/>
          </p:nvPr>
        </p:nvSpPr>
        <p:spPr/>
        <p:txBody>
          <a:bodyPr/>
          <a:lstStyle/>
          <a:p>
            <a:r>
              <a:rPr lang="en-ZA" dirty="0"/>
              <a:t>Too much detail is a bad thing!</a:t>
            </a:r>
          </a:p>
          <a:p>
            <a:pPr lvl="1"/>
            <a:r>
              <a:rPr lang="en-ZA" dirty="0">
                <a:latin typeface="Arial" panose="020B0604020202020204" pitchFamily="34" charset="0"/>
                <a:cs typeface="Arial" panose="020B0604020202020204" pitchFamily="34" charset="0"/>
              </a:rPr>
              <a:t>focus on the 20% of cost components which account for 80% of the costs</a:t>
            </a:r>
          </a:p>
          <a:p>
            <a:pPr lvl="1"/>
            <a:r>
              <a:rPr lang="en-ZA" dirty="0"/>
              <a:t>focus on getting 80% of the costs by doing 20% of the costing work</a:t>
            </a:r>
          </a:p>
          <a:p>
            <a:r>
              <a:rPr lang="en-ZA" dirty="0"/>
              <a:t>How does one avoid too much detail?</a:t>
            </a:r>
          </a:p>
          <a:p>
            <a:pPr lvl="1"/>
            <a:r>
              <a:rPr lang="en-ZA" dirty="0"/>
              <a:t>Focus on identifying the </a:t>
            </a:r>
            <a:r>
              <a:rPr lang="en-ZA" b="1" dirty="0">
                <a:solidFill>
                  <a:srgbClr val="0B6C36"/>
                </a:solidFill>
              </a:rPr>
              <a:t>key cost drivers </a:t>
            </a:r>
            <a:r>
              <a:rPr lang="en-ZA" dirty="0"/>
              <a:t>-  </a:t>
            </a:r>
          </a:p>
          <a:p>
            <a:pPr lvl="2"/>
            <a:r>
              <a:rPr lang="en-ZA" dirty="0"/>
              <a:t>the main programme elements and activities</a:t>
            </a:r>
          </a:p>
          <a:p>
            <a:pPr lvl="2"/>
            <a:r>
              <a:rPr lang="en-ZA" dirty="0"/>
              <a:t>the key </a:t>
            </a:r>
            <a:r>
              <a:rPr lang="en-US" altLang="en-US" dirty="0">
                <a:latin typeface="Arial" panose="020B0604020202020204" pitchFamily="34" charset="0"/>
                <a:cs typeface="Arial" panose="020B0604020202020204" pitchFamily="34" charset="0"/>
              </a:rPr>
              <a:t>groups of clients or beneficiaries of the service</a:t>
            </a:r>
          </a:p>
          <a:p>
            <a:pPr lvl="2"/>
            <a:r>
              <a:rPr lang="en-US" altLang="en-US" dirty="0">
                <a:latin typeface="Arial" panose="020B0604020202020204" pitchFamily="34" charset="0"/>
                <a:cs typeface="Arial" panose="020B0604020202020204" pitchFamily="34" charset="0"/>
              </a:rPr>
              <a:t>the main inputs, activities and outputs of the service</a:t>
            </a:r>
          </a:p>
          <a:p>
            <a:pPr lvl="1"/>
            <a:r>
              <a:rPr lang="en-ZA" dirty="0"/>
              <a:t>Avoid trying to work out “How long is a piece of string?”</a:t>
            </a:r>
          </a:p>
          <a:p>
            <a:pPr lvl="2"/>
            <a:r>
              <a:rPr lang="en-ZA" dirty="0"/>
              <a:t>simply make an informed assumption or  </a:t>
            </a:r>
            <a:br>
              <a:rPr lang="en-ZA" dirty="0"/>
            </a:br>
            <a:r>
              <a:rPr lang="en-ZA" dirty="0"/>
              <a:t>identify a plausible range</a:t>
            </a:r>
          </a:p>
          <a:p>
            <a:endParaRPr lang="en-ZA" dirty="0"/>
          </a:p>
        </p:txBody>
      </p:sp>
      <p:sp>
        <p:nvSpPr>
          <p:cNvPr id="3" name="Slide Number Placeholder 2">
            <a:extLst>
              <a:ext uri="{FF2B5EF4-FFF2-40B4-BE49-F238E27FC236}">
                <a16:creationId xmlns:a16="http://schemas.microsoft.com/office/drawing/2014/main" id="{19E39FD3-65E6-45AE-B218-AD88D9F80895}"/>
              </a:ext>
            </a:extLst>
          </p:cNvPr>
          <p:cNvSpPr>
            <a:spLocks noGrp="1"/>
          </p:cNvSpPr>
          <p:nvPr>
            <p:ph type="sldNum" sz="quarter" idx="11"/>
          </p:nvPr>
        </p:nvSpPr>
        <p:spPr/>
        <p:txBody>
          <a:bodyPr/>
          <a:lstStyle/>
          <a:p>
            <a:fld id="{31311CA2-5603-4F1C-8B97-F29961F83655}" type="slidenum">
              <a:rPr lang="en-ZA" smtClean="0"/>
              <a:pPr/>
              <a:t>9</a:t>
            </a:fld>
            <a:endParaRPr lang="en-ZA" dirty="0"/>
          </a:p>
        </p:txBody>
      </p:sp>
      <p:sp>
        <p:nvSpPr>
          <p:cNvPr id="4" name="Title 3">
            <a:extLst>
              <a:ext uri="{FF2B5EF4-FFF2-40B4-BE49-F238E27FC236}">
                <a16:creationId xmlns:a16="http://schemas.microsoft.com/office/drawing/2014/main" id="{AFE51A80-E6B8-4F6C-9611-7A29F9417BA4}"/>
              </a:ext>
            </a:extLst>
          </p:cNvPr>
          <p:cNvSpPr>
            <a:spLocks noGrp="1"/>
          </p:cNvSpPr>
          <p:nvPr>
            <p:ph type="title"/>
          </p:nvPr>
        </p:nvSpPr>
        <p:spPr/>
        <p:txBody>
          <a:bodyPr/>
          <a:lstStyle/>
          <a:p>
            <a:r>
              <a:rPr lang="en-ZA" dirty="0"/>
              <a:t>80/20 principle</a:t>
            </a:r>
          </a:p>
        </p:txBody>
      </p:sp>
    </p:spTree>
    <p:extLst>
      <p:ext uri="{BB962C8B-B14F-4D97-AF65-F5344CB8AC3E}">
        <p14:creationId xmlns:p14="http://schemas.microsoft.com/office/powerpoint/2010/main" val="1355005628"/>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DFEE11D6ACE44B773BBBCECA8D779" ma:contentTypeVersion="2" ma:contentTypeDescription="Create a new document." ma:contentTypeScope="" ma:versionID="c026fa50128cd412052bd9287ce91fbb">
  <xsd:schema xmlns:xsd="http://www.w3.org/2001/XMLSchema" xmlns:xs="http://www.w3.org/2001/XMLSchema" xmlns:p="http://schemas.microsoft.com/office/2006/metadata/properties" xmlns:ns2="8056ab92-f3c8-4ad8-8a14-0063ac1aea15" targetNamespace="http://schemas.microsoft.com/office/2006/metadata/properties" ma:root="true" ma:fieldsID="6f05424002963924a94003397c6b2e59" ns2:_="">
    <xsd:import namespace="8056ab92-f3c8-4ad8-8a14-0063ac1aea15"/>
    <xsd:element name="properties">
      <xsd:complexType>
        <xsd:sequence>
          <xsd:element name="documentManagement">
            <xsd:complexType>
              <xsd:all>
                <xsd:element ref="ns2:Order0" minOccurs="0"/>
                <xsd:element ref="ns2:St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6ab92-f3c8-4ad8-8a14-0063ac1aea15"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element name="Step" ma:index="9" nillable="true" ma:displayName="Step" ma:default="Step 1" ma:format="Dropdown" ma:internalName="Step">
      <xsd:simpleType>
        <xsd:restriction base="dms:Choice">
          <xsd:enumeration value="Step 1"/>
          <xsd:enumeration value="Step 2"/>
          <xsd:enumeration value="Step 3"/>
          <xsd:enumeration value="Step 4"/>
          <xsd:enumeration value="Step 5"/>
          <xsd:enumeration value="Step 6"/>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8056ab92-f3c8-4ad8-8a14-0063ac1aea15">2</Order0>
    <Step xmlns="8056ab92-f3c8-4ad8-8a14-0063ac1aea15">Step 5</Step>
  </documentManagement>
</p:properties>
</file>

<file path=customXml/itemProps1.xml><?xml version="1.0" encoding="utf-8"?>
<ds:datastoreItem xmlns:ds="http://schemas.openxmlformats.org/officeDocument/2006/customXml" ds:itemID="{390A3889-F3FA-4800-8DBF-1F480B599D0D}"/>
</file>

<file path=customXml/itemProps2.xml><?xml version="1.0" encoding="utf-8"?>
<ds:datastoreItem xmlns:ds="http://schemas.openxmlformats.org/officeDocument/2006/customXml" ds:itemID="{222C5C83-9E8B-4101-AC50-21FEBF926074}"/>
</file>

<file path=customXml/itemProps3.xml><?xml version="1.0" encoding="utf-8"?>
<ds:datastoreItem xmlns:ds="http://schemas.openxmlformats.org/officeDocument/2006/customXml" ds:itemID="{9EFDD334-7C1D-4EF3-9383-1E78419028F0}"/>
</file>

<file path=docProps/app.xml><?xml version="1.0" encoding="utf-8"?>
<Properties xmlns="http://schemas.openxmlformats.org/officeDocument/2006/extended-properties" xmlns:vt="http://schemas.openxmlformats.org/officeDocument/2006/docPropsVTypes">
  <Template/>
  <TotalTime>5132</TotalTime>
  <Words>1032</Words>
  <Application>Microsoft Office PowerPoint</Application>
  <PresentationFormat>Widescreen</PresentationFormat>
  <Paragraphs>157</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vt:lpstr>
      <vt:lpstr>Tempus Sans ITC</vt:lpstr>
      <vt:lpstr>Wingdings</vt:lpstr>
      <vt:lpstr>1_Office Theme</vt:lpstr>
      <vt:lpstr>Step 5b Costing Models </vt:lpstr>
      <vt:lpstr>Spending Review Methodology</vt:lpstr>
      <vt:lpstr>Read the following…</vt:lpstr>
      <vt:lpstr>Principles  for evaluating and building costing models</vt:lpstr>
      <vt:lpstr>PowerPoint Presentation</vt:lpstr>
      <vt:lpstr>PowerPoint Presentation</vt:lpstr>
      <vt:lpstr>PowerPoint Presentation</vt:lpstr>
      <vt:lpstr>Balancing the art and science of costing</vt:lpstr>
      <vt:lpstr>80/20 principle</vt:lpstr>
      <vt:lpstr>Transparency</vt:lpstr>
      <vt:lpstr>Formatting principle </vt:lpstr>
      <vt:lpstr>Ordering principle</vt:lpstr>
      <vt:lpstr>Colouring-in principle</vt:lpstr>
      <vt:lpstr>KISS principle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Conrad Barberton</dc:creator>
  <cp:lastModifiedBy>Conrad Barberton</cp:lastModifiedBy>
  <cp:revision>86</cp:revision>
  <dcterms:created xsi:type="dcterms:W3CDTF">2019-03-14T07:33:00Z</dcterms:created>
  <dcterms:modified xsi:type="dcterms:W3CDTF">2020-09-02T14:12:08Z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0x010100440DFEE11D6ACE44B773BBBCECA8D779</vt:lpwstr>
  </property>
</Properties>
</file>