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8"/>
  </p:notesMasterIdLst>
  <p:handoutMasterIdLst>
    <p:handoutMasterId r:id="rId19"/>
  </p:handoutMasterIdLst>
  <p:sldIdLst>
    <p:sldId id="257" r:id="rId2"/>
    <p:sldId id="379" r:id="rId3"/>
    <p:sldId id="344" r:id="rId4"/>
    <p:sldId id="361" r:id="rId5"/>
    <p:sldId id="362" r:id="rId6"/>
    <p:sldId id="380" r:id="rId7"/>
    <p:sldId id="364" r:id="rId8"/>
    <p:sldId id="365" r:id="rId9"/>
    <p:sldId id="367" r:id="rId10"/>
    <p:sldId id="368" r:id="rId11"/>
    <p:sldId id="369" r:id="rId12"/>
    <p:sldId id="370" r:id="rId13"/>
    <p:sldId id="371" r:id="rId14"/>
    <p:sldId id="372" r:id="rId15"/>
    <p:sldId id="373" r:id="rId16"/>
    <p:sldId id="3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Jitsing" initials="AJ" lastIdx="2" clrIdx="0">
    <p:extLst>
      <p:ext uri="{19B8F6BF-5375-455C-9EA6-DF929625EA0E}">
        <p15:presenceInfo xmlns:p15="http://schemas.microsoft.com/office/powerpoint/2012/main" userId="8e9444a69d7df0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CCCC"/>
    <a:srgbClr val="CCCCFF"/>
    <a:srgbClr val="99CCFF"/>
    <a:srgbClr val="CCFFFF"/>
    <a:srgbClr val="99FFCC"/>
    <a:srgbClr val="66FF99"/>
    <a:srgbClr val="3366FF"/>
    <a:srgbClr val="0B6C3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7" autoAdjust="0"/>
    <p:restoredTop sz="93546" autoAdjust="0"/>
  </p:normalViewPr>
  <p:slideViewPr>
    <p:cSldViewPr snapToGrid="0" showGuides="1">
      <p:cViewPr varScale="1">
        <p:scale>
          <a:sx n="55" d="100"/>
          <a:sy n="55" d="100"/>
        </p:scale>
        <p:origin x="36" y="151"/>
      </p:cViewPr>
      <p:guideLst>
        <p:guide orient="horz" pos="3022"/>
        <p:guide pos="3840"/>
      </p:guideLst>
    </p:cSldViewPr>
  </p:slideViewPr>
  <p:outlineViewPr>
    <p:cViewPr>
      <p:scale>
        <a:sx n="33" d="100"/>
        <a:sy n="33" d="100"/>
      </p:scale>
      <p:origin x="0" y="-24454"/>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5" d="100"/>
          <a:sy n="65" d="100"/>
        </p:scale>
        <p:origin x="3154"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728E6C-555F-4A6B-B0DA-06F9A6288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21BBB19E-2939-46F8-8D9D-7942DE0AAC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47C828-60AB-443F-9E45-D7B2D07C1DD4}" type="datetimeFigureOut">
              <a:rPr lang="en-ZA" smtClean="0"/>
              <a:t>2020/09/28</a:t>
            </a:fld>
            <a:endParaRPr lang="en-ZA"/>
          </a:p>
        </p:txBody>
      </p:sp>
      <p:sp>
        <p:nvSpPr>
          <p:cNvPr id="4" name="Footer Placeholder 3">
            <a:extLst>
              <a:ext uri="{FF2B5EF4-FFF2-40B4-BE49-F238E27FC236}">
                <a16:creationId xmlns:a16="http://schemas.microsoft.com/office/drawing/2014/main" id="{EB921AE1-5BCD-4211-A10D-ED06CD3D47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Baseline Assessment and New Policy Costing Course</a:t>
            </a:r>
            <a:endParaRPr lang="en-ZA"/>
          </a:p>
        </p:txBody>
      </p:sp>
      <p:sp>
        <p:nvSpPr>
          <p:cNvPr id="5" name="Slide Number Placeholder 4">
            <a:extLst>
              <a:ext uri="{FF2B5EF4-FFF2-40B4-BE49-F238E27FC236}">
                <a16:creationId xmlns:a16="http://schemas.microsoft.com/office/drawing/2014/main" id="{8F9E4329-C39C-4FD0-B54D-0E06A9C37E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DF10DC-1EAA-477E-9C86-6110280A9758}" type="slidenum">
              <a:rPr lang="en-ZA" smtClean="0"/>
              <a:t>‹#›</a:t>
            </a:fld>
            <a:endParaRPr lang="en-ZA"/>
          </a:p>
        </p:txBody>
      </p:sp>
    </p:spTree>
    <p:extLst>
      <p:ext uri="{BB962C8B-B14F-4D97-AF65-F5344CB8AC3E}">
        <p14:creationId xmlns:p14="http://schemas.microsoft.com/office/powerpoint/2010/main" val="15014861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3D705-2DC0-4ED5-A781-AC75E4F22CFA}"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Baseline Assessment and New Policy Costing Course</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2C74F6-F1CC-44B7-824D-80930BA949DD}" type="slidenum">
              <a:rPr lang="en-US" smtClean="0"/>
              <a:t>‹#›</a:t>
            </a:fld>
            <a:endParaRPr lang="en-US"/>
          </a:p>
        </p:txBody>
      </p:sp>
    </p:spTree>
    <p:extLst>
      <p:ext uri="{BB962C8B-B14F-4D97-AF65-F5344CB8AC3E}">
        <p14:creationId xmlns:p14="http://schemas.microsoft.com/office/powerpoint/2010/main" val="52578241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F764EB-D10C-4945-B08D-ADA3570253A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06A1D70-BB4E-436A-9D0D-FB7A05202D73}"/>
              </a:ext>
            </a:extLst>
          </p:cNvPr>
          <p:cNvSpPr>
            <a:spLocks noGrp="1"/>
          </p:cNvSpPr>
          <p:nvPr>
            <p:ph type="ftr" sz="quarter" idx="4"/>
          </p:nvPr>
        </p:nvSpPr>
        <p:spPr/>
        <p:txBody>
          <a:bodyPr/>
          <a:lstStyle/>
          <a:p>
            <a:r>
              <a:rPr lang="en-GB"/>
              <a:t>Baseline Assessment and New Policy Costing Course</a:t>
            </a:r>
            <a:endParaRPr lang="en-US"/>
          </a:p>
        </p:txBody>
      </p:sp>
    </p:spTree>
    <p:extLst>
      <p:ext uri="{BB962C8B-B14F-4D97-AF65-F5344CB8AC3E}">
        <p14:creationId xmlns:p14="http://schemas.microsoft.com/office/powerpoint/2010/main" val="3414226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764EB-D10C-4945-B08D-ADA3570253A0}"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77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CF764EB-D10C-4945-B08D-ADA3570253A0}" type="slidenum">
              <a:rPr lang="en-ZA" smtClean="0"/>
              <a:t>4</a:t>
            </a:fld>
            <a:endParaRPr lang="en-ZA" dirty="0"/>
          </a:p>
        </p:txBody>
      </p:sp>
    </p:spTree>
    <p:extLst>
      <p:ext uri="{BB962C8B-B14F-4D97-AF65-F5344CB8AC3E}">
        <p14:creationId xmlns:p14="http://schemas.microsoft.com/office/powerpoint/2010/main" val="3714888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 Title Slide">
    <p:spTree>
      <p:nvGrpSpPr>
        <p:cNvPr id="1" name=""/>
        <p:cNvGrpSpPr/>
        <p:nvPr/>
      </p:nvGrpSpPr>
      <p:grpSpPr>
        <a:xfrm>
          <a:off x="0" y="0"/>
          <a:ext cx="0" cy="0"/>
          <a:chOff x="0" y="0"/>
          <a:chExt cx="0" cy="0"/>
        </a:xfrm>
      </p:grpSpPr>
      <p:pic>
        <p:nvPicPr>
          <p:cNvPr id="5" name="Picture 4" descr="POWERPOINT PRESENTATIO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37956"/>
          </a:xfrm>
          <a:prstGeom prst="rect">
            <a:avLst/>
          </a:prstGeom>
        </p:spPr>
      </p:pic>
      <p:sp>
        <p:nvSpPr>
          <p:cNvPr id="2" name="Title 1"/>
          <p:cNvSpPr>
            <a:spLocks noGrp="1"/>
          </p:cNvSpPr>
          <p:nvPr>
            <p:ph type="ctrTitle" hasCustomPrompt="1"/>
          </p:nvPr>
        </p:nvSpPr>
        <p:spPr>
          <a:xfrm>
            <a:off x="914400" y="585629"/>
            <a:ext cx="10363200" cy="1470025"/>
          </a:xfrm>
        </p:spPr>
        <p:txBody>
          <a:bodyPr>
            <a:normAutofit/>
          </a:bodyPr>
          <a:lstStyle>
            <a:lvl1pPr algn="ctr">
              <a:defRPr sz="3600" b="1">
                <a:solidFill>
                  <a:schemeClr val="bg1"/>
                </a:solidFill>
              </a:defRPr>
            </a:lvl1pPr>
          </a:lstStyle>
          <a:p>
            <a:r>
              <a:rPr lang="en-US" dirty="0"/>
              <a:t>BASELINE ASSESSMENT AND NEW POLICY COSTING COURSE </a:t>
            </a:r>
          </a:p>
        </p:txBody>
      </p:sp>
      <p:sp>
        <p:nvSpPr>
          <p:cNvPr id="3" name="Subtitle 2"/>
          <p:cNvSpPr>
            <a:spLocks noGrp="1"/>
          </p:cNvSpPr>
          <p:nvPr>
            <p:ph type="subTitle" idx="1" hasCustomPrompt="1"/>
          </p:nvPr>
        </p:nvSpPr>
        <p:spPr>
          <a:xfrm>
            <a:off x="1828800" y="2055653"/>
            <a:ext cx="8534400" cy="1460420"/>
          </a:xfrm>
        </p:spPr>
        <p:txBody>
          <a:bodyPr anchor="ctr" anchorCtr="0"/>
          <a:lstStyle>
            <a:lvl1pPr marL="0" indent="0" algn="ctr">
              <a:buNone/>
              <a:defRPr sz="2800" b="1">
                <a:solidFill>
                  <a:srgbClr val="FFFFFF"/>
                </a:solidFill>
              </a:defRPr>
            </a:lvl1pPr>
            <a:lvl2pPr marL="483626" indent="0" algn="ctr">
              <a:buNone/>
              <a:defRPr>
                <a:solidFill>
                  <a:schemeClr val="tx1">
                    <a:tint val="75000"/>
                  </a:schemeClr>
                </a:solidFill>
              </a:defRPr>
            </a:lvl2pPr>
            <a:lvl3pPr marL="967252" indent="0" algn="ctr">
              <a:buNone/>
              <a:defRPr>
                <a:solidFill>
                  <a:schemeClr val="tx1">
                    <a:tint val="75000"/>
                  </a:schemeClr>
                </a:solidFill>
              </a:defRPr>
            </a:lvl3pPr>
            <a:lvl4pPr marL="1450878" indent="0" algn="ctr">
              <a:buNone/>
              <a:defRPr>
                <a:solidFill>
                  <a:schemeClr val="tx1">
                    <a:tint val="75000"/>
                  </a:schemeClr>
                </a:solidFill>
              </a:defRPr>
            </a:lvl4pPr>
            <a:lvl5pPr marL="1934505" indent="0" algn="ctr">
              <a:buNone/>
              <a:defRPr>
                <a:solidFill>
                  <a:schemeClr val="tx1">
                    <a:tint val="75000"/>
                  </a:schemeClr>
                </a:solidFill>
              </a:defRPr>
            </a:lvl5pPr>
            <a:lvl6pPr marL="2418131" indent="0" algn="ctr">
              <a:buNone/>
              <a:defRPr>
                <a:solidFill>
                  <a:schemeClr val="tx1">
                    <a:tint val="75000"/>
                  </a:schemeClr>
                </a:solidFill>
              </a:defRPr>
            </a:lvl6pPr>
            <a:lvl7pPr marL="2901757" indent="0" algn="ctr">
              <a:buNone/>
              <a:defRPr>
                <a:solidFill>
                  <a:schemeClr val="tx1">
                    <a:tint val="75000"/>
                  </a:schemeClr>
                </a:solidFill>
              </a:defRPr>
            </a:lvl7pPr>
            <a:lvl8pPr marL="3385383" indent="0" algn="ctr">
              <a:buNone/>
              <a:defRPr>
                <a:solidFill>
                  <a:schemeClr val="tx1">
                    <a:tint val="75000"/>
                  </a:schemeClr>
                </a:solidFill>
              </a:defRPr>
            </a:lvl8pPr>
            <a:lvl9pPr marL="3869009" indent="0" algn="ctr">
              <a:buNone/>
              <a:defRPr>
                <a:solidFill>
                  <a:schemeClr val="tx1">
                    <a:tint val="75000"/>
                  </a:schemeClr>
                </a:solidFill>
              </a:defRPr>
            </a:lvl9pPr>
          </a:lstStyle>
          <a:p>
            <a:r>
              <a:rPr lang="en-US" dirty="0"/>
              <a:t>Module 2:</a:t>
            </a:r>
          </a:p>
        </p:txBody>
      </p:sp>
    </p:spTree>
    <p:extLst>
      <p:ext uri="{BB962C8B-B14F-4D97-AF65-F5344CB8AC3E}">
        <p14:creationId xmlns:p14="http://schemas.microsoft.com/office/powerpoint/2010/main" val="56709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Exercis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12678" y="701337"/>
            <a:ext cx="8740087" cy="5448276"/>
          </a:xfrm>
        </p:spPr>
        <p:txBody>
          <a:bodyPr/>
          <a:lstStyle>
            <a:lvl1pPr>
              <a:defRPr sz="2600"/>
            </a:lvl1pPr>
            <a:lvl2pPr>
              <a:defRPr sz="2400"/>
            </a:lvl2pPr>
            <a:lvl3pPr>
              <a:defRPr sz="2000"/>
            </a:lvl3pPr>
            <a:lvl4pPr>
              <a:defRPr sz="1800"/>
            </a:lvl4pPr>
            <a:lvl5pPr>
              <a:defRPr sz="1600"/>
            </a:lvl5pPr>
          </a:lstStyle>
          <a:p>
            <a:pPr lvl="0"/>
            <a:r>
              <a:rPr lang="en-US" dirty="0"/>
              <a:t>Exercise instructions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0901779" y="6356348"/>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26877" y="6356350"/>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0595F0C-E8B2-48C7-94BC-576C55505B8D}"/>
              </a:ext>
            </a:extLst>
          </p:cNvPr>
          <p:cNvSpPr/>
          <p:nvPr userDrawn="1"/>
        </p:nvSpPr>
        <p:spPr>
          <a:xfrm>
            <a:off x="313361" y="2929631"/>
            <a:ext cx="2175029" cy="32360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14" name="Picture 13" descr="A close up of a logo&#10;&#10;Description automatically generated">
            <a:extLst>
              <a:ext uri="{FF2B5EF4-FFF2-40B4-BE49-F238E27FC236}">
                <a16:creationId xmlns:a16="http://schemas.microsoft.com/office/drawing/2014/main" id="{0681A27D-BD65-460D-AAA9-538D2A2463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9807" y="3999934"/>
            <a:ext cx="1802136" cy="1645720"/>
          </a:xfrm>
          <a:prstGeom prst="rect">
            <a:avLst/>
          </a:prstGeom>
        </p:spPr>
      </p:pic>
      <p:sp>
        <p:nvSpPr>
          <p:cNvPr id="9" name="Text Placeholder 11">
            <a:extLst>
              <a:ext uri="{FF2B5EF4-FFF2-40B4-BE49-F238E27FC236}">
                <a16:creationId xmlns:a16="http://schemas.microsoft.com/office/drawing/2014/main" id="{735779B1-2C15-4A4C-AEE4-0B2582E26DA4}"/>
              </a:ext>
            </a:extLst>
          </p:cNvPr>
          <p:cNvSpPr>
            <a:spLocks noGrp="1"/>
          </p:cNvSpPr>
          <p:nvPr>
            <p:ph type="body" sz="quarter" idx="12" hasCustomPrompt="1"/>
          </p:nvPr>
        </p:nvSpPr>
        <p:spPr>
          <a:xfrm>
            <a:off x="189074" y="701337"/>
            <a:ext cx="2299316" cy="2973881"/>
          </a:xfrm>
        </p:spPr>
        <p:txBody>
          <a:bodyPr/>
          <a:lstStyle>
            <a:lvl1pPr marL="0" indent="0" algn="ctr">
              <a:buNone/>
              <a:defRPr b="1">
                <a:solidFill>
                  <a:srgbClr val="8E1E25"/>
                </a:solidFill>
              </a:defRPr>
            </a:lvl1pPr>
            <a:lvl2pPr marL="397984" indent="0">
              <a:buNone/>
              <a:defRPr/>
            </a:lvl2pPr>
            <a:lvl3pPr marL="775817" indent="0">
              <a:buNone/>
              <a:defRPr/>
            </a:lvl3pPr>
            <a:lvl4pPr marL="1153650" indent="0">
              <a:buNone/>
              <a:defRPr/>
            </a:lvl4pPr>
            <a:lvl5pPr marL="1541558" indent="0">
              <a:buNone/>
              <a:defRPr/>
            </a:lvl5pPr>
          </a:lstStyle>
          <a:p>
            <a:pPr lvl="0"/>
            <a:r>
              <a:rPr lang="en-ZA" dirty="0"/>
              <a:t>Exercise name (e.g. Create your </a:t>
            </a:r>
            <a:r>
              <a:rPr lang="en-ZA" dirty="0" err="1"/>
              <a:t>logframe</a:t>
            </a:r>
            <a:r>
              <a:rPr lang="en-ZA" dirty="0"/>
              <a:t>)</a:t>
            </a:r>
          </a:p>
        </p:txBody>
      </p:sp>
    </p:spTree>
    <p:extLst>
      <p:ext uri="{BB962C8B-B14F-4D97-AF65-F5344CB8AC3E}">
        <p14:creationId xmlns:p14="http://schemas.microsoft.com/office/powerpoint/2010/main" val="264238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Excel Exercis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12678" y="701337"/>
            <a:ext cx="8740087" cy="5448276"/>
          </a:xfrm>
        </p:spPr>
        <p:txBody>
          <a:bodyPr/>
          <a:lstStyle>
            <a:lvl1pPr>
              <a:defRPr sz="2600"/>
            </a:lvl1pPr>
            <a:lvl2pPr>
              <a:defRPr sz="2400"/>
            </a:lvl2pPr>
            <a:lvl3pPr>
              <a:defRPr sz="2000"/>
            </a:lvl3pPr>
            <a:lvl4pPr>
              <a:defRPr sz="1800"/>
            </a:lvl4pPr>
            <a:lvl5pPr>
              <a:defRPr sz="1600"/>
            </a:lvl5pPr>
          </a:lstStyle>
          <a:p>
            <a:pPr lvl="0"/>
            <a:r>
              <a:rPr lang="en-US" dirty="0"/>
              <a:t>Exercise instructions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0901779" y="6356350"/>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26877" y="6356350"/>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0595F0C-E8B2-48C7-94BC-576C55505B8D}"/>
              </a:ext>
            </a:extLst>
          </p:cNvPr>
          <p:cNvSpPr/>
          <p:nvPr userDrawn="1"/>
        </p:nvSpPr>
        <p:spPr>
          <a:xfrm>
            <a:off x="313361" y="2929631"/>
            <a:ext cx="2175029" cy="32360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6" name="Picture 5" descr="A close up of a sign&#10;&#10;Description automatically generated">
            <a:extLst>
              <a:ext uri="{FF2B5EF4-FFF2-40B4-BE49-F238E27FC236}">
                <a16:creationId xmlns:a16="http://schemas.microsoft.com/office/drawing/2014/main" id="{9A8A2FAC-E555-4F68-97BB-8430153698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873" y="623279"/>
            <a:ext cx="2652004" cy="2102660"/>
          </a:xfrm>
          <a:prstGeom prst="rect">
            <a:avLst/>
          </a:prstGeom>
        </p:spPr>
      </p:pic>
      <p:pic>
        <p:nvPicPr>
          <p:cNvPr id="12" name="Picture 11" descr="A close up of a logo&#10;&#10;Description automatically generated">
            <a:extLst>
              <a:ext uri="{FF2B5EF4-FFF2-40B4-BE49-F238E27FC236}">
                <a16:creationId xmlns:a16="http://schemas.microsoft.com/office/drawing/2014/main" id="{C9B85673-044A-419A-86C8-78F4A0A98E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9807" y="3659247"/>
            <a:ext cx="1802136" cy="1645720"/>
          </a:xfrm>
          <a:prstGeom prst="rect">
            <a:avLst/>
          </a:prstGeom>
        </p:spPr>
      </p:pic>
    </p:spTree>
    <p:extLst>
      <p:ext uri="{BB962C8B-B14F-4D97-AF65-F5344CB8AC3E}">
        <p14:creationId xmlns:p14="http://schemas.microsoft.com/office/powerpoint/2010/main" val="128123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Test your knowled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12678" y="701337"/>
            <a:ext cx="8740087" cy="5448276"/>
          </a:xfrm>
        </p:spPr>
        <p:txBody>
          <a:bodyPr/>
          <a:lstStyle>
            <a:lvl1pPr>
              <a:defRPr sz="2600"/>
            </a:lvl1pPr>
            <a:lvl2pPr>
              <a:defRPr sz="2400"/>
            </a:lvl2pPr>
            <a:lvl3pPr>
              <a:defRPr sz="2000"/>
            </a:lvl3pPr>
            <a:lvl4pPr>
              <a:defRPr sz="1800"/>
            </a:lvl4pPr>
            <a:lvl5pPr>
              <a:defRPr sz="1600"/>
            </a:lvl5pPr>
          </a:lstStyle>
          <a:p>
            <a:pPr lvl="0"/>
            <a:r>
              <a:rPr lang="en-US" dirty="0"/>
              <a:t>Exercise instructions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0892901" y="6356350"/>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97898" y="6356350"/>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0595F0C-E8B2-48C7-94BC-576C55505B8D}"/>
              </a:ext>
            </a:extLst>
          </p:cNvPr>
          <p:cNvSpPr/>
          <p:nvPr userDrawn="1"/>
        </p:nvSpPr>
        <p:spPr>
          <a:xfrm>
            <a:off x="313361" y="2929631"/>
            <a:ext cx="2175029" cy="32360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 Placeholder 11">
            <a:extLst>
              <a:ext uri="{FF2B5EF4-FFF2-40B4-BE49-F238E27FC236}">
                <a16:creationId xmlns:a16="http://schemas.microsoft.com/office/drawing/2014/main" id="{8CF79192-5D2D-4FFD-88D2-A887A938DA11}"/>
              </a:ext>
            </a:extLst>
          </p:cNvPr>
          <p:cNvSpPr>
            <a:spLocks noGrp="1"/>
          </p:cNvSpPr>
          <p:nvPr>
            <p:ph type="body" sz="quarter" idx="12" hasCustomPrompt="1"/>
          </p:nvPr>
        </p:nvSpPr>
        <p:spPr>
          <a:xfrm>
            <a:off x="189075" y="701337"/>
            <a:ext cx="2299316" cy="1138365"/>
          </a:xfrm>
        </p:spPr>
        <p:txBody>
          <a:bodyPr/>
          <a:lstStyle>
            <a:lvl1pPr marL="0" indent="0" algn="ctr">
              <a:buNone/>
              <a:defRPr sz="2800" b="1">
                <a:solidFill>
                  <a:schemeClr val="accent3"/>
                </a:solidFill>
              </a:defRPr>
            </a:lvl1pPr>
            <a:lvl2pPr marL="397984" indent="0">
              <a:buNone/>
              <a:defRPr/>
            </a:lvl2pPr>
            <a:lvl3pPr marL="775817" indent="0">
              <a:buNone/>
              <a:defRPr/>
            </a:lvl3pPr>
            <a:lvl4pPr marL="1153650" indent="0">
              <a:buNone/>
              <a:defRPr/>
            </a:lvl4pPr>
            <a:lvl5pPr marL="1541558" indent="0">
              <a:buNone/>
              <a:defRPr/>
            </a:lvl5pPr>
          </a:lstStyle>
          <a:p>
            <a:pPr lvl="0"/>
            <a:r>
              <a:rPr lang="en-ZA" dirty="0"/>
              <a:t>Test your knowledge!</a:t>
            </a:r>
          </a:p>
        </p:txBody>
      </p:sp>
      <p:pic>
        <p:nvPicPr>
          <p:cNvPr id="17" name="Picture 16" descr="A close up of a logo&#10;&#10;Description automatically generated">
            <a:extLst>
              <a:ext uri="{FF2B5EF4-FFF2-40B4-BE49-F238E27FC236}">
                <a16:creationId xmlns:a16="http://schemas.microsoft.com/office/drawing/2014/main" id="{F247D7E9-E098-4D37-9A4A-42B18C6600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63" y="3834451"/>
            <a:ext cx="2586423" cy="1984156"/>
          </a:xfrm>
          <a:prstGeom prst="rect">
            <a:avLst/>
          </a:prstGeom>
        </p:spPr>
      </p:pic>
      <p:sp>
        <p:nvSpPr>
          <p:cNvPr id="12" name="Text Placeholder 11">
            <a:extLst>
              <a:ext uri="{FF2B5EF4-FFF2-40B4-BE49-F238E27FC236}">
                <a16:creationId xmlns:a16="http://schemas.microsoft.com/office/drawing/2014/main" id="{BF6B1899-BE80-4686-8289-AD66B7034FF6}"/>
              </a:ext>
            </a:extLst>
          </p:cNvPr>
          <p:cNvSpPr>
            <a:spLocks noGrp="1"/>
          </p:cNvSpPr>
          <p:nvPr>
            <p:ph type="body" sz="quarter" idx="13" hasCustomPrompt="1"/>
          </p:nvPr>
        </p:nvSpPr>
        <p:spPr>
          <a:xfrm>
            <a:off x="189074" y="2166151"/>
            <a:ext cx="2299316" cy="2077375"/>
          </a:xfrm>
        </p:spPr>
        <p:txBody>
          <a:bodyPr/>
          <a:lstStyle>
            <a:lvl1pPr marL="0" indent="0" algn="ctr">
              <a:buNone/>
              <a:defRPr b="0">
                <a:solidFill>
                  <a:schemeClr val="tx1">
                    <a:lumMod val="65000"/>
                    <a:lumOff val="35000"/>
                  </a:schemeClr>
                </a:solidFill>
              </a:defRPr>
            </a:lvl1pPr>
            <a:lvl2pPr marL="397984" indent="0">
              <a:buNone/>
              <a:defRPr/>
            </a:lvl2pPr>
            <a:lvl3pPr marL="775817" indent="0">
              <a:buNone/>
              <a:defRPr/>
            </a:lvl3pPr>
            <a:lvl4pPr marL="1153650" indent="0">
              <a:buNone/>
              <a:defRPr/>
            </a:lvl4pPr>
            <a:lvl5pPr marL="1541558" indent="0">
              <a:buNone/>
              <a:defRPr/>
            </a:lvl5pPr>
          </a:lstStyle>
          <a:p>
            <a:pPr lvl="0"/>
            <a:r>
              <a:rPr lang="en-ZA" dirty="0"/>
              <a:t>Name of module &amp; topic</a:t>
            </a:r>
          </a:p>
        </p:txBody>
      </p:sp>
    </p:spTree>
    <p:extLst>
      <p:ext uri="{BB962C8B-B14F-4D97-AF65-F5344CB8AC3E}">
        <p14:creationId xmlns:p14="http://schemas.microsoft.com/office/powerpoint/2010/main" val="282668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 Title only_blank">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0928412" y="6356350"/>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sp>
        <p:nvSpPr>
          <p:cNvPr id="14" name="Title 1">
            <a:extLst>
              <a:ext uri="{FF2B5EF4-FFF2-40B4-BE49-F238E27FC236}">
                <a16:creationId xmlns:a16="http://schemas.microsoft.com/office/drawing/2014/main" id="{4408CF14-6045-41CE-817C-600EF8A6A572}"/>
              </a:ext>
            </a:extLst>
          </p:cNvPr>
          <p:cNvSpPr>
            <a:spLocks noGrp="1"/>
          </p:cNvSpPr>
          <p:nvPr>
            <p:ph type="title"/>
          </p:nvPr>
        </p:nvSpPr>
        <p:spPr>
          <a:xfrm>
            <a:off x="824253" y="244753"/>
            <a:ext cx="10528512" cy="408052"/>
          </a:xfrm>
        </p:spPr>
        <p:txBody>
          <a:bodyPr>
            <a:noAutofit/>
          </a:bodyPr>
          <a:lstStyle>
            <a:lvl1pPr>
              <a:defRPr sz="2800" b="1">
                <a:solidFill>
                  <a:srgbClr val="8B0E18"/>
                </a:solidFill>
              </a:defRPr>
            </a:lvl1pPr>
          </a:lstStyle>
          <a:p>
            <a:r>
              <a:rPr lang="en-US"/>
              <a:t>Click to edit Master title style</a:t>
            </a:r>
            <a:endParaRPr lang="en-US" dirty="0"/>
          </a:p>
        </p:txBody>
      </p:sp>
    </p:spTree>
    <p:extLst>
      <p:ext uri="{BB962C8B-B14F-4D97-AF65-F5344CB8AC3E}">
        <p14:creationId xmlns:p14="http://schemas.microsoft.com/office/powerpoint/2010/main" val="505366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 Icon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1006536" y="6356350"/>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sp>
        <p:nvSpPr>
          <p:cNvPr id="14" name="Title 1">
            <a:extLst>
              <a:ext uri="{FF2B5EF4-FFF2-40B4-BE49-F238E27FC236}">
                <a16:creationId xmlns:a16="http://schemas.microsoft.com/office/drawing/2014/main" id="{4408CF14-6045-41CE-817C-600EF8A6A572}"/>
              </a:ext>
            </a:extLst>
          </p:cNvPr>
          <p:cNvSpPr>
            <a:spLocks noGrp="1"/>
          </p:cNvSpPr>
          <p:nvPr>
            <p:ph type="title" hasCustomPrompt="1"/>
          </p:nvPr>
        </p:nvSpPr>
        <p:spPr>
          <a:xfrm>
            <a:off x="824253" y="244753"/>
            <a:ext cx="10528512" cy="408052"/>
          </a:xfrm>
        </p:spPr>
        <p:txBody>
          <a:bodyPr>
            <a:noAutofit/>
          </a:bodyPr>
          <a:lstStyle>
            <a:lvl1pPr>
              <a:defRPr sz="2800" b="1">
                <a:solidFill>
                  <a:srgbClr val="8B0E18"/>
                </a:solidFill>
              </a:defRPr>
            </a:lvl1pPr>
          </a:lstStyle>
          <a:p>
            <a:r>
              <a:rPr lang="en-US" dirty="0"/>
              <a:t>Standard list of icons</a:t>
            </a:r>
          </a:p>
        </p:txBody>
      </p:sp>
      <p:pic>
        <p:nvPicPr>
          <p:cNvPr id="3" name="Picture 2" descr="A close up of a logo&#10;&#10;Description automatically generated">
            <a:extLst>
              <a:ext uri="{FF2B5EF4-FFF2-40B4-BE49-F238E27FC236}">
                <a16:creationId xmlns:a16="http://schemas.microsoft.com/office/drawing/2014/main" id="{DEE81F99-D50A-41A3-957E-84B1BA052D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415" y="904290"/>
            <a:ext cx="2310100" cy="1960285"/>
          </a:xfrm>
          <a:prstGeom prst="rect">
            <a:avLst/>
          </a:prstGeom>
        </p:spPr>
      </p:pic>
      <p:pic>
        <p:nvPicPr>
          <p:cNvPr id="5" name="Picture 4" descr="A close up of a logo&#10;&#10;Description automatically generated">
            <a:extLst>
              <a:ext uri="{FF2B5EF4-FFF2-40B4-BE49-F238E27FC236}">
                <a16:creationId xmlns:a16="http://schemas.microsoft.com/office/drawing/2014/main" id="{C23113D0-5427-4BC6-902F-46A8E81F8F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1865" y="1054553"/>
            <a:ext cx="2141091" cy="1826045"/>
          </a:xfrm>
          <a:prstGeom prst="rect">
            <a:avLst/>
          </a:prstGeom>
        </p:spPr>
      </p:pic>
      <p:pic>
        <p:nvPicPr>
          <p:cNvPr id="7" name="Picture 6" descr="A close up of a logo&#10;&#10;Description automatically generated">
            <a:extLst>
              <a:ext uri="{FF2B5EF4-FFF2-40B4-BE49-F238E27FC236}">
                <a16:creationId xmlns:a16="http://schemas.microsoft.com/office/drawing/2014/main" id="{A04CA1AC-1C56-4E59-A794-BB14034FBF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2550" y="743462"/>
            <a:ext cx="2705044" cy="2075156"/>
          </a:xfrm>
          <a:prstGeom prst="rect">
            <a:avLst/>
          </a:prstGeom>
        </p:spPr>
      </p:pic>
      <p:pic>
        <p:nvPicPr>
          <p:cNvPr id="9" name="Picture 8">
            <a:extLst>
              <a:ext uri="{FF2B5EF4-FFF2-40B4-BE49-F238E27FC236}">
                <a16:creationId xmlns:a16="http://schemas.microsoft.com/office/drawing/2014/main" id="{C7B0DAA5-B41F-41B3-88F3-C9110FBD44C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82283" y="1128088"/>
            <a:ext cx="1989429" cy="1736487"/>
          </a:xfrm>
          <a:prstGeom prst="rect">
            <a:avLst/>
          </a:prstGeom>
        </p:spPr>
      </p:pic>
      <p:sp>
        <p:nvSpPr>
          <p:cNvPr id="11" name="TextBox 10">
            <a:extLst>
              <a:ext uri="{FF2B5EF4-FFF2-40B4-BE49-F238E27FC236}">
                <a16:creationId xmlns:a16="http://schemas.microsoft.com/office/drawing/2014/main" id="{F807083E-5A7D-4725-A8DD-EDE0B3B07FA5}"/>
              </a:ext>
            </a:extLst>
          </p:cNvPr>
          <p:cNvSpPr txBox="1"/>
          <p:nvPr userDrawn="1"/>
        </p:nvSpPr>
        <p:spPr>
          <a:xfrm>
            <a:off x="536814" y="3266983"/>
            <a:ext cx="2845469" cy="369332"/>
          </a:xfrm>
          <a:prstGeom prst="rect">
            <a:avLst/>
          </a:prstGeom>
          <a:noFill/>
        </p:spPr>
        <p:txBody>
          <a:bodyPr wrap="square" rtlCol="0">
            <a:spAutoFit/>
          </a:bodyPr>
          <a:lstStyle/>
          <a:p>
            <a:r>
              <a:rPr lang="en-ZA" dirty="0"/>
              <a:t>Concept/Idea (Teach)</a:t>
            </a:r>
          </a:p>
        </p:txBody>
      </p:sp>
      <p:sp>
        <p:nvSpPr>
          <p:cNvPr id="13" name="TextBox 12">
            <a:extLst>
              <a:ext uri="{FF2B5EF4-FFF2-40B4-BE49-F238E27FC236}">
                <a16:creationId xmlns:a16="http://schemas.microsoft.com/office/drawing/2014/main" id="{4E27CD4C-669E-47EB-BCB9-CB37142A9E2D}"/>
              </a:ext>
            </a:extLst>
          </p:cNvPr>
          <p:cNvSpPr txBox="1"/>
          <p:nvPr userDrawn="1"/>
        </p:nvSpPr>
        <p:spPr>
          <a:xfrm>
            <a:off x="3382283" y="3234717"/>
            <a:ext cx="2845469" cy="369332"/>
          </a:xfrm>
          <a:prstGeom prst="rect">
            <a:avLst/>
          </a:prstGeom>
          <a:noFill/>
        </p:spPr>
        <p:txBody>
          <a:bodyPr wrap="square" rtlCol="0">
            <a:spAutoFit/>
          </a:bodyPr>
          <a:lstStyle/>
          <a:p>
            <a:r>
              <a:rPr lang="en-ZA" dirty="0"/>
              <a:t>Demonstrate (Show)</a:t>
            </a:r>
          </a:p>
        </p:txBody>
      </p:sp>
      <p:sp>
        <p:nvSpPr>
          <p:cNvPr id="15" name="TextBox 14">
            <a:extLst>
              <a:ext uri="{FF2B5EF4-FFF2-40B4-BE49-F238E27FC236}">
                <a16:creationId xmlns:a16="http://schemas.microsoft.com/office/drawing/2014/main" id="{0C8FB4F9-5DFE-4CFF-9ED4-9E606FA850AF}"/>
              </a:ext>
            </a:extLst>
          </p:cNvPr>
          <p:cNvSpPr txBox="1"/>
          <p:nvPr userDrawn="1"/>
        </p:nvSpPr>
        <p:spPr>
          <a:xfrm>
            <a:off x="6281865" y="3221846"/>
            <a:ext cx="2845469" cy="369332"/>
          </a:xfrm>
          <a:prstGeom prst="rect">
            <a:avLst/>
          </a:prstGeom>
          <a:noFill/>
        </p:spPr>
        <p:txBody>
          <a:bodyPr wrap="square" rtlCol="0">
            <a:spAutoFit/>
          </a:bodyPr>
          <a:lstStyle/>
          <a:p>
            <a:r>
              <a:rPr lang="en-ZA" dirty="0"/>
              <a:t>Exercise (Do-it-yourself)</a:t>
            </a:r>
          </a:p>
        </p:txBody>
      </p:sp>
      <p:sp>
        <p:nvSpPr>
          <p:cNvPr id="16" name="TextBox 15">
            <a:extLst>
              <a:ext uri="{FF2B5EF4-FFF2-40B4-BE49-F238E27FC236}">
                <a16:creationId xmlns:a16="http://schemas.microsoft.com/office/drawing/2014/main" id="{EE80BC00-F25E-4DB4-A949-D5151A90BB52}"/>
              </a:ext>
            </a:extLst>
          </p:cNvPr>
          <p:cNvSpPr txBox="1"/>
          <p:nvPr userDrawn="1"/>
        </p:nvSpPr>
        <p:spPr>
          <a:xfrm>
            <a:off x="8966354" y="3138702"/>
            <a:ext cx="2845469" cy="646331"/>
          </a:xfrm>
          <a:prstGeom prst="rect">
            <a:avLst/>
          </a:prstGeom>
          <a:noFill/>
        </p:spPr>
        <p:txBody>
          <a:bodyPr wrap="square" rtlCol="0">
            <a:spAutoFit/>
          </a:bodyPr>
          <a:lstStyle/>
          <a:p>
            <a:r>
              <a:rPr lang="en-ZA" dirty="0"/>
              <a:t>Test your knowledge (Assess)</a:t>
            </a:r>
          </a:p>
        </p:txBody>
      </p:sp>
    </p:spTree>
    <p:extLst>
      <p:ext uri="{BB962C8B-B14F-4D97-AF65-F5344CB8AC3E}">
        <p14:creationId xmlns:p14="http://schemas.microsoft.com/office/powerpoint/2010/main" val="1173917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POWERPOINT PRESENTATIO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37956"/>
          </a:xfrm>
          <a:prstGeom prst="rect">
            <a:avLst/>
          </a:prstGeom>
        </p:spPr>
      </p:pic>
      <p:pic>
        <p:nvPicPr>
          <p:cNvPr id="4" name="Picture 3" descr="GTAC Final Logo 2015_DAR-02.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0427" y="4966994"/>
            <a:ext cx="3878759" cy="1315071"/>
          </a:xfrm>
          <a:prstGeom prst="rect">
            <a:avLst/>
          </a:prstGeom>
        </p:spPr>
      </p:pic>
      <p:sp>
        <p:nvSpPr>
          <p:cNvPr id="5" name="TextBox 4"/>
          <p:cNvSpPr txBox="1"/>
          <p:nvPr userDrawn="1"/>
        </p:nvSpPr>
        <p:spPr>
          <a:xfrm>
            <a:off x="870537" y="425742"/>
            <a:ext cx="10398752" cy="3217484"/>
          </a:xfrm>
          <a:prstGeom prst="rect">
            <a:avLst/>
          </a:prstGeom>
          <a:noFill/>
        </p:spPr>
        <p:txBody>
          <a:bodyPr wrap="square" rtlCol="0">
            <a:spAutoFit/>
          </a:bodyPr>
          <a:lstStyle/>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269" b="0" i="0" u="none" strike="noStrike" kern="1200" cap="none" spc="0" normalizeH="0" baseline="0" noProof="0" dirty="0">
                <a:ln>
                  <a:noFill/>
                </a:ln>
                <a:solidFill>
                  <a:srgbClr val="FFFFFF"/>
                </a:solidFill>
                <a:effectLst/>
                <a:uLnTx/>
                <a:uFillTx/>
                <a:latin typeface="Arial"/>
                <a:ea typeface="+mn-ea"/>
                <a:cs typeface="Arial"/>
              </a:rPr>
              <a:t>GTAC</a:t>
            </a:r>
          </a:p>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269" b="0" i="0" u="none" strike="noStrike" kern="1200" cap="none" spc="0" normalizeH="0" baseline="0" noProof="0" dirty="0">
                <a:ln>
                  <a:noFill/>
                </a:ln>
                <a:solidFill>
                  <a:srgbClr val="FFFFFF"/>
                </a:solidFill>
                <a:effectLst/>
                <a:uLnTx/>
                <a:uFillTx/>
                <a:latin typeface="Arial"/>
                <a:ea typeface="+mn-ea"/>
                <a:cs typeface="Arial"/>
              </a:rPr>
              <a:t>Government Technical Advisory Centre</a:t>
            </a:r>
          </a:p>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269" b="0" i="0" u="none" strike="noStrike" kern="1200" cap="none" spc="0" normalizeH="0" baseline="0" noProof="0" dirty="0">
                <a:ln>
                  <a:noFill/>
                </a:ln>
                <a:solidFill>
                  <a:srgbClr val="FFFFFF"/>
                </a:solidFill>
                <a:effectLst/>
                <a:uLnTx/>
                <a:uFillTx/>
                <a:latin typeface="Arial"/>
                <a:ea typeface="+mn-ea"/>
                <a:cs typeface="Arial"/>
              </a:rPr>
              <a:t>Private Bag X115</a:t>
            </a:r>
          </a:p>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269" b="0" i="0" u="none" strike="noStrike" kern="1200" cap="none" spc="0" normalizeH="0" baseline="0" noProof="0" dirty="0">
                <a:ln>
                  <a:noFill/>
                </a:ln>
                <a:solidFill>
                  <a:srgbClr val="FFFFFF"/>
                </a:solidFill>
                <a:effectLst/>
                <a:uLnTx/>
                <a:uFillTx/>
                <a:latin typeface="Arial"/>
                <a:ea typeface="+mn-ea"/>
                <a:cs typeface="Arial"/>
              </a:rPr>
              <a:t>Pretoria 0001</a:t>
            </a:r>
          </a:p>
          <a:p>
            <a:pPr marL="0" marR="0" lvl="0" indent="0" algn="ctr" defTabSz="483626" rtl="0" eaLnBrk="1" fontAlgn="auto" latinLnBrk="0" hangingPunct="1">
              <a:lnSpc>
                <a:spcPct val="100000"/>
              </a:lnSpc>
              <a:spcBef>
                <a:spcPts val="0"/>
              </a:spcBef>
              <a:spcAft>
                <a:spcPts val="0"/>
              </a:spcAft>
              <a:buClrTx/>
              <a:buSzTx/>
              <a:buFontTx/>
              <a:buNone/>
              <a:tabLst/>
              <a:defRPr/>
            </a:pPr>
            <a:endParaRPr kumimoji="0" lang="en-US" sz="1269"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269" b="0" i="0" u="none" strike="noStrike" kern="1200" cap="none" spc="0" normalizeH="0" baseline="0" noProof="0" dirty="0">
                <a:ln>
                  <a:noFill/>
                </a:ln>
                <a:solidFill>
                  <a:srgbClr val="FFFFFF"/>
                </a:solidFill>
                <a:effectLst/>
                <a:uLnTx/>
                <a:uFillTx/>
                <a:latin typeface="Arial"/>
                <a:ea typeface="+mn-ea"/>
                <a:cs typeface="Arial"/>
              </a:rPr>
              <a:t>GTAC</a:t>
            </a:r>
          </a:p>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269" b="0" i="0" u="none" strike="noStrike" kern="1200" cap="none" spc="0" normalizeH="0" baseline="0" noProof="0" dirty="0">
                <a:ln>
                  <a:noFill/>
                </a:ln>
                <a:solidFill>
                  <a:srgbClr val="FFFFFF"/>
                </a:solidFill>
                <a:effectLst/>
                <a:uLnTx/>
                <a:uFillTx/>
                <a:latin typeface="Arial"/>
                <a:ea typeface="+mn-ea"/>
                <a:cs typeface="Arial"/>
              </a:rPr>
              <a:t>Government Technical Advisory Centre</a:t>
            </a:r>
          </a:p>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269" b="0" i="0" u="none" strike="noStrike" kern="1200" cap="none" spc="0" normalizeH="0" baseline="0" noProof="0" dirty="0">
                <a:ln>
                  <a:noFill/>
                </a:ln>
                <a:solidFill>
                  <a:srgbClr val="FFFFFF"/>
                </a:solidFill>
                <a:effectLst/>
                <a:uLnTx/>
                <a:uFillTx/>
                <a:latin typeface="Arial"/>
                <a:ea typeface="+mn-ea"/>
                <a:cs typeface="Arial"/>
              </a:rPr>
              <a:t>240 Madiba Street </a:t>
            </a:r>
          </a:p>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269" b="0" i="0" u="none" strike="noStrike" kern="1200" cap="none" spc="0" normalizeH="0" baseline="0" noProof="0" dirty="0">
                <a:ln>
                  <a:noFill/>
                </a:ln>
                <a:solidFill>
                  <a:srgbClr val="FFFFFF"/>
                </a:solidFill>
                <a:effectLst/>
                <a:uLnTx/>
                <a:uFillTx/>
                <a:latin typeface="Arial"/>
                <a:ea typeface="+mn-ea"/>
                <a:cs typeface="Arial"/>
              </a:rPr>
              <a:t>Pretoria 0002 </a:t>
            </a:r>
          </a:p>
          <a:p>
            <a:pPr marL="0" marR="0" lvl="0" indent="0" algn="ctr" defTabSz="483626" rtl="0" eaLnBrk="1" fontAlgn="auto" latinLnBrk="0" hangingPunct="1">
              <a:lnSpc>
                <a:spcPct val="100000"/>
              </a:lnSpc>
              <a:spcBef>
                <a:spcPts val="0"/>
              </a:spcBef>
              <a:spcAft>
                <a:spcPts val="0"/>
              </a:spcAft>
              <a:buClrTx/>
              <a:buSzTx/>
              <a:buFontTx/>
              <a:buNone/>
              <a:tabLst/>
              <a:defRPr/>
            </a:pPr>
            <a:endParaRPr kumimoji="0" lang="en-US" sz="1269"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483626" rtl="0" eaLnBrk="1" fontAlgn="auto" latinLnBrk="0" hangingPunct="1">
              <a:lnSpc>
                <a:spcPct val="100000"/>
              </a:lnSpc>
              <a:spcBef>
                <a:spcPts val="0"/>
              </a:spcBef>
              <a:spcAft>
                <a:spcPts val="0"/>
              </a:spcAft>
              <a:buClrTx/>
              <a:buSzTx/>
              <a:buFontTx/>
              <a:buNone/>
              <a:tabLst/>
              <a:defRPr/>
            </a:pPr>
            <a:r>
              <a:rPr kumimoji="0" lang="en-US" sz="1587" b="0" i="0" u="none" strike="noStrike" kern="1200" cap="none" spc="0" normalizeH="0" baseline="0" noProof="0" dirty="0">
                <a:ln>
                  <a:noFill/>
                </a:ln>
                <a:solidFill>
                  <a:srgbClr val="FFFFFF"/>
                </a:solidFill>
                <a:effectLst/>
                <a:uLnTx/>
                <a:uFillTx/>
                <a:latin typeface="Arial"/>
                <a:ea typeface="+mn-ea"/>
                <a:cs typeface="Arial"/>
              </a:rPr>
              <a:t>info@gtac.gov.za</a:t>
            </a:r>
            <a:br>
              <a:rPr kumimoji="0" lang="en-US" sz="1587" b="0" i="0" u="none" strike="noStrike" kern="1200" cap="none" spc="0" normalizeH="0" baseline="0" noProof="0" dirty="0">
                <a:ln>
                  <a:noFill/>
                </a:ln>
                <a:solidFill>
                  <a:srgbClr val="FFFFFF"/>
                </a:solidFill>
                <a:effectLst/>
                <a:uLnTx/>
                <a:uFillTx/>
                <a:latin typeface="Arial"/>
                <a:ea typeface="+mn-ea"/>
                <a:cs typeface="Arial"/>
              </a:rPr>
            </a:br>
            <a:br>
              <a:rPr kumimoji="0" lang="en-US" sz="1587" b="0" i="0" u="none" strike="noStrike" kern="1200" cap="none" spc="0" normalizeH="0" baseline="0" noProof="0" dirty="0">
                <a:ln>
                  <a:noFill/>
                </a:ln>
                <a:solidFill>
                  <a:srgbClr val="FFFFFF"/>
                </a:solidFill>
                <a:effectLst/>
                <a:uLnTx/>
                <a:uFillTx/>
                <a:latin typeface="Arial"/>
                <a:ea typeface="+mn-ea"/>
                <a:cs typeface="Arial"/>
              </a:rPr>
            </a:br>
            <a:r>
              <a:rPr kumimoji="0" lang="en-US" sz="3173" b="0" i="0" u="none" strike="noStrike" kern="1200" cap="none" spc="0" normalizeH="0" baseline="0" noProof="0" dirty="0">
                <a:ln>
                  <a:noFill/>
                </a:ln>
                <a:solidFill>
                  <a:srgbClr val="FFFFFF"/>
                </a:solidFill>
                <a:effectLst/>
                <a:uLnTx/>
                <a:uFillTx/>
                <a:latin typeface="Arial"/>
                <a:ea typeface="+mn-ea"/>
                <a:cs typeface="Arial"/>
              </a:rPr>
              <a:t>www.gtac.gov.za</a:t>
            </a:r>
          </a:p>
          <a:p>
            <a:pPr marL="0" marR="0" lvl="0" indent="0" algn="ctr" defTabSz="483626" rtl="0" eaLnBrk="1" fontAlgn="auto" latinLnBrk="0" hangingPunct="1">
              <a:lnSpc>
                <a:spcPct val="100000"/>
              </a:lnSpc>
              <a:spcBef>
                <a:spcPts val="0"/>
              </a:spcBef>
              <a:spcAft>
                <a:spcPts val="0"/>
              </a:spcAft>
              <a:buClrTx/>
              <a:buSzTx/>
              <a:buFontTx/>
              <a:buNone/>
              <a:tabLst/>
              <a:defRPr/>
            </a:pPr>
            <a:endParaRPr kumimoji="0" lang="en-US" sz="1269"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738548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9" name="Picture 8" descr="POWERPOINT PRESENTATION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383"/>
            <a:ext cx="12192000" cy="6837956"/>
          </a:xfrm>
          <a:prstGeom prst="rect">
            <a:avLst/>
          </a:prstGeom>
          <a:noFill/>
        </p:spPr>
      </p:pic>
      <p:sp>
        <p:nvSpPr>
          <p:cNvPr id="2" name="Title 1"/>
          <p:cNvSpPr>
            <a:spLocks noGrp="1"/>
          </p:cNvSpPr>
          <p:nvPr>
            <p:ph type="title"/>
          </p:nvPr>
        </p:nvSpPr>
        <p:spPr>
          <a:xfrm>
            <a:off x="963084" y="1687507"/>
            <a:ext cx="10363200" cy="1362075"/>
          </a:xfrm>
        </p:spPr>
        <p:txBody>
          <a:bodyPr anchor="ctr" anchorCtr="0">
            <a:normAutofit/>
          </a:bodyPr>
          <a:lstStyle>
            <a:lvl1pPr algn="ctr">
              <a:defRPr sz="2962" b="1" cap="all">
                <a:solidFill>
                  <a:srgbClr val="8B0E18"/>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141914"/>
            <a:ext cx="10363200" cy="1500187"/>
          </a:xfrm>
        </p:spPr>
        <p:txBody>
          <a:bodyPr anchor="b"/>
          <a:lstStyle>
            <a:lvl1pPr marL="0" indent="0" algn="ctr">
              <a:buNone/>
              <a:defRPr sz="2116">
                <a:solidFill>
                  <a:schemeClr val="tx1"/>
                </a:solidFill>
              </a:defRPr>
            </a:lvl1pPr>
            <a:lvl2pPr marL="483626" indent="0">
              <a:buNone/>
              <a:defRPr sz="1904">
                <a:solidFill>
                  <a:schemeClr val="tx1">
                    <a:tint val="75000"/>
                  </a:schemeClr>
                </a:solidFill>
              </a:defRPr>
            </a:lvl2pPr>
            <a:lvl3pPr marL="967252" indent="0">
              <a:buNone/>
              <a:defRPr sz="1692">
                <a:solidFill>
                  <a:schemeClr val="tx1">
                    <a:tint val="75000"/>
                  </a:schemeClr>
                </a:solidFill>
              </a:defRPr>
            </a:lvl3pPr>
            <a:lvl4pPr marL="1450878" indent="0">
              <a:buNone/>
              <a:defRPr sz="1481">
                <a:solidFill>
                  <a:schemeClr val="tx1">
                    <a:tint val="75000"/>
                  </a:schemeClr>
                </a:solidFill>
              </a:defRPr>
            </a:lvl4pPr>
            <a:lvl5pPr marL="1934505" indent="0">
              <a:buNone/>
              <a:defRPr sz="1481">
                <a:solidFill>
                  <a:schemeClr val="tx1">
                    <a:tint val="75000"/>
                  </a:schemeClr>
                </a:solidFill>
              </a:defRPr>
            </a:lvl5pPr>
            <a:lvl6pPr marL="2418131" indent="0">
              <a:buNone/>
              <a:defRPr sz="1481">
                <a:solidFill>
                  <a:schemeClr val="tx1">
                    <a:tint val="75000"/>
                  </a:schemeClr>
                </a:solidFill>
              </a:defRPr>
            </a:lvl6pPr>
            <a:lvl7pPr marL="2901757" indent="0">
              <a:buNone/>
              <a:defRPr sz="1481">
                <a:solidFill>
                  <a:schemeClr val="tx1">
                    <a:tint val="75000"/>
                  </a:schemeClr>
                </a:solidFill>
              </a:defRPr>
            </a:lvl7pPr>
            <a:lvl8pPr marL="3385383" indent="0">
              <a:buNone/>
              <a:defRPr sz="1481">
                <a:solidFill>
                  <a:schemeClr val="tx1">
                    <a:tint val="75000"/>
                  </a:schemeClr>
                </a:solidFill>
              </a:defRPr>
            </a:lvl8pPr>
            <a:lvl9pPr marL="3869009" indent="0">
              <a:buNone/>
              <a:defRPr sz="1481">
                <a:solidFill>
                  <a:schemeClr val="tx1">
                    <a:tint val="75000"/>
                  </a:schemeClr>
                </a:solidFill>
              </a:defRPr>
            </a:lvl9pPr>
          </a:lstStyle>
          <a:p>
            <a:pPr lvl="0"/>
            <a:r>
              <a:rPr lang="en-US"/>
              <a:t>Click to edit Master text styles</a:t>
            </a:r>
          </a:p>
        </p:txBody>
      </p:sp>
      <p:pic>
        <p:nvPicPr>
          <p:cNvPr id="8" name="Picture 7"/>
          <p:cNvPicPr>
            <a:picLocks noChangeAspect="1"/>
          </p:cNvPicPr>
          <p:nvPr/>
        </p:nvPicPr>
        <p:blipFill>
          <a:blip r:embed="rId3"/>
          <a:stretch>
            <a:fillRect/>
          </a:stretch>
        </p:blipFill>
        <p:spPr>
          <a:xfrm>
            <a:off x="8204521" y="372046"/>
            <a:ext cx="3514887" cy="1119470"/>
          </a:xfrm>
          <a:prstGeom prst="rect">
            <a:avLst/>
          </a:prstGeom>
        </p:spPr>
      </p:pic>
      <p:pic>
        <p:nvPicPr>
          <p:cNvPr id="11" name="Picture 10"/>
          <p:cNvPicPr>
            <a:picLocks noChangeAspect="1"/>
          </p:cNvPicPr>
          <p:nvPr/>
        </p:nvPicPr>
        <p:blipFill rotWithShape="1">
          <a:blip r:embed="rId4" cstate="screen">
            <a:alphaModFix amt="33000"/>
            <a:extLst>
              <a:ext uri="{28A0092B-C50C-407E-A947-70E740481C1C}">
                <a14:useLocalDpi xmlns:a14="http://schemas.microsoft.com/office/drawing/2010/main"/>
              </a:ext>
            </a:extLst>
          </a:blip>
          <a:srcRect l="33228" t="32965" r="21013" b="16316"/>
          <a:stretch/>
        </p:blipFill>
        <p:spPr>
          <a:xfrm>
            <a:off x="4247721" y="5111361"/>
            <a:ext cx="3596687" cy="1357473"/>
          </a:xfrm>
          <a:prstGeom prst="rect">
            <a:avLst/>
          </a:prstGeom>
        </p:spPr>
      </p:pic>
      <p:sp>
        <p:nvSpPr>
          <p:cNvPr id="7" name="Slide Number Placeholder 3"/>
          <p:cNvSpPr>
            <a:spLocks noGrp="1"/>
          </p:cNvSpPr>
          <p:nvPr>
            <p:ph type="sldNum" sz="quarter" idx="4"/>
          </p:nvPr>
        </p:nvSpPr>
        <p:spPr>
          <a:xfrm>
            <a:off x="9330267" y="6517116"/>
            <a:ext cx="2844800" cy="366073"/>
          </a:xfrm>
          <a:prstGeom prst="rect">
            <a:avLst/>
          </a:prstGeom>
        </p:spPr>
        <p:txBody>
          <a:bodyPr vert="horz" lIns="91440" tIns="45720" rIns="91440" bIns="45720" rtlCol="0" anchor="ctr"/>
          <a:lstStyle>
            <a:lvl1pPr algn="r">
              <a:defRPr sz="1058">
                <a:solidFill>
                  <a:schemeClr val="bg1"/>
                </a:solidFill>
              </a:defRPr>
            </a:lvl1pPr>
          </a:lstStyle>
          <a:p>
            <a:fld id="{23690667-295C-4548-A8F3-2AF8F8044C02}" type="slidenum">
              <a:rPr lang="en-ZA" smtClean="0"/>
              <a:pPr/>
              <a:t>‹#›</a:t>
            </a:fld>
            <a:endParaRPr lang="en-ZA" dirty="0"/>
          </a:p>
        </p:txBody>
      </p:sp>
      <p:pic>
        <p:nvPicPr>
          <p:cNvPr id="10" name="Picture 9" descr="POWERPOINT PRESENTATION5.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383"/>
            <a:ext cx="12192000" cy="6837956"/>
          </a:xfrm>
          <a:prstGeom prst="rect">
            <a:avLst/>
          </a:prstGeom>
          <a:noFill/>
        </p:spPr>
      </p:pic>
      <p:pic>
        <p:nvPicPr>
          <p:cNvPr id="12" name="Picture 11"/>
          <p:cNvPicPr>
            <a:picLocks noChangeAspect="1"/>
          </p:cNvPicPr>
          <p:nvPr userDrawn="1"/>
        </p:nvPicPr>
        <p:blipFill>
          <a:blip r:embed="rId3"/>
          <a:stretch>
            <a:fillRect/>
          </a:stretch>
        </p:blipFill>
        <p:spPr>
          <a:xfrm>
            <a:off x="8204521" y="372046"/>
            <a:ext cx="3514887" cy="1119470"/>
          </a:xfrm>
          <a:prstGeom prst="rect">
            <a:avLst/>
          </a:prstGeom>
        </p:spPr>
      </p:pic>
      <p:pic>
        <p:nvPicPr>
          <p:cNvPr id="13" name="Picture 12"/>
          <p:cNvPicPr>
            <a:picLocks noChangeAspect="1"/>
          </p:cNvPicPr>
          <p:nvPr userDrawn="1"/>
        </p:nvPicPr>
        <p:blipFill rotWithShape="1">
          <a:blip r:embed="rId4" cstate="screen">
            <a:alphaModFix amt="33000"/>
            <a:extLst>
              <a:ext uri="{28A0092B-C50C-407E-A947-70E740481C1C}">
                <a14:useLocalDpi xmlns:a14="http://schemas.microsoft.com/office/drawing/2010/main"/>
              </a:ext>
            </a:extLst>
          </a:blip>
          <a:srcRect l="33228" t="32965" r="21013" b="16316"/>
          <a:stretch/>
        </p:blipFill>
        <p:spPr>
          <a:xfrm>
            <a:off x="4247721" y="5111361"/>
            <a:ext cx="3596687" cy="1357473"/>
          </a:xfrm>
          <a:prstGeom prst="rect">
            <a:avLst/>
          </a:prstGeom>
        </p:spPr>
      </p:pic>
    </p:spTree>
    <p:extLst>
      <p:ext uri="{BB962C8B-B14F-4D97-AF65-F5344CB8AC3E}">
        <p14:creationId xmlns:p14="http://schemas.microsoft.com/office/powerpoint/2010/main" val="102148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Section Header">
    <p:spTree>
      <p:nvGrpSpPr>
        <p:cNvPr id="1" name=""/>
        <p:cNvGrpSpPr/>
        <p:nvPr/>
      </p:nvGrpSpPr>
      <p:grpSpPr>
        <a:xfrm>
          <a:off x="0" y="0"/>
          <a:ext cx="0" cy="0"/>
          <a:chOff x="0" y="0"/>
          <a:chExt cx="0" cy="0"/>
        </a:xfrm>
      </p:grpSpPr>
      <p:pic>
        <p:nvPicPr>
          <p:cNvPr id="9" name="Picture 8" descr="POWERPOINT PRESENTATION5.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383"/>
            <a:ext cx="12192000" cy="6837956"/>
          </a:xfrm>
          <a:prstGeom prst="rect">
            <a:avLst/>
          </a:prstGeom>
          <a:noFill/>
        </p:spPr>
      </p:pic>
      <p:sp>
        <p:nvSpPr>
          <p:cNvPr id="2" name="Title 1"/>
          <p:cNvSpPr>
            <a:spLocks noGrp="1"/>
          </p:cNvSpPr>
          <p:nvPr>
            <p:ph type="title" hasCustomPrompt="1"/>
          </p:nvPr>
        </p:nvSpPr>
        <p:spPr>
          <a:xfrm>
            <a:off x="963084" y="1687507"/>
            <a:ext cx="10363200" cy="1362075"/>
          </a:xfrm>
        </p:spPr>
        <p:txBody>
          <a:bodyPr anchor="ctr" anchorCtr="0">
            <a:normAutofit/>
          </a:bodyPr>
          <a:lstStyle>
            <a:lvl1pPr algn="ctr">
              <a:defRPr sz="3200" b="1" cap="all">
                <a:solidFill>
                  <a:srgbClr val="8B0E18"/>
                </a:solidFill>
              </a:defRPr>
            </a:lvl1pPr>
          </a:lstStyle>
          <a:p>
            <a:r>
              <a:rPr lang="en-US" dirty="0"/>
              <a:t>Click to edit SECTION DIVIDER</a:t>
            </a:r>
          </a:p>
        </p:txBody>
      </p:sp>
      <p:pic>
        <p:nvPicPr>
          <p:cNvPr id="8" name="Picture 7"/>
          <p:cNvPicPr>
            <a:picLocks noChangeAspect="1"/>
          </p:cNvPicPr>
          <p:nvPr userDrawn="1"/>
        </p:nvPicPr>
        <p:blipFill>
          <a:blip r:embed="rId3"/>
          <a:stretch>
            <a:fillRect/>
          </a:stretch>
        </p:blipFill>
        <p:spPr>
          <a:xfrm>
            <a:off x="8204521" y="372046"/>
            <a:ext cx="3514887" cy="1119470"/>
          </a:xfrm>
          <a:prstGeom prst="rect">
            <a:avLst/>
          </a:prstGeom>
        </p:spPr>
      </p:pic>
      <p:pic>
        <p:nvPicPr>
          <p:cNvPr id="11" name="Picture 10"/>
          <p:cNvPicPr>
            <a:picLocks noChangeAspect="1"/>
          </p:cNvPicPr>
          <p:nvPr userDrawn="1"/>
        </p:nvPicPr>
        <p:blipFill rotWithShape="1">
          <a:blip r:embed="rId4" cstate="screen">
            <a:alphaModFix amt="33000"/>
            <a:extLst>
              <a:ext uri="{28A0092B-C50C-407E-A947-70E740481C1C}">
                <a14:useLocalDpi xmlns:a14="http://schemas.microsoft.com/office/drawing/2010/main"/>
              </a:ext>
            </a:extLst>
          </a:blip>
          <a:srcRect l="33228" t="32965" r="21013" b="16316"/>
          <a:stretch/>
        </p:blipFill>
        <p:spPr>
          <a:xfrm>
            <a:off x="4247721" y="5111361"/>
            <a:ext cx="3596687" cy="1357473"/>
          </a:xfrm>
          <a:prstGeom prst="rect">
            <a:avLst/>
          </a:prstGeom>
        </p:spPr>
      </p:pic>
      <p:sp>
        <p:nvSpPr>
          <p:cNvPr id="7" name="Slide Number Placeholder 2"/>
          <p:cNvSpPr>
            <a:spLocks noGrp="1"/>
          </p:cNvSpPr>
          <p:nvPr>
            <p:ph type="sldNum" sz="quarter" idx="10"/>
          </p:nvPr>
        </p:nvSpPr>
        <p:spPr>
          <a:xfrm>
            <a:off x="11719407" y="6476815"/>
            <a:ext cx="489525" cy="366073"/>
          </a:xfrm>
          <a:prstGeom prst="rect">
            <a:avLst/>
          </a:prstGeom>
        </p:spPr>
        <p:txBody>
          <a:bodyPr/>
          <a:lstStyle>
            <a:lvl1pPr>
              <a:defRPr>
                <a:solidFill>
                  <a:schemeClr val="bg1"/>
                </a:solidFill>
              </a:defRPr>
            </a:lvl1pPr>
          </a:lstStyle>
          <a:p>
            <a:pPr defTabSz="483626"/>
            <a:fld id="{23690667-295C-4548-A8F3-2AF8F8044C02}" type="slidenum">
              <a:rPr lang="en-ZA" smtClean="0">
                <a:solidFill>
                  <a:prstClr val="white"/>
                </a:solidFill>
              </a:rPr>
              <a:pPr defTabSz="483626"/>
              <a:t>‹#›</a:t>
            </a:fld>
            <a:endParaRPr lang="en-ZA" dirty="0">
              <a:solidFill>
                <a:prstClr val="white"/>
              </a:solidFill>
            </a:endParaRPr>
          </a:p>
        </p:txBody>
      </p:sp>
    </p:spTree>
    <p:extLst>
      <p:ext uri="{BB962C8B-B14F-4D97-AF65-F5344CB8AC3E}">
        <p14:creationId xmlns:p14="http://schemas.microsoft.com/office/powerpoint/2010/main" val="189740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Sub-section divi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8383"/>
            <a:ext cx="12191999" cy="6837956"/>
          </a:xfrm>
          <a:prstGeom prst="rect">
            <a:avLst/>
          </a:prstGeom>
        </p:spPr>
      </p:pic>
      <p:sp>
        <p:nvSpPr>
          <p:cNvPr id="2" name="Title 1"/>
          <p:cNvSpPr>
            <a:spLocks noGrp="1"/>
          </p:cNvSpPr>
          <p:nvPr>
            <p:ph type="title" hasCustomPrompt="1"/>
          </p:nvPr>
        </p:nvSpPr>
        <p:spPr>
          <a:xfrm>
            <a:off x="963084" y="1687507"/>
            <a:ext cx="10363200" cy="1362075"/>
          </a:xfrm>
        </p:spPr>
        <p:txBody>
          <a:bodyPr anchor="ctr" anchorCtr="0">
            <a:normAutofit/>
          </a:bodyPr>
          <a:lstStyle>
            <a:lvl1pPr algn="ctr">
              <a:defRPr sz="2962" b="1" cap="all">
                <a:solidFill>
                  <a:srgbClr val="8B0E18"/>
                </a:solidFill>
              </a:defRPr>
            </a:lvl1pPr>
          </a:lstStyle>
          <a:p>
            <a:r>
              <a:rPr lang="en-US" dirty="0"/>
              <a:t>Click to edit SUB-SECTION DIVIDER</a:t>
            </a:r>
          </a:p>
        </p:txBody>
      </p:sp>
      <p:pic>
        <p:nvPicPr>
          <p:cNvPr id="8" name="Picture 7"/>
          <p:cNvPicPr>
            <a:picLocks noChangeAspect="1"/>
          </p:cNvPicPr>
          <p:nvPr userDrawn="1"/>
        </p:nvPicPr>
        <p:blipFill>
          <a:blip r:embed="rId3"/>
          <a:stretch>
            <a:fillRect/>
          </a:stretch>
        </p:blipFill>
        <p:spPr>
          <a:xfrm>
            <a:off x="8204521" y="372046"/>
            <a:ext cx="3514887" cy="1119470"/>
          </a:xfrm>
          <a:prstGeom prst="rect">
            <a:avLst/>
          </a:prstGeom>
        </p:spPr>
      </p:pic>
      <p:pic>
        <p:nvPicPr>
          <p:cNvPr id="10" name="Picture 9"/>
          <p:cNvPicPr>
            <a:picLocks noChangeAspect="1"/>
          </p:cNvPicPr>
          <p:nvPr userDrawn="1"/>
        </p:nvPicPr>
        <p:blipFill rotWithShape="1">
          <a:blip r:embed="rId4" cstate="screen">
            <a:alphaModFix amt="33000"/>
            <a:extLst>
              <a:ext uri="{28A0092B-C50C-407E-A947-70E740481C1C}">
                <a14:useLocalDpi xmlns:a14="http://schemas.microsoft.com/office/drawing/2010/main"/>
              </a:ext>
            </a:extLst>
          </a:blip>
          <a:srcRect l="33228" t="32965" r="21013" b="16316"/>
          <a:stretch/>
        </p:blipFill>
        <p:spPr>
          <a:xfrm>
            <a:off x="4247721" y="5111361"/>
            <a:ext cx="3596687" cy="1357473"/>
          </a:xfrm>
          <a:prstGeom prst="rect">
            <a:avLst/>
          </a:prstGeom>
        </p:spPr>
      </p:pic>
      <p:sp>
        <p:nvSpPr>
          <p:cNvPr id="7" name="Slide Number Placeholder 2"/>
          <p:cNvSpPr>
            <a:spLocks noGrp="1"/>
          </p:cNvSpPr>
          <p:nvPr>
            <p:ph type="sldNum" sz="quarter" idx="10"/>
          </p:nvPr>
        </p:nvSpPr>
        <p:spPr>
          <a:xfrm>
            <a:off x="11532092" y="6490249"/>
            <a:ext cx="609107" cy="366073"/>
          </a:xfrm>
          <a:prstGeom prst="rect">
            <a:avLst/>
          </a:prstGeom>
        </p:spPr>
        <p:txBody>
          <a:bodyPr/>
          <a:lstStyle>
            <a:lvl1pPr>
              <a:defRPr>
                <a:solidFill>
                  <a:schemeClr val="bg1"/>
                </a:solidFill>
              </a:defRPr>
            </a:lvl1pPr>
          </a:lstStyle>
          <a:p>
            <a:pPr defTabSz="483626"/>
            <a:fld id="{23690667-295C-4548-A8F3-2AF8F8044C02}" type="slidenum">
              <a:rPr lang="en-ZA" smtClean="0">
                <a:solidFill>
                  <a:prstClr val="white"/>
                </a:solidFill>
              </a:rPr>
              <a:pPr defTabSz="483626"/>
              <a:t>‹#›</a:t>
            </a:fld>
            <a:endParaRPr lang="en-ZA" dirty="0">
              <a:solidFill>
                <a:prstClr val="white"/>
              </a:solidFill>
            </a:endParaRPr>
          </a:p>
        </p:txBody>
      </p:sp>
    </p:spTree>
    <p:extLst>
      <p:ext uri="{BB962C8B-B14F-4D97-AF65-F5344CB8AC3E}">
        <p14:creationId xmlns:p14="http://schemas.microsoft.com/office/powerpoint/2010/main" val="146348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Content s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253" y="881169"/>
            <a:ext cx="10528512" cy="5268443"/>
          </a:xfrm>
        </p:spPr>
        <p:txBody>
          <a:bodyPr/>
          <a:lstStyle>
            <a:lvl1pPr>
              <a:defRPr sz="26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1006536" y="6322166"/>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26943" y="6322165"/>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a:extLst>
              <a:ext uri="{FF2B5EF4-FFF2-40B4-BE49-F238E27FC236}">
                <a16:creationId xmlns:a16="http://schemas.microsoft.com/office/drawing/2014/main" id="{4408CF14-6045-41CE-817C-600EF8A6A572}"/>
              </a:ext>
            </a:extLst>
          </p:cNvPr>
          <p:cNvSpPr>
            <a:spLocks noGrp="1"/>
          </p:cNvSpPr>
          <p:nvPr>
            <p:ph type="title"/>
          </p:nvPr>
        </p:nvSpPr>
        <p:spPr>
          <a:xfrm>
            <a:off x="824253" y="244753"/>
            <a:ext cx="10528512" cy="408052"/>
          </a:xfrm>
        </p:spPr>
        <p:txBody>
          <a:bodyPr>
            <a:noAutofit/>
          </a:bodyPr>
          <a:lstStyle>
            <a:lvl1pPr>
              <a:defRPr sz="2800" b="1">
                <a:solidFill>
                  <a:srgbClr val="8B0E18"/>
                </a:solidFill>
              </a:defRPr>
            </a:lvl1pPr>
          </a:lstStyle>
          <a:p>
            <a:r>
              <a:rPr lang="en-US"/>
              <a:t>Click to edit Master title style</a:t>
            </a:r>
            <a:endParaRPr lang="en-US" dirty="0"/>
          </a:p>
        </p:txBody>
      </p:sp>
    </p:spTree>
    <p:extLst>
      <p:ext uri="{BB962C8B-B14F-4D97-AF65-F5344CB8AC3E}">
        <p14:creationId xmlns:p14="http://schemas.microsoft.com/office/powerpoint/2010/main" val="1207113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Compariso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070" y="881169"/>
            <a:ext cx="5271747" cy="5268443"/>
          </a:xfrm>
        </p:spPr>
        <p:txBody>
          <a:bodyPr/>
          <a:lstStyle>
            <a:lvl1pPr>
              <a:defRPr sz="26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0955044" y="6356348"/>
            <a:ext cx="692458" cy="357891"/>
          </a:xfrm>
          <a:prstGeom prst="rect">
            <a:avLst/>
          </a:prstGeom>
        </p:spPr>
        <p:txBody>
          <a:bodyPr/>
          <a:lstStyle>
            <a:lvl1pPr algn="ct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65347" y="6356348"/>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a:extLst>
              <a:ext uri="{FF2B5EF4-FFF2-40B4-BE49-F238E27FC236}">
                <a16:creationId xmlns:a16="http://schemas.microsoft.com/office/drawing/2014/main" id="{4408CF14-6045-41CE-817C-600EF8A6A572}"/>
              </a:ext>
            </a:extLst>
          </p:cNvPr>
          <p:cNvSpPr>
            <a:spLocks noGrp="1"/>
          </p:cNvSpPr>
          <p:nvPr>
            <p:ph type="title"/>
          </p:nvPr>
        </p:nvSpPr>
        <p:spPr>
          <a:xfrm>
            <a:off x="648070" y="244753"/>
            <a:ext cx="10963922" cy="408052"/>
          </a:xfrm>
        </p:spPr>
        <p:txBody>
          <a:bodyPr>
            <a:noAutofit/>
          </a:bodyPr>
          <a:lstStyle>
            <a:lvl1pPr>
              <a:defRPr sz="2800" b="1">
                <a:solidFill>
                  <a:srgbClr val="8B0E18"/>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52301AA7-45AC-4823-B8A5-3FAEAD65636D}"/>
              </a:ext>
            </a:extLst>
          </p:cNvPr>
          <p:cNvSpPr>
            <a:spLocks noGrp="1"/>
          </p:cNvSpPr>
          <p:nvPr>
            <p:ph idx="12"/>
          </p:nvPr>
        </p:nvSpPr>
        <p:spPr>
          <a:xfrm>
            <a:off x="6340245" y="881169"/>
            <a:ext cx="5271747" cy="5268443"/>
          </a:xfrm>
        </p:spPr>
        <p:txBody>
          <a:bodyPr/>
          <a:lstStyle>
            <a:lvl1pPr>
              <a:defRPr sz="26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4334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0993515" y="6356348"/>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8512" y="6356348"/>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a:extLst>
              <a:ext uri="{FF2B5EF4-FFF2-40B4-BE49-F238E27FC236}">
                <a16:creationId xmlns:a16="http://schemas.microsoft.com/office/drawing/2014/main" id="{52301AA7-45AC-4823-B8A5-3FAEAD65636D}"/>
              </a:ext>
            </a:extLst>
          </p:cNvPr>
          <p:cNvSpPr>
            <a:spLocks noGrp="1"/>
          </p:cNvSpPr>
          <p:nvPr>
            <p:ph idx="12"/>
          </p:nvPr>
        </p:nvSpPr>
        <p:spPr>
          <a:xfrm>
            <a:off x="3533313" y="310719"/>
            <a:ext cx="8078679" cy="5838893"/>
          </a:xfrm>
        </p:spPr>
        <p:txBody>
          <a:bodyPr/>
          <a:lstStyle>
            <a:lvl1pPr>
              <a:defRPr sz="26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B3A7E237-DE7E-4F9D-903E-ADAE537616BF}"/>
              </a:ext>
            </a:extLst>
          </p:cNvPr>
          <p:cNvSpPr/>
          <p:nvPr userDrawn="1"/>
        </p:nvSpPr>
        <p:spPr>
          <a:xfrm>
            <a:off x="580008" y="310719"/>
            <a:ext cx="2855651" cy="5838894"/>
          </a:xfrm>
          <a:prstGeom prst="rect">
            <a:avLst/>
          </a:prstGeom>
          <a:solidFill>
            <a:srgbClr val="0B6C3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Text Placeholder 8">
            <a:extLst>
              <a:ext uri="{FF2B5EF4-FFF2-40B4-BE49-F238E27FC236}">
                <a16:creationId xmlns:a16="http://schemas.microsoft.com/office/drawing/2014/main" id="{2394EBEF-7EFD-42D5-ABC2-90D8B4EC0393}"/>
              </a:ext>
            </a:extLst>
          </p:cNvPr>
          <p:cNvSpPr>
            <a:spLocks noGrp="1"/>
          </p:cNvSpPr>
          <p:nvPr>
            <p:ph type="body" sz="quarter" idx="13"/>
          </p:nvPr>
        </p:nvSpPr>
        <p:spPr>
          <a:xfrm>
            <a:off x="825500" y="550416"/>
            <a:ext cx="2414588" cy="5426522"/>
          </a:xfrm>
        </p:spPr>
        <p:txBody>
          <a:bodyPr/>
          <a:lstStyle>
            <a:lvl1pPr marL="0" indent="0">
              <a:buNone/>
              <a:defRPr b="1">
                <a:solidFill>
                  <a:schemeClr val="bg1"/>
                </a:solidFill>
              </a:defRPr>
            </a:lvl1pPr>
            <a:lvl2pPr>
              <a:buClr>
                <a:schemeClr val="bg1"/>
              </a:buCl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464090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MENT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1073414" y="6356350"/>
            <a:ext cx="692458" cy="357891"/>
          </a:xfrm>
          <a:prstGeom prst="rect">
            <a:avLst/>
          </a:prstGeom>
        </p:spPr>
        <p:txBody>
          <a:bodyPr/>
          <a:lstStyle>
            <a:lvl1pPr algn="ct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11533" y="6349658"/>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a:extLst>
              <a:ext uri="{FF2B5EF4-FFF2-40B4-BE49-F238E27FC236}">
                <a16:creationId xmlns:a16="http://schemas.microsoft.com/office/drawing/2014/main" id="{4408CF14-6045-41CE-817C-600EF8A6A572}"/>
              </a:ext>
            </a:extLst>
          </p:cNvPr>
          <p:cNvSpPr>
            <a:spLocks noGrp="1"/>
          </p:cNvSpPr>
          <p:nvPr>
            <p:ph type="title" hasCustomPrompt="1"/>
          </p:nvPr>
        </p:nvSpPr>
        <p:spPr>
          <a:xfrm>
            <a:off x="824252" y="244753"/>
            <a:ext cx="10941619" cy="408052"/>
          </a:xfrm>
        </p:spPr>
        <p:txBody>
          <a:bodyPr>
            <a:noAutofit/>
          </a:bodyPr>
          <a:lstStyle>
            <a:lvl1pPr>
              <a:defRPr sz="2800" b="1">
                <a:solidFill>
                  <a:srgbClr val="8B0E18"/>
                </a:solidFill>
              </a:defRPr>
            </a:lvl1pPr>
          </a:lstStyle>
          <a:p>
            <a:r>
              <a:rPr lang="en-US" dirty="0"/>
              <a:t>Let’s </a:t>
            </a:r>
            <a:r>
              <a:rPr lang="en-US" dirty="0" err="1"/>
              <a:t>Menti</a:t>
            </a:r>
            <a:r>
              <a:rPr lang="en-US" dirty="0"/>
              <a:t>!</a:t>
            </a:r>
          </a:p>
        </p:txBody>
      </p:sp>
      <p:sp>
        <p:nvSpPr>
          <p:cNvPr id="3" name="Picture Placeholder 2">
            <a:extLst>
              <a:ext uri="{FF2B5EF4-FFF2-40B4-BE49-F238E27FC236}">
                <a16:creationId xmlns:a16="http://schemas.microsoft.com/office/drawing/2014/main" id="{90BF6080-3232-41D4-9BB0-059A4B7A8D10}"/>
              </a:ext>
            </a:extLst>
          </p:cNvPr>
          <p:cNvSpPr>
            <a:spLocks noGrp="1"/>
          </p:cNvSpPr>
          <p:nvPr>
            <p:ph type="pic" sz="quarter" idx="12" hasCustomPrompt="1"/>
          </p:nvPr>
        </p:nvSpPr>
        <p:spPr>
          <a:xfrm>
            <a:off x="823913" y="763588"/>
            <a:ext cx="10902950" cy="5475287"/>
          </a:xfrm>
        </p:spPr>
        <p:txBody>
          <a:bodyPr/>
          <a:lstStyle>
            <a:lvl1pPr>
              <a:defRPr/>
            </a:lvl1pPr>
          </a:lstStyle>
          <a:p>
            <a:r>
              <a:rPr lang="en-ZA" dirty="0"/>
              <a:t>Insert </a:t>
            </a:r>
            <a:r>
              <a:rPr lang="en-ZA" dirty="0" err="1"/>
              <a:t>Menti</a:t>
            </a:r>
            <a:r>
              <a:rPr lang="en-ZA" dirty="0"/>
              <a:t> Code</a:t>
            </a:r>
          </a:p>
        </p:txBody>
      </p:sp>
    </p:spTree>
    <p:extLst>
      <p:ext uri="{BB962C8B-B14F-4D97-AF65-F5344CB8AC3E}">
        <p14:creationId xmlns:p14="http://schemas.microsoft.com/office/powerpoint/2010/main" val="184073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Concept/idea">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1056" y="701337"/>
            <a:ext cx="8671709" cy="5448276"/>
          </a:xfrm>
        </p:spPr>
        <p:txBody>
          <a:bodyPr/>
          <a:lstStyle>
            <a:lvl1pPr>
              <a:defRPr sz="26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0931371" y="6356348"/>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36368" y="6356350"/>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0595F0C-E8B2-48C7-94BC-576C55505B8D}"/>
              </a:ext>
            </a:extLst>
          </p:cNvPr>
          <p:cNvSpPr/>
          <p:nvPr userDrawn="1"/>
        </p:nvSpPr>
        <p:spPr>
          <a:xfrm>
            <a:off x="313361" y="2929631"/>
            <a:ext cx="2175029" cy="32360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Text Placeholder 11">
            <a:extLst>
              <a:ext uri="{FF2B5EF4-FFF2-40B4-BE49-F238E27FC236}">
                <a16:creationId xmlns:a16="http://schemas.microsoft.com/office/drawing/2014/main" id="{3841E4AC-1545-4C43-8B8C-8375FE6687C5}"/>
              </a:ext>
            </a:extLst>
          </p:cNvPr>
          <p:cNvSpPr>
            <a:spLocks noGrp="1"/>
          </p:cNvSpPr>
          <p:nvPr>
            <p:ph type="body" sz="quarter" idx="12" hasCustomPrompt="1"/>
          </p:nvPr>
        </p:nvSpPr>
        <p:spPr>
          <a:xfrm>
            <a:off x="189074" y="701337"/>
            <a:ext cx="2299316" cy="2973881"/>
          </a:xfrm>
        </p:spPr>
        <p:txBody>
          <a:bodyPr/>
          <a:lstStyle>
            <a:lvl1pPr marL="0" indent="0" algn="ctr">
              <a:buNone/>
              <a:defRPr b="1">
                <a:solidFill>
                  <a:srgbClr val="8E1E25"/>
                </a:solidFill>
              </a:defRPr>
            </a:lvl1pPr>
            <a:lvl2pPr marL="397984" indent="0">
              <a:buNone/>
              <a:defRPr/>
            </a:lvl2pPr>
            <a:lvl3pPr marL="775817" indent="0">
              <a:buNone/>
              <a:defRPr/>
            </a:lvl3pPr>
            <a:lvl4pPr marL="1153650" indent="0">
              <a:buNone/>
              <a:defRPr/>
            </a:lvl4pPr>
            <a:lvl5pPr marL="1541558" indent="0">
              <a:buNone/>
              <a:defRPr/>
            </a:lvl5pPr>
          </a:lstStyle>
          <a:p>
            <a:pPr lvl="0"/>
            <a:r>
              <a:rPr lang="en-ZA" dirty="0"/>
              <a:t>Name of concept (e.g. Direct and Indirect costs)</a:t>
            </a:r>
          </a:p>
        </p:txBody>
      </p:sp>
      <p:pic>
        <p:nvPicPr>
          <p:cNvPr id="6" name="Picture 5" descr="A close up of a logo&#10;&#10;Description automatically generated">
            <a:extLst>
              <a:ext uri="{FF2B5EF4-FFF2-40B4-BE49-F238E27FC236}">
                <a16:creationId xmlns:a16="http://schemas.microsoft.com/office/drawing/2014/main" id="{64ADD467-9D71-4F22-ACB0-FBFC68868D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617" y="3810199"/>
            <a:ext cx="2278552" cy="1933514"/>
          </a:xfrm>
          <a:prstGeom prst="rect">
            <a:avLst/>
          </a:prstGeom>
        </p:spPr>
      </p:pic>
    </p:spTree>
    <p:extLst>
      <p:ext uri="{BB962C8B-B14F-4D97-AF65-F5344CB8AC3E}">
        <p14:creationId xmlns:p14="http://schemas.microsoft.com/office/powerpoint/2010/main" val="345216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Demonstrate/Show">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678" y="701337"/>
            <a:ext cx="8740087" cy="5448276"/>
          </a:xfrm>
        </p:spPr>
        <p:txBody>
          <a:bodyPr/>
          <a:lstStyle>
            <a:lvl1pPr>
              <a:defRPr sz="26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B410560-D138-4A99-B2A0-B07DB956C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768" y="6238275"/>
            <a:ext cx="1532768" cy="594039"/>
          </a:xfrm>
          <a:prstGeom prst="rect">
            <a:avLst/>
          </a:prstGeom>
        </p:spPr>
      </p:pic>
      <p:sp>
        <p:nvSpPr>
          <p:cNvPr id="10" name="Slide Number Placeholder 9">
            <a:extLst>
              <a:ext uri="{FF2B5EF4-FFF2-40B4-BE49-F238E27FC236}">
                <a16:creationId xmlns:a16="http://schemas.microsoft.com/office/drawing/2014/main" id="{6A45367C-87B9-4577-A3FA-AFB5319ED289}"/>
              </a:ext>
            </a:extLst>
          </p:cNvPr>
          <p:cNvSpPr>
            <a:spLocks noGrp="1"/>
          </p:cNvSpPr>
          <p:nvPr>
            <p:ph type="sldNum" sz="quarter" idx="11"/>
          </p:nvPr>
        </p:nvSpPr>
        <p:spPr>
          <a:xfrm>
            <a:off x="10922494" y="6356347"/>
            <a:ext cx="692458" cy="357891"/>
          </a:xfrm>
          <a:prstGeom prst="rect">
            <a:avLst/>
          </a:prstGeom>
        </p:spPr>
        <p:txBody>
          <a:bodyPr/>
          <a:lstStyle>
            <a:lvl1pPr algn="r">
              <a:defRPr sz="1200" b="0"/>
            </a:lvl1pPr>
          </a:lstStyle>
          <a:p>
            <a:fld id="{31311CA2-5603-4F1C-8B97-F29961F83655}" type="slidenum">
              <a:rPr lang="en-ZA" smtClean="0"/>
              <a:pPr/>
              <a:t>‹#›</a:t>
            </a:fld>
            <a:endParaRPr lang="en-ZA" dirty="0"/>
          </a:p>
        </p:txBody>
      </p:sp>
      <p:pic>
        <p:nvPicPr>
          <p:cNvPr id="11" name="Picture 2">
            <a:extLst>
              <a:ext uri="{FF2B5EF4-FFF2-40B4-BE49-F238E27FC236}">
                <a16:creationId xmlns:a16="http://schemas.microsoft.com/office/drawing/2014/main" id="{AA35DE8D-EB45-4FB9-960E-273839541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27491" y="6356348"/>
            <a:ext cx="3941232" cy="35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0595F0C-E8B2-48C7-94BC-576C55505B8D}"/>
              </a:ext>
            </a:extLst>
          </p:cNvPr>
          <p:cNvSpPr/>
          <p:nvPr userDrawn="1"/>
        </p:nvSpPr>
        <p:spPr>
          <a:xfrm>
            <a:off x="313361" y="2929631"/>
            <a:ext cx="2175029" cy="32360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19" name="Picture 18">
            <a:extLst>
              <a:ext uri="{FF2B5EF4-FFF2-40B4-BE49-F238E27FC236}">
                <a16:creationId xmlns:a16="http://schemas.microsoft.com/office/drawing/2014/main" id="{011755E7-57C9-4CBA-AD35-CA95D52DC7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3570" y="4119773"/>
            <a:ext cx="1834609" cy="1601351"/>
          </a:xfrm>
          <a:prstGeom prst="rect">
            <a:avLst/>
          </a:prstGeom>
        </p:spPr>
      </p:pic>
      <p:sp>
        <p:nvSpPr>
          <p:cNvPr id="9" name="Text Placeholder 11">
            <a:extLst>
              <a:ext uri="{FF2B5EF4-FFF2-40B4-BE49-F238E27FC236}">
                <a16:creationId xmlns:a16="http://schemas.microsoft.com/office/drawing/2014/main" id="{94E46206-FD08-4415-9A25-38A36FC58845}"/>
              </a:ext>
            </a:extLst>
          </p:cNvPr>
          <p:cNvSpPr>
            <a:spLocks noGrp="1"/>
          </p:cNvSpPr>
          <p:nvPr>
            <p:ph type="body" sz="quarter" idx="12" hasCustomPrompt="1"/>
          </p:nvPr>
        </p:nvSpPr>
        <p:spPr>
          <a:xfrm>
            <a:off x="189074" y="701337"/>
            <a:ext cx="2299316" cy="2973881"/>
          </a:xfrm>
        </p:spPr>
        <p:txBody>
          <a:bodyPr/>
          <a:lstStyle>
            <a:lvl1pPr marL="0" indent="0" algn="ctr">
              <a:buNone/>
              <a:defRPr b="1">
                <a:solidFill>
                  <a:srgbClr val="8E1E25"/>
                </a:solidFill>
              </a:defRPr>
            </a:lvl1pPr>
            <a:lvl2pPr marL="397984" indent="0">
              <a:buNone/>
              <a:defRPr/>
            </a:lvl2pPr>
            <a:lvl3pPr marL="775817" indent="0">
              <a:buNone/>
              <a:defRPr/>
            </a:lvl3pPr>
            <a:lvl4pPr marL="1153650" indent="0">
              <a:buNone/>
              <a:defRPr/>
            </a:lvl4pPr>
            <a:lvl5pPr marL="1541558" indent="0">
              <a:buNone/>
              <a:defRPr/>
            </a:lvl5pPr>
          </a:lstStyle>
          <a:p>
            <a:pPr lvl="0"/>
            <a:r>
              <a:rPr lang="en-ZA" dirty="0"/>
              <a:t>Demonstrate (E.g. How to group expenditure?)</a:t>
            </a:r>
          </a:p>
        </p:txBody>
      </p:sp>
    </p:spTree>
    <p:extLst>
      <p:ext uri="{BB962C8B-B14F-4D97-AF65-F5344CB8AC3E}">
        <p14:creationId xmlns:p14="http://schemas.microsoft.com/office/powerpoint/2010/main" val="1121124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4252" y="274638"/>
            <a:ext cx="10552365"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24252" y="1600201"/>
            <a:ext cx="10552365" cy="423720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791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5" r:id="rId5"/>
    <p:sldLayoutId id="2147483686" r:id="rId6"/>
    <p:sldLayoutId id="2147483687" r:id="rId7"/>
    <p:sldLayoutId id="2147483689" r:id="rId8"/>
    <p:sldLayoutId id="2147483688" r:id="rId9"/>
    <p:sldLayoutId id="2147483690" r:id="rId10"/>
    <p:sldLayoutId id="2147483691" r:id="rId11"/>
    <p:sldLayoutId id="2147483692" r:id="rId12"/>
    <p:sldLayoutId id="2147483693" r:id="rId13"/>
    <p:sldLayoutId id="2147483694" r:id="rId14"/>
    <p:sldLayoutId id="2147483684" r:id="rId15"/>
    <p:sldLayoutId id="2147483695" r:id="rId16"/>
  </p:sldLayoutIdLst>
  <p:hf hdr="0" ftr="0" dt="0"/>
  <p:txStyles>
    <p:titleStyle>
      <a:lvl1pPr algn="l" defTabSz="483626" rtl="0" eaLnBrk="1" latinLnBrk="0" hangingPunct="1">
        <a:spcBef>
          <a:spcPct val="0"/>
        </a:spcBef>
        <a:buNone/>
        <a:defRPr sz="3173" kern="1200">
          <a:solidFill>
            <a:schemeClr val="tx1"/>
          </a:solidFill>
          <a:latin typeface="Arial"/>
          <a:ea typeface="+mj-ea"/>
          <a:cs typeface="Arial"/>
        </a:defRPr>
      </a:lvl1pPr>
    </p:titleStyle>
    <p:bodyStyle>
      <a:lvl1pPr marL="362720" indent="-362720" algn="l" defTabSz="483626" rtl="0" eaLnBrk="1" latinLnBrk="0" hangingPunct="1">
        <a:spcBef>
          <a:spcPct val="20000"/>
        </a:spcBef>
        <a:buClr>
          <a:srgbClr val="8B0E18"/>
        </a:buClr>
        <a:buFont typeface="Wingdings" charset="2"/>
        <a:buChar char="§"/>
        <a:defRPr lang="en-US" sz="2600" kern="1200" dirty="0" smtClean="0">
          <a:solidFill>
            <a:schemeClr val="tx1"/>
          </a:solidFill>
          <a:latin typeface="Arial"/>
          <a:ea typeface="+mn-ea"/>
          <a:cs typeface="Arial"/>
        </a:defRPr>
      </a:lvl1pPr>
      <a:lvl2pPr marL="760704" indent="-362720" algn="l" defTabSz="483626" rtl="0" eaLnBrk="1" latinLnBrk="0" hangingPunct="1">
        <a:spcBef>
          <a:spcPct val="20000"/>
        </a:spcBef>
        <a:buClr>
          <a:srgbClr val="8B0E18"/>
        </a:buClr>
        <a:buFont typeface="Wingdings" charset="2"/>
        <a:buChar char="§"/>
        <a:defRPr lang="en-US" sz="2400" kern="1200" dirty="0" smtClean="0">
          <a:solidFill>
            <a:schemeClr val="tx1"/>
          </a:solidFill>
          <a:latin typeface="Arial"/>
          <a:ea typeface="+mn-ea"/>
          <a:cs typeface="Arial"/>
        </a:defRPr>
      </a:lvl2pPr>
      <a:lvl3pPr marL="1138537" indent="-362720" algn="l" defTabSz="483626" rtl="0" eaLnBrk="1" latinLnBrk="0" hangingPunct="1">
        <a:spcBef>
          <a:spcPct val="20000"/>
        </a:spcBef>
        <a:buClr>
          <a:srgbClr val="8B0E18"/>
        </a:buClr>
        <a:buFont typeface="Wingdings" charset="2"/>
        <a:buChar char="§"/>
        <a:defRPr lang="en-US" sz="2000" kern="1200" dirty="0" smtClean="0">
          <a:solidFill>
            <a:schemeClr val="tx1"/>
          </a:solidFill>
          <a:latin typeface="Arial"/>
          <a:ea typeface="+mn-ea"/>
          <a:cs typeface="Arial"/>
        </a:defRPr>
      </a:lvl3pPr>
      <a:lvl4pPr marL="1516370" indent="-362720" algn="l" defTabSz="483626" rtl="0" eaLnBrk="1" latinLnBrk="0" hangingPunct="1">
        <a:spcBef>
          <a:spcPct val="20000"/>
        </a:spcBef>
        <a:buClr>
          <a:srgbClr val="8B0E18"/>
        </a:buClr>
        <a:buFont typeface="Wingdings" charset="2"/>
        <a:buChar char="§"/>
        <a:tabLst>
          <a:tab pos="1513012" algn="l"/>
        </a:tabLst>
        <a:defRPr lang="en-US" sz="1800" kern="1200" dirty="0" smtClean="0">
          <a:solidFill>
            <a:schemeClr val="tx1"/>
          </a:solidFill>
          <a:latin typeface="Arial"/>
          <a:ea typeface="+mn-ea"/>
          <a:cs typeface="Arial"/>
        </a:defRPr>
      </a:lvl4pPr>
      <a:lvl5pPr marL="1904278" indent="-362720" algn="l" defTabSz="483626" rtl="0" eaLnBrk="1" latinLnBrk="0" hangingPunct="1">
        <a:spcBef>
          <a:spcPct val="20000"/>
        </a:spcBef>
        <a:buClr>
          <a:srgbClr val="8B0E18"/>
        </a:buClr>
        <a:buFont typeface="Wingdings" charset="2"/>
        <a:buChar char="§"/>
        <a:tabLst>
          <a:tab pos="1796806" algn="l"/>
        </a:tabLst>
        <a:defRPr lang="en-US" sz="1600" kern="1200" dirty="0">
          <a:solidFill>
            <a:schemeClr val="tx1"/>
          </a:solidFill>
          <a:latin typeface="Arial"/>
          <a:ea typeface="+mn-ea"/>
          <a:cs typeface="Arial"/>
        </a:defRPr>
      </a:lvl5pPr>
      <a:lvl6pPr marL="2659944" indent="-241813" algn="l" defTabSz="483626" rtl="0" eaLnBrk="1" latinLnBrk="0" hangingPunct="1">
        <a:spcBef>
          <a:spcPct val="20000"/>
        </a:spcBef>
        <a:buFont typeface="Arial"/>
        <a:buChar char="•"/>
        <a:defRPr sz="2116" kern="1200">
          <a:solidFill>
            <a:schemeClr val="tx1"/>
          </a:solidFill>
          <a:latin typeface="+mn-lt"/>
          <a:ea typeface="+mn-ea"/>
          <a:cs typeface="+mn-cs"/>
        </a:defRPr>
      </a:lvl6pPr>
      <a:lvl7pPr marL="3143570" indent="-241813" algn="l" defTabSz="483626" rtl="0" eaLnBrk="1" latinLnBrk="0" hangingPunct="1">
        <a:spcBef>
          <a:spcPct val="20000"/>
        </a:spcBef>
        <a:buFont typeface="Arial"/>
        <a:buChar char="•"/>
        <a:defRPr sz="2116" kern="1200">
          <a:solidFill>
            <a:schemeClr val="tx1"/>
          </a:solidFill>
          <a:latin typeface="+mn-lt"/>
          <a:ea typeface="+mn-ea"/>
          <a:cs typeface="+mn-cs"/>
        </a:defRPr>
      </a:lvl7pPr>
      <a:lvl8pPr marL="3627196" indent="-241813" algn="l" defTabSz="483626" rtl="0" eaLnBrk="1" latinLnBrk="0" hangingPunct="1">
        <a:spcBef>
          <a:spcPct val="20000"/>
        </a:spcBef>
        <a:buFont typeface="Arial"/>
        <a:buChar char="•"/>
        <a:defRPr sz="2116" kern="1200">
          <a:solidFill>
            <a:schemeClr val="tx1"/>
          </a:solidFill>
          <a:latin typeface="+mn-lt"/>
          <a:ea typeface="+mn-ea"/>
          <a:cs typeface="+mn-cs"/>
        </a:defRPr>
      </a:lvl8pPr>
      <a:lvl9pPr marL="4110822" indent="-241813" algn="l" defTabSz="483626" rtl="0" eaLnBrk="1" latinLnBrk="0" hangingPunct="1">
        <a:spcBef>
          <a:spcPct val="20000"/>
        </a:spcBef>
        <a:buFont typeface="Arial"/>
        <a:buChar char="•"/>
        <a:defRPr sz="2116" kern="1200">
          <a:solidFill>
            <a:schemeClr val="tx1"/>
          </a:solidFill>
          <a:latin typeface="+mn-lt"/>
          <a:ea typeface="+mn-ea"/>
          <a:cs typeface="+mn-cs"/>
        </a:defRPr>
      </a:lvl9pPr>
    </p:bodyStyle>
    <p:other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8.png"/><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8.pn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8.png"/><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5781" y="585629"/>
            <a:ext cx="11492630" cy="1894524"/>
          </a:xfrm>
        </p:spPr>
        <p:txBody>
          <a:bodyPr>
            <a:normAutofit/>
          </a:bodyPr>
          <a:lstStyle/>
          <a:p>
            <a:r>
              <a:rPr lang="en-ZA" dirty="0"/>
              <a:t>Step 5b</a:t>
            </a:r>
            <a:br>
              <a:rPr lang="en-ZA" dirty="0"/>
            </a:br>
            <a:r>
              <a:rPr lang="en-ZA" dirty="0"/>
              <a:t>Costing Models</a:t>
            </a:r>
            <a:br>
              <a:rPr lang="en-ZA" dirty="0"/>
            </a:br>
            <a:endParaRPr lang="en-US" dirty="0"/>
          </a:p>
        </p:txBody>
      </p:sp>
      <p:sp>
        <p:nvSpPr>
          <p:cNvPr id="14" name="Subtitle 13">
            <a:extLst>
              <a:ext uri="{FF2B5EF4-FFF2-40B4-BE49-F238E27FC236}">
                <a16:creationId xmlns:a16="http://schemas.microsoft.com/office/drawing/2014/main" id="{7400BDCE-000F-44B8-8D9A-F459E8357973}"/>
              </a:ext>
            </a:extLst>
          </p:cNvPr>
          <p:cNvSpPr>
            <a:spLocks noGrp="1"/>
          </p:cNvSpPr>
          <p:nvPr>
            <p:ph type="subTitle" idx="1"/>
          </p:nvPr>
        </p:nvSpPr>
        <p:spPr/>
        <p:txBody>
          <a:bodyPr/>
          <a:lstStyle/>
          <a:p>
            <a:r>
              <a:rPr lang="en-ZA" sz="2800" dirty="0"/>
              <a:t>Principles for evaluating and building costing models</a:t>
            </a:r>
            <a:endParaRPr lang="en-ZA" dirty="0"/>
          </a:p>
        </p:txBody>
      </p:sp>
      <p:pic>
        <p:nvPicPr>
          <p:cNvPr id="3" name="Audio 2">
            <a:hlinkClick r:id="" action="ppaction://media"/>
            <a:extLst>
              <a:ext uri="{FF2B5EF4-FFF2-40B4-BE49-F238E27FC236}">
                <a16:creationId xmlns:a16="http://schemas.microsoft.com/office/drawing/2014/main" id="{7218FB08-AD1C-464F-9595-1BD466FC1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612851676"/>
      </p:ext>
    </p:extLst>
  </p:cSld>
  <p:clrMapOvr>
    <a:masterClrMapping/>
  </p:clrMapOvr>
  <mc:AlternateContent xmlns:mc="http://schemas.openxmlformats.org/markup-compatibility/2006">
    <mc:Choice xmlns:p14="http://schemas.microsoft.com/office/powerpoint/2010/main" Requires="p14">
      <p:transition spd="slow" p14:dur="2000" advTm="29085"/>
    </mc:Choice>
    <mc:Fallback>
      <p:transition spd="slow" advTm="2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9C3F75-4033-4E5C-AA5A-B691EAD9778F}"/>
              </a:ext>
            </a:extLst>
          </p:cNvPr>
          <p:cNvSpPr>
            <a:spLocks noGrp="1"/>
          </p:cNvSpPr>
          <p:nvPr>
            <p:ph idx="1"/>
          </p:nvPr>
        </p:nvSpPr>
        <p:spPr/>
        <p:txBody>
          <a:bodyPr/>
          <a:lstStyle/>
          <a:p>
            <a:r>
              <a:rPr lang="en-ZA" dirty="0"/>
              <a:t>Show all assumptions and calculations</a:t>
            </a:r>
          </a:p>
          <a:p>
            <a:pPr lvl="1"/>
            <a:r>
              <a:rPr lang="en-ZA" dirty="0"/>
              <a:t>avoid using hidden sheets, hidden cells or hidden formulae</a:t>
            </a:r>
          </a:p>
          <a:p>
            <a:r>
              <a:rPr lang="en-ZA" dirty="0"/>
              <a:t>Avoid building assumptions into the formulae</a:t>
            </a:r>
          </a:p>
          <a:p>
            <a:endParaRPr lang="en-ZA" dirty="0"/>
          </a:p>
          <a:p>
            <a:endParaRPr lang="en-ZA" dirty="0"/>
          </a:p>
          <a:p>
            <a:endParaRPr lang="en-ZA" dirty="0"/>
          </a:p>
          <a:p>
            <a:endParaRPr lang="en-ZA" dirty="0"/>
          </a:p>
          <a:p>
            <a:pPr lvl="1"/>
            <a:r>
              <a:rPr lang="en-GB" dirty="0"/>
              <a:t>Wrong if: Administrators (level 8) :  26 = (D82*</a:t>
            </a:r>
            <a:r>
              <a:rPr lang="en-GB" dirty="0">
                <a:solidFill>
                  <a:srgbClr val="FF0000"/>
                </a:solidFill>
              </a:rPr>
              <a:t>9</a:t>
            </a:r>
            <a:r>
              <a:rPr lang="en-GB" dirty="0"/>
              <a:t>)+D83</a:t>
            </a:r>
          </a:p>
          <a:p>
            <a:pPr lvl="1"/>
            <a:r>
              <a:rPr lang="en-GB" dirty="0"/>
              <a:t>Right if: 26 =IF($C$1=$U$14,(D82*9)+D83,D82+D83)</a:t>
            </a:r>
          </a:p>
          <a:p>
            <a:pPr lvl="2"/>
            <a:r>
              <a:rPr lang="en-ZA" dirty="0"/>
              <a:t>Can you explain the difference?</a:t>
            </a:r>
          </a:p>
          <a:p>
            <a:r>
              <a:rPr lang="en-ZA" dirty="0"/>
              <a:t>Use the notes function to provide explanations</a:t>
            </a:r>
          </a:p>
          <a:p>
            <a:endParaRPr lang="en-ZA" dirty="0"/>
          </a:p>
        </p:txBody>
      </p:sp>
      <p:sp>
        <p:nvSpPr>
          <p:cNvPr id="3" name="Slide Number Placeholder 2">
            <a:extLst>
              <a:ext uri="{FF2B5EF4-FFF2-40B4-BE49-F238E27FC236}">
                <a16:creationId xmlns:a16="http://schemas.microsoft.com/office/drawing/2014/main" id="{944FD9B4-F39B-40FA-AC0E-4BCCD46ED7C1}"/>
              </a:ext>
            </a:extLst>
          </p:cNvPr>
          <p:cNvSpPr>
            <a:spLocks noGrp="1"/>
          </p:cNvSpPr>
          <p:nvPr>
            <p:ph type="sldNum" sz="quarter" idx="11"/>
          </p:nvPr>
        </p:nvSpPr>
        <p:spPr/>
        <p:txBody>
          <a:bodyPr/>
          <a:lstStyle/>
          <a:p>
            <a:fld id="{31311CA2-5603-4F1C-8B97-F29961F83655}" type="slidenum">
              <a:rPr lang="en-ZA" smtClean="0"/>
              <a:pPr/>
              <a:t>10</a:t>
            </a:fld>
            <a:endParaRPr lang="en-ZA" dirty="0"/>
          </a:p>
        </p:txBody>
      </p:sp>
      <p:sp>
        <p:nvSpPr>
          <p:cNvPr id="4" name="Title 3">
            <a:extLst>
              <a:ext uri="{FF2B5EF4-FFF2-40B4-BE49-F238E27FC236}">
                <a16:creationId xmlns:a16="http://schemas.microsoft.com/office/drawing/2014/main" id="{C108B60C-973E-4D7E-A13E-961BBC4AF7F7}"/>
              </a:ext>
            </a:extLst>
          </p:cNvPr>
          <p:cNvSpPr>
            <a:spLocks noGrp="1"/>
          </p:cNvSpPr>
          <p:nvPr>
            <p:ph type="title"/>
          </p:nvPr>
        </p:nvSpPr>
        <p:spPr/>
        <p:txBody>
          <a:bodyPr/>
          <a:lstStyle/>
          <a:p>
            <a:r>
              <a:rPr lang="en-ZA" dirty="0"/>
              <a:t>Transparency</a:t>
            </a:r>
          </a:p>
        </p:txBody>
      </p:sp>
      <p:pic>
        <p:nvPicPr>
          <p:cNvPr id="5" name="Picture 2">
            <a:extLst>
              <a:ext uri="{FF2B5EF4-FFF2-40B4-BE49-F238E27FC236}">
                <a16:creationId xmlns:a16="http://schemas.microsoft.com/office/drawing/2014/main" id="{3F18FA55-EE4F-4332-9CDE-505CD4CB3D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094" r="57687" b="58593"/>
          <a:stretch/>
        </p:blipFill>
        <p:spPr bwMode="auto">
          <a:xfrm>
            <a:off x="1814390" y="2305049"/>
            <a:ext cx="7939210" cy="180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83E485CA-DF1A-4CB5-B2ED-2B230C217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64295658"/>
      </p:ext>
    </p:extLst>
  </p:cSld>
  <p:clrMapOvr>
    <a:masterClrMapping/>
  </p:clrMapOvr>
  <mc:AlternateContent xmlns:mc="http://schemas.openxmlformats.org/markup-compatibility/2006">
    <mc:Choice xmlns:p14="http://schemas.microsoft.com/office/powerpoint/2010/main" Requires="p14">
      <p:transition spd="slow" p14:dur="2000" advTm="107983"/>
    </mc:Choice>
    <mc:Fallback>
      <p:transition spd="slow" advTm="10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452977-2559-4B5A-B5CD-ED101859CBD0}"/>
              </a:ext>
            </a:extLst>
          </p:cNvPr>
          <p:cNvSpPr>
            <a:spLocks noGrp="1"/>
          </p:cNvSpPr>
          <p:nvPr>
            <p:ph idx="1"/>
          </p:nvPr>
        </p:nvSpPr>
        <p:spPr>
          <a:xfrm>
            <a:off x="824253" y="766987"/>
            <a:ext cx="10528512" cy="3513031"/>
          </a:xfrm>
        </p:spPr>
        <p:txBody>
          <a:bodyPr/>
          <a:lstStyle/>
          <a:p>
            <a:r>
              <a:rPr lang="en-ZA" sz="2400" dirty="0"/>
              <a:t>Keep formatting simple and be consistent</a:t>
            </a:r>
          </a:p>
          <a:p>
            <a:pPr lvl="1"/>
            <a:r>
              <a:rPr lang="en-ZA" dirty="0"/>
              <a:t>structure similar sheets the same way</a:t>
            </a:r>
          </a:p>
          <a:p>
            <a:pPr lvl="2"/>
            <a:r>
              <a:rPr lang="en-ZA" dirty="0"/>
              <a:t>data sheets, working sheets, results sheets</a:t>
            </a:r>
          </a:p>
          <a:p>
            <a:pPr lvl="1"/>
            <a:r>
              <a:rPr lang="en-ZA" dirty="0"/>
              <a:t>avoid blank columns or rows when working with series data</a:t>
            </a:r>
          </a:p>
          <a:p>
            <a:pPr lvl="2"/>
            <a:r>
              <a:rPr lang="en-ZA" dirty="0"/>
              <a:t>makes it more difficult to drag or copy &amp; paste formulae</a:t>
            </a:r>
          </a:p>
          <a:p>
            <a:pPr lvl="1"/>
            <a:r>
              <a:rPr lang="en-ZA" dirty="0"/>
              <a:t>summary data should be structured in exactly the same way on each sheet  - </a:t>
            </a:r>
            <a:r>
              <a:rPr lang="en-ZA" dirty="0">
                <a:solidFill>
                  <a:srgbClr val="FF0000"/>
                </a:solidFill>
              </a:rPr>
              <a:t>identical cell references</a:t>
            </a:r>
          </a:p>
          <a:p>
            <a:pPr lvl="2"/>
            <a:r>
              <a:rPr lang="en-ZA" dirty="0"/>
              <a:t>this facilitates the consolidation / adding-up of information </a:t>
            </a:r>
          </a:p>
          <a:p>
            <a:endParaRPr lang="en-ZA" sz="2800" dirty="0"/>
          </a:p>
        </p:txBody>
      </p:sp>
      <p:sp>
        <p:nvSpPr>
          <p:cNvPr id="3" name="Slide Number Placeholder 2">
            <a:extLst>
              <a:ext uri="{FF2B5EF4-FFF2-40B4-BE49-F238E27FC236}">
                <a16:creationId xmlns:a16="http://schemas.microsoft.com/office/drawing/2014/main" id="{AE7A7362-79DA-47FA-B0D4-3F5062DD3855}"/>
              </a:ext>
            </a:extLst>
          </p:cNvPr>
          <p:cNvSpPr>
            <a:spLocks noGrp="1"/>
          </p:cNvSpPr>
          <p:nvPr>
            <p:ph type="sldNum" sz="quarter" idx="11"/>
          </p:nvPr>
        </p:nvSpPr>
        <p:spPr/>
        <p:txBody>
          <a:bodyPr/>
          <a:lstStyle/>
          <a:p>
            <a:fld id="{31311CA2-5603-4F1C-8B97-F29961F83655}" type="slidenum">
              <a:rPr lang="en-ZA" smtClean="0"/>
              <a:pPr/>
              <a:t>11</a:t>
            </a:fld>
            <a:endParaRPr lang="en-ZA" dirty="0"/>
          </a:p>
        </p:txBody>
      </p:sp>
      <p:sp>
        <p:nvSpPr>
          <p:cNvPr id="4" name="Title 3">
            <a:extLst>
              <a:ext uri="{FF2B5EF4-FFF2-40B4-BE49-F238E27FC236}">
                <a16:creationId xmlns:a16="http://schemas.microsoft.com/office/drawing/2014/main" id="{3502753C-2F6E-42FE-BAC8-91292D2013DB}"/>
              </a:ext>
            </a:extLst>
          </p:cNvPr>
          <p:cNvSpPr>
            <a:spLocks noGrp="1"/>
          </p:cNvSpPr>
          <p:nvPr>
            <p:ph type="title"/>
          </p:nvPr>
        </p:nvSpPr>
        <p:spPr/>
        <p:txBody>
          <a:bodyPr/>
          <a:lstStyle/>
          <a:p>
            <a:r>
              <a:rPr lang="en-ZA" dirty="0"/>
              <a:t>Formatting principle </a:t>
            </a:r>
          </a:p>
        </p:txBody>
      </p:sp>
      <p:pic>
        <p:nvPicPr>
          <p:cNvPr id="5" name="Picture 2">
            <a:extLst>
              <a:ext uri="{FF2B5EF4-FFF2-40B4-BE49-F238E27FC236}">
                <a16:creationId xmlns:a16="http://schemas.microsoft.com/office/drawing/2014/main" id="{684BF216-67DF-426E-90B5-4F581CAD5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256" y="4127500"/>
            <a:ext cx="8842887" cy="259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2ABB5DF7-5AB0-4980-93C4-99B681509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539331866"/>
      </p:ext>
    </p:extLst>
  </p:cSld>
  <p:clrMapOvr>
    <a:masterClrMapping/>
  </p:clrMapOvr>
  <mc:AlternateContent xmlns:mc="http://schemas.openxmlformats.org/markup-compatibility/2006">
    <mc:Choice xmlns:p14="http://schemas.microsoft.com/office/powerpoint/2010/main" Requires="p14">
      <p:transition spd="slow" p14:dur="2000" advTm="75657"/>
    </mc:Choice>
    <mc:Fallback>
      <p:transition spd="slow" advTm="7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40FA37-C3A5-4415-8479-CE8CCB5067E3}"/>
              </a:ext>
            </a:extLst>
          </p:cNvPr>
          <p:cNvSpPr>
            <a:spLocks noGrp="1"/>
          </p:cNvSpPr>
          <p:nvPr>
            <p:ph idx="1"/>
          </p:nvPr>
        </p:nvSpPr>
        <p:spPr>
          <a:xfrm>
            <a:off x="297203" y="794778"/>
            <a:ext cx="3519147" cy="5326622"/>
          </a:xfrm>
        </p:spPr>
        <p:txBody>
          <a:bodyPr/>
          <a:lstStyle/>
          <a:p>
            <a:r>
              <a:rPr lang="en-ZA" dirty="0"/>
              <a:t>Arrange the worksheets logically</a:t>
            </a:r>
          </a:p>
          <a:p>
            <a:pPr lvl="1"/>
            <a:r>
              <a:rPr lang="en-ZA" dirty="0"/>
              <a:t>contents and descriptions, result sheets, working sheets, data</a:t>
            </a:r>
          </a:p>
          <a:p>
            <a:pPr lvl="1"/>
            <a:r>
              <a:rPr lang="en-ZA" dirty="0"/>
              <a:t>colour the sheet Tabs to distinguish different kinds of sheets</a:t>
            </a:r>
          </a:p>
          <a:p>
            <a:endParaRPr lang="en-ZA" dirty="0"/>
          </a:p>
        </p:txBody>
      </p:sp>
      <p:sp>
        <p:nvSpPr>
          <p:cNvPr id="3" name="Slide Number Placeholder 2">
            <a:extLst>
              <a:ext uri="{FF2B5EF4-FFF2-40B4-BE49-F238E27FC236}">
                <a16:creationId xmlns:a16="http://schemas.microsoft.com/office/drawing/2014/main" id="{C774BCF4-F583-4B55-9368-7341662C80C6}"/>
              </a:ext>
            </a:extLst>
          </p:cNvPr>
          <p:cNvSpPr>
            <a:spLocks noGrp="1"/>
          </p:cNvSpPr>
          <p:nvPr>
            <p:ph type="sldNum" sz="quarter" idx="11"/>
          </p:nvPr>
        </p:nvSpPr>
        <p:spPr/>
        <p:txBody>
          <a:bodyPr/>
          <a:lstStyle/>
          <a:p>
            <a:fld id="{31311CA2-5603-4F1C-8B97-F29961F83655}" type="slidenum">
              <a:rPr lang="en-ZA" smtClean="0"/>
              <a:pPr/>
              <a:t>12</a:t>
            </a:fld>
            <a:endParaRPr lang="en-ZA" dirty="0"/>
          </a:p>
        </p:txBody>
      </p:sp>
      <p:sp>
        <p:nvSpPr>
          <p:cNvPr id="4" name="Title 3">
            <a:extLst>
              <a:ext uri="{FF2B5EF4-FFF2-40B4-BE49-F238E27FC236}">
                <a16:creationId xmlns:a16="http://schemas.microsoft.com/office/drawing/2014/main" id="{EFD339AF-B448-4D76-A0FA-F3A9F724A91E}"/>
              </a:ext>
            </a:extLst>
          </p:cNvPr>
          <p:cNvSpPr>
            <a:spLocks noGrp="1"/>
          </p:cNvSpPr>
          <p:nvPr>
            <p:ph type="title"/>
          </p:nvPr>
        </p:nvSpPr>
        <p:spPr/>
        <p:txBody>
          <a:bodyPr/>
          <a:lstStyle/>
          <a:p>
            <a:r>
              <a:rPr lang="en-ZA" dirty="0"/>
              <a:t>Ordering principle</a:t>
            </a:r>
          </a:p>
        </p:txBody>
      </p:sp>
      <p:pic>
        <p:nvPicPr>
          <p:cNvPr id="5" name="Picture 4">
            <a:extLst>
              <a:ext uri="{FF2B5EF4-FFF2-40B4-BE49-F238E27FC236}">
                <a16:creationId xmlns:a16="http://schemas.microsoft.com/office/drawing/2014/main" id="{2962B50B-C47C-488E-AA2C-D7BE7E8555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2099" y="818025"/>
            <a:ext cx="7792697" cy="586203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AC74C62-70E3-41D6-9A64-3C79B0525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761774938"/>
      </p:ext>
    </p:extLst>
  </p:cSld>
  <p:clrMapOvr>
    <a:masterClrMapping/>
  </p:clrMapOvr>
  <mc:AlternateContent xmlns:mc="http://schemas.openxmlformats.org/markup-compatibility/2006">
    <mc:Choice xmlns:p14="http://schemas.microsoft.com/office/powerpoint/2010/main" Requires="p14">
      <p:transition spd="slow" p14:dur="2000" advTm="64264"/>
    </mc:Choice>
    <mc:Fallback>
      <p:transition spd="slow" advTm="64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40B7FC-1919-4157-8AED-7B126899068D}"/>
              </a:ext>
            </a:extLst>
          </p:cNvPr>
          <p:cNvSpPr>
            <a:spLocks noGrp="1"/>
          </p:cNvSpPr>
          <p:nvPr>
            <p:ph idx="1"/>
          </p:nvPr>
        </p:nvSpPr>
        <p:spPr/>
        <p:txBody>
          <a:bodyPr/>
          <a:lstStyle/>
          <a:p>
            <a:r>
              <a:rPr lang="en-ZA" dirty="0"/>
              <a:t>Use colours to identify different types of cells</a:t>
            </a:r>
          </a:p>
          <a:p>
            <a:pPr lvl="1"/>
            <a:r>
              <a:rPr lang="en-ZA" dirty="0"/>
              <a:t>information cells –  </a:t>
            </a:r>
          </a:p>
          <a:p>
            <a:pPr lvl="2"/>
            <a:r>
              <a:rPr lang="en-ZA" dirty="0"/>
              <a:t>descriptions of inputs or assumptions</a:t>
            </a:r>
          </a:p>
          <a:p>
            <a:pPr lvl="1"/>
            <a:r>
              <a:rPr lang="en-ZA" dirty="0"/>
              <a:t>number input cells –</a:t>
            </a:r>
          </a:p>
          <a:p>
            <a:pPr lvl="2"/>
            <a:r>
              <a:rPr lang="en-ZA" dirty="0"/>
              <a:t>where number assumptions are inputted</a:t>
            </a:r>
          </a:p>
          <a:p>
            <a:pPr lvl="1"/>
            <a:r>
              <a:rPr lang="en-ZA" dirty="0"/>
              <a:t>formula cells – </a:t>
            </a:r>
          </a:p>
          <a:p>
            <a:pPr lvl="2"/>
            <a:r>
              <a:rPr lang="en-ZA" dirty="0"/>
              <a:t>where the results of formulae are shown</a:t>
            </a:r>
          </a:p>
          <a:p>
            <a:endParaRPr lang="en-ZA" dirty="0"/>
          </a:p>
        </p:txBody>
      </p:sp>
      <p:sp>
        <p:nvSpPr>
          <p:cNvPr id="3" name="Slide Number Placeholder 2">
            <a:extLst>
              <a:ext uri="{FF2B5EF4-FFF2-40B4-BE49-F238E27FC236}">
                <a16:creationId xmlns:a16="http://schemas.microsoft.com/office/drawing/2014/main" id="{8308509C-2804-4CBE-8E23-48574F162F75}"/>
              </a:ext>
            </a:extLst>
          </p:cNvPr>
          <p:cNvSpPr>
            <a:spLocks noGrp="1"/>
          </p:cNvSpPr>
          <p:nvPr>
            <p:ph type="sldNum" sz="quarter" idx="11"/>
          </p:nvPr>
        </p:nvSpPr>
        <p:spPr/>
        <p:txBody>
          <a:bodyPr/>
          <a:lstStyle/>
          <a:p>
            <a:fld id="{31311CA2-5603-4F1C-8B97-F29961F83655}" type="slidenum">
              <a:rPr lang="en-ZA" smtClean="0"/>
              <a:pPr/>
              <a:t>13</a:t>
            </a:fld>
            <a:endParaRPr lang="en-ZA" dirty="0"/>
          </a:p>
        </p:txBody>
      </p:sp>
      <p:sp>
        <p:nvSpPr>
          <p:cNvPr id="4" name="Title 3">
            <a:extLst>
              <a:ext uri="{FF2B5EF4-FFF2-40B4-BE49-F238E27FC236}">
                <a16:creationId xmlns:a16="http://schemas.microsoft.com/office/drawing/2014/main" id="{468856D0-B5D6-48AB-99C0-A196BF2739C4}"/>
              </a:ext>
            </a:extLst>
          </p:cNvPr>
          <p:cNvSpPr>
            <a:spLocks noGrp="1"/>
          </p:cNvSpPr>
          <p:nvPr>
            <p:ph type="title"/>
          </p:nvPr>
        </p:nvSpPr>
        <p:spPr/>
        <p:txBody>
          <a:bodyPr/>
          <a:lstStyle/>
          <a:p>
            <a:r>
              <a:rPr lang="en-ZA" dirty="0"/>
              <a:t>Colouring-in principle</a:t>
            </a:r>
          </a:p>
        </p:txBody>
      </p:sp>
      <p:sp>
        <p:nvSpPr>
          <p:cNvPr id="5" name="Rectangle 4">
            <a:extLst>
              <a:ext uri="{FF2B5EF4-FFF2-40B4-BE49-F238E27FC236}">
                <a16:creationId xmlns:a16="http://schemas.microsoft.com/office/drawing/2014/main" id="{A2ED1C53-78A1-4EDB-817C-84A343A7EBB9}"/>
              </a:ext>
            </a:extLst>
          </p:cNvPr>
          <p:cNvSpPr/>
          <p:nvPr/>
        </p:nvSpPr>
        <p:spPr>
          <a:xfrm>
            <a:off x="4502857" y="2245117"/>
            <a:ext cx="2127564" cy="3078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solidFill>
                  <a:schemeClr val="tx1"/>
                </a:solidFill>
              </a:rPr>
              <a:t>light blue</a:t>
            </a:r>
            <a:endParaRPr lang="en-GB" dirty="0">
              <a:solidFill>
                <a:schemeClr val="tx1"/>
              </a:solidFill>
            </a:endParaRPr>
          </a:p>
        </p:txBody>
      </p:sp>
      <p:sp>
        <p:nvSpPr>
          <p:cNvPr id="6" name="Rectangle 5">
            <a:extLst>
              <a:ext uri="{FF2B5EF4-FFF2-40B4-BE49-F238E27FC236}">
                <a16:creationId xmlns:a16="http://schemas.microsoft.com/office/drawing/2014/main" id="{7A134C4D-4650-4FC2-8F9F-9CABB6E2A9B9}"/>
              </a:ext>
            </a:extLst>
          </p:cNvPr>
          <p:cNvSpPr/>
          <p:nvPr/>
        </p:nvSpPr>
        <p:spPr>
          <a:xfrm>
            <a:off x="4502857" y="1426597"/>
            <a:ext cx="2127564" cy="30781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solidFill>
                  <a:schemeClr val="tx1"/>
                </a:solidFill>
              </a:rPr>
              <a:t>clear / white</a:t>
            </a:r>
            <a:endParaRPr lang="en-GB" dirty="0">
              <a:solidFill>
                <a:schemeClr val="tx1"/>
              </a:solidFill>
            </a:endParaRPr>
          </a:p>
        </p:txBody>
      </p:sp>
      <p:sp>
        <p:nvSpPr>
          <p:cNvPr id="7" name="Rectangle 6">
            <a:extLst>
              <a:ext uri="{FF2B5EF4-FFF2-40B4-BE49-F238E27FC236}">
                <a16:creationId xmlns:a16="http://schemas.microsoft.com/office/drawing/2014/main" id="{8BFB85CE-3ED1-40FB-A200-13C5708D5DF5}"/>
              </a:ext>
            </a:extLst>
          </p:cNvPr>
          <p:cNvSpPr/>
          <p:nvPr/>
        </p:nvSpPr>
        <p:spPr>
          <a:xfrm>
            <a:off x="4530567" y="3046763"/>
            <a:ext cx="2127564" cy="30781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solidFill>
                  <a:schemeClr val="tx1"/>
                </a:solidFill>
              </a:rPr>
              <a:t>light yellow</a:t>
            </a:r>
            <a:endParaRPr lang="en-GB" dirty="0">
              <a:solidFill>
                <a:schemeClr val="tx1"/>
              </a:solidFill>
            </a:endParaRPr>
          </a:p>
        </p:txBody>
      </p:sp>
      <p:pic>
        <p:nvPicPr>
          <p:cNvPr id="8" name="Picture 2">
            <a:extLst>
              <a:ext uri="{FF2B5EF4-FFF2-40B4-BE49-F238E27FC236}">
                <a16:creationId xmlns:a16="http://schemas.microsoft.com/office/drawing/2014/main" id="{9B8EEE6C-18F4-406B-B2DE-2C192C555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940" y="3795464"/>
            <a:ext cx="8857397" cy="232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udio 8">
            <a:hlinkClick r:id="" action="ppaction://media"/>
            <a:extLst>
              <a:ext uri="{FF2B5EF4-FFF2-40B4-BE49-F238E27FC236}">
                <a16:creationId xmlns:a16="http://schemas.microsoft.com/office/drawing/2014/main" id="{64C08A1C-BF83-45EE-8673-FC946D6F3A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11817197"/>
      </p:ext>
    </p:extLst>
  </p:cSld>
  <p:clrMapOvr>
    <a:masterClrMapping/>
  </p:clrMapOvr>
  <mc:AlternateContent xmlns:mc="http://schemas.openxmlformats.org/markup-compatibility/2006">
    <mc:Choice xmlns:p14="http://schemas.microsoft.com/office/powerpoint/2010/main" Requires="p14">
      <p:transition spd="slow" p14:dur="2000" advTm="64309"/>
    </mc:Choice>
    <mc:Fallback>
      <p:transition spd="slow" advTm="6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9534" x="9358313" y="3446463"/>
          <p14:tracePt t="29818" x="9348788" y="3438525"/>
          <p14:tracePt t="29827" x="9340850" y="3438525"/>
          <p14:tracePt t="29840" x="9331325" y="3438525"/>
          <p14:tracePt t="29844" x="9313863" y="3419475"/>
          <p14:tracePt t="29856" x="9251950" y="3394075"/>
          <p14:tracePt t="29872" x="9161463" y="3348038"/>
          <p14:tracePt t="29889" x="9037638" y="3286125"/>
          <p14:tracePt t="29906" x="8867775" y="3179763"/>
          <p14:tracePt t="29923" x="8697913" y="3081338"/>
          <p14:tracePt t="29940" x="8537575" y="3000375"/>
          <p14:tracePt t="29956" x="8358188" y="2901950"/>
          <p14:tracePt t="29973" x="8215313" y="2822575"/>
          <p14:tracePt t="29990" x="8054975" y="2741613"/>
          <p14:tracePt t="30007" x="7939088" y="2697163"/>
          <p14:tracePt t="30023" x="7885113" y="2670175"/>
          <p14:tracePt t="30040" x="7759700" y="2643188"/>
          <p14:tracePt t="30057" x="7626350" y="2616200"/>
          <p14:tracePt t="30074" x="7483475" y="2581275"/>
          <p14:tracePt t="30090" x="7385050" y="2562225"/>
          <p14:tracePt t="30107" x="7286625" y="2554288"/>
          <p14:tracePt t="30124" x="7205663" y="2554288"/>
          <p14:tracePt t="30140" x="7161213" y="2554288"/>
          <p14:tracePt t="30157" x="7143750" y="2554288"/>
          <p14:tracePt t="30344" x="7134225" y="2554288"/>
          <p14:tracePt t="30354" x="7108825" y="2554288"/>
          <p14:tracePt t="30360" x="7089775" y="2554288"/>
          <p14:tracePt t="30408" x="7072313" y="2554288"/>
          <p14:tracePt t="30416" x="7054850" y="2544763"/>
          <p14:tracePt t="30425" x="7027863" y="2509838"/>
          <p14:tracePt t="30442" x="6919913" y="2401888"/>
          <p14:tracePt t="30459" x="6823075" y="2286000"/>
          <p14:tracePt t="30476" x="6742113" y="2197100"/>
          <p14:tracePt t="30492" x="6697663" y="2143125"/>
          <p14:tracePt t="30509" x="6661150" y="2116138"/>
          <p14:tracePt t="30526" x="6634163" y="2089150"/>
          <p14:tracePt t="30527" x="6616700" y="2081213"/>
          <p14:tracePt t="30544" x="6608763" y="2071688"/>
          <p14:tracePt t="30559" x="6589713" y="2054225"/>
          <p14:tracePt t="30576" x="6572250" y="2036763"/>
          <p14:tracePt t="30593" x="6554788" y="2000250"/>
          <p14:tracePt t="30610" x="6527800" y="1955800"/>
          <p14:tracePt t="30626" x="6510338" y="1919288"/>
          <p14:tracePt t="30643" x="6491288" y="1901825"/>
          <p14:tracePt t="30660" x="6473825" y="1884363"/>
          <p14:tracePt t="30677" x="6456363" y="1866900"/>
          <p14:tracePt t="30694" x="6438900" y="1839913"/>
          <p14:tracePt t="30710" x="6402388" y="1830388"/>
          <p14:tracePt t="30727" x="6340475" y="1795463"/>
          <p14:tracePt t="30743" x="6296025" y="1768475"/>
          <p14:tracePt t="30760" x="6259513" y="1758950"/>
          <p14:tracePt t="30777" x="6205538" y="1731963"/>
          <p14:tracePt t="30795" x="6153150" y="1714500"/>
          <p14:tracePt t="30810" x="6089650" y="1670050"/>
          <p14:tracePt t="30828" x="6027738" y="1652588"/>
          <p14:tracePt t="30844" x="5956300" y="1633538"/>
          <p14:tracePt t="30861" x="5919788" y="1616075"/>
          <p14:tracePt t="30878" x="5884863" y="1616075"/>
          <p14:tracePt t="30895" x="5867400" y="1608138"/>
          <p14:tracePt t="30911" x="5857875" y="1598613"/>
          <p14:tracePt t="30928" x="5830888" y="1598613"/>
          <p14:tracePt t="30944" x="5803900" y="1581150"/>
          <p14:tracePt t="30962" x="5776913" y="1562100"/>
          <p14:tracePt t="30978" x="5724525" y="1536700"/>
          <p14:tracePt t="30995" x="5670550" y="1517650"/>
          <p14:tracePt t="31012" x="5626100" y="1509713"/>
          <p14:tracePt t="31029" x="5581650" y="1482725"/>
          <p14:tracePt t="31031" x="5562600" y="1482725"/>
          <p14:tracePt t="31045" x="5537200" y="1465263"/>
          <p14:tracePt t="31062" x="5500688" y="1455738"/>
          <p14:tracePt t="31079" x="5429250" y="1438275"/>
          <p14:tracePt t="31095" x="5375275" y="1438275"/>
          <p14:tracePt t="31112" x="5313363" y="1438275"/>
          <p14:tracePt t="31129" x="5268913" y="1438275"/>
          <p14:tracePt t="31146" x="5232400" y="1438275"/>
          <p14:tracePt t="31163" x="5180013" y="1438275"/>
          <p14:tracePt t="31179" x="5116513" y="1438275"/>
          <p14:tracePt t="31196" x="5062538" y="1438275"/>
          <p14:tracePt t="31213" x="4973638" y="1465263"/>
          <p14:tracePt t="31229" x="4911725" y="1482725"/>
          <p14:tracePt t="31246" x="4875213" y="1490663"/>
          <p14:tracePt t="31263" x="4830763" y="1509713"/>
          <p14:tracePt t="31279" x="4795838" y="1527175"/>
          <p14:tracePt t="31296" x="4776788" y="1544638"/>
          <p14:tracePt t="31313" x="4768850" y="1554163"/>
          <p14:tracePt t="31330" x="4759325" y="1571625"/>
          <p14:tracePt t="31347" x="4732338" y="1598613"/>
          <p14:tracePt t="31364" x="4732338" y="1608138"/>
          <p14:tracePt t="31380" x="4732338" y="1625600"/>
          <p14:tracePt t="31397" x="4732338" y="1660525"/>
          <p14:tracePt t="31414" x="4732338" y="1687513"/>
          <p14:tracePt t="31431" x="4732338" y="1724025"/>
          <p14:tracePt t="31432" x="4759325" y="1751013"/>
          <p14:tracePt t="31447" x="4786313" y="1768475"/>
          <p14:tracePt t="31464" x="4875213" y="1803400"/>
          <p14:tracePt t="31481" x="4965700" y="1830388"/>
          <p14:tracePt t="31497" x="5054600" y="1839913"/>
          <p14:tracePt t="31514" x="5180013" y="1857375"/>
          <p14:tracePt t="31531" x="5268913" y="1857375"/>
          <p14:tracePt t="31548" x="5367338" y="1857375"/>
          <p14:tracePt t="31565" x="5465763" y="1857375"/>
          <p14:tracePt t="31581" x="5572125" y="1857375"/>
          <p14:tracePt t="31598" x="5661025" y="1839913"/>
          <p14:tracePt t="31615" x="5732463" y="1822450"/>
          <p14:tracePt t="31631" x="5848350" y="1785938"/>
          <p14:tracePt t="31648" x="5902325" y="1768475"/>
          <p14:tracePt t="31665" x="5946775" y="1751013"/>
          <p14:tracePt t="31682" x="6054725" y="1714500"/>
          <p14:tracePt t="31698" x="6170613" y="1697038"/>
          <p14:tracePt t="31715" x="6276975" y="1679575"/>
          <p14:tracePt t="31732" x="6402388" y="1670050"/>
          <p14:tracePt t="31748" x="6500813" y="1652588"/>
          <p14:tracePt t="31765" x="6562725" y="1625600"/>
          <p14:tracePt t="31782" x="6572250" y="1616075"/>
          <p14:tracePt t="31799" x="6572250" y="1598613"/>
          <p14:tracePt t="31816" x="6572250" y="1581150"/>
          <p14:tracePt t="31832" x="6572250" y="1536700"/>
          <p14:tracePt t="31849" x="6527800" y="1455738"/>
          <p14:tracePt t="31866" x="6500813" y="1428750"/>
          <p14:tracePt t="31883" x="6465888" y="1384300"/>
          <p14:tracePt t="31900" x="6411913" y="1339850"/>
          <p14:tracePt t="31916" x="6357938" y="1322388"/>
          <p14:tracePt t="31933" x="6323013" y="1312863"/>
          <p14:tracePt t="31950" x="6269038" y="1295400"/>
          <p14:tracePt t="31966" x="6232525" y="1295400"/>
          <p14:tracePt t="31983" x="6153150" y="1295400"/>
          <p14:tracePt t="32000" x="6072188" y="1295400"/>
          <p14:tracePt t="32017" x="5983288" y="1322388"/>
          <p14:tracePt t="32033" x="5894388" y="1347788"/>
          <p14:tracePt t="32050" x="5803900" y="1374775"/>
          <p14:tracePt t="32067" x="5741988" y="1393825"/>
          <p14:tracePt t="32083" x="5653088" y="1401763"/>
          <p14:tracePt t="32101" x="5589588" y="1411288"/>
          <p14:tracePt t="32117" x="5537200" y="1419225"/>
          <p14:tracePt t="32134" x="5473700" y="1438275"/>
          <p14:tracePt t="32151" x="5419725" y="1455738"/>
          <p14:tracePt t="32167" x="5357813" y="1473200"/>
          <p14:tracePt t="32184" x="5313363" y="1482725"/>
          <p14:tracePt t="32201" x="5251450" y="1509713"/>
          <p14:tracePt t="32218" x="5205413" y="1517650"/>
          <p14:tracePt t="32235" x="5180013" y="1527175"/>
          <p14:tracePt t="32252" x="5153025" y="1544638"/>
          <p14:tracePt t="32268" x="5143500" y="1544638"/>
          <p14:tracePt t="32285" x="5143500" y="1554163"/>
          <p14:tracePt t="32302" x="5133975" y="1562100"/>
          <p14:tracePt t="32318" x="5133975" y="1589088"/>
          <p14:tracePt t="32319" x="5133975" y="1608138"/>
          <p14:tracePt t="32335" x="5133975" y="1633538"/>
          <p14:tracePt t="32351" x="5133975" y="1652588"/>
          <p14:tracePt t="32368" x="5133975" y="1670050"/>
          <p14:tracePt t="32385" x="5133975" y="1697038"/>
          <p14:tracePt t="32402" x="5153025" y="1724025"/>
          <p14:tracePt t="32419" x="5160963" y="1731963"/>
          <p14:tracePt t="32435" x="5187950" y="1751013"/>
          <p14:tracePt t="32452" x="5232400" y="1758950"/>
          <p14:tracePt t="32469" x="5268913" y="1768475"/>
          <p14:tracePt t="32486" x="5330825" y="1768475"/>
          <p14:tracePt t="32502" x="5394325" y="1768475"/>
          <p14:tracePt t="32520" x="5429250" y="1768475"/>
          <p14:tracePt t="32536" x="5473700" y="1768475"/>
          <p14:tracePt t="32552" x="5500688" y="1768475"/>
          <p14:tracePt t="32569" x="5527675" y="1768475"/>
          <p14:tracePt t="32586" x="5554663" y="1768475"/>
          <p14:tracePt t="32603" x="5581650" y="1768475"/>
          <p14:tracePt t="32620" x="5599113" y="1751013"/>
          <p14:tracePt t="32636" x="5616575" y="1751013"/>
          <p14:tracePt t="32653" x="5626100" y="1751013"/>
          <p14:tracePt t="32905" x="5616575" y="1751013"/>
          <p14:tracePt t="32912" x="5608638" y="1751013"/>
          <p14:tracePt t="32921" x="5589588" y="1751013"/>
          <p14:tracePt t="32938" x="5572125" y="1731963"/>
          <p14:tracePt t="32955" x="5545138" y="1724025"/>
          <p14:tracePt t="32971" x="5527675" y="1714500"/>
          <p14:tracePt t="32988" x="5491163" y="1714500"/>
          <p14:tracePt t="33005" x="5438775" y="1714500"/>
          <p14:tracePt t="33021" x="5375275" y="1697038"/>
          <p14:tracePt t="33023" x="5340350" y="1687513"/>
          <p14:tracePt t="33038" x="5259388" y="1687513"/>
          <p14:tracePt t="33055" x="5180013" y="1670050"/>
          <p14:tracePt t="33072" x="5099050" y="1670050"/>
          <p14:tracePt t="33088" x="5037138" y="1643063"/>
          <p14:tracePt t="33105" x="4946650" y="1643063"/>
          <p14:tracePt t="33122" x="4875213" y="1625600"/>
          <p14:tracePt t="33139" x="4776788" y="1625600"/>
          <p14:tracePt t="33156" x="4679950" y="1625600"/>
          <p14:tracePt t="33173" x="4581525" y="1625600"/>
          <p14:tracePt t="33189" x="4518025" y="1625600"/>
          <p14:tracePt t="33206" x="4419600" y="1625600"/>
          <p14:tracePt t="33223" x="4330700" y="1625600"/>
          <p14:tracePt t="33239" x="4214813" y="1625600"/>
          <p14:tracePt t="33256" x="4116388" y="1625600"/>
          <p14:tracePt t="33273" x="4000500" y="1625600"/>
          <p14:tracePt t="33290" x="3894138" y="1625600"/>
          <p14:tracePt t="33307" x="3768725" y="1625600"/>
          <p14:tracePt t="33324" x="3652838" y="1625600"/>
          <p14:tracePt t="33340" x="3509963" y="1625600"/>
          <p14:tracePt t="33357" x="3357563" y="1643063"/>
          <p14:tracePt t="33374" x="3170238" y="1687513"/>
          <p14:tracePt t="33391" x="2946400" y="1741488"/>
          <p14:tracePt t="33407" x="2741613" y="1803400"/>
          <p14:tracePt t="33424" x="2465388" y="1857375"/>
          <p14:tracePt t="33441" x="2357438" y="1857375"/>
          <p14:tracePt t="33457" x="2295525" y="1857375"/>
          <p14:tracePt t="33474" x="2232025" y="1830388"/>
          <p14:tracePt t="33491" x="2205038" y="1830388"/>
          <p14:tracePt t="33507" x="2170113" y="1812925"/>
          <p14:tracePt t="33524" x="2152650" y="1812925"/>
          <p14:tracePt t="33541" x="2133600" y="1803400"/>
          <p14:tracePt t="33632" x="2133600" y="1812925"/>
          <p14:tracePt t="33640" x="2133600" y="1822450"/>
          <p14:tracePt t="33647" x="2133600" y="1830388"/>
          <p14:tracePt t="33658" x="2152650" y="1847850"/>
          <p14:tracePt t="33675" x="2179638" y="1847850"/>
          <p14:tracePt t="33692" x="2224088" y="1847850"/>
          <p14:tracePt t="33709" x="2276475" y="1847850"/>
          <p14:tracePt t="33725" x="2339975" y="1847850"/>
          <p14:tracePt t="33742" x="2411413" y="1847850"/>
          <p14:tracePt t="33759" x="2536825" y="1830388"/>
          <p14:tracePt t="33776" x="2625725" y="1830388"/>
          <p14:tracePt t="33792" x="2724150" y="1830388"/>
          <p14:tracePt t="33809" x="2840038" y="1830388"/>
          <p14:tracePt t="33826" x="2911475" y="1822450"/>
          <p14:tracePt t="33843" x="2955925" y="1803400"/>
          <p14:tracePt t="33860" x="3000375" y="1785938"/>
          <p14:tracePt t="33876" x="3009900" y="1785938"/>
          <p14:tracePt t="33952" x="3009900" y="1776413"/>
          <p14:tracePt t="34024" x="3000375" y="1768475"/>
          <p14:tracePt t="34376" x="3000375" y="1785938"/>
          <p14:tracePt t="34385" x="3000375" y="1803400"/>
          <p14:tracePt t="34400" x="3017838" y="1822450"/>
          <p14:tracePt t="34412" x="3054350" y="1857375"/>
          <p14:tracePt t="34429" x="3125788" y="1901825"/>
          <p14:tracePt t="34446" x="3224213" y="1965325"/>
          <p14:tracePt t="34463" x="3313113" y="2017713"/>
          <p14:tracePt t="34479" x="3500438" y="2062163"/>
          <p14:tracePt t="34496" x="3732213" y="2125663"/>
          <p14:tracePt t="34513" x="3983038" y="2179638"/>
          <p14:tracePt t="34530" x="4268788" y="2214563"/>
          <p14:tracePt t="34546" x="4545013" y="2268538"/>
          <p14:tracePt t="34563" x="4741863" y="2268538"/>
          <p14:tracePt t="34580" x="4894263" y="2268538"/>
          <p14:tracePt t="34597" x="4973638" y="2276475"/>
          <p14:tracePt t="34613" x="5027613" y="2295525"/>
          <p14:tracePt t="34630" x="5081588" y="2295525"/>
          <p14:tracePt t="34647" x="5170488" y="2303463"/>
          <p14:tracePt t="34663" x="5205413" y="2303463"/>
          <p14:tracePt t="34680" x="5268913" y="2303463"/>
          <p14:tracePt t="34697" x="5286375" y="2303463"/>
          <p14:tracePt t="34731" x="5295900" y="2303463"/>
          <p14:tracePt t="34747" x="5303838" y="2312988"/>
          <p14:tracePt t="34764" x="5330825" y="2312988"/>
          <p14:tracePt t="34781" x="5357813" y="2330450"/>
          <p14:tracePt t="34798" x="5411788" y="2357438"/>
          <p14:tracePt t="34815" x="5500688" y="2384425"/>
          <p14:tracePt t="34831" x="5527675" y="2384425"/>
          <p14:tracePt t="34848" x="5616575" y="2428875"/>
          <p14:tracePt t="34865" x="5670550" y="2446338"/>
          <p14:tracePt t="34881" x="5724525" y="2455863"/>
          <p14:tracePt t="34898" x="5759450" y="2465388"/>
          <p14:tracePt t="34915" x="5795963" y="2482850"/>
          <p14:tracePt t="34932" x="5813425" y="2482850"/>
          <p14:tracePt t="34949" x="5822950" y="2482850"/>
          <p14:tracePt t="34965" x="5830888" y="2482850"/>
          <p14:tracePt t="34982" x="5840413" y="2482850"/>
          <p14:tracePt t="34999" x="5857875" y="2482850"/>
          <p14:tracePt t="35015" x="5867400" y="2482850"/>
          <p14:tracePt t="35049" x="5875338" y="2482850"/>
          <p14:tracePt t="35087" x="5875338" y="2465388"/>
          <p14:tracePt t="35096" x="5867400" y="2465388"/>
          <p14:tracePt t="35103" x="5840413" y="2446338"/>
          <p14:tracePt t="35116" x="5822950" y="2438400"/>
          <p14:tracePt t="35133" x="5776913" y="2411413"/>
          <p14:tracePt t="35150" x="5705475" y="2393950"/>
          <p14:tracePt t="35166" x="5643563" y="2366963"/>
          <p14:tracePt t="35183" x="5554663" y="2347913"/>
          <p14:tracePt t="35199" x="5438775" y="2322513"/>
          <p14:tracePt t="35216" x="5384800" y="2312988"/>
          <p14:tracePt t="35233" x="5322888" y="2312988"/>
          <p14:tracePt t="35250" x="5268913" y="2312988"/>
          <p14:tracePt t="35267" x="5205413" y="2312988"/>
          <p14:tracePt t="35284" x="5153025" y="2312988"/>
          <p14:tracePt t="35300" x="5099050" y="2322513"/>
          <p14:tracePt t="35316" x="5054600" y="2339975"/>
          <p14:tracePt t="35334" x="5018088" y="2357438"/>
          <p14:tracePt t="35351" x="4991100" y="2374900"/>
          <p14:tracePt t="35367" x="4973638" y="2393950"/>
          <p14:tracePt t="35384" x="4965700" y="2401888"/>
          <p14:tracePt t="35401" x="4946650" y="2428875"/>
          <p14:tracePt t="35417" x="4938713" y="2438400"/>
          <p14:tracePt t="35435" x="4919663" y="2490788"/>
          <p14:tracePt t="35451" x="4919663" y="2536825"/>
          <p14:tracePt t="35468" x="4919663" y="2554288"/>
          <p14:tracePt t="35485" x="4919663" y="2571750"/>
          <p14:tracePt t="35501" x="4919663" y="2581275"/>
          <p14:tracePt t="35518" x="4938713" y="2589213"/>
          <p14:tracePt t="35520" x="4965700" y="2589213"/>
          <p14:tracePt t="35534" x="4983163" y="2589213"/>
          <p14:tracePt t="35537" x="5000625" y="2589213"/>
          <p14:tracePt t="35551" x="5062538" y="2589213"/>
          <p14:tracePt t="35568" x="5143500" y="2589213"/>
          <p14:tracePt t="35585" x="5251450" y="2571750"/>
          <p14:tracePt t="35602" x="5384800" y="2562225"/>
          <p14:tracePt t="35618" x="5527675" y="2536825"/>
          <p14:tracePt t="35635" x="5670550" y="2509838"/>
          <p14:tracePt t="35652" x="5795963" y="2490788"/>
          <p14:tracePt t="35669" x="5875338" y="2465388"/>
          <p14:tracePt t="35685" x="5911850" y="2465388"/>
          <p14:tracePt t="35703" x="5929313" y="2446338"/>
          <p14:tracePt t="35720" x="5946775" y="2438400"/>
          <p14:tracePt t="35736" x="5965825" y="2428875"/>
          <p14:tracePt t="35752" x="5991225" y="2411413"/>
          <p14:tracePt t="35769" x="6000750" y="2411413"/>
          <p14:tracePt t="35785" x="6010275" y="2401888"/>
          <p14:tracePt t="35803" x="6010275" y="2393950"/>
          <p14:tracePt t="35819" x="6010275" y="2384425"/>
          <p14:tracePt t="35836" x="6010275" y="2366963"/>
          <p14:tracePt t="35853" x="6010275" y="2339975"/>
          <p14:tracePt t="35869" x="5991225" y="2322513"/>
          <p14:tracePt t="35886" x="5956300" y="2312988"/>
          <p14:tracePt t="35903" x="5946775" y="2312988"/>
          <p14:tracePt t="36024" x="5938838" y="2312988"/>
          <p14:tracePt t="36155" x="5929313" y="2322513"/>
          <p14:tracePt t="36168" x="5919788" y="2322513"/>
          <p14:tracePt t="36177" x="5894388" y="2322513"/>
          <p14:tracePt t="36188" x="5875338" y="2322513"/>
          <p14:tracePt t="36204" x="5813425" y="2322513"/>
          <p14:tracePt t="36221" x="5741988" y="2322513"/>
          <p14:tracePt t="36238" x="5537200" y="2347913"/>
          <p14:tracePt t="36255" x="5446713" y="2366963"/>
          <p14:tracePt t="36271" x="5197475" y="2401888"/>
          <p14:tracePt t="36289" x="5027613" y="2419350"/>
          <p14:tracePt t="36305" x="4919663" y="2419350"/>
          <p14:tracePt t="36322" x="4795838" y="2428875"/>
          <p14:tracePt t="36339" x="4697413" y="2428875"/>
          <p14:tracePt t="36355" x="4581525" y="2446338"/>
          <p14:tracePt t="36372" x="4465638" y="2446338"/>
          <p14:tracePt t="36389" x="4322763" y="2455863"/>
          <p14:tracePt t="36406" x="4170363" y="2482850"/>
          <p14:tracePt t="36423" x="4027488" y="2482850"/>
          <p14:tracePt t="36439" x="3929063" y="2509838"/>
          <p14:tracePt t="36456" x="3795713" y="2509838"/>
          <p14:tracePt t="36473" x="3732213" y="2509838"/>
          <p14:tracePt t="36490" x="3660775" y="2509838"/>
          <p14:tracePt t="36506" x="3598863" y="2509838"/>
          <p14:tracePt t="36523" x="3536950" y="2509838"/>
          <p14:tracePt t="36540" x="3473450" y="2509838"/>
          <p14:tracePt t="36556" x="3402013" y="2509838"/>
          <p14:tracePt t="36573" x="3348038" y="2509838"/>
          <p14:tracePt t="36590" x="3303588" y="2527300"/>
          <p14:tracePt t="36607" x="3268663" y="2536825"/>
          <p14:tracePt t="36623" x="3214688" y="2554288"/>
          <p14:tracePt t="36640" x="3197225" y="2554288"/>
          <p14:tracePt t="36657" x="3179763" y="2554288"/>
          <p14:tracePt t="36711" x="3170238" y="2554288"/>
          <p14:tracePt t="36719" x="3152775" y="2562225"/>
          <p14:tracePt t="36752" x="3143250" y="2562225"/>
          <p14:tracePt t="36762" x="3133725" y="2562225"/>
          <p14:tracePt t="36770" x="3116263" y="2571750"/>
          <p14:tracePt t="36777" x="3108325" y="2571750"/>
          <p14:tracePt t="36791" x="3098800" y="2571750"/>
          <p14:tracePt t="36807" x="3044825" y="2581275"/>
          <p14:tracePt t="36824" x="3027363" y="2581275"/>
          <p14:tracePt t="36841" x="3000375" y="2581275"/>
          <p14:tracePt t="36858" x="2990850" y="2589213"/>
          <p14:tracePt t="37024" x="3000375" y="2589213"/>
          <p14:tracePt t="37039" x="3017838" y="2589213"/>
          <p14:tracePt t="37047" x="3044825" y="2589213"/>
          <p14:tracePt t="37059" x="3062288" y="2589213"/>
          <p14:tracePt t="37075" x="3125788" y="2589213"/>
          <p14:tracePt t="37093" x="3214688" y="2589213"/>
          <p14:tracePt t="37109" x="3303588" y="2589213"/>
          <p14:tracePt t="37126" x="3402013" y="2589213"/>
          <p14:tracePt t="37143" x="3473450" y="2589213"/>
          <p14:tracePt t="37159" x="3554413" y="2589213"/>
          <p14:tracePt t="37176" x="3652838" y="2589213"/>
          <p14:tracePt t="37193" x="3679825" y="2589213"/>
          <p14:tracePt t="37210" x="3687763" y="2589213"/>
          <p14:tracePt t="37264" x="3697288" y="2589213"/>
          <p14:tracePt t="37616" x="3705225" y="2581275"/>
          <p14:tracePt t="37744" x="3705225" y="2562225"/>
          <p14:tracePt t="37920" x="3697288" y="2562225"/>
          <p14:tracePt t="37936" x="3687763" y="2562225"/>
          <p14:tracePt t="37959" x="3679825" y="2562225"/>
          <p14:tracePt t="37968" x="3670300" y="2562225"/>
          <p14:tracePt t="37976" x="3660775" y="2562225"/>
          <p14:tracePt t="38031" x="3652838" y="2562225"/>
          <p14:tracePt t="38055" x="3633788" y="2562225"/>
          <p14:tracePt t="38071" x="3625850" y="2562225"/>
          <p14:tracePt t="38080" x="3616325" y="2554288"/>
          <p14:tracePt t="38112" x="3608388" y="2554288"/>
          <p14:tracePt t="39866" x="3598863" y="2562225"/>
          <p14:tracePt t="39880" x="3724275" y="2776538"/>
          <p14:tracePt t="39890" x="3795713" y="2874963"/>
          <p14:tracePt t="39907" x="3919538" y="3036888"/>
          <p14:tracePt t="39924" x="4037013" y="3179763"/>
          <p14:tracePt t="39940" x="4116388" y="3295650"/>
          <p14:tracePt t="39957" x="4197350" y="3394075"/>
          <p14:tracePt t="39974" x="4241800" y="3465513"/>
          <p14:tracePt t="39991" x="4295775" y="3517900"/>
          <p14:tracePt t="40007" x="4402138" y="3581400"/>
          <p14:tracePt t="40024" x="4465638" y="3608388"/>
          <p14:tracePt t="40041" x="4510088" y="3616325"/>
          <p14:tracePt t="40058" x="4545013" y="3643313"/>
          <p14:tracePt t="40075" x="4581525" y="3643313"/>
          <p14:tracePt t="40091" x="4633913" y="3643313"/>
          <p14:tracePt t="40108" x="4687888" y="3660775"/>
          <p14:tracePt t="40124" x="4751388" y="3670300"/>
          <p14:tracePt t="40142" x="4813300" y="3670300"/>
          <p14:tracePt t="40158" x="4919663" y="3670300"/>
          <p14:tracePt t="40175" x="4938713" y="3670300"/>
          <p14:tracePt t="40191" x="5000625" y="3670300"/>
          <p14:tracePt t="40208" x="5133975" y="3670300"/>
          <p14:tracePt t="40225" x="5295900" y="3670300"/>
          <p14:tracePt t="40242" x="5473700" y="3670300"/>
          <p14:tracePt t="40259" x="5626100" y="3670300"/>
          <p14:tracePt t="40275" x="5759450" y="3670300"/>
          <p14:tracePt t="40292" x="5875338" y="3670300"/>
          <p14:tracePt t="40309" x="5983288" y="3643313"/>
          <p14:tracePt t="40326" x="6054725" y="3616325"/>
          <p14:tracePt t="40343" x="6116638" y="3598863"/>
          <p14:tracePt t="40359" x="6161088" y="3589338"/>
          <p14:tracePt t="40360" x="6180138" y="3589338"/>
          <p14:tracePt t="40376" x="6197600" y="3581400"/>
          <p14:tracePt t="40392" x="6224588" y="3571875"/>
          <p14:tracePt t="40409" x="6242050" y="3562350"/>
          <p14:tracePt t="40426" x="6286500" y="3544888"/>
          <p14:tracePt t="40443" x="6296025" y="3536950"/>
          <p14:tracePt t="40460" x="6303963" y="3517900"/>
          <p14:tracePt t="40493" x="6323013" y="3500438"/>
          <p14:tracePt t="40510" x="6323013" y="3482975"/>
          <p14:tracePt t="40527" x="6340475" y="3455988"/>
          <p14:tracePt t="40528" x="6348413" y="3438525"/>
          <p14:tracePt t="40543" x="6357938" y="3419475"/>
          <p14:tracePt t="40560" x="6367463" y="3367088"/>
          <p14:tracePt t="40576" x="6367463" y="3348038"/>
          <p14:tracePt t="40594" x="6367463" y="3330575"/>
          <p14:tracePt t="40610" x="6367463" y="3313113"/>
          <p14:tracePt t="40627" x="6357938" y="3313113"/>
          <p14:tracePt t="40644" x="6348413" y="3303588"/>
          <p14:tracePt t="40661" x="6340475" y="3303588"/>
          <p14:tracePt t="40678" x="6340475" y="3295650"/>
          <p14:tracePt t="40694" x="6323013" y="3295650"/>
          <p14:tracePt t="40710" x="6303963" y="3295650"/>
          <p14:tracePt t="40727" x="6276975" y="3286125"/>
          <p14:tracePt t="40744" x="6224588" y="3276600"/>
          <p14:tracePt t="40761" x="6188075" y="3268663"/>
          <p14:tracePt t="40778" x="6134100" y="3241675"/>
          <p14:tracePt t="40795" x="6089650" y="3232150"/>
          <p14:tracePt t="40811" x="6045200" y="3214688"/>
          <p14:tracePt t="40829" x="5991225" y="3197225"/>
          <p14:tracePt t="40845" x="5938838" y="3179763"/>
          <p14:tracePt t="40862" x="5884863" y="3152775"/>
          <p14:tracePt t="40879" x="5830888" y="3143250"/>
          <p14:tracePt t="40895" x="5776913" y="3133725"/>
          <p14:tracePt t="40895" x="5751513" y="3133725"/>
          <p14:tracePt t="40911" x="5697538" y="3133725"/>
          <p14:tracePt t="40928" x="5634038" y="3133725"/>
          <p14:tracePt t="40945" x="5562600" y="3133725"/>
          <p14:tracePt t="40962" x="5438775" y="3133725"/>
          <p14:tracePt t="40979" x="5340350" y="3133725"/>
          <p14:tracePt t="40995" x="5241925" y="3143250"/>
          <p14:tracePt t="41012" x="5143500" y="3152775"/>
          <p14:tracePt t="41029" x="5045075" y="3187700"/>
          <p14:tracePt t="41031" x="5000625" y="3205163"/>
          <p14:tracePt t="41046" x="4973638" y="3214688"/>
          <p14:tracePt t="41062" x="4902200" y="3241675"/>
          <p14:tracePt t="41079" x="4867275" y="3251200"/>
          <p14:tracePt t="41096" x="4840288" y="3268663"/>
          <p14:tracePt t="41112" x="4813300" y="3286125"/>
          <p14:tracePt t="41129" x="4786313" y="3313113"/>
          <p14:tracePt t="41146" x="4768850" y="3322638"/>
          <p14:tracePt t="41163" x="4759325" y="3330575"/>
          <p14:tracePt t="41179" x="4759325" y="3348038"/>
          <p14:tracePt t="41196" x="4759325" y="3357563"/>
          <p14:tracePt t="41213" x="4759325" y="3375025"/>
          <p14:tracePt t="41230" x="4759325" y="3402013"/>
          <p14:tracePt t="41247" x="4768850" y="3429000"/>
          <p14:tracePt t="41264" x="4786313" y="3438525"/>
          <p14:tracePt t="41280" x="4795838" y="3446463"/>
          <p14:tracePt t="41297" x="4830763" y="3455988"/>
          <p14:tracePt t="41314" x="4875213" y="3465513"/>
          <p14:tracePt t="41331" x="4929188" y="3482975"/>
          <p14:tracePt t="41347" x="5000625" y="3482975"/>
          <p14:tracePt t="41364" x="5062538" y="3482975"/>
          <p14:tracePt t="41381" x="5143500" y="3482975"/>
          <p14:tracePt t="41398" x="5187950" y="3482975"/>
          <p14:tracePt t="41414" x="5259388" y="3482975"/>
          <p14:tracePt t="41431" x="5322888" y="3482975"/>
          <p14:tracePt t="41448" x="5446713" y="3482975"/>
          <p14:tracePt t="41465" x="5554663" y="3482975"/>
          <p14:tracePt t="41482" x="5653088" y="3482975"/>
          <p14:tracePt t="41498" x="5715000" y="3482975"/>
          <p14:tracePt t="41514" x="5776913" y="3482975"/>
          <p14:tracePt t="41532" x="5795963" y="3482975"/>
          <p14:tracePt t="41549" x="5803900" y="3482975"/>
          <p14:tracePt t="41565" x="5813425" y="3473450"/>
          <p14:tracePt t="41581" x="5830888" y="3455988"/>
          <p14:tracePt t="41598" x="5857875" y="3438525"/>
          <p14:tracePt t="41615" x="5857875" y="3429000"/>
          <p14:tracePt t="41632" x="5857875" y="3411538"/>
          <p14:tracePt t="41649" x="5857875" y="3402013"/>
          <p14:tracePt t="41665" x="5857875" y="3394075"/>
          <p14:tracePt t="41683" x="5857875" y="3367088"/>
          <p14:tracePt t="41699" x="5848350" y="3357563"/>
          <p14:tracePt t="41716" x="5830888" y="3348038"/>
          <p14:tracePt t="41733" x="5813425" y="3322638"/>
          <p14:tracePt t="41750" x="5786438" y="3303588"/>
          <p14:tracePt t="41766" x="5759450" y="3303588"/>
          <p14:tracePt t="41783" x="5724525" y="3295650"/>
          <p14:tracePt t="41799" x="5634038" y="3259138"/>
          <p14:tracePt t="41816" x="5562600" y="3259138"/>
          <p14:tracePt t="41833" x="5483225" y="3251200"/>
          <p14:tracePt t="41850" x="5384800" y="3251200"/>
          <p14:tracePt t="41867" x="5295900" y="3251200"/>
          <p14:tracePt t="41884" x="5197475" y="3251200"/>
          <p14:tracePt t="41900" x="5037138" y="3268663"/>
          <p14:tracePt t="41917" x="4857750" y="3295650"/>
          <p14:tracePt t="41934" x="4652963" y="3322638"/>
          <p14:tracePt t="41951" x="4446588" y="3348038"/>
          <p14:tracePt t="41952" x="4367213" y="3367088"/>
          <p14:tracePt t="41967" x="4276725" y="3375025"/>
          <p14:tracePt t="41984" x="4098925" y="3394075"/>
          <p14:tracePt t="42001" x="3983038" y="3411538"/>
          <p14:tracePt t="42018" x="3894138" y="3429000"/>
          <p14:tracePt t="42035" x="3768725" y="3446463"/>
          <p14:tracePt t="42051" x="3625850" y="3455988"/>
          <p14:tracePt t="42068" x="3490913" y="3482975"/>
          <p14:tracePt t="42084" x="3340100" y="3482975"/>
          <p14:tracePt t="42102" x="3214688" y="3500438"/>
          <p14:tracePt t="42118" x="3108325" y="3500438"/>
          <p14:tracePt t="42135" x="3009900" y="3500438"/>
          <p14:tracePt t="42151" x="2955925" y="3500438"/>
          <p14:tracePt t="42168" x="2919413" y="3500438"/>
          <p14:tracePt t="42185" x="2874963" y="3500438"/>
          <p14:tracePt t="42202" x="2847975" y="3500438"/>
          <p14:tracePt t="42219" x="2822575" y="3500438"/>
          <p14:tracePt t="42235" x="2795588" y="3500438"/>
          <p14:tracePt t="42252" x="2759075" y="3500438"/>
          <p14:tracePt t="42269" x="2732088" y="3500438"/>
          <p14:tracePt t="42285" x="2679700" y="3500438"/>
          <p14:tracePt t="42302" x="2643188" y="3500438"/>
          <p14:tracePt t="42319" x="2589213" y="3500438"/>
          <p14:tracePt t="42335" x="2536825" y="3500438"/>
          <p14:tracePt t="42352" x="2500313" y="3500438"/>
          <p14:tracePt t="42369" x="2465388" y="3500438"/>
          <p14:tracePt t="42386" x="2428875" y="3509963"/>
          <p14:tracePt t="42402" x="2411413" y="3509963"/>
          <p14:tracePt t="42420" x="2393950" y="3509963"/>
          <p14:tracePt t="42436" x="2374900" y="3509963"/>
          <p14:tracePt t="42453" x="2366963" y="3509963"/>
          <p14:tracePt t="42469" x="2357438" y="3509963"/>
          <p14:tracePt t="42486" x="2339975" y="3509963"/>
          <p14:tracePt t="42503" x="2312988" y="3509963"/>
          <p14:tracePt t="42520" x="2276475" y="3509963"/>
          <p14:tracePt t="42536" x="2259013" y="3509963"/>
          <p14:tracePt t="42553" x="2241550" y="3509963"/>
          <p14:tracePt t="42570" x="2214563" y="3490913"/>
          <p14:tracePt t="42588" x="2205038" y="3490913"/>
          <p14:tracePt t="42620" x="2197100" y="3490913"/>
          <p14:tracePt t="42637" x="2187575" y="3490913"/>
          <p14:tracePt t="42654" x="2170113" y="3490913"/>
          <p14:tracePt t="42670" x="2160588" y="3490913"/>
          <p14:tracePt t="42865" x="2170113" y="3490913"/>
          <p14:tracePt t="42873" x="2179638" y="3490913"/>
          <p14:tracePt t="42880" x="2187575" y="3490913"/>
          <p14:tracePt t="42888" x="2197100" y="3490913"/>
          <p14:tracePt t="42905" x="2232025" y="3490913"/>
          <p14:tracePt t="42922" x="2251075" y="3490913"/>
          <p14:tracePt t="42939" x="2303463" y="3490913"/>
          <p14:tracePt t="42955" x="2339975" y="3490913"/>
          <p14:tracePt t="42972" x="2384425" y="3490913"/>
          <p14:tracePt t="42989" x="2446338" y="3473450"/>
          <p14:tracePt t="43005" x="2536825" y="3473450"/>
          <p14:tracePt t="43023" x="2608263" y="3455988"/>
          <p14:tracePt t="43025" x="2625725" y="3455988"/>
          <p14:tracePt t="43039" x="2679700" y="3455988"/>
          <p14:tracePt t="43056" x="2813050" y="3429000"/>
          <p14:tracePt t="43073" x="2874963" y="3419475"/>
          <p14:tracePt t="43090" x="2928938" y="3411538"/>
          <p14:tracePt t="43106" x="2965450" y="3411538"/>
          <p14:tracePt t="43140" x="2973388" y="3411538"/>
          <p14:tracePt t="43569" x="2965450" y="3411538"/>
          <p14:tracePt t="43607" x="2955925" y="3411538"/>
          <p14:tracePt t="43736" x="2946400" y="3411538"/>
          <p14:tracePt t="43751" x="2938463" y="3419475"/>
          <p14:tracePt t="43784" x="2928938" y="3419475"/>
          <p14:tracePt t="43832" x="2919413" y="3429000"/>
          <p14:tracePt t="43856" x="2911475" y="3429000"/>
          <p14:tracePt t="43993" x="2894013" y="3429000"/>
          <p14:tracePt t="44304" x="2874963" y="3438525"/>
          <p14:tracePt t="44416" x="2867025" y="3438525"/>
          <p14:tracePt t="44424" x="2867025" y="3446463"/>
          <p14:tracePt t="44432" x="2857500" y="3455988"/>
          <p14:tracePt t="44456" x="2847975" y="3455988"/>
          <p14:tracePt t="44463" x="2840038" y="3455988"/>
          <p14:tracePt t="44479" x="2830513" y="3465513"/>
          <p14:tracePt t="44527" x="2822575" y="3473450"/>
          <p14:tracePt t="44560" x="2822575" y="3482975"/>
          <p14:tracePt t="44584" x="2822575" y="3490913"/>
          <p14:tracePt t="44631" x="2822575" y="3509963"/>
          <p14:tracePt t="46273" x="2822575" y="3527425"/>
          <p14:tracePt t="46289" x="2822575" y="3536950"/>
          <p14:tracePt t="46296" x="2822575" y="3562350"/>
          <p14:tracePt t="46306" x="2840038" y="3571875"/>
          <p14:tracePt t="46322" x="2874963" y="3616325"/>
          <p14:tracePt t="46339" x="2894013" y="3633788"/>
          <p14:tracePt t="46356" x="2938463" y="3652838"/>
          <p14:tracePt t="46372" x="2965450" y="3660775"/>
          <p14:tracePt t="46389" x="3017838" y="3687763"/>
          <p14:tracePt t="46406" x="3108325" y="3732213"/>
          <p14:tracePt t="46423" x="3322638" y="3803650"/>
          <p14:tracePt t="46440" x="3517900" y="3857625"/>
          <p14:tracePt t="46456" x="3660775" y="3902075"/>
          <p14:tracePt t="46473" x="3759200" y="3929063"/>
          <p14:tracePt t="46490" x="3803650" y="3946525"/>
          <p14:tracePt t="46506" x="3813175" y="3956050"/>
          <p14:tracePt t="46523" x="3840163" y="3965575"/>
          <p14:tracePt t="46540" x="3884613" y="3973513"/>
          <p14:tracePt t="46557" x="3973513" y="3983038"/>
          <p14:tracePt t="46573" x="4062413" y="3983038"/>
          <p14:tracePt t="46590" x="4295775" y="3983038"/>
          <p14:tracePt t="46607" x="4483100" y="3983038"/>
          <p14:tracePt t="46624" x="4670425" y="3983038"/>
          <p14:tracePt t="46640" x="4857750" y="3983038"/>
          <p14:tracePt t="46657" x="5072063" y="3983038"/>
          <p14:tracePt t="46674" x="5340350" y="3983038"/>
          <p14:tracePt t="46691" x="5572125" y="3983038"/>
          <p14:tracePt t="46708" x="5813425" y="3956050"/>
          <p14:tracePt t="46725" x="6018213" y="3902075"/>
          <p14:tracePt t="46741" x="6215063" y="3848100"/>
          <p14:tracePt t="46758" x="6402388" y="3751263"/>
          <p14:tracePt t="46775" x="6554788" y="3608388"/>
          <p14:tracePt t="46791" x="6759575" y="3276600"/>
          <p14:tracePt t="46808" x="6823075" y="3036888"/>
          <p14:tracePt t="46825" x="6884988" y="2830513"/>
          <p14:tracePt t="46842" x="6938963" y="2670175"/>
          <p14:tracePt t="46859" x="6956425" y="2571750"/>
          <p14:tracePt t="46875" x="6973888" y="2490788"/>
          <p14:tracePt t="46892" x="6973888" y="2428875"/>
          <p14:tracePt t="46909" x="6973888" y="2401888"/>
          <p14:tracePt t="46926" x="6973888" y="2339975"/>
          <p14:tracePt t="46942" x="6965950" y="2251075"/>
          <p14:tracePt t="46959" x="6946900" y="2152650"/>
          <p14:tracePt t="46976" x="6919913" y="1973263"/>
          <p14:tracePt t="46992" x="6911975" y="1901825"/>
          <p14:tracePt t="47010" x="6911975" y="1857375"/>
          <p14:tracePt t="47026" x="6902450" y="1830388"/>
          <p14:tracePt t="47043" x="6894513" y="1812925"/>
          <p14:tracePt t="47063" x="6894513" y="1803400"/>
          <p14:tracePt t="47076" x="6884988" y="1803400"/>
          <p14:tracePt t="47093" x="6884988" y="1795463"/>
          <p14:tracePt t="47110" x="6875463" y="1785938"/>
          <p14:tracePt t="47127" x="6867525" y="1768475"/>
          <p14:tracePt t="47143" x="6858000" y="1758950"/>
          <p14:tracePt t="47160" x="6848475" y="1724025"/>
          <p14:tracePt t="47177" x="6831013" y="1687513"/>
          <p14:tracePt t="47194" x="6823075" y="1652588"/>
          <p14:tracePt t="47211" x="6813550" y="1633538"/>
          <p14:tracePt t="47227" x="6804025" y="1598613"/>
          <p14:tracePt t="47244" x="6796088" y="1581150"/>
          <p14:tracePt t="47261" x="6786563" y="1562100"/>
          <p14:tracePt t="47277" x="6777038" y="1554163"/>
          <p14:tracePt t="47294" x="6769100" y="1536700"/>
          <p14:tracePt t="47311" x="6751638" y="1517650"/>
          <p14:tracePt t="47311" x="6751638" y="1509713"/>
          <p14:tracePt t="47327" x="6732588" y="1473200"/>
          <p14:tracePt t="47344" x="6715125" y="1438275"/>
          <p14:tracePt t="47362" x="6697663" y="1419225"/>
          <p14:tracePt t="47464" x="6697663" y="1411288"/>
          <p14:tracePt t="47521" x="6688138" y="1411288"/>
          <p14:tracePt t="47544" x="6680200" y="1419225"/>
          <p14:tracePt t="47560" x="6680200" y="1438275"/>
          <p14:tracePt t="47575" x="6680200" y="1455738"/>
          <p14:tracePt t="47583" x="6680200" y="1473200"/>
          <p14:tracePt t="47595" x="6680200" y="1490663"/>
          <p14:tracePt t="47613" x="6680200" y="1536700"/>
          <p14:tracePt t="47629" x="6680200" y="1598613"/>
          <p14:tracePt t="47646" x="6680200" y="1687513"/>
          <p14:tracePt t="47662" x="6705600" y="1795463"/>
          <p14:tracePt t="47679" x="6715125" y="1893888"/>
          <p14:tracePt t="47696" x="6732588" y="1990725"/>
          <p14:tracePt t="47712" x="6732588" y="2081213"/>
          <p14:tracePt t="47729" x="6751638" y="2170113"/>
          <p14:tracePt t="47746" x="6759575" y="2259013"/>
          <p14:tracePt t="47763" x="6777038" y="2357438"/>
          <p14:tracePt t="47780" x="6777038" y="2428875"/>
          <p14:tracePt t="47797" x="6777038" y="2527300"/>
          <p14:tracePt t="47814" x="6777038" y="2608263"/>
          <p14:tracePt t="47831" x="6777038" y="2705100"/>
          <p14:tracePt t="47847" x="6777038" y="2786063"/>
          <p14:tracePt t="47863" x="6777038" y="2894013"/>
          <p14:tracePt t="47881" x="6777038" y="2946400"/>
          <p14:tracePt t="47897" x="6777038" y="2990850"/>
          <p14:tracePt t="47914" x="6777038" y="3027363"/>
          <p14:tracePt t="47931" x="6777038" y="3081338"/>
          <p14:tracePt t="47948" x="6777038" y="3133725"/>
          <p14:tracePt t="47964" x="6777038" y="3187700"/>
          <p14:tracePt t="47981" x="6777038" y="3251200"/>
          <p14:tracePt t="47998" x="6777038" y="3286125"/>
          <p14:tracePt t="48014" x="6777038" y="3340100"/>
          <p14:tracePt t="48031" x="6777038" y="3357563"/>
          <p14:tracePt t="48048" x="6777038" y="3419475"/>
          <p14:tracePt t="48064" x="6777038" y="3455988"/>
          <p14:tracePt t="48081" x="6777038" y="3482975"/>
          <p14:tracePt t="48098" x="6777038" y="3509963"/>
          <p14:tracePt t="48115" x="6777038" y="3517900"/>
          <p14:tracePt t="48132" x="6777038" y="3527425"/>
          <p14:tracePt t="48216" x="6777038" y="3509963"/>
          <p14:tracePt t="48224" x="6777038" y="3490913"/>
          <p14:tracePt t="48232" x="6777038" y="3455988"/>
          <p14:tracePt t="48249" x="6777038" y="3367088"/>
          <p14:tracePt t="48266" x="6759575" y="3259138"/>
          <p14:tracePt t="48283" x="6732588" y="3098800"/>
          <p14:tracePt t="48299" x="6697663" y="2911475"/>
          <p14:tracePt t="48316" x="6643688" y="2687638"/>
          <p14:tracePt t="48333" x="6608763" y="2509838"/>
          <p14:tracePt t="48350" x="6581775" y="2374900"/>
          <p14:tracePt t="48366" x="6554788" y="2241550"/>
          <p14:tracePt t="48383" x="6527800" y="2133600"/>
          <p14:tracePt t="48399" x="6510338" y="2009775"/>
          <p14:tracePt t="48416" x="6510338" y="1946275"/>
          <p14:tracePt t="48433" x="6510338" y="1893888"/>
          <p14:tracePt t="48450" x="6510338" y="1847850"/>
          <p14:tracePt t="48467" x="6510338" y="1803400"/>
          <p14:tracePt t="48484" x="6510338" y="1768475"/>
          <p14:tracePt t="48500" x="6510338" y="1714500"/>
          <p14:tracePt t="48517" x="6510338" y="1687513"/>
          <p14:tracePt t="48534" x="6510338" y="1652588"/>
          <p14:tracePt t="48537" x="6510338" y="1633538"/>
          <p14:tracePt t="48551" x="6510338" y="1625600"/>
          <p14:tracePt t="48567" x="6510338" y="1581150"/>
          <p14:tracePt t="48584" x="6510338" y="1571625"/>
          <p14:tracePt t="48601" x="6510338" y="1554163"/>
          <p14:tracePt t="48635" x="6510338" y="1536700"/>
          <p14:tracePt t="49080" x="6510338" y="1544638"/>
          <p14:tracePt t="49089" x="6510338" y="1554163"/>
          <p14:tracePt t="49095" x="6510338" y="1571625"/>
          <p14:tracePt t="49103" x="6510338" y="1589088"/>
          <p14:tracePt t="49120" x="6510338" y="1625600"/>
          <p14:tracePt t="49136" x="6510338" y="1660525"/>
          <p14:tracePt t="49153" x="6510338" y="1704975"/>
          <p14:tracePt t="49170" x="6510338" y="1751013"/>
          <p14:tracePt t="49187" x="6510338" y="1803400"/>
          <p14:tracePt t="49203" x="6510338" y="1874838"/>
          <p14:tracePt t="49221" x="6510338" y="1973263"/>
          <p14:tracePt t="49237" x="6510338" y="2108200"/>
          <p14:tracePt t="49254" x="6510338" y="2286000"/>
          <p14:tracePt t="49271" x="6510338" y="2455863"/>
          <p14:tracePt t="49272" x="6510338" y="2554288"/>
          <p14:tracePt t="49287" x="6510338" y="2724150"/>
          <p14:tracePt t="49304" x="6510338" y="2884488"/>
          <p14:tracePt t="49321" x="6510338" y="3017838"/>
          <p14:tracePt t="49338" x="6510338" y="3152775"/>
          <p14:tracePt t="49355" x="6510338" y="3232150"/>
          <p14:tracePt t="49371" x="6483350" y="3313113"/>
          <p14:tracePt t="49388" x="6483350" y="3384550"/>
          <p14:tracePt t="49405" x="6483350" y="3411538"/>
          <p14:tracePt t="49421" x="6483350" y="3429000"/>
          <p14:tracePt t="49439" x="6483350" y="3446463"/>
          <p14:tracePt t="49472" x="6483350" y="3455988"/>
          <p14:tracePt t="49657" x="6483350" y="3465513"/>
          <p14:tracePt t="49664" x="6483350" y="3473450"/>
          <p14:tracePt t="49704" x="6483350" y="3482975"/>
          <p14:tracePt t="49784" x="6491288" y="3482975"/>
          <p14:tracePt t="49791" x="6500813" y="3482975"/>
          <p14:tracePt t="49799" x="6518275" y="3482975"/>
          <p14:tracePt t="49808" x="6537325" y="3482975"/>
          <p14:tracePt t="49823" x="6599238" y="3446463"/>
          <p14:tracePt t="49840" x="6670675" y="3394075"/>
          <p14:tracePt t="49857" x="6715125" y="3330575"/>
          <p14:tracePt t="49874" x="6777038" y="3251200"/>
          <p14:tracePt t="49890" x="6840538" y="3170238"/>
          <p14:tracePt t="49908" x="6884988" y="3133725"/>
          <p14:tracePt t="49924" x="6919913" y="3098800"/>
          <p14:tracePt t="49941" x="6938963" y="3081338"/>
          <p14:tracePt t="49957" x="6956425" y="3071813"/>
          <p14:tracePt t="49974" x="6983413" y="3054350"/>
          <p14:tracePt t="49991" x="7010400" y="3027363"/>
          <p14:tracePt t="50008" x="7045325" y="3009900"/>
          <p14:tracePt t="50024" x="7062788" y="2990850"/>
          <p14:tracePt t="50056" x="7081838" y="2973388"/>
          <p14:tracePt t="50688" x="7072313" y="2965450"/>
          <p14:tracePt t="50697" x="7027863" y="3000375"/>
          <p14:tracePt t="50704" x="6983413" y="3054350"/>
          <p14:tracePt t="50711" x="6938963" y="3108325"/>
          <p14:tracePt t="50728" x="6858000" y="3214688"/>
          <p14:tracePt t="50745" x="6751638" y="3313113"/>
          <p14:tracePt t="50762" x="6616700" y="3411538"/>
          <p14:tracePt t="50778" x="6419850" y="3554413"/>
          <p14:tracePt t="50795" x="6188075" y="3687763"/>
          <p14:tracePt t="50812" x="5867400" y="3830638"/>
          <p14:tracePt t="50828" x="5518150" y="3956050"/>
          <p14:tracePt t="50845" x="5062538" y="4081463"/>
          <p14:tracePt t="50863" x="4616450" y="4232275"/>
          <p14:tracePt t="50879" x="4108450" y="4384675"/>
          <p14:tracePt t="50896" x="3517900" y="4500563"/>
          <p14:tracePt t="50912" x="3276600" y="4527550"/>
          <p14:tracePt t="50929" x="3098800" y="4545013"/>
          <p14:tracePt t="50946" x="3000375" y="4527550"/>
          <p14:tracePt t="50963" x="2911475" y="4491038"/>
          <p14:tracePt t="50980" x="2830513" y="4419600"/>
          <p14:tracePt t="50996" x="2714625" y="4375150"/>
          <p14:tracePt t="51013" x="2571750" y="4322763"/>
          <p14:tracePt t="51030" x="2428875" y="4295775"/>
          <p14:tracePt t="51032" x="2357438" y="4295775"/>
          <p14:tracePt t="51047" x="2276475" y="4295775"/>
          <p14:tracePt t="51063" x="2098675" y="4295775"/>
          <p14:tracePt t="51080" x="1812925" y="4295775"/>
          <p14:tracePt t="51096" x="1571625" y="4295775"/>
          <p14:tracePt t="51114" x="1374775" y="4295775"/>
          <p14:tracePt t="51130" x="1196975" y="4286250"/>
          <p14:tracePt t="51147" x="1071563" y="4259263"/>
          <p14:tracePt t="51164" x="1009650" y="4232275"/>
          <p14:tracePt t="51181" x="965200" y="4197350"/>
          <p14:tracePt t="51197" x="919163" y="4152900"/>
          <p14:tracePt t="51214" x="857250" y="4098925"/>
          <p14:tracePt t="51231" x="839788" y="4089400"/>
          <p14:tracePt t="51247" x="795338" y="4054475"/>
          <p14:tracePt t="51264" x="785813" y="4037013"/>
          <p14:tracePt t="51281" x="776288" y="4027488"/>
          <p14:tracePt t="51315" x="768350" y="4017963"/>
          <p14:tracePt t="51352" x="758825" y="4017963"/>
          <p14:tracePt t="51376" x="758825" y="4010025"/>
          <p14:tracePt t="51399" x="758825" y="4000500"/>
          <p14:tracePt t="51423" x="758825" y="3990975"/>
          <p14:tracePt t="51432" x="758825" y="3983038"/>
          <p14:tracePt t="51439" x="758825" y="3973513"/>
          <p14:tracePt t="51448" x="758825" y="3965575"/>
          <p14:tracePt t="51465" x="785813" y="3956050"/>
          <p14:tracePt t="51482" x="822325" y="3938588"/>
          <p14:tracePt t="51499" x="847725" y="3938588"/>
          <p14:tracePt t="51515" x="866775" y="3938588"/>
          <p14:tracePt t="51532" x="884238" y="3919538"/>
          <p14:tracePt t="51704" x="884238" y="3911600"/>
          <p14:tracePt t="51721" x="884238" y="3902075"/>
          <p14:tracePt t="51736" x="884238" y="3894138"/>
          <p14:tracePt t="51752" x="884238" y="3875088"/>
          <p14:tracePt t="51760" x="874713" y="3867150"/>
          <p14:tracePt t="51831" x="874713" y="3857625"/>
          <p14:tracePt t="51945" x="874713" y="3848100"/>
          <p14:tracePt t="51969" x="884238" y="3848100"/>
          <p14:tracePt t="51984" x="893763" y="3867150"/>
          <p14:tracePt t="52000" x="901700" y="3875088"/>
          <p14:tracePt t="52007" x="911225" y="3884613"/>
          <p14:tracePt t="52018" x="911225" y="3902075"/>
          <p14:tracePt t="52034" x="919163" y="3911600"/>
          <p14:tracePt t="52055" x="919163" y="3919538"/>
          <p14:tracePt t="52071" x="928688" y="3929063"/>
          <p14:tracePt t="52096" x="928688" y="3946525"/>
          <p14:tracePt t="52119" x="928688" y="3956050"/>
          <p14:tracePt t="52128" x="928688" y="3965575"/>
          <p14:tracePt t="52135" x="938213" y="3973513"/>
          <p14:tracePt t="52152" x="938213" y="3990975"/>
          <p14:tracePt t="52169" x="946150" y="4010025"/>
          <p14:tracePt t="52185" x="946150" y="4027488"/>
          <p14:tracePt t="52203" x="955675" y="4027488"/>
          <p14:tracePt t="52219" x="955675" y="4044950"/>
          <p14:tracePt t="52235" x="955675" y="4062413"/>
          <p14:tracePt t="52252" x="955675" y="4081463"/>
          <p14:tracePt t="52269" x="965200" y="4108450"/>
          <p14:tracePt t="52286" x="965200" y="4143375"/>
          <p14:tracePt t="52302" x="965200" y="4170363"/>
          <p14:tracePt t="52303" x="973138" y="4187825"/>
          <p14:tracePt t="52319" x="982663" y="4214813"/>
          <p14:tracePt t="52336" x="982663" y="4232275"/>
          <p14:tracePt t="52353" x="982663" y="4268788"/>
          <p14:tracePt t="52369" x="990600" y="4295775"/>
          <p14:tracePt t="52387" x="1000125" y="4330700"/>
          <p14:tracePt t="52403" x="1009650" y="4348163"/>
          <p14:tracePt t="52420" x="1009650" y="4394200"/>
          <p14:tracePt t="52436" x="1027113" y="4446588"/>
          <p14:tracePt t="52453" x="1027113" y="4491038"/>
          <p14:tracePt t="52470" x="1027113" y="4545013"/>
          <p14:tracePt t="52487" x="1054100" y="4608513"/>
          <p14:tracePt t="52503" x="1054100" y="4660900"/>
          <p14:tracePt t="52520" x="1054100" y="4705350"/>
          <p14:tracePt t="52537" x="1062038" y="4741863"/>
          <p14:tracePt t="52554" x="1062038" y="4768850"/>
          <p14:tracePt t="52570" x="1071563" y="4795838"/>
          <p14:tracePt t="52588" x="1071563" y="4822825"/>
          <p14:tracePt t="52604" x="1071563" y="4857750"/>
          <p14:tracePt t="52621" x="1071563" y="4894263"/>
          <p14:tracePt t="52638" x="1071563" y="4946650"/>
          <p14:tracePt t="52654" x="1071563" y="5010150"/>
          <p14:tracePt t="52671" x="1071563" y="5045075"/>
          <p14:tracePt t="52688" x="1071563" y="5062538"/>
          <p14:tracePt t="52705" x="1071563" y="5089525"/>
          <p14:tracePt t="52721" x="1071563" y="5116513"/>
          <p14:tracePt t="52738" x="1071563" y="5133975"/>
          <p14:tracePt t="52755" x="1071563" y="5153025"/>
          <p14:tracePt t="52772" x="1081088" y="5187950"/>
          <p14:tracePt t="52789" x="1081088" y="5232400"/>
          <p14:tracePt t="52805" x="1081088" y="5286375"/>
          <p14:tracePt t="52822" x="1081088" y="5348288"/>
          <p14:tracePt t="52839" x="1081088" y="5411788"/>
          <p14:tracePt t="52856" x="1081088" y="5500688"/>
          <p14:tracePt t="52872" x="1081088" y="5562600"/>
          <p14:tracePt t="52889" x="1081088" y="5616575"/>
          <p14:tracePt t="52906" x="1081088" y="5661025"/>
          <p14:tracePt t="52923" x="1081088" y="5697538"/>
          <p14:tracePt t="52939" x="1081088" y="5715000"/>
          <p14:tracePt t="52956" x="1081088" y="5732463"/>
          <p14:tracePt t="52973" x="1081088" y="5768975"/>
          <p14:tracePt t="52990" x="1071563" y="5803900"/>
          <p14:tracePt t="53006" x="1062038" y="5848350"/>
          <p14:tracePt t="53023" x="1054100" y="5884863"/>
          <p14:tracePt t="53025" x="1054100" y="5894388"/>
          <p14:tracePt t="53040" x="1044575" y="5938838"/>
          <p14:tracePt t="53057" x="1044575" y="5973763"/>
          <p14:tracePt t="53074" x="1027113" y="6018213"/>
          <p14:tracePt t="53090" x="1027113" y="6062663"/>
          <p14:tracePt t="53107" x="1027113" y="6116638"/>
          <p14:tracePt t="53124" x="1027113" y="6134100"/>
          <p14:tracePt t="53141" x="1027113" y="6153150"/>
          <p14:tracePt t="53157" x="1027113" y="6161088"/>
          <p14:tracePt t="53174" x="1017588" y="6170613"/>
          <p14:tracePt t="53304" x="1009650" y="6170613"/>
          <p14:tracePt t="53321" x="1009650" y="6161088"/>
          <p14:tracePt t="53327" x="1009650" y="6143625"/>
          <p14:tracePt t="53336" x="1027113" y="6108700"/>
          <p14:tracePt t="53345" x="1036638" y="6072188"/>
          <p14:tracePt t="53358" x="1062038" y="6018213"/>
          <p14:tracePt t="53375" x="1062038" y="5902325"/>
          <p14:tracePt t="53391" x="1062038" y="5786438"/>
          <p14:tracePt t="53408" x="1062038" y="5688013"/>
          <p14:tracePt t="53425" x="1062038" y="5608638"/>
          <p14:tracePt t="53442" x="1062038" y="5510213"/>
          <p14:tracePt t="53459" x="1062038" y="5438775"/>
          <p14:tracePt t="53475" x="1081088" y="5348288"/>
          <p14:tracePt t="53492" x="1081088" y="5268913"/>
          <p14:tracePt t="53510" x="1081088" y="5187950"/>
          <p14:tracePt t="53525" x="1081088" y="5108575"/>
          <p14:tracePt t="53528" x="1081088" y="5072063"/>
          <p14:tracePt t="53543" x="1081088" y="5045075"/>
          <p14:tracePt t="53559" x="1081088" y="4991100"/>
          <p14:tracePt t="53576" x="1081088" y="4929188"/>
          <p14:tracePt t="53593" x="1081088" y="4894263"/>
          <p14:tracePt t="53610" x="1062038" y="4830763"/>
          <p14:tracePt t="53626" x="1062038" y="4795838"/>
          <p14:tracePt t="53643" x="1054100" y="4751388"/>
          <p14:tracePt t="53660" x="1044575" y="4687888"/>
          <p14:tracePt t="53677" x="1036638" y="4616450"/>
          <p14:tracePt t="53693" x="1027113" y="4554538"/>
          <p14:tracePt t="53710" x="1017588" y="4500563"/>
          <p14:tracePt t="53726" x="1017588" y="4456113"/>
          <p14:tracePt t="53743" x="1017588" y="4367213"/>
          <p14:tracePt t="53760" x="1017588" y="4330700"/>
          <p14:tracePt t="53777" x="1017588" y="4295775"/>
          <p14:tracePt t="53794" x="1017588" y="4268788"/>
          <p14:tracePt t="53811" x="1017588" y="4251325"/>
          <p14:tracePt t="53827" x="1017588" y="4232275"/>
          <p14:tracePt t="53844" x="1017588" y="4214813"/>
          <p14:tracePt t="53861" x="1017588" y="4197350"/>
          <p14:tracePt t="53878" x="1017588" y="4152900"/>
          <p14:tracePt t="53894" x="1017588" y="4116388"/>
          <p14:tracePt t="53911" x="1017588" y="4071938"/>
          <p14:tracePt t="53927" x="1017588" y="4054475"/>
          <p14:tracePt t="53944" x="1017588" y="4044950"/>
          <p14:tracePt t="53961" x="1017588" y="4037013"/>
          <p14:tracePt t="53978" x="1017588" y="4027488"/>
          <p14:tracePt t="53995" x="1017588" y="4017963"/>
          <p14:tracePt t="54047" x="1017588" y="4000500"/>
          <p14:tracePt t="54088" x="1017588" y="3990975"/>
          <p14:tracePt t="54112" x="1017588" y="3983038"/>
          <p14:tracePt t="54135" x="1017588" y="3973513"/>
          <p14:tracePt t="54225" x="1009650" y="3965575"/>
          <p14:tracePt t="54281" x="1000125" y="3973513"/>
          <p14:tracePt t="54304" x="1000125" y="3983038"/>
          <p14:tracePt t="54312" x="982663" y="4000500"/>
          <p14:tracePt t="54327" x="982663" y="4010025"/>
          <p14:tracePt t="54336" x="982663" y="4027488"/>
          <p14:tracePt t="54347" x="982663" y="4037013"/>
          <p14:tracePt t="54363" x="982663" y="4054475"/>
          <p14:tracePt t="54380" x="982663" y="4081463"/>
          <p14:tracePt t="54397" x="982663" y="4116388"/>
          <p14:tracePt t="54414" x="982663" y="4143375"/>
          <p14:tracePt t="54430" x="965200" y="4179888"/>
          <p14:tracePt t="54447" x="965200" y="4214813"/>
          <p14:tracePt t="54463" x="965200" y="4241800"/>
          <p14:tracePt t="54480" x="965200" y="4251325"/>
          <p14:tracePt t="54497" x="965200" y="4268788"/>
          <p14:tracePt t="54514" x="965200" y="4286250"/>
          <p14:tracePt t="54531" x="965200" y="4313238"/>
          <p14:tracePt t="54547" x="965200" y="4348163"/>
          <p14:tracePt t="54564" x="965200" y="4384675"/>
          <p14:tracePt t="54581" x="965200" y="4438650"/>
          <p14:tracePt t="54597" x="965200" y="4500563"/>
          <p14:tracePt t="54614" x="965200" y="4545013"/>
          <p14:tracePt t="54631" x="965200" y="4598988"/>
          <p14:tracePt t="54664" x="965200" y="4608513"/>
          <p14:tracePt t="54687" x="965200" y="4616450"/>
          <p14:tracePt t="54696" x="965200" y="4625975"/>
          <p14:tracePt t="54703" x="965200" y="4633913"/>
          <p14:tracePt t="54715" x="965200" y="4652963"/>
          <p14:tracePt t="54731" x="965200" y="4679950"/>
          <p14:tracePt t="54748" x="965200" y="4714875"/>
          <p14:tracePt t="54765" x="965200" y="4759325"/>
          <p14:tracePt t="54782" x="965200" y="4795838"/>
          <p14:tracePt t="54799" x="965200" y="4813300"/>
          <p14:tracePt t="54816" x="965200" y="4830763"/>
          <p14:tracePt t="54832" x="965200" y="4848225"/>
          <p14:tracePt t="54849" x="965200" y="4867275"/>
          <p14:tracePt t="54866" x="965200" y="4875213"/>
          <p14:tracePt t="54883" x="965200" y="4911725"/>
          <p14:tracePt t="54899" x="965200" y="4929188"/>
          <p14:tracePt t="54916" x="982663" y="4983163"/>
          <p14:tracePt t="54933" x="982663" y="5010150"/>
          <p14:tracePt t="54950" x="1000125" y="5054600"/>
          <p14:tracePt t="54967" x="1000125" y="5089525"/>
          <p14:tracePt t="54983" x="1009650" y="5133975"/>
          <p14:tracePt t="55000" x="1009650" y="5187950"/>
          <p14:tracePt t="55017" x="1009650" y="5214938"/>
          <p14:tracePt t="55034" x="1009650" y="5251450"/>
          <p14:tracePt t="55050" x="1009650" y="5276850"/>
          <p14:tracePt t="55066" x="1009650" y="5303838"/>
          <p14:tracePt t="55084" x="1017588" y="5330825"/>
          <p14:tracePt t="55101" x="1017588" y="5357813"/>
          <p14:tracePt t="55117" x="1017588" y="5402263"/>
          <p14:tracePt t="55134" x="1027113" y="5446713"/>
          <p14:tracePt t="55151" x="1027113" y="5483225"/>
          <p14:tracePt t="55167" x="1027113" y="5527675"/>
          <p14:tracePt t="55184" x="1027113" y="5599113"/>
          <p14:tracePt t="55201" x="1027113" y="5634038"/>
          <p14:tracePt t="55218" x="1027113" y="5661025"/>
          <p14:tracePt t="55235" x="1027113" y="5688013"/>
          <p14:tracePt t="55251" x="1027113" y="5705475"/>
          <p14:tracePt t="55268" x="1027113" y="5715000"/>
          <p14:tracePt t="55285" x="1036638" y="5715000"/>
          <p14:tracePt t="55301" x="1036638" y="5741988"/>
          <p14:tracePt t="55319" x="1036638" y="5786438"/>
          <p14:tracePt t="55335" x="1036638" y="5840413"/>
          <p14:tracePt t="55351" x="1036638" y="5875338"/>
          <p14:tracePt t="55368" x="1036638" y="5911850"/>
          <p14:tracePt t="55385" x="1036638" y="5938838"/>
          <p14:tracePt t="55402" x="1036638" y="5956300"/>
          <p14:tracePt t="55418" x="1036638" y="5965825"/>
          <p14:tracePt t="55435" x="1036638" y="5973763"/>
          <p14:tracePt t="55528" x="1036638" y="5983288"/>
          <p14:tracePt t="55552" x="1036638" y="5991225"/>
          <p14:tracePt t="55648" x="1027113" y="6000750"/>
          <p14:tracePt t="55784" x="1017588" y="6000750"/>
          <p14:tracePt t="55791" x="1009650" y="6000750"/>
          <p14:tracePt t="55807" x="1009650" y="5991225"/>
          <p14:tracePt t="55823" x="1000125" y="5983288"/>
          <p14:tracePt t="55832" x="1000125" y="5973763"/>
          <p14:tracePt t="55839" x="990600" y="5973763"/>
          <p14:tracePt t="55854" x="990600" y="5965825"/>
          <p14:tracePt t="55871" x="973138" y="5929313"/>
          <p14:tracePt t="55888" x="973138" y="5902325"/>
          <p14:tracePt t="55904" x="965200" y="5867400"/>
          <p14:tracePt t="55921" x="946150" y="5840413"/>
          <p14:tracePt t="55938" x="938213" y="5795963"/>
          <p14:tracePt t="55954" x="919163" y="5732463"/>
          <p14:tracePt t="55971" x="901700" y="5688013"/>
          <p14:tracePt t="55988" x="884238" y="5643563"/>
          <p14:tracePt t="56005" x="874713" y="5589588"/>
          <p14:tracePt t="56022" x="839788" y="5518150"/>
          <p14:tracePt t="56024" x="830263" y="5491163"/>
          <p14:tracePt t="56039" x="812800" y="5429250"/>
          <p14:tracePt t="56055" x="785813" y="5330825"/>
          <p14:tracePt t="56071" x="758825" y="5259388"/>
          <p14:tracePt t="56089" x="741363" y="5197475"/>
          <p14:tracePt t="56105" x="723900" y="5143500"/>
          <p14:tracePt t="56122" x="696913" y="5089525"/>
          <p14:tracePt t="56139" x="696913" y="5054600"/>
          <p14:tracePt t="56156" x="669925" y="4983163"/>
          <p14:tracePt t="56173" x="669925" y="4946650"/>
          <p14:tracePt t="56189" x="652463" y="4911725"/>
          <p14:tracePt t="56206" x="642938" y="4867275"/>
          <p14:tracePt t="56223" x="608013" y="4813300"/>
          <p14:tracePt t="56239" x="544513" y="4652963"/>
          <p14:tracePt t="56256" x="500063" y="4527550"/>
          <p14:tracePt t="56273" x="465138" y="4419600"/>
          <p14:tracePt t="56290" x="438150" y="4313238"/>
          <p14:tracePt t="56307" x="428625" y="4232275"/>
          <p14:tracePt t="56323" x="411163" y="4170363"/>
          <p14:tracePt t="56340" x="401638" y="4108450"/>
          <p14:tracePt t="56357" x="401638" y="4071938"/>
          <p14:tracePt t="56374" x="401638" y="4027488"/>
          <p14:tracePt t="56390" x="401638" y="3983038"/>
          <p14:tracePt t="56407" x="401638" y="3938588"/>
          <p14:tracePt t="56423" x="401638" y="3919538"/>
          <p14:tracePt t="56440" x="401638" y="3911600"/>
          <p14:tracePt t="57392" x="411163" y="3911600"/>
          <p14:tracePt t="57400" x="419100" y="3911600"/>
          <p14:tracePt t="57416" x="428625" y="3911600"/>
          <p14:tracePt t="57423" x="446088" y="3911600"/>
          <p14:tracePt t="57431" x="482600" y="3911600"/>
          <p14:tracePt t="57445" x="517525" y="3884613"/>
          <p14:tracePt t="57463" x="633413" y="3822700"/>
          <p14:tracePt t="57479" x="704850" y="3786188"/>
          <p14:tracePt t="57480" x="723900" y="3768725"/>
          <p14:tracePt t="57496" x="795338" y="3759200"/>
          <p14:tracePt t="57513" x="839788" y="3741738"/>
          <p14:tracePt t="57530" x="847725" y="3741738"/>
          <p14:tracePt t="57546" x="857250" y="3741738"/>
          <p14:tracePt t="57563" x="866775" y="3741738"/>
          <p14:tracePt t="57580" x="874713" y="3732213"/>
          <p14:tracePt t="57596" x="884238" y="3724275"/>
          <p14:tracePt t="57613" x="901700" y="3714750"/>
          <p14:tracePt t="57630" x="911225" y="3697288"/>
          <p14:tracePt t="57647" x="919163" y="3687763"/>
          <p14:tracePt t="57680" x="919163" y="3670300"/>
          <p14:tracePt t="57880" x="928688" y="3670300"/>
          <p14:tracePt t="57887" x="928688" y="3660775"/>
          <p14:tracePt t="57912" x="938213" y="3660775"/>
          <p14:tracePt t="57919" x="946150" y="3660775"/>
          <p14:tracePt t="58000" x="955675" y="3643313"/>
          <p14:tracePt t="58008" x="955675" y="3633788"/>
          <p14:tracePt t="58015" x="965200" y="3625850"/>
          <p14:tracePt t="58032" x="965200" y="3608388"/>
          <p14:tracePt t="58049" x="982663" y="3589338"/>
          <p14:tracePt t="58065" x="1000125" y="3571875"/>
          <p14:tracePt t="58082" x="1000125" y="3554413"/>
          <p14:tracePt t="58099" x="1027113" y="3544888"/>
          <p14:tracePt t="58115" x="1044575" y="3527425"/>
          <p14:tracePt t="58133" x="1081088" y="3509963"/>
          <p14:tracePt t="58149" x="1108075" y="3482975"/>
          <p14:tracePt t="58165" x="1116013" y="3473450"/>
          <p14:tracePt t="58182" x="1133475" y="3473450"/>
          <p14:tracePt t="58256" x="1143000" y="3465513"/>
          <p14:tracePt t="58264" x="1152525" y="3455988"/>
          <p14:tracePt t="58280" x="1169988" y="3446463"/>
          <p14:tracePt t="58287" x="1169988" y="3438525"/>
          <p14:tracePt t="58300" x="1179513" y="3438525"/>
          <p14:tracePt t="58317" x="1196975" y="3411538"/>
          <p14:tracePt t="58333" x="1214438" y="3375025"/>
          <p14:tracePt t="58350" x="1223963" y="3340100"/>
          <p14:tracePt t="58367" x="1223963" y="3295650"/>
          <p14:tracePt t="58368" x="1223963" y="3259138"/>
          <p14:tracePt t="58384" x="1223963" y="3197225"/>
          <p14:tracePt t="58400" x="1223963" y="3098800"/>
          <p14:tracePt t="58417" x="1223963" y="3027363"/>
          <p14:tracePt t="58434" x="1223963" y="2982913"/>
          <p14:tracePt t="58450" x="1187450" y="2911475"/>
          <p14:tracePt t="58485" x="1160463" y="2911475"/>
          <p14:tracePt t="58518" x="1133475" y="2911475"/>
          <p14:tracePt t="58536" x="1125538" y="2911475"/>
          <p14:tracePt t="58559" x="1108075" y="2911475"/>
          <p14:tracePt t="58575" x="1098550" y="2911475"/>
          <p14:tracePt t="58584" x="1089025" y="2911475"/>
          <p14:tracePt t="58602" x="1036638" y="2911475"/>
          <p14:tracePt t="58619" x="1017588" y="2919413"/>
          <p14:tracePt t="58635" x="1000125" y="2919413"/>
          <p14:tracePt t="58652" x="990600" y="2919413"/>
          <p14:tracePt t="58669" x="982663" y="2919413"/>
          <p14:tracePt t="58800" x="982663" y="2928938"/>
          <p14:tracePt t="58807" x="982663" y="2938463"/>
          <p14:tracePt t="58823" x="982663" y="2955925"/>
          <p14:tracePt t="58831" x="973138" y="2973388"/>
          <p14:tracePt t="58839" x="965200" y="2990850"/>
          <p14:tracePt t="58852" x="955675" y="3000375"/>
          <p14:tracePt t="58869" x="928688" y="3062288"/>
          <p14:tracePt t="58886" x="919163" y="3098800"/>
          <p14:tracePt t="58903" x="874713" y="3205163"/>
          <p14:tracePt t="58919" x="874713" y="3251200"/>
          <p14:tracePt t="58936" x="874713" y="3303588"/>
          <p14:tracePt t="58953" x="874713" y="3367088"/>
          <p14:tracePt t="58970" x="874713" y="3402013"/>
          <p14:tracePt t="58986" x="874713" y="3438525"/>
          <p14:tracePt t="59003" x="874713" y="3465513"/>
          <p14:tracePt t="59020" x="874713" y="3482975"/>
          <p14:tracePt t="59037" x="884238" y="3517900"/>
          <p14:tracePt t="59053" x="901700" y="3536950"/>
          <p14:tracePt t="59070" x="911225" y="3544888"/>
          <p14:tracePt t="59087" x="928688" y="3554413"/>
          <p14:tracePt t="59120" x="938213" y="3554413"/>
          <p14:tracePt t="59143" x="946150" y="3554413"/>
          <p14:tracePt t="59200" x="955675" y="3562350"/>
          <p14:tracePt t="59513" x="955675" y="3571875"/>
          <p14:tracePt t="59536" x="946150" y="3571875"/>
          <p14:tracePt t="59575" x="938213" y="3571875"/>
          <p14:tracePt t="59591" x="928688" y="3571875"/>
          <p14:tracePt t="59607" x="919163" y="3571875"/>
          <p14:tracePt t="59615" x="911225" y="3562350"/>
          <p14:tracePt t="59631" x="901700" y="3554413"/>
          <p14:tracePt t="59647" x="893763" y="3554413"/>
          <p14:tracePt t="59657" x="884238" y="3544888"/>
          <p14:tracePt t="59673" x="866775" y="3536950"/>
          <p14:tracePt t="59691" x="857250" y="3536950"/>
          <p14:tracePt t="59707" x="830263" y="3536950"/>
          <p14:tracePt t="59724" x="803275" y="3527425"/>
          <p14:tracePt t="59741" x="795338" y="3527425"/>
          <p14:tracePt t="59757" x="785813" y="3527425"/>
          <p14:tracePt t="59880" x="776288" y="3527425"/>
          <p14:tracePt t="60601" x="776288" y="3517900"/>
          <p14:tracePt t="60609" x="776288" y="3509963"/>
          <p14:tracePt t="60616" x="776288" y="3490913"/>
          <p14:tracePt t="60628" x="758825" y="3465513"/>
          <p14:tracePt t="60645" x="750888" y="3411538"/>
          <p14:tracePt t="60662" x="714375" y="3313113"/>
          <p14:tracePt t="60679" x="687388" y="3170238"/>
          <p14:tracePt t="60695" x="660400" y="2973388"/>
          <p14:tracePt t="60712" x="615950" y="2751138"/>
          <p14:tracePt t="60729" x="608013" y="2643188"/>
          <p14:tracePt t="60746" x="598488" y="2589213"/>
          <p14:tracePt t="60763" x="588963" y="2562225"/>
          <p14:tracePt t="60779" x="588963" y="2554288"/>
          <p14:tracePt t="60796" x="581025" y="2544763"/>
          <p14:tracePt t="60813" x="581025" y="2536825"/>
          <p14:tracePt t="61032" x="581025" y="2544763"/>
          <p14:tracePt t="61040" x="581025" y="2554288"/>
          <p14:tracePt t="61055" x="581025" y="2571750"/>
          <p14:tracePt t="61064" x="581025" y="2589213"/>
          <p14:tracePt t="61081" x="598488" y="2625725"/>
          <p14:tracePt t="61098" x="608013" y="2670175"/>
          <p14:tracePt t="61114" x="615950" y="2705100"/>
          <p14:tracePt t="61131" x="625475" y="2732088"/>
          <p14:tracePt t="61148" x="625475" y="2741613"/>
          <p14:tracePt t="61183" x="625475" y="2759075"/>
          <p14:tracePt t="61424" x="625475" y="2768600"/>
          <p14:tracePt t="61432" x="625475" y="2776538"/>
          <p14:tracePt t="61448" x="625475" y="2786063"/>
          <p14:tracePt t="61465" x="625475" y="2795588"/>
          <p14:tracePt t="61552" x="633413" y="2795588"/>
          <p14:tracePt t="61575" x="633413" y="2786063"/>
          <p14:tracePt t="61584" x="633413" y="2776538"/>
          <p14:tracePt t="61591" x="642938" y="2759075"/>
          <p14:tracePt t="61600" x="642938" y="2741613"/>
          <p14:tracePt t="61617" x="652463" y="2687638"/>
          <p14:tracePt t="61634" x="652463" y="2625725"/>
          <p14:tracePt t="61650" x="652463" y="2544763"/>
          <p14:tracePt t="61667" x="652463" y="2473325"/>
          <p14:tracePt t="61684" x="652463" y="2384425"/>
          <p14:tracePt t="61701" x="652463" y="2322513"/>
          <p14:tracePt t="61717" x="652463" y="2251075"/>
          <p14:tracePt t="61735" x="652463" y="2143125"/>
          <p14:tracePt t="61751" x="652463" y="2108200"/>
          <p14:tracePt t="61767" x="652463" y="1946275"/>
          <p14:tracePt t="61784" x="652463" y="1847850"/>
          <p14:tracePt t="61801" x="652463" y="1751013"/>
          <p14:tracePt t="61818" x="652463" y="1670050"/>
          <p14:tracePt t="61834" x="652463" y="1571625"/>
          <p14:tracePt t="61851" x="652463" y="1465263"/>
          <p14:tracePt t="61868" x="652463" y="1347788"/>
          <p14:tracePt t="61885" x="652463" y="1223963"/>
          <p14:tracePt t="61902" x="652463" y="1108075"/>
          <p14:tracePt t="61919" x="625475" y="928688"/>
          <p14:tracePt t="61936" x="615950" y="866775"/>
          <p14:tracePt t="61952" x="588963" y="812800"/>
          <p14:tracePt t="61968" x="588963" y="785813"/>
          <p14:tracePt t="61985" x="581025" y="768350"/>
          <p14:tracePt t="62002" x="581025" y="750888"/>
          <p14:tracePt t="62018" x="571500" y="741363"/>
          <p14:tracePt t="62035" x="554038" y="723900"/>
          <p14:tracePt t="62052" x="536575" y="687388"/>
          <p14:tracePt t="62069" x="517525" y="642938"/>
          <p14:tracePt t="62085" x="473075" y="581025"/>
          <p14:tracePt t="62102" x="419100" y="509588"/>
          <p14:tracePt t="62120" x="401638" y="473075"/>
          <p14:tracePt t="62136" x="374650" y="446088"/>
          <p14:tracePt t="62152" x="366713" y="428625"/>
          <p14:tracePt t="62169" x="357188" y="419100"/>
          <p14:tracePt t="62224" x="347663" y="419100"/>
          <p14:tracePt t="62625" x="312738" y="419100"/>
          <p14:tracePt t="62633" x="250825" y="446088"/>
          <p14:tracePt t="62642" x="214313" y="455613"/>
          <p14:tracePt t="62655" x="142875" y="482600"/>
          <p14:tracePt t="62672" x="88900" y="482600"/>
          <p14:tracePt t="62689" x="61913" y="490538"/>
          <p14:tracePt t="62705" x="53975" y="490538"/>
          <p14:tracePt t="62739" x="44450" y="490538"/>
          <p14:tracePt t="62756" x="36513" y="482600"/>
          <p14:tracePt t="62773" x="26988" y="482600"/>
          <p14:tracePt t="62790" x="9525" y="473075"/>
          <p14:tracePt t="62808" x="9525" y="465138"/>
          <p14:tracePt t="62823" x="9525" y="455613"/>
          <p14:tracePt t="62839" x="9525" y="438150"/>
          <p14:tracePt t="62856" x="9525" y="419100"/>
          <p14:tracePt t="62873" x="9525" y="411163"/>
          <p14:tracePt t="62890" x="9525" y="393700"/>
          <p14:tracePt t="62907" x="17463" y="374650"/>
          <p14:tracePt t="62924" x="26988" y="374650"/>
          <p14:tracePt t="62940" x="26988" y="366713"/>
          <p14:tracePt t="62957" x="36513" y="3476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3C3546-BE9A-44BD-AEC3-512D1C48C023}"/>
              </a:ext>
            </a:extLst>
          </p:cNvPr>
          <p:cNvSpPr>
            <a:spLocks noGrp="1"/>
          </p:cNvSpPr>
          <p:nvPr>
            <p:ph idx="1"/>
          </p:nvPr>
        </p:nvSpPr>
        <p:spPr/>
        <p:txBody>
          <a:bodyPr/>
          <a:lstStyle/>
          <a:p>
            <a:r>
              <a:rPr lang="en-ZA" sz="2800" dirty="0"/>
              <a:t>Keep  it (all parts of the model) simple…</a:t>
            </a:r>
            <a:br>
              <a:rPr lang="en-ZA" sz="2800" dirty="0"/>
            </a:br>
            <a:endParaRPr lang="en-ZA" sz="2800" dirty="0"/>
          </a:p>
          <a:p>
            <a:pPr lvl="1"/>
            <a:r>
              <a:rPr lang="en-ZA" sz="2800" dirty="0"/>
              <a:t>Show calculations in steps rather than using long formula</a:t>
            </a:r>
          </a:p>
          <a:p>
            <a:pPr lvl="1"/>
            <a:endParaRPr lang="en-ZA" sz="2800" dirty="0"/>
          </a:p>
          <a:p>
            <a:pPr lvl="1"/>
            <a:r>
              <a:rPr lang="en-ZA" sz="2800" dirty="0"/>
              <a:t>Use sheets to separate different types of data/information</a:t>
            </a:r>
          </a:p>
          <a:p>
            <a:pPr lvl="1"/>
            <a:endParaRPr lang="en-ZA" sz="2800" dirty="0"/>
          </a:p>
          <a:p>
            <a:pPr lvl="1"/>
            <a:r>
              <a:rPr lang="en-ZA" sz="2800" dirty="0"/>
              <a:t>Use the Group function to make it easier to navigate</a:t>
            </a:r>
          </a:p>
          <a:p>
            <a:endParaRPr lang="en-ZA" sz="2800" dirty="0"/>
          </a:p>
        </p:txBody>
      </p:sp>
      <p:sp>
        <p:nvSpPr>
          <p:cNvPr id="3" name="Slide Number Placeholder 2">
            <a:extLst>
              <a:ext uri="{FF2B5EF4-FFF2-40B4-BE49-F238E27FC236}">
                <a16:creationId xmlns:a16="http://schemas.microsoft.com/office/drawing/2014/main" id="{47487396-C38A-42D9-8E24-488FD66870D1}"/>
              </a:ext>
            </a:extLst>
          </p:cNvPr>
          <p:cNvSpPr>
            <a:spLocks noGrp="1"/>
          </p:cNvSpPr>
          <p:nvPr>
            <p:ph type="sldNum" sz="quarter" idx="11"/>
          </p:nvPr>
        </p:nvSpPr>
        <p:spPr/>
        <p:txBody>
          <a:bodyPr/>
          <a:lstStyle/>
          <a:p>
            <a:fld id="{31311CA2-5603-4F1C-8B97-F29961F83655}" type="slidenum">
              <a:rPr lang="en-ZA" smtClean="0"/>
              <a:pPr/>
              <a:t>14</a:t>
            </a:fld>
            <a:endParaRPr lang="en-ZA" dirty="0"/>
          </a:p>
        </p:txBody>
      </p:sp>
      <p:sp>
        <p:nvSpPr>
          <p:cNvPr id="4" name="Title 3">
            <a:extLst>
              <a:ext uri="{FF2B5EF4-FFF2-40B4-BE49-F238E27FC236}">
                <a16:creationId xmlns:a16="http://schemas.microsoft.com/office/drawing/2014/main" id="{42557989-A911-46BE-9BBA-C76529A46137}"/>
              </a:ext>
            </a:extLst>
          </p:cNvPr>
          <p:cNvSpPr>
            <a:spLocks noGrp="1"/>
          </p:cNvSpPr>
          <p:nvPr>
            <p:ph type="title"/>
          </p:nvPr>
        </p:nvSpPr>
        <p:spPr/>
        <p:txBody>
          <a:bodyPr/>
          <a:lstStyle/>
          <a:p>
            <a:r>
              <a:rPr lang="en-ZA" dirty="0"/>
              <a:t>KISS principle</a:t>
            </a:r>
          </a:p>
        </p:txBody>
      </p:sp>
      <p:pic>
        <p:nvPicPr>
          <p:cNvPr id="5" name="Audio 4">
            <a:hlinkClick r:id="" action="ppaction://media"/>
            <a:extLst>
              <a:ext uri="{FF2B5EF4-FFF2-40B4-BE49-F238E27FC236}">
                <a16:creationId xmlns:a16="http://schemas.microsoft.com/office/drawing/2014/main" id="{4A5D6D83-3425-4BA8-ACF2-99AB80A7A2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779058646"/>
      </p:ext>
    </p:extLst>
  </p:cSld>
  <p:clrMapOvr>
    <a:masterClrMapping/>
  </p:clrMapOvr>
  <mc:AlternateContent xmlns:mc="http://schemas.openxmlformats.org/markup-compatibility/2006">
    <mc:Choice xmlns:p14="http://schemas.microsoft.com/office/powerpoint/2010/main" Requires="p14">
      <p:transition spd="slow" p14:dur="2000" advTm="26190"/>
    </mc:Choice>
    <mc:Fallback>
      <p:transition spd="slow" advTm="2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55" x="53975" y="374650"/>
          <p14:tracePt t="373" x="53975" y="384175"/>
          <p14:tracePt t="390" x="36513" y="411163"/>
          <p14:tracePt t="406" x="17463" y="446088"/>
          <p14:tracePt t="423" x="9525" y="482600"/>
          <p14:tracePt t="440" x="0" y="536575"/>
          <p14:tracePt t="457" x="0" y="561975"/>
          <p14:tracePt t="473" x="0" y="652463"/>
          <p14:tracePt t="490" x="0" y="704850"/>
          <p14:tracePt t="507" x="0" y="758825"/>
          <p14:tracePt t="523" x="0" y="795338"/>
          <p14:tracePt t="540" x="0" y="812800"/>
          <p14:tracePt t="557" x="0" y="830263"/>
          <p14:tracePt t="573" x="0" y="839788"/>
          <p14:tracePt t="590" x="0" y="866775"/>
          <p14:tracePt t="607" x="0" y="874713"/>
          <p14:tracePt t="624" x="0" y="893763"/>
          <p14:tracePt t="641" x="0" y="928688"/>
          <p14:tracePt t="658" x="0" y="938213"/>
          <p14:tracePt t="674" x="0" y="965200"/>
          <p14:tracePt t="730" x="0" y="973138"/>
          <p14:tracePt t="754" x="0" y="982663"/>
          <p14:tracePt t="1253" x="0" y="965200"/>
          <p14:tracePt t="1261" x="0" y="946150"/>
          <p14:tracePt t="1277" x="0" y="928688"/>
          <p14:tracePt t="1284" x="0" y="919163"/>
          <p14:tracePt t="1294" x="0" y="911225"/>
          <p14:tracePt t="1310" x="0" y="901700"/>
          <p14:tracePt t="1327" x="0" y="893763"/>
          <p14:tracePt t="7730" x="9525" y="911225"/>
          <p14:tracePt t="7738" x="26988" y="928688"/>
          <p14:tracePt t="7746" x="53975" y="938213"/>
          <p14:tracePt t="7760" x="71438" y="955675"/>
          <p14:tracePt t="7777" x="214313" y="1017588"/>
          <p14:tracePt t="7793" x="312738" y="1027113"/>
          <p14:tracePt t="7810" x="446088" y="1071563"/>
          <p14:tracePt t="7827" x="527050" y="1125538"/>
          <p14:tracePt t="7843" x="669925" y="1160463"/>
          <p14:tracePt t="7860" x="803275" y="1204913"/>
          <p14:tracePt t="7877" x="893763" y="1231900"/>
          <p14:tracePt t="7894" x="965200" y="1268413"/>
          <p14:tracePt t="7911" x="990600" y="1276350"/>
          <p14:tracePt t="7927" x="1044575" y="1295400"/>
          <p14:tracePt t="7944" x="1081088" y="1312863"/>
          <p14:tracePt t="7961" x="1125538" y="1339850"/>
          <p14:tracePt t="7978" x="1187450" y="1374775"/>
          <p14:tracePt t="7994" x="1223963" y="1401763"/>
          <p14:tracePt t="8011" x="1268413" y="1438275"/>
          <p14:tracePt t="8028" x="1276350" y="1446213"/>
          <p14:tracePt t="8045" x="1295400" y="1473200"/>
          <p14:tracePt t="8061" x="1295400" y="1490663"/>
          <p14:tracePt t="8078" x="1312863" y="1527175"/>
          <p14:tracePt t="8095" x="1330325" y="1562100"/>
          <p14:tracePt t="8111" x="1330325" y="1616075"/>
          <p14:tracePt t="8129" x="1339850" y="1660525"/>
          <p14:tracePt t="8145" x="1347788" y="1714500"/>
          <p14:tracePt t="8162" x="1347788" y="1758950"/>
          <p14:tracePt t="8179" x="1357313" y="1776413"/>
          <p14:tracePt t="8196" x="1357313" y="1812925"/>
          <p14:tracePt t="8229" x="1357313" y="1822450"/>
          <p14:tracePt t="8246" x="1357313" y="1830388"/>
          <p14:tracePt t="8274" x="1357313" y="1839913"/>
          <p14:tracePt t="8298" x="1357313" y="1847850"/>
          <p14:tracePt t="8306" x="1357313" y="1857375"/>
          <p14:tracePt t="8338" x="1357313" y="1866900"/>
          <p14:tracePt t="8346" x="1357313" y="1874838"/>
          <p14:tracePt t="8361" x="1347788" y="1874838"/>
          <p14:tracePt t="8426" x="1330325" y="1874838"/>
          <p14:tracePt t="8434" x="1330325" y="1884363"/>
          <p14:tracePt t="8450" x="1322388" y="1884363"/>
          <p14:tracePt t="8460" x="1322388" y="1893888"/>
          <p14:tracePt t="8466" x="1312863" y="1893888"/>
          <p14:tracePt t="8481" x="1303338" y="1901825"/>
          <p14:tracePt t="8497" x="1295400" y="1911350"/>
          <p14:tracePt t="8513" x="1295400" y="1919288"/>
          <p14:tracePt t="8531" x="1276350" y="1938338"/>
          <p14:tracePt t="8547" x="1276350" y="1955800"/>
          <p14:tracePt t="8569" x="1276350" y="1965325"/>
          <p14:tracePt t="8581" x="1276350" y="1973263"/>
          <p14:tracePt t="8598" x="1268413" y="1982788"/>
          <p14:tracePt t="8614" x="1268413" y="2000250"/>
          <p14:tracePt t="8631" x="1268413" y="2017713"/>
          <p14:tracePt t="8647" x="1258888" y="2054225"/>
          <p14:tracePt t="8665" x="1258888" y="2081213"/>
          <p14:tracePt t="8682" x="1258888" y="2108200"/>
          <p14:tracePt t="8698" x="1258888" y="2143125"/>
          <p14:tracePt t="8731" x="1258888" y="2160588"/>
          <p14:tracePt t="8749" x="1258888" y="2170113"/>
          <p14:tracePt t="8765" x="1258888" y="2187575"/>
          <p14:tracePt t="8782" x="1268413" y="2214563"/>
          <p14:tracePt t="8799" x="1276350" y="2251075"/>
          <p14:tracePt t="8815" x="1303338" y="2295525"/>
          <p14:tracePt t="8832" x="1322388" y="2330450"/>
          <p14:tracePt t="8849" x="1339850" y="2366963"/>
          <p14:tracePt t="8865" x="1347788" y="2366963"/>
          <p14:tracePt t="8883" x="1374775" y="2401888"/>
          <p14:tracePt t="8899" x="1411288" y="2438400"/>
          <p14:tracePt t="8916" x="1446213" y="2455863"/>
          <p14:tracePt t="8933" x="1500188" y="2465388"/>
          <p14:tracePt t="8950" x="1562100" y="2482850"/>
          <p14:tracePt t="8966" x="1660525" y="2482850"/>
          <p14:tracePt t="8983" x="1758950" y="2482850"/>
          <p14:tracePt t="9000" x="1866900" y="2482850"/>
          <p14:tracePt t="9016" x="1965325" y="2482850"/>
          <p14:tracePt t="9033" x="2062163" y="2490788"/>
          <p14:tracePt t="9050" x="2152650" y="2509838"/>
          <p14:tracePt t="9066" x="2187575" y="2536825"/>
          <p14:tracePt t="9083" x="2205038" y="2544763"/>
          <p14:tracePt t="9100" x="2224088" y="2544763"/>
          <p14:tracePt t="9117" x="2241550" y="2554288"/>
          <p14:tracePt t="9134" x="2259013" y="2554288"/>
          <p14:tracePt t="9150" x="2286000" y="2562225"/>
          <p14:tracePt t="9167" x="2295525" y="2571750"/>
          <p14:tracePt t="9184" x="2312988" y="2571750"/>
          <p14:tracePt t="9201" x="2347913" y="2581275"/>
          <p14:tracePt t="9217" x="2357438" y="2581275"/>
          <p14:tracePt t="9218" x="2374900" y="2598738"/>
          <p14:tracePt t="9234" x="2393950" y="2598738"/>
          <p14:tracePt t="9250" x="2411413" y="2598738"/>
          <p14:tracePt t="10778" x="2438400" y="2616200"/>
          <p14:tracePt t="10786" x="2473325" y="2643188"/>
          <p14:tracePt t="10794" x="2500313" y="2652713"/>
          <p14:tracePt t="10809" x="2589213" y="2687638"/>
          <p14:tracePt t="10825" x="2697163" y="2714625"/>
          <p14:tracePt t="10842" x="2884488" y="2751138"/>
          <p14:tracePt t="10859" x="3081338" y="2768600"/>
          <p14:tracePt t="10876" x="3303588" y="2803525"/>
          <p14:tracePt t="10893" x="3562350" y="2830513"/>
          <p14:tracePt t="10909" x="3911600" y="2830513"/>
          <p14:tracePt t="10926" x="4251325" y="2830513"/>
          <p14:tracePt t="10943" x="4660900" y="2803525"/>
          <p14:tracePt t="10960" x="5116513" y="2751138"/>
          <p14:tracePt t="10976" x="5562600" y="2687638"/>
          <p14:tracePt t="10993" x="5946775" y="2633663"/>
          <p14:tracePt t="11010" x="6456363" y="2616200"/>
          <p14:tracePt t="11026" x="6751638" y="2616200"/>
          <p14:tracePt t="11043" x="7018338" y="2616200"/>
          <p14:tracePt t="11060" x="7251700" y="2616200"/>
          <p14:tracePt t="11076" x="7491413" y="2616200"/>
          <p14:tracePt t="11094" x="7786688" y="2670175"/>
          <p14:tracePt t="11111" x="8062913" y="2697163"/>
          <p14:tracePt t="11127" x="8420100" y="2741613"/>
          <p14:tracePt t="11143" x="8786813" y="2741613"/>
          <p14:tracePt t="11162" x="9134475" y="2741613"/>
          <p14:tracePt t="11178" x="9286875" y="2741613"/>
          <p14:tracePt t="11194" x="9402763" y="2697163"/>
          <p14:tracePt t="11211" x="9474200" y="2670175"/>
          <p14:tracePt t="11228" x="9528175" y="2633663"/>
          <p14:tracePt t="11244" x="9555163" y="2616200"/>
          <p14:tracePt t="11261" x="9563100" y="2598738"/>
          <p14:tracePt t="11277" x="9572625" y="2589213"/>
          <p14:tracePt t="11443" x="9572625" y="2581275"/>
          <p14:tracePt t="11459" x="9590088" y="2554288"/>
          <p14:tracePt t="11466" x="9599613" y="2536825"/>
          <p14:tracePt t="11479" x="9617075" y="2527300"/>
          <p14:tracePt t="11496" x="9680575" y="2490788"/>
          <p14:tracePt t="11512" x="9742488" y="2473325"/>
          <p14:tracePt t="11529" x="9823450" y="2446338"/>
          <p14:tracePt t="11546" x="9831388" y="2438400"/>
          <p14:tracePt t="11619" x="9831388" y="2428875"/>
          <p14:tracePt t="12115" x="9823450" y="2428875"/>
          <p14:tracePt t="12619" x="9804400" y="2428875"/>
          <p14:tracePt t="12635" x="9786938" y="2428875"/>
          <p14:tracePt t="12643" x="9769475" y="2438400"/>
          <p14:tracePt t="12651" x="9759950" y="2446338"/>
          <p14:tracePt t="12668" x="9688513" y="2473325"/>
          <p14:tracePt t="12684" x="9572625" y="2527300"/>
          <p14:tracePt t="12701" x="9412288" y="2571750"/>
          <p14:tracePt t="12719" x="9170988" y="2643188"/>
          <p14:tracePt t="12721" x="9001125" y="2679700"/>
          <p14:tracePt t="12735" x="8786813" y="2705100"/>
          <p14:tracePt t="12752" x="8205788" y="2795588"/>
          <p14:tracePt t="12769" x="7572375" y="2884488"/>
          <p14:tracePt t="12785" x="6823075" y="2982913"/>
          <p14:tracePt t="12802" x="5867400" y="3125788"/>
          <p14:tracePt t="12819" x="5251450" y="3232150"/>
          <p14:tracePt t="12836" x="4822825" y="3340100"/>
          <p14:tracePt t="12853" x="4473575" y="3446463"/>
          <p14:tracePt t="12869" x="4187825" y="3517900"/>
          <p14:tracePt t="12886" x="3983038" y="3544888"/>
          <p14:tracePt t="12903" x="3803650" y="3571875"/>
          <p14:tracePt t="12919" x="3643313" y="3598863"/>
          <p14:tracePt t="12936" x="3509963" y="3608388"/>
          <p14:tracePt t="12953" x="3384550" y="3625850"/>
          <p14:tracePt t="12970" x="3179763" y="3660775"/>
          <p14:tracePt t="12986" x="2982913" y="3697288"/>
          <p14:tracePt t="13003" x="2813050" y="3724275"/>
          <p14:tracePt t="13020" x="2660650" y="3741738"/>
          <p14:tracePt t="13037" x="2544763" y="3751263"/>
          <p14:tracePt t="13053" x="2473325" y="3751263"/>
          <p14:tracePt t="13071" x="2438400" y="3751263"/>
          <p14:tracePt t="13087" x="2401888" y="3751263"/>
          <p14:tracePt t="13104" x="2366963" y="3751263"/>
          <p14:tracePt t="13121" x="2357438" y="3751263"/>
          <p14:tracePt t="13138" x="2347913" y="3751263"/>
          <p14:tracePt t="14083" x="2357438" y="3751263"/>
          <p14:tracePt t="14091" x="2366963" y="3751263"/>
          <p14:tracePt t="14099" x="2384425" y="3751263"/>
          <p14:tracePt t="14109" x="2393950" y="3751263"/>
          <p14:tracePt t="14126" x="2419350" y="3751263"/>
          <p14:tracePt t="14143" x="2455863" y="3751263"/>
          <p14:tracePt t="14159" x="2500313" y="3751263"/>
          <p14:tracePt t="14176" x="2554288" y="3751263"/>
          <p14:tracePt t="14192" x="2625725" y="3768725"/>
          <p14:tracePt t="14209" x="2687638" y="3768725"/>
          <p14:tracePt t="14226" x="2776538" y="3768725"/>
          <p14:tracePt t="14243" x="2874963" y="3768725"/>
          <p14:tracePt t="14259" x="2973388" y="3768725"/>
          <p14:tracePt t="14276" x="3036888" y="3768725"/>
          <p14:tracePt t="14293" x="3098800" y="3768725"/>
          <p14:tracePt t="14309" x="3160713" y="3768725"/>
          <p14:tracePt t="14326" x="3232150" y="3768725"/>
          <p14:tracePt t="14343" x="3276600" y="3768725"/>
          <p14:tracePt t="14360" x="3348038" y="3768725"/>
          <p14:tracePt t="14377" x="3438525" y="3768725"/>
          <p14:tracePt t="14393" x="3500438" y="3741738"/>
          <p14:tracePt t="14410" x="3571875" y="3732213"/>
          <p14:tracePt t="14427" x="3608388" y="3724275"/>
          <p14:tracePt t="14444" x="3643313" y="3724275"/>
          <p14:tracePt t="14460" x="3660775" y="3705225"/>
          <p14:tracePt t="14477" x="3679825" y="3705225"/>
          <p14:tracePt t="15810" x="3687763" y="3705225"/>
          <p14:tracePt t="15987" x="3687763" y="3714750"/>
          <p14:tracePt t="16314" x="3687763" y="3724275"/>
          <p14:tracePt t="16330" x="3687763" y="3732213"/>
          <p14:tracePt t="17117" x="3687763" y="3741738"/>
          <p14:tracePt t="17124" x="3679825" y="3751263"/>
          <p14:tracePt t="17146" x="3670300" y="3751263"/>
          <p14:tracePt t="17154" x="3652838" y="3768725"/>
          <p14:tracePt t="17162" x="3633788" y="3768725"/>
          <p14:tracePt t="17175" x="3616325" y="3795713"/>
          <p14:tracePt t="17191" x="3581400" y="3813175"/>
          <p14:tracePt t="17208" x="3544888" y="3848100"/>
          <p14:tracePt t="17211" x="3509963" y="3848100"/>
          <p14:tracePt t="17225" x="3482975" y="3875088"/>
          <p14:tracePt t="17242" x="3411538" y="3911600"/>
          <p14:tracePt t="17258" x="3348038" y="3929063"/>
          <p14:tracePt t="17275" x="3295650" y="3965575"/>
          <p14:tracePt t="17292" x="3187700" y="4010025"/>
          <p14:tracePt t="17308" x="3116263" y="4062413"/>
          <p14:tracePt t="17325" x="3017838" y="4133850"/>
          <p14:tracePt t="17342" x="2938463" y="4170363"/>
          <p14:tracePt t="17359" x="2874963" y="4205288"/>
          <p14:tracePt t="17376" x="2822575" y="4241800"/>
          <p14:tracePt t="17392" x="2786063" y="4259263"/>
          <p14:tracePt t="17409" x="2759075" y="4276725"/>
          <p14:tracePt t="17426" x="2751138" y="4286250"/>
          <p14:tracePt t="17442" x="2741613" y="4303713"/>
          <p14:tracePt t="17459" x="2724150" y="4322763"/>
          <p14:tracePt t="17476" x="2714625" y="4340225"/>
          <p14:tracePt t="17492" x="2705100" y="4348163"/>
          <p14:tracePt t="17510" x="2687638" y="4367213"/>
          <p14:tracePt t="17542" x="2679700" y="4375150"/>
          <p14:tracePt t="17562" x="2670175" y="4375150"/>
          <p14:tracePt t="17579" x="2660650" y="4375150"/>
          <p14:tracePt t="17602" x="2652713" y="4375150"/>
          <p14:tracePt t="17626" x="2643188" y="4375150"/>
          <p14:tracePt t="17724" x="2643188" y="4384675"/>
          <p14:tracePt t="17739" x="2633663" y="4394200"/>
          <p14:tracePt t="17754" x="2625725" y="4411663"/>
          <p14:tracePt t="17769" x="2616200" y="4429125"/>
          <p14:tracePt t="17778" x="2608263" y="4438650"/>
          <p14:tracePt t="17794" x="2598738" y="4446588"/>
          <p14:tracePt t="17810" x="2589213" y="4456113"/>
          <p14:tracePt t="17842" x="2589213" y="4465638"/>
          <p14:tracePt t="17866" x="2589213" y="4473575"/>
          <p14:tracePt t="17874" x="2589213" y="4483100"/>
          <p14:tracePt t="17882" x="2589213" y="4491038"/>
          <p14:tracePt t="17905" x="2589213" y="4500563"/>
          <p14:tracePt t="17914" x="2589213" y="4527550"/>
          <p14:tracePt t="18932" x="2589213" y="4545013"/>
          <p14:tracePt t="18940" x="2598738" y="4554538"/>
          <p14:tracePt t="19069" x="2598738" y="4562475"/>
          <p14:tracePt t="20684" x="2598738" y="4572000"/>
          <p14:tracePt t="20786" x="2589213" y="4572000"/>
          <p14:tracePt t="20802" x="2581275" y="4572000"/>
          <p14:tracePt t="20810" x="2571750" y="4572000"/>
          <p14:tracePt t="20825" x="2562225" y="4572000"/>
          <p14:tracePt t="23171" x="2544763" y="4572000"/>
          <p14:tracePt t="23186" x="2527300" y="4572000"/>
          <p14:tracePt t="23194" x="2509838" y="4572000"/>
          <p14:tracePt t="23205" x="2490788" y="4572000"/>
          <p14:tracePt t="23222" x="2482850" y="4562475"/>
          <p14:tracePt t="23239" x="2455863" y="4545013"/>
          <p14:tracePt t="23255" x="2438400" y="4537075"/>
          <p14:tracePt t="23271" x="2419350" y="4527550"/>
          <p14:tracePt t="23289" x="2384425" y="4491038"/>
          <p14:tracePt t="23305" x="2366963" y="4473575"/>
          <p14:tracePt t="23322" x="2312988" y="4411663"/>
          <p14:tracePt t="23339" x="2259013" y="4367213"/>
          <p14:tracePt t="23356" x="2205038" y="4295775"/>
          <p14:tracePt t="23372" x="2160588" y="4259263"/>
          <p14:tracePt t="23389" x="2125663" y="4214813"/>
          <p14:tracePt t="23406" x="2089150" y="4187825"/>
          <p14:tracePt t="23422" x="2054225" y="4160838"/>
          <p14:tracePt t="23440" x="2017713" y="4125913"/>
          <p14:tracePt t="23456" x="1955800" y="4062413"/>
          <p14:tracePt t="23473" x="1901825" y="4017963"/>
          <p14:tracePt t="23489" x="1822450" y="3938588"/>
          <p14:tracePt t="23506" x="1704975" y="3840163"/>
          <p14:tracePt t="23523" x="1608138" y="3759200"/>
          <p14:tracePt t="23540" x="1517650" y="3679825"/>
          <p14:tracePt t="23557" x="1438275" y="3581400"/>
          <p14:tracePt t="23573" x="1347788" y="3482975"/>
          <p14:tracePt t="23590" x="1250950" y="3357563"/>
          <p14:tracePt t="23607" x="1133475" y="3241675"/>
          <p14:tracePt t="23624" x="1027113" y="3116263"/>
          <p14:tracePt t="23641" x="874713" y="2938463"/>
          <p14:tracePt t="23657" x="822325" y="2894013"/>
          <p14:tracePt t="23674" x="687388" y="2786063"/>
          <p14:tracePt t="23691" x="598488" y="2714625"/>
          <p14:tracePt t="23708" x="544513" y="2643188"/>
          <p14:tracePt t="23724" x="490538" y="2589213"/>
          <p14:tracePt t="23741" x="455613" y="2517775"/>
          <p14:tracePt t="23758" x="419100" y="2446338"/>
          <p14:tracePt t="23775" x="384175" y="2374900"/>
          <p14:tracePt t="23792" x="339725" y="2303463"/>
          <p14:tracePt t="23808" x="303213" y="2224088"/>
          <p14:tracePt t="23825" x="268288" y="2125663"/>
          <p14:tracePt t="23842" x="258763" y="2098675"/>
          <p14:tracePt t="23858" x="223838" y="1982788"/>
          <p14:tracePt t="23875" x="214313" y="1928813"/>
          <p14:tracePt t="23892" x="196850" y="1874838"/>
          <p14:tracePt t="23909" x="179388" y="1812925"/>
          <p14:tracePt t="23926" x="152400" y="1751013"/>
          <p14:tracePt t="23942" x="152400" y="1670050"/>
          <p14:tracePt t="23959" x="142875" y="1581150"/>
          <p14:tracePt t="23976" x="125413" y="1455738"/>
          <p14:tracePt t="23992" x="125413" y="1322388"/>
          <p14:tracePt t="24009" x="125413" y="1169988"/>
          <p14:tracePt t="24026" x="125413" y="1071563"/>
          <p14:tracePt t="24042" x="125413" y="1009650"/>
          <p14:tracePt t="24059" x="125413" y="955675"/>
          <p14:tracePt t="24076" x="125413" y="901700"/>
          <p14:tracePt t="24093" x="125413" y="847725"/>
          <p14:tracePt t="24109" x="125413" y="776288"/>
          <p14:tracePt t="24126" x="142875" y="714375"/>
          <p14:tracePt t="24143" x="152400" y="652463"/>
          <p14:tracePt t="24159" x="160338" y="581025"/>
          <p14:tracePt t="24176" x="187325" y="527050"/>
          <p14:tracePt t="24193" x="196850" y="438150"/>
          <p14:tracePt t="24210" x="196850" y="3746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6F317C2-DA53-41AF-9C8B-816C1BAE83BB}"/>
              </a:ext>
            </a:extLst>
          </p:cNvPr>
          <p:cNvSpPr>
            <a:spLocks noGrp="1"/>
          </p:cNvSpPr>
          <p:nvPr>
            <p:ph idx="1"/>
          </p:nvPr>
        </p:nvSpPr>
        <p:spPr>
          <a:xfrm>
            <a:off x="2612678" y="383033"/>
            <a:ext cx="9188025" cy="5448276"/>
          </a:xfrm>
        </p:spPr>
        <p:txBody>
          <a:bodyPr/>
          <a:lstStyle/>
          <a:p>
            <a:pPr marL="0" indent="0">
              <a:buNone/>
            </a:pPr>
            <a:r>
              <a:rPr lang="en-ZA" sz="3200" dirty="0"/>
              <a:t>With reference to the </a:t>
            </a:r>
            <a:r>
              <a:rPr lang="en-ZA" sz="3200" dirty="0" err="1"/>
              <a:t>Khanyile</a:t>
            </a:r>
            <a:r>
              <a:rPr lang="en-ZA" sz="3200" dirty="0"/>
              <a:t> Costing:</a:t>
            </a:r>
            <a:br>
              <a:rPr lang="en-ZA" sz="3200" dirty="0"/>
            </a:br>
            <a:endParaRPr lang="en-ZA" sz="3200" dirty="0"/>
          </a:p>
          <a:p>
            <a:pPr marL="457200" indent="-457200">
              <a:buFont typeface="+mj-lt"/>
              <a:buAutoNum type="arabicPeriod"/>
            </a:pPr>
            <a:r>
              <a:rPr lang="en-ZA" sz="2800" dirty="0"/>
              <a:t>Open the </a:t>
            </a:r>
            <a:r>
              <a:rPr lang="en-ZA" sz="2800" dirty="0" err="1"/>
              <a:t>Khanyile</a:t>
            </a:r>
            <a:r>
              <a:rPr lang="en-ZA" sz="2800" dirty="0"/>
              <a:t> Costing – Example 1:</a:t>
            </a:r>
          </a:p>
          <a:p>
            <a:pPr marL="912334" lvl="1" indent="-514350">
              <a:buFont typeface="+mj-lt"/>
              <a:buAutoNum type="alphaLcPeriod"/>
            </a:pPr>
            <a:r>
              <a:rPr lang="en-ZA" dirty="0"/>
              <a:t>Can you explain the key question this costing model is trying to answer?</a:t>
            </a:r>
          </a:p>
          <a:p>
            <a:pPr marL="912334" lvl="1" indent="-514350">
              <a:buFont typeface="+mj-lt"/>
              <a:buAutoNum type="alphaLcPeriod"/>
            </a:pPr>
            <a:r>
              <a:rPr lang="en-ZA" dirty="0"/>
              <a:t>Identify and discuss areas where the core principles have not been followed in this model</a:t>
            </a:r>
          </a:p>
          <a:p>
            <a:pPr marL="912334" lvl="1" indent="-514350">
              <a:buFont typeface="+mj-lt"/>
              <a:buAutoNum type="alphaLcPeriod"/>
            </a:pPr>
            <a:r>
              <a:rPr lang="en-ZA" dirty="0"/>
              <a:t>What would you do to improve the model?</a:t>
            </a:r>
          </a:p>
          <a:p>
            <a:pPr marL="912334" lvl="1" indent="-514350">
              <a:buFont typeface="+mj-lt"/>
              <a:buAutoNum type="alphaLcPeriod"/>
            </a:pPr>
            <a:endParaRPr lang="en-ZA" sz="2800" dirty="0"/>
          </a:p>
          <a:p>
            <a:pPr marL="514350" indent="-514350">
              <a:buFont typeface="+mj-lt"/>
              <a:buAutoNum type="arabicPeriod"/>
            </a:pPr>
            <a:r>
              <a:rPr lang="en-ZA" sz="3200" dirty="0"/>
              <a:t>Open the </a:t>
            </a:r>
            <a:r>
              <a:rPr lang="en-ZA" sz="3200" dirty="0" err="1"/>
              <a:t>Khanyile</a:t>
            </a:r>
            <a:r>
              <a:rPr lang="en-ZA" sz="3200" dirty="0"/>
              <a:t> Costing – Example 2:</a:t>
            </a:r>
          </a:p>
          <a:p>
            <a:pPr marL="912334" lvl="1" indent="-514350">
              <a:buFont typeface="+mj-lt"/>
              <a:buAutoNum type="alphaLcPeriod"/>
            </a:pPr>
            <a:r>
              <a:rPr lang="en-ZA" dirty="0"/>
              <a:t>Why is this model more useful?</a:t>
            </a:r>
          </a:p>
        </p:txBody>
      </p:sp>
      <p:sp>
        <p:nvSpPr>
          <p:cNvPr id="3" name="Slide Number Placeholder 2">
            <a:extLst>
              <a:ext uri="{FF2B5EF4-FFF2-40B4-BE49-F238E27FC236}">
                <a16:creationId xmlns:a16="http://schemas.microsoft.com/office/drawing/2014/main" id="{D98EB0C7-8725-4358-895B-8FA0BB2AD0EC}"/>
              </a:ext>
            </a:extLst>
          </p:cNvPr>
          <p:cNvSpPr>
            <a:spLocks noGrp="1"/>
          </p:cNvSpPr>
          <p:nvPr>
            <p:ph type="sldNum" sz="quarter" idx="11"/>
          </p:nvPr>
        </p:nvSpPr>
        <p:spPr/>
        <p:txBody>
          <a:bodyPr/>
          <a:lstStyle/>
          <a:p>
            <a:fld id="{31311CA2-5603-4F1C-8B97-F29961F83655}" type="slidenum">
              <a:rPr lang="en-ZA" smtClean="0"/>
              <a:pPr/>
              <a:t>15</a:t>
            </a:fld>
            <a:endParaRPr lang="en-ZA" dirty="0"/>
          </a:p>
        </p:txBody>
      </p:sp>
      <p:sp>
        <p:nvSpPr>
          <p:cNvPr id="7" name="Text Placeholder 6">
            <a:extLst>
              <a:ext uri="{FF2B5EF4-FFF2-40B4-BE49-F238E27FC236}">
                <a16:creationId xmlns:a16="http://schemas.microsoft.com/office/drawing/2014/main" id="{9ACEB722-1E68-4ED9-A2C4-5AD174BD16A7}"/>
              </a:ext>
            </a:extLst>
          </p:cNvPr>
          <p:cNvSpPr>
            <a:spLocks noGrp="1"/>
          </p:cNvSpPr>
          <p:nvPr>
            <p:ph type="body" sz="quarter" idx="12"/>
          </p:nvPr>
        </p:nvSpPr>
        <p:spPr>
          <a:xfrm>
            <a:off x="189074" y="383033"/>
            <a:ext cx="2299316" cy="2973881"/>
          </a:xfrm>
        </p:spPr>
        <p:txBody>
          <a:bodyPr/>
          <a:lstStyle/>
          <a:p>
            <a:r>
              <a:rPr lang="en-ZA" sz="2400" dirty="0"/>
              <a:t>Exercise 5.5: Applying the core principles</a:t>
            </a:r>
            <a:endParaRPr lang="en-ZA" dirty="0"/>
          </a:p>
        </p:txBody>
      </p:sp>
      <p:pic>
        <p:nvPicPr>
          <p:cNvPr id="2" name="Audio 1">
            <a:hlinkClick r:id="" action="ppaction://media"/>
            <a:extLst>
              <a:ext uri="{FF2B5EF4-FFF2-40B4-BE49-F238E27FC236}">
                <a16:creationId xmlns:a16="http://schemas.microsoft.com/office/drawing/2014/main" id="{220B550C-9E84-4678-A4F5-116AB83BDE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243960446"/>
      </p:ext>
    </p:extLst>
  </p:cSld>
  <p:clrMapOvr>
    <a:masterClrMapping/>
  </p:clrMapOvr>
  <mc:AlternateContent xmlns:mc="http://schemas.openxmlformats.org/markup-compatibility/2006">
    <mc:Choice xmlns:p14="http://schemas.microsoft.com/office/powerpoint/2010/main" Requires="p14">
      <p:transition spd="slow" p14:dur="2000" advTm="31966"/>
    </mc:Choice>
    <mc:Fallback>
      <p:transition spd="slow" advTm="3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81" x="88900" y="366713"/>
          <p14:tracePt t="787" x="88900" y="384175"/>
          <p14:tracePt t="800" x="88900" y="393700"/>
          <p14:tracePt t="817" x="88900" y="428625"/>
          <p14:tracePt t="833" x="88900" y="455613"/>
          <p14:tracePt t="851" x="88900" y="490538"/>
          <p14:tracePt t="867" x="88900" y="509588"/>
          <p14:tracePt t="884" x="88900" y="544513"/>
          <p14:tracePt t="901" x="88900" y="581025"/>
          <p14:tracePt t="917" x="88900" y="615950"/>
          <p14:tracePt t="934" x="88900" y="669925"/>
          <p14:tracePt t="951" x="88900" y="714375"/>
          <p14:tracePt t="968" x="88900" y="758825"/>
          <p14:tracePt t="984" x="61913" y="830263"/>
          <p14:tracePt t="1001" x="44450" y="874713"/>
          <p14:tracePt t="1018" x="44450" y="919163"/>
          <p14:tracePt t="1034" x="44450" y="955675"/>
          <p14:tracePt t="1051" x="26988" y="1000125"/>
          <p14:tracePt t="1068" x="26988" y="1027113"/>
          <p14:tracePt t="1084" x="26988" y="1054100"/>
          <p14:tracePt t="1101" x="26988" y="1089025"/>
          <p14:tracePt t="1118" x="9525" y="1116013"/>
          <p14:tracePt t="1135" x="9525" y="1133475"/>
          <p14:tracePt t="1151" x="9525" y="1160463"/>
          <p14:tracePt t="1168" x="9525" y="1187450"/>
          <p14:tracePt t="1186" x="0" y="1231900"/>
          <p14:tracePt t="1202" x="0" y="1258888"/>
          <p14:tracePt t="1218" x="0" y="1276350"/>
          <p14:tracePt t="1235" x="0" y="1312863"/>
          <p14:tracePt t="1252" x="0" y="1339850"/>
          <p14:tracePt t="1269" x="0" y="1374775"/>
          <p14:tracePt t="1285" x="0" y="1419225"/>
          <p14:tracePt t="1302" x="0" y="1473200"/>
          <p14:tracePt t="1319" x="0" y="1536700"/>
          <p14:tracePt t="1336" x="0" y="1625600"/>
          <p14:tracePt t="1352" x="0" y="1714500"/>
          <p14:tracePt t="1369" x="0" y="1830388"/>
          <p14:tracePt t="1386" x="0" y="2009775"/>
          <p14:tracePt t="1403" x="9525" y="2143125"/>
          <p14:tracePt t="1419" x="53975" y="2312988"/>
          <p14:tracePt t="1436" x="98425" y="2473325"/>
          <p14:tracePt t="1453" x="125413" y="2616200"/>
          <p14:tracePt t="1469" x="169863" y="2759075"/>
          <p14:tracePt t="1486" x="204788" y="2919413"/>
          <p14:tracePt t="1503" x="258763" y="3054350"/>
          <p14:tracePt t="1520" x="285750" y="3170238"/>
          <p14:tracePt t="1522" x="303213" y="3232150"/>
          <p14:tracePt t="1537" x="322263" y="3295650"/>
          <p14:tracePt t="1554" x="339725" y="3394075"/>
          <p14:tracePt t="1570" x="384175" y="3509963"/>
          <p14:tracePt t="1587" x="393700" y="3581400"/>
          <p14:tracePt t="1603" x="401638" y="3643313"/>
          <p14:tracePt t="1621" x="411163" y="3687763"/>
          <p14:tracePt t="1637" x="411163" y="3714750"/>
          <p14:tracePt t="1654" x="428625" y="3741738"/>
          <p14:tracePt t="1671" x="428625" y="3759200"/>
          <p14:tracePt t="2022" x="428625" y="3751263"/>
          <p14:tracePt t="2028" x="428625" y="3732213"/>
          <p14:tracePt t="29653" x="473075" y="3670300"/>
          <p14:tracePt t="29660" x="581025" y="3554413"/>
          <p14:tracePt t="29667" x="679450" y="3411538"/>
          <p14:tracePt t="29679" x="714375" y="3367088"/>
          <p14:tracePt t="30004" x="723900" y="3357563"/>
          <p14:tracePt t="30012" x="776288" y="3303588"/>
          <p14:tracePt t="30022" x="847725" y="3214688"/>
          <p14:tracePt t="30031" x="928688" y="3116263"/>
          <p14:tracePt t="30047" x="1116013" y="2894013"/>
          <p14:tracePt t="30065" x="1169988" y="2822575"/>
          <p14:tracePt t="30272" x="1187450" y="2822575"/>
          <p14:tracePt t="30276" x="1152525" y="2776538"/>
          <p14:tracePt t="30286" x="990600" y="2714625"/>
          <p14:tracePt t="30299" x="581025" y="2536825"/>
          <p14:tracePt t="30316" x="26988" y="2205038"/>
          <p14:tracePt t="30333" x="0" y="1946275"/>
          <p14:tracePt t="30350" x="0" y="1839913"/>
          <p14:tracePt t="30366" x="0" y="1812925"/>
          <p14:tracePt t="30400" x="9525" y="1795463"/>
          <p14:tracePt t="30417" x="36513" y="1751013"/>
          <p14:tracePt t="30433" x="61913" y="1714500"/>
          <p14:tracePt t="30450" x="80963" y="1687513"/>
          <p14:tracePt t="30466" x="88900" y="1660525"/>
          <p14:tracePt t="30483" x="88900" y="1608138"/>
          <p14:tracePt t="30500" x="88900" y="1544638"/>
          <p14:tracePt t="30517" x="88900" y="1490663"/>
          <p14:tracePt t="30534" x="88900" y="1438275"/>
          <p14:tracePt t="30551" x="88900" y="1384300"/>
          <p14:tracePt t="30568" x="88900" y="1347788"/>
          <p14:tracePt t="30584" x="88900" y="1322388"/>
          <p14:tracePt t="30601" x="88900" y="1285875"/>
          <p14:tracePt t="30617" x="88900" y="1250950"/>
          <p14:tracePt t="30634" x="80963" y="1214438"/>
          <p14:tracePt t="30651" x="80963" y="1133475"/>
          <p14:tracePt t="30668" x="71438" y="1089025"/>
          <p14:tracePt t="30684" x="53975" y="1036638"/>
          <p14:tracePt t="30701" x="53975" y="990600"/>
          <p14:tracePt t="30718" x="36513" y="938213"/>
          <p14:tracePt t="30734" x="26988" y="919163"/>
          <p14:tracePt t="30751" x="17463" y="874713"/>
          <p14:tracePt t="30768" x="9525" y="857250"/>
          <p14:tracePt t="30785" x="9525" y="839788"/>
          <p14:tracePt t="30802" x="9525" y="812800"/>
          <p14:tracePt t="30835" x="9525" y="803275"/>
          <p14:tracePt t="30874" x="9525" y="795338"/>
          <p14:tracePt t="30899" x="9525" y="776288"/>
          <p14:tracePt t="30915" x="9525" y="768350"/>
          <p14:tracePt t="30923" x="9525" y="758825"/>
          <p14:tracePt t="30931" x="9525" y="750888"/>
          <p14:tracePt t="30939" x="9525" y="741363"/>
          <p14:tracePt t="30952" x="9525" y="731838"/>
          <p14:tracePt t="30969" x="9525" y="714375"/>
          <p14:tracePt t="30986" x="9525" y="660400"/>
          <p14:tracePt t="31002" x="9525" y="625475"/>
          <p14:tracePt t="31019" x="9525" y="581025"/>
          <p14:tracePt t="31036" x="17463" y="536575"/>
          <p14:tracePt t="31053" x="26988" y="473075"/>
          <p14:tracePt t="31069" x="36513" y="438150"/>
          <p14:tracePt t="31086" x="36513" y="419100"/>
          <p14:tracePt t="31120" x="44450" y="393700"/>
          <p14:tracePt t="31154" x="44450" y="384175"/>
          <p14:tracePt t="31171" x="44450" y="374650"/>
          <p14:tracePt t="31187" x="44450" y="3571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F695BC-35AE-4828-B138-111D161E8836}"/>
              </a:ext>
            </a:extLst>
          </p:cNvPr>
          <p:cNvSpPr>
            <a:spLocks noGrp="1"/>
          </p:cNvSpPr>
          <p:nvPr>
            <p:ph type="sldNum" sz="quarter" idx="11"/>
          </p:nvPr>
        </p:nvSpPr>
        <p:spPr/>
        <p:txBody>
          <a:bodyPr/>
          <a:lstStyle/>
          <a:p>
            <a:fld id="{31311CA2-5603-4F1C-8B97-F29961F83655}" type="slidenum">
              <a:rPr lang="en-ZA" smtClean="0"/>
              <a:pPr/>
              <a:t>16</a:t>
            </a:fld>
            <a:endParaRPr lang="en-ZA" dirty="0"/>
          </a:p>
        </p:txBody>
      </p:sp>
      <p:sp>
        <p:nvSpPr>
          <p:cNvPr id="5" name="Cloud 4">
            <a:extLst>
              <a:ext uri="{FF2B5EF4-FFF2-40B4-BE49-F238E27FC236}">
                <a16:creationId xmlns:a16="http://schemas.microsoft.com/office/drawing/2014/main" id="{2AE70CFC-47AA-4999-B767-7A87515144EB}"/>
              </a:ext>
            </a:extLst>
          </p:cNvPr>
          <p:cNvSpPr/>
          <p:nvPr/>
        </p:nvSpPr>
        <p:spPr>
          <a:xfrm>
            <a:off x="2808790" y="902825"/>
            <a:ext cx="6574420" cy="5052349"/>
          </a:xfrm>
          <a:prstGeom prst="cloud">
            <a:avLst/>
          </a:prstGeom>
          <a:gradFill>
            <a:gsLst>
              <a:gs pos="0">
                <a:srgbClr val="0070C0"/>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4800" dirty="0">
                <a:ln w="0"/>
                <a:solidFill>
                  <a:schemeClr val="accent6">
                    <a:lumMod val="50000"/>
                  </a:schemeClr>
                </a:solidFill>
                <a:effectLst>
                  <a:outerShdw blurRad="38100" dist="19050" dir="2700000" algn="tl" rotWithShape="0">
                    <a:schemeClr val="dk1">
                      <a:alpha val="40000"/>
                    </a:schemeClr>
                  </a:outerShdw>
                </a:effectLst>
              </a:rPr>
              <a:t>Questions or comments?</a:t>
            </a:r>
          </a:p>
        </p:txBody>
      </p:sp>
      <p:pic>
        <p:nvPicPr>
          <p:cNvPr id="4" name="Audio 3">
            <a:hlinkClick r:id="" action="ppaction://media"/>
            <a:extLst>
              <a:ext uri="{FF2B5EF4-FFF2-40B4-BE49-F238E27FC236}">
                <a16:creationId xmlns:a16="http://schemas.microsoft.com/office/drawing/2014/main" id="{C04784FC-95C7-4633-BCC7-579878ED77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655276034"/>
      </p:ext>
    </p:extLst>
  </p:cSld>
  <p:clrMapOvr>
    <a:masterClrMapping/>
  </p:clrMapOvr>
  <mc:AlternateContent xmlns:mc="http://schemas.openxmlformats.org/markup-compatibility/2006">
    <mc:Choice xmlns:p14="http://schemas.microsoft.com/office/powerpoint/2010/main" Requires="p14">
      <p:transition spd="slow" p14:dur="2000" advTm="13093"/>
    </mc:Choice>
    <mc:Fallback>
      <p:transition spd="slow" advTm="1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ight Arrow 54"/>
          <p:cNvSpPr/>
          <p:nvPr/>
        </p:nvSpPr>
        <p:spPr>
          <a:xfrm>
            <a:off x="7167980" y="1041640"/>
            <a:ext cx="1596010"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6700" y="180119"/>
            <a:ext cx="10528512" cy="408052"/>
          </a:xfrm>
        </p:spPr>
        <p:txBody>
          <a:bodyPr>
            <a:noAutofit/>
          </a:bodyPr>
          <a:lstStyle/>
          <a:p>
            <a:r>
              <a:rPr lang="en-US" sz="2962" b="1" dirty="0">
                <a:solidFill>
                  <a:srgbClr val="8B0E18"/>
                </a:solidFill>
              </a:rPr>
              <a:t>S</a:t>
            </a:r>
            <a:r>
              <a:rPr lang="en-ZA" sz="2962" b="1" dirty="0">
                <a:solidFill>
                  <a:srgbClr val="8B0E18"/>
                </a:solidFill>
              </a:rPr>
              <a:t>pending Review Methodology</a:t>
            </a:r>
          </a:p>
        </p:txBody>
      </p:sp>
      <p:sp>
        <p:nvSpPr>
          <p:cNvPr id="7" name="Rectangle 6"/>
          <p:cNvSpPr/>
          <p:nvPr/>
        </p:nvSpPr>
        <p:spPr>
          <a:xfrm>
            <a:off x="840915" y="944850"/>
            <a:ext cx="1594155" cy="653783"/>
          </a:xfrm>
          <a:prstGeom prst="rect">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Intro</a:t>
            </a:r>
          </a:p>
        </p:txBody>
      </p:sp>
      <p:sp>
        <p:nvSpPr>
          <p:cNvPr id="8" name="Rectangle 7"/>
          <p:cNvSpPr/>
          <p:nvPr/>
        </p:nvSpPr>
        <p:spPr>
          <a:xfrm>
            <a:off x="840914" y="1777753"/>
            <a:ext cx="1594155" cy="653783"/>
          </a:xfrm>
          <a:prstGeom prst="rect">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Step 1</a:t>
            </a:r>
          </a:p>
        </p:txBody>
      </p:sp>
      <p:sp>
        <p:nvSpPr>
          <p:cNvPr id="9" name="Rectangle 8"/>
          <p:cNvSpPr/>
          <p:nvPr/>
        </p:nvSpPr>
        <p:spPr>
          <a:xfrm>
            <a:off x="840915" y="2610655"/>
            <a:ext cx="1594155" cy="653783"/>
          </a:xfrm>
          <a:prstGeom prst="rect">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Step 2</a:t>
            </a:r>
          </a:p>
        </p:txBody>
      </p:sp>
      <p:sp>
        <p:nvSpPr>
          <p:cNvPr id="10" name="Rectangle 9"/>
          <p:cNvSpPr/>
          <p:nvPr/>
        </p:nvSpPr>
        <p:spPr>
          <a:xfrm>
            <a:off x="840915" y="3443557"/>
            <a:ext cx="1594155" cy="653783"/>
          </a:xfrm>
          <a:prstGeom prst="rect">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Step 3</a:t>
            </a:r>
          </a:p>
        </p:txBody>
      </p:sp>
      <p:sp>
        <p:nvSpPr>
          <p:cNvPr id="11" name="Rectangle 10"/>
          <p:cNvSpPr/>
          <p:nvPr/>
        </p:nvSpPr>
        <p:spPr>
          <a:xfrm>
            <a:off x="840912" y="4276459"/>
            <a:ext cx="1594155" cy="653783"/>
          </a:xfrm>
          <a:prstGeom prst="rect">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Step 4</a:t>
            </a:r>
          </a:p>
        </p:txBody>
      </p:sp>
      <p:sp>
        <p:nvSpPr>
          <p:cNvPr id="12" name="Rectangle 11"/>
          <p:cNvSpPr/>
          <p:nvPr/>
        </p:nvSpPr>
        <p:spPr>
          <a:xfrm>
            <a:off x="840915" y="5091449"/>
            <a:ext cx="1594155" cy="653783"/>
          </a:xfrm>
          <a:prstGeom prst="rect">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Step 5</a:t>
            </a:r>
          </a:p>
        </p:txBody>
      </p:sp>
      <p:sp>
        <p:nvSpPr>
          <p:cNvPr id="13" name="Rectangle 12"/>
          <p:cNvSpPr/>
          <p:nvPr/>
        </p:nvSpPr>
        <p:spPr>
          <a:xfrm>
            <a:off x="840911" y="5885026"/>
            <a:ext cx="1594155" cy="653783"/>
          </a:xfrm>
          <a:prstGeom prst="rect">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Step 6</a:t>
            </a:r>
          </a:p>
        </p:txBody>
      </p:sp>
      <p:sp>
        <p:nvSpPr>
          <p:cNvPr id="14" name="Rectangle 13"/>
          <p:cNvSpPr/>
          <p:nvPr/>
        </p:nvSpPr>
        <p:spPr>
          <a:xfrm>
            <a:off x="3538847" y="939868"/>
            <a:ext cx="3632045" cy="65378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dirty="0">
                <a:solidFill>
                  <a:prstClr val="white"/>
                </a:solidFill>
                <a:latin typeface="Calibri"/>
              </a:rPr>
              <a:t>Introduction &amp; Savings</a:t>
            </a:r>
            <a:endParaRPr kumimoji="0" lang="en-ZA" b="0" i="0" u="none" strike="noStrike" kern="1200" cap="none" spc="0" normalizeH="0" baseline="0" noProof="0" dirty="0">
              <a:ln>
                <a:noFill/>
              </a:ln>
              <a:solidFill>
                <a:prstClr val="white"/>
              </a:solidFill>
              <a:effectLst/>
              <a:uLnTx/>
              <a:uFillTx/>
              <a:latin typeface="Calibri"/>
            </a:endParaRPr>
          </a:p>
        </p:txBody>
      </p:sp>
      <p:sp>
        <p:nvSpPr>
          <p:cNvPr id="15" name="Rectangle 14"/>
          <p:cNvSpPr/>
          <p:nvPr/>
        </p:nvSpPr>
        <p:spPr>
          <a:xfrm>
            <a:off x="3538847" y="3403191"/>
            <a:ext cx="3632041" cy="65378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ZA" dirty="0">
                <a:solidFill>
                  <a:prstClr val="white"/>
                </a:solidFill>
              </a:rPr>
              <a:t>Indicators protocols </a:t>
            </a:r>
            <a:endParaRPr kumimoji="0" lang="en-ZA"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3538848" y="1763814"/>
            <a:ext cx="3632040" cy="65378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noProof="0" dirty="0">
                <a:ln>
                  <a:noFill/>
                </a:ln>
                <a:solidFill>
                  <a:prstClr val="white"/>
                </a:solidFill>
                <a:effectLst/>
                <a:uLnTx/>
                <a:uFillTx/>
                <a:latin typeface="Calibri"/>
                <a:ea typeface="+mn-ea"/>
                <a:cs typeface="+mn-cs"/>
              </a:rPr>
              <a:t>Institutional analysis</a:t>
            </a:r>
            <a:endParaRPr kumimoji="0" lang="en-ZA"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p:cNvSpPr/>
          <p:nvPr/>
        </p:nvSpPr>
        <p:spPr>
          <a:xfrm>
            <a:off x="3538848" y="2605673"/>
            <a:ext cx="3632042" cy="65378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ZA" dirty="0">
              <a:solidFill>
                <a:prstClr val="white"/>
              </a:solidFill>
              <a:latin typeface="Calibri"/>
            </a:endParaRPr>
          </a:p>
          <a:p>
            <a:pPr algn="ctr">
              <a:defRPr/>
            </a:pPr>
            <a:r>
              <a:rPr lang="en-ZA" dirty="0">
                <a:solidFill>
                  <a:prstClr val="white"/>
                </a:solidFill>
              </a:rPr>
              <a:t>Process maps and Logframes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3538848" y="4260444"/>
            <a:ext cx="3629132" cy="65378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ZA" dirty="0">
              <a:solidFill>
                <a:prstClr val="white"/>
              </a:solidFill>
            </a:endParaRPr>
          </a:p>
          <a:p>
            <a:pPr algn="ctr">
              <a:defRPr/>
            </a:pPr>
            <a:r>
              <a:rPr lang="en-ZA" dirty="0">
                <a:solidFill>
                  <a:prstClr val="white"/>
                </a:solidFill>
              </a:rPr>
              <a:t>Expenditure Analysis</a:t>
            </a:r>
          </a:p>
          <a:p>
            <a:pPr lvl="0" algn="ctr">
              <a:defRPr/>
            </a:pPr>
            <a:endParaRPr kumimoji="0" lang="en-ZA"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3538847" y="5086466"/>
            <a:ext cx="3632045" cy="65378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ZA" dirty="0">
                <a:solidFill>
                  <a:prstClr val="white"/>
                </a:solidFill>
              </a:rPr>
              <a:t>Cost Modelling</a:t>
            </a:r>
          </a:p>
        </p:txBody>
      </p:sp>
      <p:sp>
        <p:nvSpPr>
          <p:cNvPr id="20" name="Rectangle 19"/>
          <p:cNvSpPr/>
          <p:nvPr/>
        </p:nvSpPr>
        <p:spPr>
          <a:xfrm>
            <a:off x="3538848" y="5880044"/>
            <a:ext cx="3632042" cy="65378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Report and Action Planning</a:t>
            </a:r>
          </a:p>
        </p:txBody>
      </p:sp>
      <p:sp>
        <p:nvSpPr>
          <p:cNvPr id="41" name="Right Arrow 40"/>
          <p:cNvSpPr/>
          <p:nvPr/>
        </p:nvSpPr>
        <p:spPr>
          <a:xfrm>
            <a:off x="2435066" y="4427079"/>
            <a:ext cx="1063760"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Right Arrow 42"/>
          <p:cNvSpPr/>
          <p:nvPr/>
        </p:nvSpPr>
        <p:spPr>
          <a:xfrm>
            <a:off x="2435066" y="5985682"/>
            <a:ext cx="1063760"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Right Arrow 43"/>
          <p:cNvSpPr/>
          <p:nvPr/>
        </p:nvSpPr>
        <p:spPr>
          <a:xfrm>
            <a:off x="2435066" y="5151640"/>
            <a:ext cx="1103781"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Right Arrow 44"/>
          <p:cNvSpPr/>
          <p:nvPr/>
        </p:nvSpPr>
        <p:spPr>
          <a:xfrm>
            <a:off x="2435066" y="3567409"/>
            <a:ext cx="1063760"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Right Arrow 45"/>
          <p:cNvSpPr/>
          <p:nvPr/>
        </p:nvSpPr>
        <p:spPr>
          <a:xfrm>
            <a:off x="2435066" y="2710171"/>
            <a:ext cx="1063760"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ight Arrow 46"/>
          <p:cNvSpPr/>
          <p:nvPr/>
        </p:nvSpPr>
        <p:spPr>
          <a:xfrm>
            <a:off x="2417565" y="1865002"/>
            <a:ext cx="1063760"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ight Arrow 47"/>
          <p:cNvSpPr/>
          <p:nvPr/>
        </p:nvSpPr>
        <p:spPr>
          <a:xfrm>
            <a:off x="2435066" y="1030968"/>
            <a:ext cx="1063760"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28"/>
          <p:cNvSpPr/>
          <p:nvPr/>
        </p:nvSpPr>
        <p:spPr>
          <a:xfrm>
            <a:off x="8234657" y="939868"/>
            <a:ext cx="3106278" cy="653783"/>
          </a:xfrm>
          <a:prstGeom prst="rect">
            <a:avLst/>
          </a:prstGeom>
          <a:solidFill>
            <a:srgbClr val="0C804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prstClr val="white"/>
                </a:solidFill>
                <a:effectLst/>
                <a:uLnTx/>
                <a:uFillTx/>
                <a:latin typeface="Calibri"/>
                <a:ea typeface="+mn-ea"/>
                <a:cs typeface="+mn-cs"/>
              </a:rPr>
              <a:t>What to expect, how will we work? </a:t>
            </a:r>
          </a:p>
        </p:txBody>
      </p:sp>
      <p:sp>
        <p:nvSpPr>
          <p:cNvPr id="53" name="Right Arrow 52"/>
          <p:cNvSpPr/>
          <p:nvPr/>
        </p:nvSpPr>
        <p:spPr>
          <a:xfrm>
            <a:off x="7167980" y="2719194"/>
            <a:ext cx="1429754"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Right Arrow 53"/>
          <p:cNvSpPr/>
          <p:nvPr/>
        </p:nvSpPr>
        <p:spPr>
          <a:xfrm>
            <a:off x="7167979" y="1865002"/>
            <a:ext cx="1429755"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Right Arrow 55"/>
          <p:cNvSpPr/>
          <p:nvPr/>
        </p:nvSpPr>
        <p:spPr>
          <a:xfrm>
            <a:off x="7167980" y="3500916"/>
            <a:ext cx="1429754"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Right Arrow 56"/>
          <p:cNvSpPr/>
          <p:nvPr/>
        </p:nvSpPr>
        <p:spPr>
          <a:xfrm>
            <a:off x="7167980" y="4353585"/>
            <a:ext cx="1429754"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58" name="Right Arrow 57"/>
          <p:cNvSpPr/>
          <p:nvPr/>
        </p:nvSpPr>
        <p:spPr>
          <a:xfrm>
            <a:off x="7167980" y="5907391"/>
            <a:ext cx="1429754"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59" name="Right Arrow 58"/>
          <p:cNvSpPr/>
          <p:nvPr/>
        </p:nvSpPr>
        <p:spPr>
          <a:xfrm>
            <a:off x="7167980" y="5168574"/>
            <a:ext cx="1429754" cy="48956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29"/>
          <p:cNvSpPr/>
          <p:nvPr/>
        </p:nvSpPr>
        <p:spPr>
          <a:xfrm>
            <a:off x="8234657" y="1763814"/>
            <a:ext cx="3106278" cy="653783"/>
          </a:xfrm>
          <a:prstGeom prst="rect">
            <a:avLst/>
          </a:prstGeom>
          <a:solidFill>
            <a:srgbClr val="0C804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ZA" dirty="0">
                <a:solidFill>
                  <a:prstClr val="white"/>
                </a:solidFill>
              </a:rPr>
              <a:t>What is this </a:t>
            </a:r>
            <a:r>
              <a:rPr lang="en-ZA" b="1" dirty="0">
                <a:solidFill>
                  <a:prstClr val="white"/>
                </a:solidFill>
              </a:rPr>
              <a:t>implementation programm</a:t>
            </a:r>
            <a:r>
              <a:rPr lang="en-ZA" dirty="0">
                <a:solidFill>
                  <a:prstClr val="white"/>
                </a:solidFill>
              </a:rPr>
              <a:t>e about?</a:t>
            </a:r>
            <a:endParaRPr kumimoji="0" lang="en-ZA" b="0" i="0" u="none" strike="noStrike" kern="1200" cap="none" spc="0" normalizeH="0" baseline="0" noProof="0" dirty="0">
              <a:ln>
                <a:noFill/>
              </a:ln>
              <a:solidFill>
                <a:prstClr val="white"/>
              </a:solidFill>
              <a:effectLst/>
              <a:uLnTx/>
              <a:uFillTx/>
              <a:latin typeface="Calibri"/>
            </a:endParaRPr>
          </a:p>
        </p:txBody>
      </p:sp>
      <p:sp>
        <p:nvSpPr>
          <p:cNvPr id="31" name="Rectangle 30"/>
          <p:cNvSpPr/>
          <p:nvPr/>
        </p:nvSpPr>
        <p:spPr>
          <a:xfrm>
            <a:off x="8234657" y="2605673"/>
            <a:ext cx="3106278" cy="653783"/>
          </a:xfrm>
          <a:prstGeom prst="rect">
            <a:avLst/>
          </a:prstGeom>
          <a:solidFill>
            <a:srgbClr val="0C804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ZA" dirty="0">
              <a:solidFill>
                <a:prstClr val="white"/>
              </a:solidFill>
            </a:endParaRPr>
          </a:p>
          <a:p>
            <a:pPr algn="ctr">
              <a:defRPr/>
            </a:pPr>
            <a:r>
              <a:rPr lang="en-ZA" dirty="0">
                <a:solidFill>
                  <a:prstClr val="white"/>
                </a:solidFill>
              </a:rPr>
              <a:t>How does the programme </a:t>
            </a:r>
            <a:r>
              <a:rPr lang="en-ZA" b="1" dirty="0">
                <a:solidFill>
                  <a:prstClr val="white"/>
                </a:solidFill>
              </a:rPr>
              <a:t>work</a:t>
            </a:r>
            <a:r>
              <a:rPr lang="en-ZA" dirty="0">
                <a:solidFill>
                  <a:prstClr val="white"/>
                </a:solidFill>
              </a:rPr>
              <a:t>?</a:t>
            </a:r>
          </a:p>
          <a:p>
            <a:pPr lvl="0" algn="ctr">
              <a:defRPr/>
            </a:pPr>
            <a:endParaRPr lang="en-ZA" dirty="0">
              <a:solidFill>
                <a:prstClr val="white"/>
              </a:solidFill>
            </a:endParaRPr>
          </a:p>
        </p:txBody>
      </p:sp>
      <p:sp>
        <p:nvSpPr>
          <p:cNvPr id="32" name="Rectangle 31"/>
          <p:cNvSpPr/>
          <p:nvPr/>
        </p:nvSpPr>
        <p:spPr>
          <a:xfrm>
            <a:off x="8234657" y="3438575"/>
            <a:ext cx="3106278" cy="653783"/>
          </a:xfrm>
          <a:prstGeom prst="rect">
            <a:avLst/>
          </a:prstGeom>
          <a:solidFill>
            <a:srgbClr val="0C804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ZA" dirty="0">
              <a:solidFill>
                <a:prstClr val="white"/>
              </a:solidFill>
            </a:endParaRPr>
          </a:p>
          <a:p>
            <a:pPr algn="ctr">
              <a:defRPr/>
            </a:pPr>
            <a:r>
              <a:rPr lang="en-ZA" dirty="0">
                <a:solidFill>
                  <a:prstClr val="white"/>
                </a:solidFill>
              </a:rPr>
              <a:t>How is it </a:t>
            </a:r>
            <a:r>
              <a:rPr lang="en-ZA" b="1" dirty="0">
                <a:solidFill>
                  <a:prstClr val="white"/>
                </a:solidFill>
              </a:rPr>
              <a:t>measured and how should it be measured</a:t>
            </a:r>
            <a:r>
              <a:rPr lang="en-ZA" dirty="0">
                <a:solidFill>
                  <a:prstClr val="white"/>
                </a:solidFill>
              </a:rPr>
              <a:t>? </a:t>
            </a:r>
          </a:p>
          <a:p>
            <a:pPr lvl="0" algn="ctr">
              <a:defRPr/>
            </a:pPr>
            <a:endParaRPr lang="en-ZA" dirty="0">
              <a:solidFill>
                <a:prstClr val="white"/>
              </a:solidFill>
            </a:endParaRPr>
          </a:p>
        </p:txBody>
      </p:sp>
      <p:sp>
        <p:nvSpPr>
          <p:cNvPr id="33" name="Rectangle 32"/>
          <p:cNvSpPr/>
          <p:nvPr/>
        </p:nvSpPr>
        <p:spPr>
          <a:xfrm>
            <a:off x="8234655" y="4271477"/>
            <a:ext cx="3106280" cy="653783"/>
          </a:xfrm>
          <a:prstGeom prst="rect">
            <a:avLst/>
          </a:prstGeom>
          <a:solidFill>
            <a:srgbClr val="0C804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ZA" dirty="0">
                <a:solidFill>
                  <a:prstClr val="white"/>
                </a:solidFill>
              </a:rPr>
              <a:t>What are we </a:t>
            </a:r>
            <a:r>
              <a:rPr lang="en-ZA" b="1" dirty="0">
                <a:solidFill>
                  <a:prstClr val="white"/>
                </a:solidFill>
              </a:rPr>
              <a:t>spending </a:t>
            </a:r>
            <a:r>
              <a:rPr lang="en-ZA" dirty="0">
                <a:solidFill>
                  <a:prstClr val="white"/>
                </a:solidFill>
              </a:rPr>
              <a:t>on the programme? </a:t>
            </a:r>
          </a:p>
        </p:txBody>
      </p:sp>
      <p:sp>
        <p:nvSpPr>
          <p:cNvPr id="34" name="Rectangle 33"/>
          <p:cNvSpPr/>
          <p:nvPr/>
        </p:nvSpPr>
        <p:spPr>
          <a:xfrm>
            <a:off x="8234657" y="5086466"/>
            <a:ext cx="3106278" cy="653783"/>
          </a:xfrm>
          <a:prstGeom prst="rect">
            <a:avLst/>
          </a:prstGeom>
          <a:solidFill>
            <a:srgbClr val="0C804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ZA" dirty="0">
                <a:solidFill>
                  <a:prstClr val="white"/>
                </a:solidFill>
              </a:rPr>
              <a:t>What does it actually </a:t>
            </a:r>
            <a:r>
              <a:rPr lang="en-ZA" b="1" dirty="0">
                <a:solidFill>
                  <a:prstClr val="white"/>
                </a:solidFill>
              </a:rPr>
              <a:t>cost</a:t>
            </a:r>
            <a:r>
              <a:rPr lang="en-ZA" dirty="0">
                <a:solidFill>
                  <a:prstClr val="white"/>
                </a:solidFill>
              </a:rPr>
              <a:t> to deliver the programme?</a:t>
            </a:r>
          </a:p>
        </p:txBody>
      </p:sp>
      <p:sp>
        <p:nvSpPr>
          <p:cNvPr id="35" name="Rectangle 34"/>
          <p:cNvSpPr/>
          <p:nvPr/>
        </p:nvSpPr>
        <p:spPr>
          <a:xfrm>
            <a:off x="8234650" y="5880044"/>
            <a:ext cx="3106285" cy="653783"/>
          </a:xfrm>
          <a:prstGeom prst="rect">
            <a:avLst/>
          </a:prstGeom>
          <a:solidFill>
            <a:srgbClr val="0C804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ZA" dirty="0">
                <a:solidFill>
                  <a:prstClr val="white"/>
                </a:solidFill>
              </a:rPr>
              <a:t>What are our </a:t>
            </a:r>
            <a:r>
              <a:rPr lang="en-ZA" b="1" dirty="0">
                <a:solidFill>
                  <a:schemeClr val="bg1"/>
                </a:solidFill>
              </a:rPr>
              <a:t>key messages</a:t>
            </a:r>
            <a:r>
              <a:rPr lang="en-ZA" noProof="0" dirty="0">
                <a:solidFill>
                  <a:prstClr val="white"/>
                </a:solidFill>
              </a:rPr>
              <a:t>? Where can we find savings?</a:t>
            </a:r>
            <a:endParaRPr kumimoji="0" lang="en-ZA" b="0" i="0" u="none" strike="noStrike" kern="1200" cap="none" spc="0" normalizeH="0" baseline="0" noProof="0" dirty="0">
              <a:ln>
                <a:noFill/>
              </a:ln>
              <a:solidFill>
                <a:prstClr val="white"/>
              </a:solidFill>
              <a:effectLst/>
              <a:uLnTx/>
              <a:uFillTx/>
              <a:latin typeface="Calibri"/>
            </a:endParaRPr>
          </a:p>
        </p:txBody>
      </p:sp>
      <p:sp>
        <p:nvSpPr>
          <p:cNvPr id="3" name="Rounded Rectangle 2"/>
          <p:cNvSpPr/>
          <p:nvPr/>
        </p:nvSpPr>
        <p:spPr>
          <a:xfrm>
            <a:off x="612316" y="4985799"/>
            <a:ext cx="10967368" cy="841859"/>
          </a:xfrm>
          <a:prstGeom prst="roundRect">
            <a:avLst/>
          </a:prstGeom>
          <a:noFill/>
          <a:ln w="57150">
            <a:solidFill>
              <a:srgbClr val="99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4" name="Audio 3">
            <a:hlinkClick r:id="" action="ppaction://media"/>
            <a:extLst>
              <a:ext uri="{FF2B5EF4-FFF2-40B4-BE49-F238E27FC236}">
                <a16:creationId xmlns:a16="http://schemas.microsoft.com/office/drawing/2014/main" id="{1C6832D7-DD67-4AFC-9412-86CF2553D16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620461263"/>
      </p:ext>
    </p:extLst>
  </p:cSld>
  <p:clrMapOvr>
    <a:masterClrMapping/>
  </p:clrMapOvr>
  <mc:AlternateContent xmlns:mc="http://schemas.openxmlformats.org/markup-compatibility/2006">
    <mc:Choice xmlns:p14="http://schemas.microsoft.com/office/powerpoint/2010/main" Requires="p14">
      <p:transition spd="slow" p14:dur="2000" advTm="19319"/>
    </mc:Choice>
    <mc:Fallback>
      <p:transition spd="slow" advTm="1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4637C2-B3B0-44F9-9874-F0DDCD44352D}"/>
              </a:ext>
            </a:extLst>
          </p:cNvPr>
          <p:cNvSpPr>
            <a:spLocks noGrp="1"/>
          </p:cNvSpPr>
          <p:nvPr>
            <p:ph idx="1"/>
          </p:nvPr>
        </p:nvSpPr>
        <p:spPr/>
        <p:txBody>
          <a:bodyPr/>
          <a:lstStyle/>
          <a:p>
            <a:pPr marL="0" indent="0" algn="ctr">
              <a:buNone/>
            </a:pPr>
            <a:r>
              <a:rPr lang="en-GB" sz="2400" i="1" dirty="0">
                <a:solidFill>
                  <a:srgbClr val="0070C0"/>
                </a:solidFill>
              </a:rPr>
              <a:t>The challenge in modelling lies in the structure of the spreadsheet and which functions should be used to create an efficient and sophisticated model that is easy to use and can accommodate a wide range of eventualities.</a:t>
            </a:r>
            <a:br>
              <a:rPr lang="en-GB" sz="2400" i="1" dirty="0">
                <a:solidFill>
                  <a:srgbClr val="0070C0"/>
                </a:solidFill>
              </a:rPr>
            </a:br>
            <a:r>
              <a:rPr lang="en-GB" sz="2400" i="1" dirty="0">
                <a:solidFill>
                  <a:srgbClr val="0070C0"/>
                </a:solidFill>
              </a:rPr>
              <a:t> </a:t>
            </a:r>
          </a:p>
          <a:p>
            <a:pPr marL="0" indent="0" algn="ctr">
              <a:buNone/>
            </a:pPr>
            <a:r>
              <a:rPr lang="en-GB" sz="2400" i="1" dirty="0">
                <a:solidFill>
                  <a:srgbClr val="0070C0"/>
                </a:solidFill>
              </a:rPr>
              <a:t>Amateur modellers will want to solve the immediate problem. Their focus is on the problem and their challenge is how best to solve it and very often the spreadsheet becomes an impediment.</a:t>
            </a:r>
          </a:p>
          <a:p>
            <a:pPr marL="0" indent="0" algn="ctr">
              <a:buNone/>
            </a:pPr>
            <a:endParaRPr lang="en-GB" sz="2400" i="1" dirty="0">
              <a:solidFill>
                <a:srgbClr val="0070C0"/>
              </a:solidFill>
            </a:endParaRPr>
          </a:p>
          <a:p>
            <a:pPr marL="0" indent="0" algn="ctr">
              <a:buNone/>
            </a:pPr>
            <a:r>
              <a:rPr lang="en-GB" sz="2400" i="1" dirty="0">
                <a:solidFill>
                  <a:srgbClr val="0070C0"/>
                </a:solidFill>
              </a:rPr>
              <a:t>An experienced modeller is likely to approach the problem from a spread-sheeting perspective. The spreadsheet becomes a tool for representing and exploring reality, thus gaining exciting insights into the nature of the problem.</a:t>
            </a:r>
            <a:r>
              <a:rPr lang="en-GB" sz="2400" dirty="0">
                <a:solidFill>
                  <a:srgbClr val="0070C0"/>
                </a:solidFill>
              </a:rPr>
              <a:t> </a:t>
            </a:r>
          </a:p>
          <a:p>
            <a:pPr marL="0" indent="0" algn="r">
              <a:buNone/>
            </a:pPr>
            <a:endParaRPr lang="en-ZA" sz="1600" i="1" dirty="0"/>
          </a:p>
          <a:p>
            <a:pPr marL="0" indent="0" algn="r">
              <a:buNone/>
            </a:pPr>
            <a:r>
              <a:rPr lang="en-ZA" sz="1600" i="1" dirty="0"/>
              <a:t>Adapted from: Grossman , T (2002). Spreadsheet Engineering: A Research Framework</a:t>
            </a:r>
          </a:p>
          <a:p>
            <a:pPr marL="0" indent="0">
              <a:buNone/>
            </a:pPr>
            <a:endParaRPr lang="en-ZA" sz="2400" dirty="0"/>
          </a:p>
        </p:txBody>
      </p:sp>
      <p:sp>
        <p:nvSpPr>
          <p:cNvPr id="3" name="Slide Number Placeholder 2">
            <a:extLst>
              <a:ext uri="{FF2B5EF4-FFF2-40B4-BE49-F238E27FC236}">
                <a16:creationId xmlns:a16="http://schemas.microsoft.com/office/drawing/2014/main" id="{5104834D-F2DA-4678-B680-740CD3EB674D}"/>
              </a:ext>
            </a:extLst>
          </p:cNvPr>
          <p:cNvSpPr>
            <a:spLocks noGrp="1"/>
          </p:cNvSpPr>
          <p:nvPr>
            <p:ph type="sldNum" sz="quarter" idx="11"/>
          </p:nvPr>
        </p:nvSpPr>
        <p:spPr/>
        <p:txBody>
          <a:bodyPr/>
          <a:lstStyle/>
          <a:p>
            <a:fld id="{31311CA2-5603-4F1C-8B97-F29961F83655}" type="slidenum">
              <a:rPr lang="en-ZA" smtClean="0"/>
              <a:pPr/>
              <a:t>3</a:t>
            </a:fld>
            <a:endParaRPr lang="en-ZA" dirty="0"/>
          </a:p>
        </p:txBody>
      </p:sp>
      <p:sp>
        <p:nvSpPr>
          <p:cNvPr id="4" name="Title 3">
            <a:extLst>
              <a:ext uri="{FF2B5EF4-FFF2-40B4-BE49-F238E27FC236}">
                <a16:creationId xmlns:a16="http://schemas.microsoft.com/office/drawing/2014/main" id="{7BCE2B29-F0B7-4123-B5AE-5D3F333F5FF8}"/>
              </a:ext>
            </a:extLst>
          </p:cNvPr>
          <p:cNvSpPr>
            <a:spLocks noGrp="1"/>
          </p:cNvSpPr>
          <p:nvPr>
            <p:ph type="title"/>
          </p:nvPr>
        </p:nvSpPr>
        <p:spPr/>
        <p:txBody>
          <a:bodyPr/>
          <a:lstStyle/>
          <a:p>
            <a:r>
              <a:rPr lang="en-ZA" dirty="0"/>
              <a:t>Read the following…</a:t>
            </a:r>
          </a:p>
        </p:txBody>
      </p:sp>
      <p:pic>
        <p:nvPicPr>
          <p:cNvPr id="5" name="Audio 4">
            <a:hlinkClick r:id="" action="ppaction://media"/>
            <a:extLst>
              <a:ext uri="{FF2B5EF4-FFF2-40B4-BE49-F238E27FC236}">
                <a16:creationId xmlns:a16="http://schemas.microsoft.com/office/drawing/2014/main" id="{C6B677BD-6FC0-4210-9298-A4E2672ED4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028619797"/>
      </p:ext>
    </p:extLst>
  </p:cSld>
  <p:clrMapOvr>
    <a:masterClrMapping/>
  </p:clrMapOvr>
  <mc:AlternateContent xmlns:mc="http://schemas.openxmlformats.org/markup-compatibility/2006">
    <mc:Choice xmlns:p14="http://schemas.microsoft.com/office/powerpoint/2010/main" Requires="p14">
      <p:transition spd="slow" p14:dur="2000" advTm="82941"/>
    </mc:Choice>
    <mc:Fallback>
      <p:transition spd="slow" advTm="8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a:t>
            </a:r>
            <a:br>
              <a:rPr lang="en-US" dirty="0"/>
            </a:br>
            <a:r>
              <a:rPr lang="en-US" dirty="0"/>
              <a:t>for evaluating and building costing models</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4"/>
          </p:nvPr>
        </p:nvSpPr>
        <p:spPr/>
        <p:txBody>
          <a:bodyPr/>
          <a:lstStyle/>
          <a:p>
            <a:fld id="{23690667-295C-4548-A8F3-2AF8F8044C02}" type="slidenum">
              <a:rPr lang="en-ZA" smtClean="0"/>
              <a:pPr/>
              <a:t>4</a:t>
            </a:fld>
            <a:endParaRPr lang="en-ZA" dirty="0"/>
          </a:p>
        </p:txBody>
      </p:sp>
      <p:pic>
        <p:nvPicPr>
          <p:cNvPr id="5" name="Audio 4">
            <a:hlinkClick r:id="" action="ppaction://media"/>
            <a:extLst>
              <a:ext uri="{FF2B5EF4-FFF2-40B4-BE49-F238E27FC236}">
                <a16:creationId xmlns:a16="http://schemas.microsoft.com/office/drawing/2014/main" id="{D84929FB-972D-4A95-9AB3-A7B49F700E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703602928"/>
      </p:ext>
    </p:extLst>
  </p:cSld>
  <p:clrMapOvr>
    <a:masterClrMapping/>
  </p:clrMapOvr>
  <mc:AlternateContent xmlns:mc="http://schemas.openxmlformats.org/markup-compatibility/2006">
    <mc:Choice xmlns:p14="http://schemas.microsoft.com/office/powerpoint/2010/main" Requires="p14">
      <p:transition spd="slow" p14:dur="2000" advTm="15499"/>
    </mc:Choice>
    <mc:Fallback>
      <p:transition spd="slow" advTm="1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6F317C2-DA53-41AF-9C8B-816C1BAE83BB}"/>
              </a:ext>
            </a:extLst>
          </p:cNvPr>
          <p:cNvSpPr>
            <a:spLocks noGrp="1"/>
          </p:cNvSpPr>
          <p:nvPr>
            <p:ph idx="1"/>
          </p:nvPr>
        </p:nvSpPr>
        <p:spPr>
          <a:xfrm>
            <a:off x="2612678" y="383033"/>
            <a:ext cx="8740087" cy="5448276"/>
          </a:xfrm>
        </p:spPr>
        <p:txBody>
          <a:bodyPr/>
          <a:lstStyle/>
          <a:p>
            <a:pPr marL="457200" indent="-457200">
              <a:buFont typeface="+mj-lt"/>
              <a:buAutoNum type="arabicPeriod"/>
            </a:pPr>
            <a:r>
              <a:rPr lang="en-ZA" dirty="0"/>
              <a:t>Discuss what is meant by the following statements</a:t>
            </a:r>
          </a:p>
          <a:p>
            <a:pPr marL="0" indent="0" algn="ctr">
              <a:buNone/>
            </a:pPr>
            <a:r>
              <a:rPr lang="en-ZA" sz="2800" b="1" i="1" dirty="0">
                <a:solidFill>
                  <a:srgbClr val="0070C0"/>
                </a:solidFill>
                <a:latin typeface="Tempus Sans ITC" panose="04020404030D07020202" pitchFamily="82" charset="0"/>
              </a:rPr>
              <a:t>Building a good costing model is </a:t>
            </a:r>
            <a:br>
              <a:rPr lang="en-ZA" sz="2800" b="1" i="1" dirty="0">
                <a:solidFill>
                  <a:srgbClr val="0070C0"/>
                </a:solidFill>
                <a:latin typeface="Tempus Sans ITC" panose="04020404030D07020202" pitchFamily="82" charset="0"/>
              </a:rPr>
            </a:br>
            <a:r>
              <a:rPr lang="en-ZA" sz="2800" b="1" i="1" dirty="0">
                <a:solidFill>
                  <a:srgbClr val="0070C0"/>
                </a:solidFill>
                <a:latin typeface="Tempus Sans ITC" panose="04020404030D07020202" pitchFamily="82" charset="0"/>
              </a:rPr>
              <a:t>a blend of both art and science </a:t>
            </a:r>
          </a:p>
          <a:p>
            <a:pPr marL="0" indent="0" algn="ctr">
              <a:buNone/>
            </a:pPr>
            <a:r>
              <a:rPr lang="en-US" sz="1400" i="1" dirty="0"/>
              <a:t>Jonathan Carter, 2015</a:t>
            </a:r>
            <a:br>
              <a:rPr lang="en-US" sz="1400" i="1" dirty="0"/>
            </a:br>
            <a:r>
              <a:rPr lang="en-US" sz="1200" i="1" dirty="0"/>
              <a:t>Senior Economist with Cornerstone Economic Research</a:t>
            </a:r>
            <a:endParaRPr lang="en-ZA" sz="1200" i="1" dirty="0"/>
          </a:p>
          <a:p>
            <a:pPr marL="0" indent="0" algn="ctr">
              <a:buNone/>
            </a:pPr>
            <a:endParaRPr lang="en-ZA" sz="1800" b="1" i="1" dirty="0">
              <a:solidFill>
                <a:srgbClr val="0070C0"/>
              </a:solidFill>
              <a:latin typeface="Tempus Sans ITC" panose="04020404030D07020202" pitchFamily="82" charset="0"/>
            </a:endParaRPr>
          </a:p>
          <a:p>
            <a:pPr marL="0" indent="0" algn="ctr">
              <a:spcBef>
                <a:spcPts val="0"/>
              </a:spcBef>
              <a:buNone/>
            </a:pPr>
            <a:r>
              <a:rPr lang="en-ZA" sz="2800" b="1" i="1" dirty="0">
                <a:solidFill>
                  <a:srgbClr val="0070C0"/>
                </a:solidFill>
                <a:latin typeface="Tempus Sans ITC" panose="04020404030D07020202" pitchFamily="82" charset="0"/>
              </a:rPr>
              <a:t>No costing model is </a:t>
            </a:r>
            <a:r>
              <a:rPr lang="en-ZA" sz="2800" b="1" i="1" dirty="0">
                <a:solidFill>
                  <a:srgbClr val="FF0000"/>
                </a:solidFill>
                <a:latin typeface="Tempus Sans ITC" panose="04020404030D07020202" pitchFamily="82" charset="0"/>
              </a:rPr>
              <a:t>right </a:t>
            </a:r>
            <a:r>
              <a:rPr lang="en-ZA" sz="2800" b="1" i="1" dirty="0">
                <a:solidFill>
                  <a:srgbClr val="0070C0"/>
                </a:solidFill>
                <a:latin typeface="Tempus Sans ITC" panose="04020404030D07020202" pitchFamily="82" charset="0"/>
              </a:rPr>
              <a:t>– in the objective sense, </a:t>
            </a:r>
            <a:br>
              <a:rPr lang="en-ZA" sz="2800" b="1" i="1" dirty="0">
                <a:solidFill>
                  <a:srgbClr val="0070C0"/>
                </a:solidFill>
                <a:latin typeface="Tempus Sans ITC" panose="04020404030D07020202" pitchFamily="82" charset="0"/>
              </a:rPr>
            </a:br>
            <a:r>
              <a:rPr lang="en-ZA" sz="2800" b="1" i="1" dirty="0">
                <a:solidFill>
                  <a:srgbClr val="0070C0"/>
                </a:solidFill>
                <a:latin typeface="Tempus Sans ITC" panose="04020404030D07020202" pitchFamily="82" charset="0"/>
              </a:rPr>
              <a:t>but a costing model can be </a:t>
            </a:r>
            <a:r>
              <a:rPr lang="en-ZA" sz="2800" b="1" i="1" dirty="0">
                <a:solidFill>
                  <a:srgbClr val="FF0000"/>
                </a:solidFill>
                <a:latin typeface="Tempus Sans ITC" panose="04020404030D07020202" pitchFamily="82" charset="0"/>
              </a:rPr>
              <a:t>wrong</a:t>
            </a:r>
          </a:p>
          <a:p>
            <a:pPr marL="0" indent="0" algn="ctr">
              <a:buNone/>
            </a:pPr>
            <a:r>
              <a:rPr lang="en-US" sz="1400" i="1" dirty="0"/>
              <a:t>Conrad Barberton, 2016</a:t>
            </a:r>
            <a:br>
              <a:rPr lang="en-US" sz="1400" i="1" dirty="0"/>
            </a:br>
            <a:r>
              <a:rPr lang="en-US" sz="1200" i="1" dirty="0"/>
              <a:t>Senior Economist with Cornerstone Economic Research</a:t>
            </a:r>
            <a:endParaRPr lang="en-ZA" sz="1400" i="1" dirty="0"/>
          </a:p>
          <a:p>
            <a:pPr marL="1547813" lvl="3" indent="-457200">
              <a:buFont typeface="+mj-lt"/>
              <a:buAutoNum type="arabicPeriod" startAt="2"/>
            </a:pPr>
            <a:endParaRPr lang="en-ZA" sz="1400" dirty="0"/>
          </a:p>
          <a:p>
            <a:pPr marL="457200" indent="-457200">
              <a:buFont typeface="+mj-lt"/>
              <a:buAutoNum type="arabicPeriod" startAt="2"/>
            </a:pPr>
            <a:r>
              <a:rPr lang="en-ZA" dirty="0"/>
              <a:t>You are asked to evaluate the PER INSET costing model:</a:t>
            </a:r>
          </a:p>
          <a:p>
            <a:pPr lvl="1"/>
            <a:r>
              <a:rPr lang="en-ZA" sz="2000" dirty="0"/>
              <a:t>List the things you like about the model.</a:t>
            </a:r>
          </a:p>
          <a:p>
            <a:pPr lvl="1"/>
            <a:r>
              <a:rPr lang="en-ZA" sz="2000" dirty="0"/>
              <a:t>List the weaknesses/shortcomings you can see with the model.</a:t>
            </a:r>
            <a:endParaRPr lang="en-ZA" sz="3200" dirty="0"/>
          </a:p>
        </p:txBody>
      </p:sp>
      <p:sp>
        <p:nvSpPr>
          <p:cNvPr id="3" name="Slide Number Placeholder 2">
            <a:extLst>
              <a:ext uri="{FF2B5EF4-FFF2-40B4-BE49-F238E27FC236}">
                <a16:creationId xmlns:a16="http://schemas.microsoft.com/office/drawing/2014/main" id="{D98EB0C7-8725-4358-895B-8FA0BB2AD0EC}"/>
              </a:ext>
            </a:extLst>
          </p:cNvPr>
          <p:cNvSpPr>
            <a:spLocks noGrp="1"/>
          </p:cNvSpPr>
          <p:nvPr>
            <p:ph type="sldNum" sz="quarter" idx="11"/>
          </p:nvPr>
        </p:nvSpPr>
        <p:spPr/>
        <p:txBody>
          <a:bodyPr/>
          <a:lstStyle/>
          <a:p>
            <a:fld id="{31311CA2-5603-4F1C-8B97-F29961F83655}" type="slidenum">
              <a:rPr lang="en-ZA" smtClean="0"/>
              <a:pPr/>
              <a:t>5</a:t>
            </a:fld>
            <a:endParaRPr lang="en-ZA" dirty="0"/>
          </a:p>
        </p:txBody>
      </p:sp>
      <p:sp>
        <p:nvSpPr>
          <p:cNvPr id="7" name="Text Placeholder 6">
            <a:extLst>
              <a:ext uri="{FF2B5EF4-FFF2-40B4-BE49-F238E27FC236}">
                <a16:creationId xmlns:a16="http://schemas.microsoft.com/office/drawing/2014/main" id="{9ACEB722-1E68-4ED9-A2C4-5AD174BD16A7}"/>
              </a:ext>
            </a:extLst>
          </p:cNvPr>
          <p:cNvSpPr>
            <a:spLocks noGrp="1"/>
          </p:cNvSpPr>
          <p:nvPr>
            <p:ph type="body" sz="quarter" idx="12"/>
          </p:nvPr>
        </p:nvSpPr>
        <p:spPr>
          <a:xfrm>
            <a:off x="189074" y="383033"/>
            <a:ext cx="2299316" cy="2973881"/>
          </a:xfrm>
        </p:spPr>
        <p:txBody>
          <a:bodyPr/>
          <a:lstStyle/>
          <a:p>
            <a:r>
              <a:rPr lang="en-ZA" sz="2400" dirty="0"/>
              <a:t>Exercise 5.4: What is a good costing model?</a:t>
            </a:r>
            <a:endParaRPr lang="en-ZA" dirty="0"/>
          </a:p>
        </p:txBody>
      </p:sp>
      <p:pic>
        <p:nvPicPr>
          <p:cNvPr id="4" name="Audio 3">
            <a:hlinkClick r:id="" action="ppaction://media"/>
            <a:extLst>
              <a:ext uri="{FF2B5EF4-FFF2-40B4-BE49-F238E27FC236}">
                <a16:creationId xmlns:a16="http://schemas.microsoft.com/office/drawing/2014/main" id="{07774A44-B3BE-421D-ADE9-6BFE74815D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5076535"/>
      </p:ext>
    </p:extLst>
  </p:cSld>
  <p:clrMapOvr>
    <a:masterClrMapping/>
  </p:clrMapOvr>
  <mc:AlternateContent xmlns:mc="http://schemas.openxmlformats.org/markup-compatibility/2006">
    <mc:Choice xmlns:p14="http://schemas.microsoft.com/office/powerpoint/2010/main" Requires="p14">
      <p:transition spd="slow" p14:dur="2000" advTm="186153"/>
    </mc:Choice>
    <mc:Fallback>
      <p:transition spd="slow" advTm="18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123E18-1E66-4585-9EAE-0E6A5FE0C09C}"/>
              </a:ext>
            </a:extLst>
          </p:cNvPr>
          <p:cNvSpPr>
            <a:spLocks noGrp="1"/>
          </p:cNvSpPr>
          <p:nvPr>
            <p:ph type="sldNum" sz="quarter" idx="11"/>
          </p:nvPr>
        </p:nvSpPr>
        <p:spPr/>
        <p:txBody>
          <a:bodyPr/>
          <a:lstStyle/>
          <a:p>
            <a:fld id="{31311CA2-5603-4F1C-8B97-F29961F83655}" type="slidenum">
              <a:rPr lang="en-ZA" smtClean="0"/>
              <a:pPr/>
              <a:t>6</a:t>
            </a:fld>
            <a:endParaRPr lang="en-ZA" dirty="0"/>
          </a:p>
        </p:txBody>
      </p:sp>
      <p:sp>
        <p:nvSpPr>
          <p:cNvPr id="6" name="Content Placeholder 5">
            <a:extLst>
              <a:ext uri="{FF2B5EF4-FFF2-40B4-BE49-F238E27FC236}">
                <a16:creationId xmlns:a16="http://schemas.microsoft.com/office/drawing/2014/main" id="{6D856F37-EF83-446D-945C-2656464666E3}"/>
              </a:ext>
            </a:extLst>
          </p:cNvPr>
          <p:cNvSpPr>
            <a:spLocks noGrp="1"/>
          </p:cNvSpPr>
          <p:nvPr>
            <p:ph idx="12"/>
          </p:nvPr>
        </p:nvSpPr>
        <p:spPr>
          <a:xfrm>
            <a:off x="3533313" y="310719"/>
            <a:ext cx="8296737" cy="5838893"/>
          </a:xfrm>
        </p:spPr>
        <p:txBody>
          <a:bodyPr/>
          <a:lstStyle/>
          <a:p>
            <a:pPr>
              <a:lnSpc>
                <a:spcPts val="3200"/>
              </a:lnSpc>
            </a:pPr>
            <a:r>
              <a:rPr lang="en-ZA" dirty="0"/>
              <a:t>Balancing the art and science of costing</a:t>
            </a:r>
          </a:p>
          <a:p>
            <a:pPr>
              <a:lnSpc>
                <a:spcPts val="3200"/>
              </a:lnSpc>
            </a:pPr>
            <a:r>
              <a:rPr lang="en-ZA" dirty="0"/>
              <a:t>80/20 principle – too much detail is a bad thing!</a:t>
            </a:r>
          </a:p>
          <a:p>
            <a:pPr>
              <a:lnSpc>
                <a:spcPts val="3200"/>
              </a:lnSpc>
            </a:pPr>
            <a:r>
              <a:rPr lang="en-ZA" dirty="0"/>
              <a:t>Transparency – show all assumptions and calculations</a:t>
            </a:r>
          </a:p>
          <a:p>
            <a:pPr>
              <a:lnSpc>
                <a:spcPts val="3200"/>
              </a:lnSpc>
            </a:pPr>
            <a:r>
              <a:rPr lang="en-ZA" dirty="0"/>
              <a:t>Formatting principle – keep it simple and be consistent</a:t>
            </a:r>
          </a:p>
          <a:p>
            <a:pPr>
              <a:lnSpc>
                <a:spcPts val="3200"/>
              </a:lnSpc>
            </a:pPr>
            <a:r>
              <a:rPr lang="en-ZA" dirty="0"/>
              <a:t>Ordering principle – arrange the worksheets logically</a:t>
            </a:r>
          </a:p>
          <a:p>
            <a:pPr>
              <a:lnSpc>
                <a:spcPts val="3200"/>
              </a:lnSpc>
            </a:pPr>
            <a:r>
              <a:rPr lang="en-ZA" dirty="0"/>
              <a:t>Colouring-in principle – use colours to identify cells</a:t>
            </a:r>
          </a:p>
          <a:p>
            <a:pPr>
              <a:lnSpc>
                <a:spcPts val="3200"/>
              </a:lnSpc>
            </a:pPr>
            <a:r>
              <a:rPr lang="en-ZA" dirty="0"/>
              <a:t>KISS principle – keep  it (all parts of the model) simple…</a:t>
            </a:r>
            <a:endParaRPr lang="en-ZA" sz="2400" b="1" dirty="0">
              <a:solidFill>
                <a:srgbClr val="0070C0"/>
              </a:solidFill>
            </a:endParaRPr>
          </a:p>
          <a:p>
            <a:pPr marL="0" indent="0" algn="ctr">
              <a:buNone/>
            </a:pPr>
            <a:endParaRPr lang="en-ZA" sz="2400" b="1" dirty="0">
              <a:solidFill>
                <a:srgbClr val="0070C0"/>
              </a:solidFill>
            </a:endParaRPr>
          </a:p>
          <a:p>
            <a:pPr marL="0" indent="0" algn="ctr">
              <a:buNone/>
            </a:pPr>
            <a:r>
              <a:rPr lang="en-ZA" sz="2400" b="1" dirty="0">
                <a:solidFill>
                  <a:srgbClr val="0070C0"/>
                </a:solidFill>
              </a:rPr>
              <a:t>Apply these principles from the very beginning </a:t>
            </a:r>
            <a:br>
              <a:rPr lang="en-ZA" sz="2400" b="1" dirty="0">
                <a:solidFill>
                  <a:srgbClr val="0070C0"/>
                </a:solidFill>
              </a:rPr>
            </a:br>
            <a:r>
              <a:rPr lang="en-ZA" sz="2400" b="1" dirty="0">
                <a:solidFill>
                  <a:srgbClr val="FF0000"/>
                </a:solidFill>
              </a:rPr>
              <a:t>it saves a lot of time!</a:t>
            </a:r>
          </a:p>
          <a:p>
            <a:endParaRPr lang="en-ZA" dirty="0"/>
          </a:p>
        </p:txBody>
      </p:sp>
      <p:sp>
        <p:nvSpPr>
          <p:cNvPr id="7" name="Text Placeholder 6">
            <a:extLst>
              <a:ext uri="{FF2B5EF4-FFF2-40B4-BE49-F238E27FC236}">
                <a16:creationId xmlns:a16="http://schemas.microsoft.com/office/drawing/2014/main" id="{FB130B85-0E70-4CE2-9E0B-2C540B6639B8}"/>
              </a:ext>
            </a:extLst>
          </p:cNvPr>
          <p:cNvSpPr>
            <a:spLocks noGrp="1"/>
          </p:cNvSpPr>
          <p:nvPr>
            <p:ph type="body" sz="quarter" idx="13"/>
          </p:nvPr>
        </p:nvSpPr>
        <p:spPr/>
        <p:txBody>
          <a:bodyPr/>
          <a:lstStyle/>
          <a:p>
            <a:r>
              <a:rPr lang="en-ZA" dirty="0"/>
              <a:t>Principles for building costing models</a:t>
            </a:r>
          </a:p>
        </p:txBody>
      </p:sp>
      <p:pic>
        <p:nvPicPr>
          <p:cNvPr id="3" name="Audio 2">
            <a:hlinkClick r:id="" action="ppaction://media"/>
            <a:extLst>
              <a:ext uri="{FF2B5EF4-FFF2-40B4-BE49-F238E27FC236}">
                <a16:creationId xmlns:a16="http://schemas.microsoft.com/office/drawing/2014/main" id="{924FC577-71E1-4664-A3D2-2702768D3B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306759908"/>
      </p:ext>
    </p:extLst>
  </p:cSld>
  <p:clrMapOvr>
    <a:masterClrMapping/>
  </p:clrMapOvr>
  <mc:AlternateContent xmlns:mc="http://schemas.openxmlformats.org/markup-compatibility/2006">
    <mc:Choice xmlns:p14="http://schemas.microsoft.com/office/powerpoint/2010/main" Requires="p14">
      <p:transition spd="slow" p14:dur="2000" advTm="56821"/>
    </mc:Choice>
    <mc:Fallback>
      <p:transition spd="slow" advTm="5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04565E-F63B-4C6C-9EB3-7554B640A690}"/>
              </a:ext>
            </a:extLst>
          </p:cNvPr>
          <p:cNvSpPr>
            <a:spLocks noGrp="1"/>
          </p:cNvSpPr>
          <p:nvPr>
            <p:ph type="sldNum" sz="quarter" idx="11"/>
          </p:nvPr>
        </p:nvSpPr>
        <p:spPr/>
        <p:txBody>
          <a:bodyPr/>
          <a:lstStyle/>
          <a:p>
            <a:fld id="{31311CA2-5603-4F1C-8B97-F29961F83655}" type="slidenum">
              <a:rPr lang="en-ZA" smtClean="0"/>
              <a:pPr/>
              <a:t>7</a:t>
            </a:fld>
            <a:endParaRPr lang="en-ZA" dirty="0"/>
          </a:p>
        </p:txBody>
      </p:sp>
      <p:sp>
        <p:nvSpPr>
          <p:cNvPr id="9" name="Rectangle: Rounded Corners 8">
            <a:extLst>
              <a:ext uri="{FF2B5EF4-FFF2-40B4-BE49-F238E27FC236}">
                <a16:creationId xmlns:a16="http://schemas.microsoft.com/office/drawing/2014/main" id="{628A48C1-0EB7-4426-8EAD-2451F5F48F42}"/>
              </a:ext>
            </a:extLst>
          </p:cNvPr>
          <p:cNvSpPr/>
          <p:nvPr/>
        </p:nvSpPr>
        <p:spPr>
          <a:xfrm>
            <a:off x="5111056" y="2379999"/>
            <a:ext cx="1956584" cy="9284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rgbClr val="C00000"/>
                </a:solidFill>
              </a:rPr>
              <a:t>building a good Costing Model</a:t>
            </a:r>
          </a:p>
        </p:txBody>
      </p:sp>
      <p:grpSp>
        <p:nvGrpSpPr>
          <p:cNvPr id="26" name="Group 25">
            <a:extLst>
              <a:ext uri="{FF2B5EF4-FFF2-40B4-BE49-F238E27FC236}">
                <a16:creationId xmlns:a16="http://schemas.microsoft.com/office/drawing/2014/main" id="{1D24B908-6250-4E09-B4D8-636FFFDF36EA}"/>
              </a:ext>
            </a:extLst>
          </p:cNvPr>
          <p:cNvGrpSpPr/>
          <p:nvPr/>
        </p:nvGrpSpPr>
        <p:grpSpPr>
          <a:xfrm>
            <a:off x="5427668" y="524238"/>
            <a:ext cx="1325135" cy="1716259"/>
            <a:chOff x="5110168" y="708388"/>
            <a:chExt cx="1325135" cy="1716259"/>
          </a:xfrm>
        </p:grpSpPr>
        <p:sp>
          <p:nvSpPr>
            <p:cNvPr id="17" name="Freeform: Shape 16">
              <a:extLst>
                <a:ext uri="{FF2B5EF4-FFF2-40B4-BE49-F238E27FC236}">
                  <a16:creationId xmlns:a16="http://schemas.microsoft.com/office/drawing/2014/main" id="{9A567556-19D5-4620-9EC8-55DA37A6C9AA}"/>
                </a:ext>
              </a:extLst>
            </p:cNvPr>
            <p:cNvSpPr/>
            <p:nvPr/>
          </p:nvSpPr>
          <p:spPr>
            <a:xfrm>
              <a:off x="5110168" y="708388"/>
              <a:ext cx="1325135" cy="722001"/>
            </a:xfrm>
            <a:custGeom>
              <a:avLst/>
              <a:gdLst>
                <a:gd name="connsiteX0" fmla="*/ 0 w 1002443"/>
                <a:gd name="connsiteY0" fmla="*/ 108600 h 651588"/>
                <a:gd name="connsiteX1" fmla="*/ 108600 w 1002443"/>
                <a:gd name="connsiteY1" fmla="*/ 0 h 651588"/>
                <a:gd name="connsiteX2" fmla="*/ 893843 w 1002443"/>
                <a:gd name="connsiteY2" fmla="*/ 0 h 651588"/>
                <a:gd name="connsiteX3" fmla="*/ 1002443 w 1002443"/>
                <a:gd name="connsiteY3" fmla="*/ 108600 h 651588"/>
                <a:gd name="connsiteX4" fmla="*/ 1002443 w 1002443"/>
                <a:gd name="connsiteY4" fmla="*/ 542988 h 651588"/>
                <a:gd name="connsiteX5" fmla="*/ 893843 w 1002443"/>
                <a:gd name="connsiteY5" fmla="*/ 651588 h 651588"/>
                <a:gd name="connsiteX6" fmla="*/ 108600 w 1002443"/>
                <a:gd name="connsiteY6" fmla="*/ 651588 h 651588"/>
                <a:gd name="connsiteX7" fmla="*/ 0 w 1002443"/>
                <a:gd name="connsiteY7" fmla="*/ 542988 h 651588"/>
                <a:gd name="connsiteX8" fmla="*/ 0 w 1002443"/>
                <a:gd name="connsiteY8" fmla="*/ 108600 h 6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443" h="651588">
                  <a:moveTo>
                    <a:pt x="0" y="108600"/>
                  </a:moveTo>
                  <a:cubicBezTo>
                    <a:pt x="0" y="48622"/>
                    <a:pt x="48622" y="0"/>
                    <a:pt x="108600" y="0"/>
                  </a:cubicBezTo>
                  <a:lnTo>
                    <a:pt x="893843" y="0"/>
                  </a:lnTo>
                  <a:cubicBezTo>
                    <a:pt x="953821" y="0"/>
                    <a:pt x="1002443" y="48622"/>
                    <a:pt x="1002443" y="108600"/>
                  </a:cubicBezTo>
                  <a:lnTo>
                    <a:pt x="1002443" y="542988"/>
                  </a:lnTo>
                  <a:cubicBezTo>
                    <a:pt x="1002443" y="602966"/>
                    <a:pt x="953821" y="651588"/>
                    <a:pt x="893843" y="651588"/>
                  </a:cubicBezTo>
                  <a:lnTo>
                    <a:pt x="108600" y="651588"/>
                  </a:lnTo>
                  <a:cubicBezTo>
                    <a:pt x="48622" y="651588"/>
                    <a:pt x="0" y="602966"/>
                    <a:pt x="0" y="542988"/>
                  </a:cubicBezTo>
                  <a:lnTo>
                    <a:pt x="0" y="10860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marL="0" lvl="0" indent="0" algn="ctr" defTabSz="400050">
                <a:lnSpc>
                  <a:spcPct val="90000"/>
                </a:lnSpc>
                <a:spcBef>
                  <a:spcPct val="0"/>
                </a:spcBef>
                <a:spcAft>
                  <a:spcPct val="35000"/>
                </a:spcAft>
                <a:buNone/>
              </a:pPr>
              <a:r>
                <a:rPr lang="en-GB" sz="1600" b="1" kern="1200" dirty="0">
                  <a:solidFill>
                    <a:schemeClr val="tx1"/>
                  </a:solidFill>
                  <a:latin typeface="Gill Sans" charset="0"/>
                  <a:ea typeface="Gill Sans" charset="0"/>
                  <a:cs typeface="Gill Sans" charset="0"/>
                </a:rPr>
                <a:t>Balancing Art and Science</a:t>
              </a:r>
              <a:endParaRPr lang="en-US" sz="1600" b="1" kern="1200" dirty="0">
                <a:solidFill>
                  <a:schemeClr val="tx1"/>
                </a:solidFill>
                <a:latin typeface="Gill Sans" charset="0"/>
                <a:ea typeface="Gill Sans" charset="0"/>
                <a:cs typeface="Gill Sans" charset="0"/>
              </a:endParaRPr>
            </a:p>
          </p:txBody>
        </p:sp>
        <p:cxnSp>
          <p:nvCxnSpPr>
            <p:cNvPr id="10" name="Straight Arrow Connector 9">
              <a:extLst>
                <a:ext uri="{FF2B5EF4-FFF2-40B4-BE49-F238E27FC236}">
                  <a16:creationId xmlns:a16="http://schemas.microsoft.com/office/drawing/2014/main" id="{4F3DFF34-0200-4116-B941-D35154BE9D9C}"/>
                </a:ext>
              </a:extLst>
            </p:cNvPr>
            <p:cNvCxnSpPr/>
            <p:nvPr/>
          </p:nvCxnSpPr>
          <p:spPr>
            <a:xfrm>
              <a:off x="5772735" y="1679059"/>
              <a:ext cx="0" cy="745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40E814EA-9637-468E-83A0-22AAB6C3D5F3}"/>
              </a:ext>
            </a:extLst>
          </p:cNvPr>
          <p:cNvGrpSpPr/>
          <p:nvPr/>
        </p:nvGrpSpPr>
        <p:grpSpPr>
          <a:xfrm>
            <a:off x="3505299" y="1300243"/>
            <a:ext cx="1880040" cy="923838"/>
            <a:chOff x="3187799" y="1484393"/>
            <a:chExt cx="1880040" cy="923838"/>
          </a:xfrm>
        </p:grpSpPr>
        <p:sp>
          <p:nvSpPr>
            <p:cNvPr id="23" name="Freeform: Shape 22">
              <a:extLst>
                <a:ext uri="{FF2B5EF4-FFF2-40B4-BE49-F238E27FC236}">
                  <a16:creationId xmlns:a16="http://schemas.microsoft.com/office/drawing/2014/main" id="{B6762DE0-7778-490D-A6E3-9ADFA4A8C0B9}"/>
                </a:ext>
              </a:extLst>
            </p:cNvPr>
            <p:cNvSpPr/>
            <p:nvPr/>
          </p:nvSpPr>
          <p:spPr>
            <a:xfrm>
              <a:off x="3187799" y="1484393"/>
              <a:ext cx="1325135" cy="722001"/>
            </a:xfrm>
            <a:custGeom>
              <a:avLst/>
              <a:gdLst>
                <a:gd name="connsiteX0" fmla="*/ 0 w 1002443"/>
                <a:gd name="connsiteY0" fmla="*/ 108600 h 651588"/>
                <a:gd name="connsiteX1" fmla="*/ 108600 w 1002443"/>
                <a:gd name="connsiteY1" fmla="*/ 0 h 651588"/>
                <a:gd name="connsiteX2" fmla="*/ 893843 w 1002443"/>
                <a:gd name="connsiteY2" fmla="*/ 0 h 651588"/>
                <a:gd name="connsiteX3" fmla="*/ 1002443 w 1002443"/>
                <a:gd name="connsiteY3" fmla="*/ 108600 h 651588"/>
                <a:gd name="connsiteX4" fmla="*/ 1002443 w 1002443"/>
                <a:gd name="connsiteY4" fmla="*/ 542988 h 651588"/>
                <a:gd name="connsiteX5" fmla="*/ 893843 w 1002443"/>
                <a:gd name="connsiteY5" fmla="*/ 651588 h 651588"/>
                <a:gd name="connsiteX6" fmla="*/ 108600 w 1002443"/>
                <a:gd name="connsiteY6" fmla="*/ 651588 h 651588"/>
                <a:gd name="connsiteX7" fmla="*/ 0 w 1002443"/>
                <a:gd name="connsiteY7" fmla="*/ 542988 h 651588"/>
                <a:gd name="connsiteX8" fmla="*/ 0 w 1002443"/>
                <a:gd name="connsiteY8" fmla="*/ 108600 h 6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443" h="651588">
                  <a:moveTo>
                    <a:pt x="0" y="108600"/>
                  </a:moveTo>
                  <a:cubicBezTo>
                    <a:pt x="0" y="48622"/>
                    <a:pt x="48622" y="0"/>
                    <a:pt x="108600" y="0"/>
                  </a:cubicBezTo>
                  <a:lnTo>
                    <a:pt x="893843" y="0"/>
                  </a:lnTo>
                  <a:cubicBezTo>
                    <a:pt x="953821" y="0"/>
                    <a:pt x="1002443" y="48622"/>
                    <a:pt x="1002443" y="108600"/>
                  </a:cubicBezTo>
                  <a:lnTo>
                    <a:pt x="1002443" y="542988"/>
                  </a:lnTo>
                  <a:cubicBezTo>
                    <a:pt x="1002443" y="602966"/>
                    <a:pt x="953821" y="651588"/>
                    <a:pt x="893843" y="651588"/>
                  </a:cubicBezTo>
                  <a:lnTo>
                    <a:pt x="108600" y="651588"/>
                  </a:lnTo>
                  <a:cubicBezTo>
                    <a:pt x="48622" y="651588"/>
                    <a:pt x="0" y="602966"/>
                    <a:pt x="0" y="542988"/>
                  </a:cubicBezTo>
                  <a:lnTo>
                    <a:pt x="0" y="10860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lvl="0" algn="ctr" defTabSz="400050">
                <a:lnSpc>
                  <a:spcPct val="90000"/>
                </a:lnSpc>
                <a:spcBef>
                  <a:spcPct val="0"/>
                </a:spcBef>
                <a:spcAft>
                  <a:spcPct val="35000"/>
                </a:spcAft>
              </a:pPr>
              <a:r>
                <a:rPr lang="en-GB" sz="1600" b="1" dirty="0">
                  <a:solidFill>
                    <a:schemeClr val="tx1"/>
                  </a:solidFill>
                  <a:latin typeface="Gill Sans" charset="0"/>
                  <a:ea typeface="Gill Sans" charset="0"/>
                  <a:cs typeface="Gill Sans" charset="0"/>
                </a:rPr>
                <a:t>KISS </a:t>
              </a:r>
              <a:br>
                <a:rPr lang="en-GB" sz="1600" b="1" dirty="0">
                  <a:solidFill>
                    <a:schemeClr val="tx1"/>
                  </a:solidFill>
                  <a:latin typeface="Gill Sans" charset="0"/>
                  <a:ea typeface="Gill Sans" charset="0"/>
                  <a:cs typeface="Gill Sans" charset="0"/>
                </a:rPr>
              </a:br>
              <a:r>
                <a:rPr lang="en-GB" sz="1600" b="1" dirty="0">
                  <a:solidFill>
                    <a:schemeClr val="tx1"/>
                  </a:solidFill>
                  <a:latin typeface="Gill Sans" charset="0"/>
                  <a:ea typeface="Gill Sans" charset="0"/>
                  <a:cs typeface="Gill Sans" charset="0"/>
                </a:rPr>
                <a:t>principle</a:t>
              </a:r>
              <a:endParaRPr lang="en-US" sz="1600" b="1" kern="1200" dirty="0">
                <a:solidFill>
                  <a:schemeClr val="tx1"/>
                </a:solidFill>
                <a:latin typeface="Gill Sans" charset="0"/>
                <a:ea typeface="Gill Sans" charset="0"/>
                <a:cs typeface="Gill Sans" charset="0"/>
              </a:endParaRPr>
            </a:p>
          </p:txBody>
        </p:sp>
        <p:cxnSp>
          <p:nvCxnSpPr>
            <p:cNvPr id="11" name="Straight Arrow Connector 10">
              <a:extLst>
                <a:ext uri="{FF2B5EF4-FFF2-40B4-BE49-F238E27FC236}">
                  <a16:creationId xmlns:a16="http://schemas.microsoft.com/office/drawing/2014/main" id="{CB2376D0-3827-439C-8FFF-4C6B79B6AAED}"/>
                </a:ext>
              </a:extLst>
            </p:cNvPr>
            <p:cNvCxnSpPr>
              <a:cxnSpLocks/>
            </p:cNvCxnSpPr>
            <p:nvPr/>
          </p:nvCxnSpPr>
          <p:spPr>
            <a:xfrm>
              <a:off x="4647127" y="2058887"/>
              <a:ext cx="420712" cy="349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B8ED960F-92CB-4E32-89CD-47D9461E1490}"/>
              </a:ext>
            </a:extLst>
          </p:cNvPr>
          <p:cNvGrpSpPr/>
          <p:nvPr/>
        </p:nvGrpSpPr>
        <p:grpSpPr>
          <a:xfrm>
            <a:off x="4360834" y="3487708"/>
            <a:ext cx="1325135" cy="1676519"/>
            <a:chOff x="4043334" y="3671858"/>
            <a:chExt cx="1325135" cy="1676519"/>
          </a:xfrm>
        </p:grpSpPr>
        <p:sp>
          <p:nvSpPr>
            <p:cNvPr id="21" name="Freeform: Shape 20">
              <a:extLst>
                <a:ext uri="{FF2B5EF4-FFF2-40B4-BE49-F238E27FC236}">
                  <a16:creationId xmlns:a16="http://schemas.microsoft.com/office/drawing/2014/main" id="{7AD06028-ED8B-49BD-B561-68F521B63ED4}"/>
                </a:ext>
              </a:extLst>
            </p:cNvPr>
            <p:cNvSpPr/>
            <p:nvPr/>
          </p:nvSpPr>
          <p:spPr>
            <a:xfrm>
              <a:off x="4043334" y="4626376"/>
              <a:ext cx="1325135" cy="722001"/>
            </a:xfrm>
            <a:custGeom>
              <a:avLst/>
              <a:gdLst>
                <a:gd name="connsiteX0" fmla="*/ 0 w 1002443"/>
                <a:gd name="connsiteY0" fmla="*/ 108600 h 651588"/>
                <a:gd name="connsiteX1" fmla="*/ 108600 w 1002443"/>
                <a:gd name="connsiteY1" fmla="*/ 0 h 651588"/>
                <a:gd name="connsiteX2" fmla="*/ 893843 w 1002443"/>
                <a:gd name="connsiteY2" fmla="*/ 0 h 651588"/>
                <a:gd name="connsiteX3" fmla="*/ 1002443 w 1002443"/>
                <a:gd name="connsiteY3" fmla="*/ 108600 h 651588"/>
                <a:gd name="connsiteX4" fmla="*/ 1002443 w 1002443"/>
                <a:gd name="connsiteY4" fmla="*/ 542988 h 651588"/>
                <a:gd name="connsiteX5" fmla="*/ 893843 w 1002443"/>
                <a:gd name="connsiteY5" fmla="*/ 651588 h 651588"/>
                <a:gd name="connsiteX6" fmla="*/ 108600 w 1002443"/>
                <a:gd name="connsiteY6" fmla="*/ 651588 h 651588"/>
                <a:gd name="connsiteX7" fmla="*/ 0 w 1002443"/>
                <a:gd name="connsiteY7" fmla="*/ 542988 h 651588"/>
                <a:gd name="connsiteX8" fmla="*/ 0 w 1002443"/>
                <a:gd name="connsiteY8" fmla="*/ 108600 h 6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443" h="651588">
                  <a:moveTo>
                    <a:pt x="0" y="108600"/>
                  </a:moveTo>
                  <a:cubicBezTo>
                    <a:pt x="0" y="48622"/>
                    <a:pt x="48622" y="0"/>
                    <a:pt x="108600" y="0"/>
                  </a:cubicBezTo>
                  <a:lnTo>
                    <a:pt x="893843" y="0"/>
                  </a:lnTo>
                  <a:cubicBezTo>
                    <a:pt x="953821" y="0"/>
                    <a:pt x="1002443" y="48622"/>
                    <a:pt x="1002443" y="108600"/>
                  </a:cubicBezTo>
                  <a:lnTo>
                    <a:pt x="1002443" y="542988"/>
                  </a:lnTo>
                  <a:cubicBezTo>
                    <a:pt x="1002443" y="602966"/>
                    <a:pt x="953821" y="651588"/>
                    <a:pt x="893843" y="651588"/>
                  </a:cubicBezTo>
                  <a:lnTo>
                    <a:pt x="108600" y="651588"/>
                  </a:lnTo>
                  <a:cubicBezTo>
                    <a:pt x="48622" y="651588"/>
                    <a:pt x="0" y="602966"/>
                    <a:pt x="0" y="542988"/>
                  </a:cubicBezTo>
                  <a:lnTo>
                    <a:pt x="0" y="10860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lvl="0" algn="ctr" defTabSz="400050">
                <a:lnSpc>
                  <a:spcPct val="90000"/>
                </a:lnSpc>
                <a:spcBef>
                  <a:spcPct val="0"/>
                </a:spcBef>
                <a:spcAft>
                  <a:spcPct val="35000"/>
                </a:spcAft>
              </a:pPr>
              <a:r>
                <a:rPr lang="en-GB" sz="1600" b="1" dirty="0">
                  <a:solidFill>
                    <a:schemeClr val="tx1"/>
                  </a:solidFill>
                  <a:latin typeface="Gill Sans" charset="0"/>
                  <a:ea typeface="Gill Sans" charset="0"/>
                  <a:cs typeface="Gill Sans" charset="0"/>
                </a:rPr>
                <a:t>Ordering </a:t>
              </a:r>
              <a:br>
                <a:rPr lang="en-GB" sz="1600" b="1" dirty="0">
                  <a:solidFill>
                    <a:schemeClr val="tx1"/>
                  </a:solidFill>
                  <a:latin typeface="Gill Sans" charset="0"/>
                  <a:ea typeface="Gill Sans" charset="0"/>
                  <a:cs typeface="Gill Sans" charset="0"/>
                </a:rPr>
              </a:br>
              <a:r>
                <a:rPr lang="en-GB" sz="1600" b="1" dirty="0">
                  <a:solidFill>
                    <a:schemeClr val="tx1"/>
                  </a:solidFill>
                  <a:latin typeface="Gill Sans" charset="0"/>
                  <a:ea typeface="Gill Sans" charset="0"/>
                  <a:cs typeface="Gill Sans" charset="0"/>
                </a:rPr>
                <a:t>principle</a:t>
              </a:r>
              <a:endParaRPr lang="en-US" sz="1600" b="1" kern="1200" dirty="0">
                <a:solidFill>
                  <a:schemeClr val="tx1"/>
                </a:solidFill>
                <a:latin typeface="Gill Sans" charset="0"/>
                <a:ea typeface="Gill Sans" charset="0"/>
                <a:cs typeface="Gill Sans" charset="0"/>
              </a:endParaRPr>
            </a:p>
          </p:txBody>
        </p:sp>
        <p:cxnSp>
          <p:nvCxnSpPr>
            <p:cNvPr id="12" name="Straight Arrow Connector 11">
              <a:extLst>
                <a:ext uri="{FF2B5EF4-FFF2-40B4-BE49-F238E27FC236}">
                  <a16:creationId xmlns:a16="http://schemas.microsoft.com/office/drawing/2014/main" id="{0BFF1D16-B30E-4F30-AF95-1350BA0CE0C6}"/>
                </a:ext>
              </a:extLst>
            </p:cNvPr>
            <p:cNvCxnSpPr>
              <a:cxnSpLocks/>
            </p:cNvCxnSpPr>
            <p:nvPr/>
          </p:nvCxnSpPr>
          <p:spPr>
            <a:xfrm flipV="1">
              <a:off x="4705901" y="3671858"/>
              <a:ext cx="404267" cy="7909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745708E5-2CDA-411D-94F5-9BF148B4C868}"/>
              </a:ext>
            </a:extLst>
          </p:cNvPr>
          <p:cNvGrpSpPr/>
          <p:nvPr/>
        </p:nvGrpSpPr>
        <p:grpSpPr>
          <a:xfrm>
            <a:off x="6494503" y="3527564"/>
            <a:ext cx="1325135" cy="1636663"/>
            <a:chOff x="6177003" y="3711714"/>
            <a:chExt cx="1325135" cy="1636663"/>
          </a:xfrm>
        </p:grpSpPr>
        <p:sp>
          <p:nvSpPr>
            <p:cNvPr id="20" name="Freeform: Shape 19">
              <a:extLst>
                <a:ext uri="{FF2B5EF4-FFF2-40B4-BE49-F238E27FC236}">
                  <a16:creationId xmlns:a16="http://schemas.microsoft.com/office/drawing/2014/main" id="{0D117C19-F226-462C-BABC-F6399774601C}"/>
                </a:ext>
              </a:extLst>
            </p:cNvPr>
            <p:cNvSpPr/>
            <p:nvPr/>
          </p:nvSpPr>
          <p:spPr>
            <a:xfrm>
              <a:off x="6177003" y="4626376"/>
              <a:ext cx="1325135" cy="722001"/>
            </a:xfrm>
            <a:custGeom>
              <a:avLst/>
              <a:gdLst>
                <a:gd name="connsiteX0" fmla="*/ 0 w 1002443"/>
                <a:gd name="connsiteY0" fmla="*/ 108600 h 651588"/>
                <a:gd name="connsiteX1" fmla="*/ 108600 w 1002443"/>
                <a:gd name="connsiteY1" fmla="*/ 0 h 651588"/>
                <a:gd name="connsiteX2" fmla="*/ 893843 w 1002443"/>
                <a:gd name="connsiteY2" fmla="*/ 0 h 651588"/>
                <a:gd name="connsiteX3" fmla="*/ 1002443 w 1002443"/>
                <a:gd name="connsiteY3" fmla="*/ 108600 h 651588"/>
                <a:gd name="connsiteX4" fmla="*/ 1002443 w 1002443"/>
                <a:gd name="connsiteY4" fmla="*/ 542988 h 651588"/>
                <a:gd name="connsiteX5" fmla="*/ 893843 w 1002443"/>
                <a:gd name="connsiteY5" fmla="*/ 651588 h 651588"/>
                <a:gd name="connsiteX6" fmla="*/ 108600 w 1002443"/>
                <a:gd name="connsiteY6" fmla="*/ 651588 h 651588"/>
                <a:gd name="connsiteX7" fmla="*/ 0 w 1002443"/>
                <a:gd name="connsiteY7" fmla="*/ 542988 h 651588"/>
                <a:gd name="connsiteX8" fmla="*/ 0 w 1002443"/>
                <a:gd name="connsiteY8" fmla="*/ 108600 h 6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443" h="651588">
                  <a:moveTo>
                    <a:pt x="0" y="108600"/>
                  </a:moveTo>
                  <a:cubicBezTo>
                    <a:pt x="0" y="48622"/>
                    <a:pt x="48622" y="0"/>
                    <a:pt x="108600" y="0"/>
                  </a:cubicBezTo>
                  <a:lnTo>
                    <a:pt x="893843" y="0"/>
                  </a:lnTo>
                  <a:cubicBezTo>
                    <a:pt x="953821" y="0"/>
                    <a:pt x="1002443" y="48622"/>
                    <a:pt x="1002443" y="108600"/>
                  </a:cubicBezTo>
                  <a:lnTo>
                    <a:pt x="1002443" y="542988"/>
                  </a:lnTo>
                  <a:cubicBezTo>
                    <a:pt x="1002443" y="602966"/>
                    <a:pt x="953821" y="651588"/>
                    <a:pt x="893843" y="651588"/>
                  </a:cubicBezTo>
                  <a:lnTo>
                    <a:pt x="108600" y="651588"/>
                  </a:lnTo>
                  <a:cubicBezTo>
                    <a:pt x="48622" y="651588"/>
                    <a:pt x="0" y="602966"/>
                    <a:pt x="0" y="542988"/>
                  </a:cubicBezTo>
                  <a:lnTo>
                    <a:pt x="0" y="10860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lvl="0" algn="ctr" defTabSz="400050">
                <a:lnSpc>
                  <a:spcPct val="90000"/>
                </a:lnSpc>
                <a:spcBef>
                  <a:spcPct val="0"/>
                </a:spcBef>
                <a:spcAft>
                  <a:spcPct val="35000"/>
                </a:spcAft>
              </a:pPr>
              <a:r>
                <a:rPr lang="en-GB" sz="1600" b="1" dirty="0">
                  <a:solidFill>
                    <a:schemeClr val="tx1"/>
                  </a:solidFill>
                  <a:latin typeface="Gill Sans" charset="0"/>
                  <a:ea typeface="Gill Sans" charset="0"/>
                  <a:cs typeface="Gill Sans" charset="0"/>
                </a:rPr>
                <a:t>Formatting principle</a:t>
              </a:r>
              <a:endParaRPr lang="en-US" sz="1600" b="1" kern="1200" dirty="0">
                <a:solidFill>
                  <a:schemeClr val="tx1"/>
                </a:solidFill>
                <a:latin typeface="Gill Sans" charset="0"/>
                <a:ea typeface="Gill Sans" charset="0"/>
                <a:cs typeface="Gill Sans" charset="0"/>
              </a:endParaRPr>
            </a:p>
          </p:txBody>
        </p:sp>
        <p:cxnSp>
          <p:nvCxnSpPr>
            <p:cNvPr id="13" name="Straight Arrow Connector 12">
              <a:extLst>
                <a:ext uri="{FF2B5EF4-FFF2-40B4-BE49-F238E27FC236}">
                  <a16:creationId xmlns:a16="http://schemas.microsoft.com/office/drawing/2014/main" id="{84089B4A-B2ED-4E96-B6D2-B205030E00DA}"/>
                </a:ext>
              </a:extLst>
            </p:cNvPr>
            <p:cNvCxnSpPr>
              <a:cxnSpLocks/>
            </p:cNvCxnSpPr>
            <p:nvPr/>
          </p:nvCxnSpPr>
          <p:spPr>
            <a:xfrm flipH="1" flipV="1">
              <a:off x="6360841" y="3711714"/>
              <a:ext cx="404267" cy="7909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7FBCAAEA-2E31-4FA8-BF6D-501E728995A6}"/>
              </a:ext>
            </a:extLst>
          </p:cNvPr>
          <p:cNvGrpSpPr/>
          <p:nvPr/>
        </p:nvGrpSpPr>
        <p:grpSpPr>
          <a:xfrm>
            <a:off x="3030513" y="3043912"/>
            <a:ext cx="1992888" cy="722001"/>
            <a:chOff x="2713013" y="3228062"/>
            <a:chExt cx="1992888" cy="722001"/>
          </a:xfrm>
        </p:grpSpPr>
        <p:sp>
          <p:nvSpPr>
            <p:cNvPr id="22" name="Freeform: Shape 21">
              <a:extLst>
                <a:ext uri="{FF2B5EF4-FFF2-40B4-BE49-F238E27FC236}">
                  <a16:creationId xmlns:a16="http://schemas.microsoft.com/office/drawing/2014/main" id="{826281B8-302C-4488-B781-C4FD88663FAC}"/>
                </a:ext>
              </a:extLst>
            </p:cNvPr>
            <p:cNvSpPr/>
            <p:nvPr/>
          </p:nvSpPr>
          <p:spPr>
            <a:xfrm>
              <a:off x="2713013" y="3228062"/>
              <a:ext cx="1325135" cy="722001"/>
            </a:xfrm>
            <a:custGeom>
              <a:avLst/>
              <a:gdLst>
                <a:gd name="connsiteX0" fmla="*/ 0 w 1002443"/>
                <a:gd name="connsiteY0" fmla="*/ 108600 h 651588"/>
                <a:gd name="connsiteX1" fmla="*/ 108600 w 1002443"/>
                <a:gd name="connsiteY1" fmla="*/ 0 h 651588"/>
                <a:gd name="connsiteX2" fmla="*/ 893843 w 1002443"/>
                <a:gd name="connsiteY2" fmla="*/ 0 h 651588"/>
                <a:gd name="connsiteX3" fmla="*/ 1002443 w 1002443"/>
                <a:gd name="connsiteY3" fmla="*/ 108600 h 651588"/>
                <a:gd name="connsiteX4" fmla="*/ 1002443 w 1002443"/>
                <a:gd name="connsiteY4" fmla="*/ 542988 h 651588"/>
                <a:gd name="connsiteX5" fmla="*/ 893843 w 1002443"/>
                <a:gd name="connsiteY5" fmla="*/ 651588 h 651588"/>
                <a:gd name="connsiteX6" fmla="*/ 108600 w 1002443"/>
                <a:gd name="connsiteY6" fmla="*/ 651588 h 651588"/>
                <a:gd name="connsiteX7" fmla="*/ 0 w 1002443"/>
                <a:gd name="connsiteY7" fmla="*/ 542988 h 651588"/>
                <a:gd name="connsiteX8" fmla="*/ 0 w 1002443"/>
                <a:gd name="connsiteY8" fmla="*/ 108600 h 6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443" h="651588">
                  <a:moveTo>
                    <a:pt x="0" y="108600"/>
                  </a:moveTo>
                  <a:cubicBezTo>
                    <a:pt x="0" y="48622"/>
                    <a:pt x="48622" y="0"/>
                    <a:pt x="108600" y="0"/>
                  </a:cubicBezTo>
                  <a:lnTo>
                    <a:pt x="893843" y="0"/>
                  </a:lnTo>
                  <a:cubicBezTo>
                    <a:pt x="953821" y="0"/>
                    <a:pt x="1002443" y="48622"/>
                    <a:pt x="1002443" y="108600"/>
                  </a:cubicBezTo>
                  <a:lnTo>
                    <a:pt x="1002443" y="542988"/>
                  </a:lnTo>
                  <a:cubicBezTo>
                    <a:pt x="1002443" y="602966"/>
                    <a:pt x="953821" y="651588"/>
                    <a:pt x="893843" y="651588"/>
                  </a:cubicBezTo>
                  <a:lnTo>
                    <a:pt x="108600" y="651588"/>
                  </a:lnTo>
                  <a:cubicBezTo>
                    <a:pt x="48622" y="651588"/>
                    <a:pt x="0" y="602966"/>
                    <a:pt x="0" y="542988"/>
                  </a:cubicBezTo>
                  <a:lnTo>
                    <a:pt x="0" y="10860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lvl="0" algn="ctr" defTabSz="400050">
                <a:lnSpc>
                  <a:spcPct val="90000"/>
                </a:lnSpc>
                <a:spcBef>
                  <a:spcPct val="0"/>
                </a:spcBef>
                <a:spcAft>
                  <a:spcPct val="35000"/>
                </a:spcAft>
              </a:pPr>
              <a:r>
                <a:rPr lang="en-GB" sz="1600" b="1" dirty="0">
                  <a:solidFill>
                    <a:schemeClr val="tx1"/>
                  </a:solidFill>
                  <a:latin typeface="Gill Sans" charset="0"/>
                  <a:ea typeface="Gill Sans" charset="0"/>
                  <a:cs typeface="Gill Sans" charset="0"/>
                </a:rPr>
                <a:t>Colouring-in principle</a:t>
              </a:r>
              <a:endParaRPr lang="en-US" sz="1600" b="1" kern="1200" dirty="0">
                <a:solidFill>
                  <a:schemeClr val="tx1"/>
                </a:solidFill>
                <a:latin typeface="Gill Sans" charset="0"/>
                <a:ea typeface="Gill Sans" charset="0"/>
                <a:cs typeface="Gill Sans" charset="0"/>
              </a:endParaRPr>
            </a:p>
          </p:txBody>
        </p:sp>
        <p:cxnSp>
          <p:nvCxnSpPr>
            <p:cNvPr id="14" name="Straight Arrow Connector 13">
              <a:extLst>
                <a:ext uri="{FF2B5EF4-FFF2-40B4-BE49-F238E27FC236}">
                  <a16:creationId xmlns:a16="http://schemas.microsoft.com/office/drawing/2014/main" id="{ACBB2900-20FF-45D9-85C4-0B65C8DE0931}"/>
                </a:ext>
              </a:extLst>
            </p:cNvPr>
            <p:cNvCxnSpPr>
              <a:cxnSpLocks/>
            </p:cNvCxnSpPr>
            <p:nvPr/>
          </p:nvCxnSpPr>
          <p:spPr>
            <a:xfrm flipV="1">
              <a:off x="4246612" y="3413750"/>
              <a:ext cx="459289" cy="1190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92C6E02B-5F39-448E-95C0-D49985320425}"/>
              </a:ext>
            </a:extLst>
          </p:cNvPr>
          <p:cNvGrpSpPr/>
          <p:nvPr/>
        </p:nvGrpSpPr>
        <p:grpSpPr>
          <a:xfrm>
            <a:off x="7210469" y="3043912"/>
            <a:ext cx="1939490" cy="722001"/>
            <a:chOff x="6892969" y="3228062"/>
            <a:chExt cx="1939490" cy="722001"/>
          </a:xfrm>
        </p:grpSpPr>
        <p:sp>
          <p:nvSpPr>
            <p:cNvPr id="19" name="Freeform: Shape 18">
              <a:extLst>
                <a:ext uri="{FF2B5EF4-FFF2-40B4-BE49-F238E27FC236}">
                  <a16:creationId xmlns:a16="http://schemas.microsoft.com/office/drawing/2014/main" id="{F844785F-1293-4FB4-9D1E-CBCE8DB0AF5C}"/>
                </a:ext>
              </a:extLst>
            </p:cNvPr>
            <p:cNvSpPr/>
            <p:nvPr/>
          </p:nvSpPr>
          <p:spPr>
            <a:xfrm>
              <a:off x="7507324" y="3228062"/>
              <a:ext cx="1325135" cy="722001"/>
            </a:xfrm>
            <a:custGeom>
              <a:avLst/>
              <a:gdLst>
                <a:gd name="connsiteX0" fmla="*/ 0 w 1002443"/>
                <a:gd name="connsiteY0" fmla="*/ 108600 h 651588"/>
                <a:gd name="connsiteX1" fmla="*/ 108600 w 1002443"/>
                <a:gd name="connsiteY1" fmla="*/ 0 h 651588"/>
                <a:gd name="connsiteX2" fmla="*/ 893843 w 1002443"/>
                <a:gd name="connsiteY2" fmla="*/ 0 h 651588"/>
                <a:gd name="connsiteX3" fmla="*/ 1002443 w 1002443"/>
                <a:gd name="connsiteY3" fmla="*/ 108600 h 651588"/>
                <a:gd name="connsiteX4" fmla="*/ 1002443 w 1002443"/>
                <a:gd name="connsiteY4" fmla="*/ 542988 h 651588"/>
                <a:gd name="connsiteX5" fmla="*/ 893843 w 1002443"/>
                <a:gd name="connsiteY5" fmla="*/ 651588 h 651588"/>
                <a:gd name="connsiteX6" fmla="*/ 108600 w 1002443"/>
                <a:gd name="connsiteY6" fmla="*/ 651588 h 651588"/>
                <a:gd name="connsiteX7" fmla="*/ 0 w 1002443"/>
                <a:gd name="connsiteY7" fmla="*/ 542988 h 651588"/>
                <a:gd name="connsiteX8" fmla="*/ 0 w 1002443"/>
                <a:gd name="connsiteY8" fmla="*/ 108600 h 6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443" h="651588">
                  <a:moveTo>
                    <a:pt x="0" y="108600"/>
                  </a:moveTo>
                  <a:cubicBezTo>
                    <a:pt x="0" y="48622"/>
                    <a:pt x="48622" y="0"/>
                    <a:pt x="108600" y="0"/>
                  </a:cubicBezTo>
                  <a:lnTo>
                    <a:pt x="893843" y="0"/>
                  </a:lnTo>
                  <a:cubicBezTo>
                    <a:pt x="953821" y="0"/>
                    <a:pt x="1002443" y="48622"/>
                    <a:pt x="1002443" y="108600"/>
                  </a:cubicBezTo>
                  <a:lnTo>
                    <a:pt x="1002443" y="542988"/>
                  </a:lnTo>
                  <a:cubicBezTo>
                    <a:pt x="1002443" y="602966"/>
                    <a:pt x="953821" y="651588"/>
                    <a:pt x="893843" y="651588"/>
                  </a:cubicBezTo>
                  <a:lnTo>
                    <a:pt x="108600" y="651588"/>
                  </a:lnTo>
                  <a:cubicBezTo>
                    <a:pt x="48622" y="651588"/>
                    <a:pt x="0" y="602966"/>
                    <a:pt x="0" y="542988"/>
                  </a:cubicBezTo>
                  <a:lnTo>
                    <a:pt x="0" y="10860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marL="0" lvl="0" indent="0" algn="ctr" defTabSz="400050">
                <a:lnSpc>
                  <a:spcPct val="90000"/>
                </a:lnSpc>
                <a:spcBef>
                  <a:spcPct val="0"/>
                </a:spcBef>
                <a:spcAft>
                  <a:spcPct val="35000"/>
                </a:spcAft>
                <a:buNone/>
              </a:pPr>
              <a:r>
                <a:rPr lang="en-GB" sz="1600" b="1" kern="1200" dirty="0">
                  <a:solidFill>
                    <a:schemeClr val="tx1"/>
                  </a:solidFill>
                  <a:latin typeface="Gill Sans" charset="0"/>
                  <a:ea typeface="Gill Sans" charset="0"/>
                  <a:cs typeface="Gill Sans" charset="0"/>
                </a:rPr>
                <a:t>Transparency principle</a:t>
              </a:r>
              <a:endParaRPr lang="en-US" sz="1600" b="1" kern="1200" dirty="0">
                <a:solidFill>
                  <a:schemeClr val="tx1"/>
                </a:solidFill>
                <a:latin typeface="Gill Sans" charset="0"/>
                <a:ea typeface="Gill Sans" charset="0"/>
                <a:cs typeface="Gill Sans" charset="0"/>
              </a:endParaRPr>
            </a:p>
          </p:txBody>
        </p:sp>
        <p:cxnSp>
          <p:nvCxnSpPr>
            <p:cNvPr id="15" name="Straight Arrow Connector 14">
              <a:extLst>
                <a:ext uri="{FF2B5EF4-FFF2-40B4-BE49-F238E27FC236}">
                  <a16:creationId xmlns:a16="http://schemas.microsoft.com/office/drawing/2014/main" id="{C8EC60C5-C7FB-4E9E-B4E4-704242E9BDC4}"/>
                </a:ext>
              </a:extLst>
            </p:cNvPr>
            <p:cNvCxnSpPr>
              <a:cxnSpLocks/>
            </p:cNvCxnSpPr>
            <p:nvPr/>
          </p:nvCxnSpPr>
          <p:spPr>
            <a:xfrm flipH="1" flipV="1">
              <a:off x="6892969" y="3411402"/>
              <a:ext cx="459289" cy="1190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592294CA-D003-40B0-A12C-DFF4EB2BFB75}"/>
              </a:ext>
            </a:extLst>
          </p:cNvPr>
          <p:cNvGrpSpPr/>
          <p:nvPr/>
        </p:nvGrpSpPr>
        <p:grpSpPr>
          <a:xfrm>
            <a:off x="6805453" y="1300243"/>
            <a:ext cx="1869720" cy="921490"/>
            <a:chOff x="6487953" y="1484393"/>
            <a:chExt cx="1869720" cy="921490"/>
          </a:xfrm>
        </p:grpSpPr>
        <p:sp>
          <p:nvSpPr>
            <p:cNvPr id="18" name="Freeform: Shape 17">
              <a:extLst>
                <a:ext uri="{FF2B5EF4-FFF2-40B4-BE49-F238E27FC236}">
                  <a16:creationId xmlns:a16="http://schemas.microsoft.com/office/drawing/2014/main" id="{D768BB88-1DF3-45F1-95D7-5EB5C1AECF9E}"/>
                </a:ext>
              </a:extLst>
            </p:cNvPr>
            <p:cNvSpPr/>
            <p:nvPr/>
          </p:nvSpPr>
          <p:spPr>
            <a:xfrm>
              <a:off x="7032538" y="1484393"/>
              <a:ext cx="1325135" cy="722001"/>
            </a:xfrm>
            <a:custGeom>
              <a:avLst/>
              <a:gdLst>
                <a:gd name="connsiteX0" fmla="*/ 0 w 1002443"/>
                <a:gd name="connsiteY0" fmla="*/ 108600 h 651588"/>
                <a:gd name="connsiteX1" fmla="*/ 108600 w 1002443"/>
                <a:gd name="connsiteY1" fmla="*/ 0 h 651588"/>
                <a:gd name="connsiteX2" fmla="*/ 893843 w 1002443"/>
                <a:gd name="connsiteY2" fmla="*/ 0 h 651588"/>
                <a:gd name="connsiteX3" fmla="*/ 1002443 w 1002443"/>
                <a:gd name="connsiteY3" fmla="*/ 108600 h 651588"/>
                <a:gd name="connsiteX4" fmla="*/ 1002443 w 1002443"/>
                <a:gd name="connsiteY4" fmla="*/ 542988 h 651588"/>
                <a:gd name="connsiteX5" fmla="*/ 893843 w 1002443"/>
                <a:gd name="connsiteY5" fmla="*/ 651588 h 651588"/>
                <a:gd name="connsiteX6" fmla="*/ 108600 w 1002443"/>
                <a:gd name="connsiteY6" fmla="*/ 651588 h 651588"/>
                <a:gd name="connsiteX7" fmla="*/ 0 w 1002443"/>
                <a:gd name="connsiteY7" fmla="*/ 542988 h 651588"/>
                <a:gd name="connsiteX8" fmla="*/ 0 w 1002443"/>
                <a:gd name="connsiteY8" fmla="*/ 108600 h 6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443" h="651588">
                  <a:moveTo>
                    <a:pt x="0" y="108600"/>
                  </a:moveTo>
                  <a:cubicBezTo>
                    <a:pt x="0" y="48622"/>
                    <a:pt x="48622" y="0"/>
                    <a:pt x="108600" y="0"/>
                  </a:cubicBezTo>
                  <a:lnTo>
                    <a:pt x="893843" y="0"/>
                  </a:lnTo>
                  <a:cubicBezTo>
                    <a:pt x="953821" y="0"/>
                    <a:pt x="1002443" y="48622"/>
                    <a:pt x="1002443" y="108600"/>
                  </a:cubicBezTo>
                  <a:lnTo>
                    <a:pt x="1002443" y="542988"/>
                  </a:lnTo>
                  <a:cubicBezTo>
                    <a:pt x="1002443" y="602966"/>
                    <a:pt x="953821" y="651588"/>
                    <a:pt x="893843" y="651588"/>
                  </a:cubicBezTo>
                  <a:lnTo>
                    <a:pt x="108600" y="651588"/>
                  </a:lnTo>
                  <a:cubicBezTo>
                    <a:pt x="48622" y="651588"/>
                    <a:pt x="0" y="602966"/>
                    <a:pt x="0" y="542988"/>
                  </a:cubicBezTo>
                  <a:lnTo>
                    <a:pt x="0" y="10860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marL="0" lvl="0" indent="0" algn="ctr" defTabSz="400050">
                <a:lnSpc>
                  <a:spcPct val="90000"/>
                </a:lnSpc>
                <a:spcBef>
                  <a:spcPct val="0"/>
                </a:spcBef>
                <a:spcAft>
                  <a:spcPct val="35000"/>
                </a:spcAft>
                <a:buNone/>
              </a:pPr>
              <a:r>
                <a:rPr lang="en-GB" sz="1600" b="1" kern="1200" dirty="0">
                  <a:solidFill>
                    <a:schemeClr val="tx1"/>
                  </a:solidFill>
                  <a:latin typeface="Gill Sans" charset="0"/>
                  <a:ea typeface="Gill Sans" charset="0"/>
                  <a:cs typeface="Gill Sans" charset="0"/>
                </a:rPr>
                <a:t>80/20</a:t>
              </a:r>
              <a:br>
                <a:rPr lang="en-GB" sz="1600" b="1" kern="1200" dirty="0">
                  <a:solidFill>
                    <a:schemeClr val="tx1"/>
                  </a:solidFill>
                  <a:latin typeface="Gill Sans" charset="0"/>
                  <a:ea typeface="Gill Sans" charset="0"/>
                  <a:cs typeface="Gill Sans" charset="0"/>
                </a:rPr>
              </a:br>
              <a:r>
                <a:rPr lang="en-GB" sz="1600" b="1" kern="1200" dirty="0">
                  <a:solidFill>
                    <a:schemeClr val="tx1"/>
                  </a:solidFill>
                  <a:latin typeface="Gill Sans" charset="0"/>
                  <a:ea typeface="Gill Sans" charset="0"/>
                  <a:cs typeface="Gill Sans" charset="0"/>
                </a:rPr>
                <a:t>principle</a:t>
              </a:r>
              <a:endParaRPr lang="en-US" sz="1600" b="1" kern="1200" dirty="0">
                <a:solidFill>
                  <a:schemeClr val="tx1"/>
                </a:solidFill>
                <a:latin typeface="Gill Sans" charset="0"/>
                <a:ea typeface="Gill Sans" charset="0"/>
                <a:cs typeface="Gill Sans" charset="0"/>
              </a:endParaRPr>
            </a:p>
          </p:txBody>
        </p:sp>
        <p:cxnSp>
          <p:nvCxnSpPr>
            <p:cNvPr id="16" name="Straight Arrow Connector 15">
              <a:extLst>
                <a:ext uri="{FF2B5EF4-FFF2-40B4-BE49-F238E27FC236}">
                  <a16:creationId xmlns:a16="http://schemas.microsoft.com/office/drawing/2014/main" id="{D04A66CA-633B-45BF-9274-6C2226835DBD}"/>
                </a:ext>
              </a:extLst>
            </p:cNvPr>
            <p:cNvCxnSpPr>
              <a:cxnSpLocks/>
            </p:cNvCxnSpPr>
            <p:nvPr/>
          </p:nvCxnSpPr>
          <p:spPr>
            <a:xfrm flipH="1">
              <a:off x="6487953" y="2056539"/>
              <a:ext cx="420712" cy="349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04C43C58-BBAD-4E95-B2D3-8C83D9A09150}"/>
              </a:ext>
            </a:extLst>
          </p:cNvPr>
          <p:cNvSpPr/>
          <p:nvPr/>
        </p:nvSpPr>
        <p:spPr>
          <a:xfrm>
            <a:off x="3030513" y="5349456"/>
            <a:ext cx="6119446" cy="6369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i="1" dirty="0">
                <a:solidFill>
                  <a:schemeClr val="tx1"/>
                </a:solidFill>
              </a:rPr>
              <a:t>Apply these principles from the very beginning </a:t>
            </a:r>
            <a:br>
              <a:rPr lang="en-GB" sz="2000" b="1" i="1" dirty="0">
                <a:solidFill>
                  <a:schemeClr val="tx1"/>
                </a:solidFill>
              </a:rPr>
            </a:br>
            <a:r>
              <a:rPr lang="en-GB" sz="2000" b="1" i="1" dirty="0">
                <a:solidFill>
                  <a:srgbClr val="FF0000"/>
                </a:solidFill>
              </a:rPr>
              <a:t>it saves a lot of time!</a:t>
            </a:r>
            <a:endParaRPr lang="en-GB" sz="2000" dirty="0">
              <a:solidFill>
                <a:srgbClr val="FF0000"/>
              </a:solidFill>
            </a:endParaRPr>
          </a:p>
        </p:txBody>
      </p:sp>
      <p:pic>
        <p:nvPicPr>
          <p:cNvPr id="2" name="Audio 1">
            <a:hlinkClick r:id="" action="ppaction://media"/>
            <a:extLst>
              <a:ext uri="{FF2B5EF4-FFF2-40B4-BE49-F238E27FC236}">
                <a16:creationId xmlns:a16="http://schemas.microsoft.com/office/drawing/2014/main" id="{99BF13C7-7768-41FD-8DD5-3DB261763A8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3625154966"/>
      </p:ext>
    </p:extLst>
  </p:cSld>
  <p:clrMapOvr>
    <a:masterClrMapping/>
  </p:clrMapOvr>
  <mc:AlternateContent xmlns:mc="http://schemas.openxmlformats.org/markup-compatibility/2006">
    <mc:Choice xmlns:p14="http://schemas.microsoft.com/office/powerpoint/2010/main" Requires="p14">
      <p:transition spd="slow" p14:dur="2000" advTm="27144"/>
    </mc:Choice>
    <mc:Fallback>
      <p:transition spd="slow" advTm="2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9"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CB002E-3288-4372-BE67-63AC2C3D126A}"/>
              </a:ext>
            </a:extLst>
          </p:cNvPr>
          <p:cNvSpPr>
            <a:spLocks noGrp="1"/>
          </p:cNvSpPr>
          <p:nvPr>
            <p:ph idx="1"/>
          </p:nvPr>
        </p:nvSpPr>
        <p:spPr/>
        <p:txBody>
          <a:bodyPr/>
          <a:lstStyle/>
          <a:p>
            <a:r>
              <a:rPr lang="en-ZA" sz="2400" dirty="0"/>
              <a:t>Always keep in mind that</a:t>
            </a:r>
          </a:p>
          <a:p>
            <a:pPr marL="0" indent="0" algn="ctr">
              <a:buNone/>
            </a:pPr>
            <a:r>
              <a:rPr lang="en-ZA" sz="2400" b="1" i="1" dirty="0">
                <a:solidFill>
                  <a:srgbClr val="0070C0"/>
                </a:solidFill>
                <a:latin typeface="Tempus Sans ITC" panose="04020404030D07020202" pitchFamily="82" charset="0"/>
              </a:rPr>
              <a:t>Building a good costing model is </a:t>
            </a:r>
            <a:br>
              <a:rPr lang="en-ZA" sz="2400" b="1" i="1" dirty="0">
                <a:solidFill>
                  <a:srgbClr val="0070C0"/>
                </a:solidFill>
                <a:latin typeface="Tempus Sans ITC" panose="04020404030D07020202" pitchFamily="82" charset="0"/>
              </a:rPr>
            </a:br>
            <a:r>
              <a:rPr lang="en-ZA" sz="2400" b="1" i="1" dirty="0">
                <a:solidFill>
                  <a:srgbClr val="0070C0"/>
                </a:solidFill>
                <a:latin typeface="Tempus Sans ITC" panose="04020404030D07020202" pitchFamily="82" charset="0"/>
              </a:rPr>
              <a:t>a blend of both art and science </a:t>
            </a:r>
          </a:p>
          <a:p>
            <a:r>
              <a:rPr lang="en-GB" sz="2400" dirty="0"/>
              <a:t>One is objective and the other subjective</a:t>
            </a:r>
          </a:p>
          <a:p>
            <a:pPr lvl="1"/>
            <a:r>
              <a:rPr lang="en-GB" dirty="0">
                <a:solidFill>
                  <a:srgbClr val="0070C0"/>
                </a:solidFill>
              </a:rPr>
              <a:t>The science dimension</a:t>
            </a:r>
            <a:r>
              <a:rPr lang="en-GB" dirty="0"/>
              <a:t> involves data, formulas and math </a:t>
            </a:r>
          </a:p>
          <a:p>
            <a:pPr lvl="2"/>
            <a:r>
              <a:rPr lang="en-GB" sz="2400" dirty="0"/>
              <a:t>The calculations are either right or wrong</a:t>
            </a:r>
          </a:p>
          <a:p>
            <a:pPr lvl="1"/>
            <a:r>
              <a:rPr lang="en-GB" dirty="0">
                <a:solidFill>
                  <a:srgbClr val="0070C0"/>
                </a:solidFill>
              </a:rPr>
              <a:t>The art dimension </a:t>
            </a:r>
            <a:r>
              <a:rPr lang="en-GB" dirty="0"/>
              <a:t>involves imagination, assumptions and judgement</a:t>
            </a:r>
          </a:p>
          <a:p>
            <a:pPr lvl="2"/>
            <a:r>
              <a:rPr lang="en-ZA" sz="2400" dirty="0"/>
              <a:t>Does the design of the model adequately reflect reality?</a:t>
            </a:r>
          </a:p>
          <a:p>
            <a:pPr lvl="2"/>
            <a:r>
              <a:rPr lang="en-ZA" sz="2400" dirty="0"/>
              <a:t>Are the key assumptions reasonable, realistic and informed?</a:t>
            </a:r>
          </a:p>
          <a:p>
            <a:r>
              <a:rPr lang="en-ZA" sz="2400" dirty="0"/>
              <a:t>Getting the balance right requires judgement - strengthened by experience</a:t>
            </a:r>
            <a:endParaRPr lang="en-ZA" sz="2200" dirty="0"/>
          </a:p>
          <a:p>
            <a:endParaRPr lang="en-ZA" sz="2800" dirty="0"/>
          </a:p>
        </p:txBody>
      </p:sp>
      <p:sp>
        <p:nvSpPr>
          <p:cNvPr id="3" name="Slide Number Placeholder 2">
            <a:extLst>
              <a:ext uri="{FF2B5EF4-FFF2-40B4-BE49-F238E27FC236}">
                <a16:creationId xmlns:a16="http://schemas.microsoft.com/office/drawing/2014/main" id="{E440A8B1-B727-4CBF-BF65-72B9F5EBB7FA}"/>
              </a:ext>
            </a:extLst>
          </p:cNvPr>
          <p:cNvSpPr>
            <a:spLocks noGrp="1"/>
          </p:cNvSpPr>
          <p:nvPr>
            <p:ph type="sldNum" sz="quarter" idx="11"/>
          </p:nvPr>
        </p:nvSpPr>
        <p:spPr/>
        <p:txBody>
          <a:bodyPr/>
          <a:lstStyle/>
          <a:p>
            <a:fld id="{31311CA2-5603-4F1C-8B97-F29961F83655}" type="slidenum">
              <a:rPr lang="en-ZA" smtClean="0"/>
              <a:pPr/>
              <a:t>8</a:t>
            </a:fld>
            <a:endParaRPr lang="en-ZA" dirty="0"/>
          </a:p>
        </p:txBody>
      </p:sp>
      <p:sp>
        <p:nvSpPr>
          <p:cNvPr id="4" name="Title 3">
            <a:extLst>
              <a:ext uri="{FF2B5EF4-FFF2-40B4-BE49-F238E27FC236}">
                <a16:creationId xmlns:a16="http://schemas.microsoft.com/office/drawing/2014/main" id="{C80F7E69-47AF-4C0F-B77E-F79EE9AFD3CE}"/>
              </a:ext>
            </a:extLst>
          </p:cNvPr>
          <p:cNvSpPr>
            <a:spLocks noGrp="1"/>
          </p:cNvSpPr>
          <p:nvPr>
            <p:ph type="title"/>
          </p:nvPr>
        </p:nvSpPr>
        <p:spPr/>
        <p:txBody>
          <a:bodyPr/>
          <a:lstStyle/>
          <a:p>
            <a:r>
              <a:rPr lang="en-ZA" dirty="0"/>
              <a:t>Balancing the art and science of costing</a:t>
            </a:r>
          </a:p>
        </p:txBody>
      </p:sp>
      <p:pic>
        <p:nvPicPr>
          <p:cNvPr id="5" name="Audio 4">
            <a:hlinkClick r:id="" action="ppaction://media"/>
            <a:extLst>
              <a:ext uri="{FF2B5EF4-FFF2-40B4-BE49-F238E27FC236}">
                <a16:creationId xmlns:a16="http://schemas.microsoft.com/office/drawing/2014/main" id="{2750E1C1-1DD2-45B7-BDE8-42B7121079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191347110"/>
      </p:ext>
    </p:extLst>
  </p:cSld>
  <p:clrMapOvr>
    <a:masterClrMapping/>
  </p:clrMapOvr>
  <mc:AlternateContent xmlns:mc="http://schemas.openxmlformats.org/markup-compatibility/2006">
    <mc:Choice xmlns:p14="http://schemas.microsoft.com/office/powerpoint/2010/main" Requires="p14">
      <p:transition spd="slow" p14:dur="2000" advTm="76820"/>
    </mc:Choice>
    <mc:Fallback>
      <p:transition spd="slow" advTm="7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BDC0D-4C1C-49BA-98C9-EC4A37C02BD8}"/>
              </a:ext>
            </a:extLst>
          </p:cNvPr>
          <p:cNvSpPr>
            <a:spLocks noGrp="1"/>
          </p:cNvSpPr>
          <p:nvPr>
            <p:ph idx="1"/>
          </p:nvPr>
        </p:nvSpPr>
        <p:spPr/>
        <p:txBody>
          <a:bodyPr/>
          <a:lstStyle/>
          <a:p>
            <a:r>
              <a:rPr lang="en-ZA" dirty="0"/>
              <a:t>Too much detail is a bad thing!</a:t>
            </a:r>
          </a:p>
          <a:p>
            <a:pPr lvl="1"/>
            <a:r>
              <a:rPr lang="en-ZA" dirty="0">
                <a:latin typeface="Arial" panose="020B0604020202020204" pitchFamily="34" charset="0"/>
                <a:cs typeface="Arial" panose="020B0604020202020204" pitchFamily="34" charset="0"/>
              </a:rPr>
              <a:t>focus on the 20% of cost components which account for 80% of the costs</a:t>
            </a:r>
          </a:p>
          <a:p>
            <a:pPr lvl="1"/>
            <a:r>
              <a:rPr lang="en-ZA" dirty="0"/>
              <a:t>focus on getting 80% of the costs by doing 20% of the costing work</a:t>
            </a:r>
          </a:p>
          <a:p>
            <a:r>
              <a:rPr lang="en-ZA" dirty="0"/>
              <a:t>How does one avoid too much detail?</a:t>
            </a:r>
          </a:p>
          <a:p>
            <a:pPr lvl="1"/>
            <a:r>
              <a:rPr lang="en-ZA" dirty="0"/>
              <a:t>Focus on identifying the </a:t>
            </a:r>
            <a:r>
              <a:rPr lang="en-ZA" b="1" dirty="0">
                <a:solidFill>
                  <a:srgbClr val="0B6C36"/>
                </a:solidFill>
              </a:rPr>
              <a:t>key cost drivers </a:t>
            </a:r>
            <a:r>
              <a:rPr lang="en-ZA" dirty="0"/>
              <a:t>-  </a:t>
            </a:r>
          </a:p>
          <a:p>
            <a:pPr lvl="2"/>
            <a:r>
              <a:rPr lang="en-ZA" dirty="0"/>
              <a:t>the main programme elements and activities</a:t>
            </a:r>
          </a:p>
          <a:p>
            <a:pPr lvl="2"/>
            <a:r>
              <a:rPr lang="en-ZA" dirty="0"/>
              <a:t>the key </a:t>
            </a:r>
            <a:r>
              <a:rPr lang="en-US" altLang="en-US" dirty="0">
                <a:latin typeface="Arial" panose="020B0604020202020204" pitchFamily="34" charset="0"/>
                <a:cs typeface="Arial" panose="020B0604020202020204" pitchFamily="34" charset="0"/>
              </a:rPr>
              <a:t>groups of clients or beneficiaries of the service</a:t>
            </a:r>
          </a:p>
          <a:p>
            <a:pPr lvl="2"/>
            <a:r>
              <a:rPr lang="en-US" altLang="en-US" dirty="0">
                <a:latin typeface="Arial" panose="020B0604020202020204" pitchFamily="34" charset="0"/>
                <a:cs typeface="Arial" panose="020B0604020202020204" pitchFamily="34" charset="0"/>
              </a:rPr>
              <a:t>the main inputs, activities and outputs of the service</a:t>
            </a:r>
          </a:p>
          <a:p>
            <a:pPr lvl="1"/>
            <a:r>
              <a:rPr lang="en-ZA" dirty="0"/>
              <a:t>Avoid trying to work out “How long is a piece of string?”</a:t>
            </a:r>
          </a:p>
          <a:p>
            <a:pPr lvl="2"/>
            <a:r>
              <a:rPr lang="en-ZA" dirty="0"/>
              <a:t>simply make an informed assumption or  </a:t>
            </a:r>
            <a:br>
              <a:rPr lang="en-ZA" dirty="0"/>
            </a:br>
            <a:r>
              <a:rPr lang="en-ZA" dirty="0"/>
              <a:t>identify a plausible range</a:t>
            </a:r>
          </a:p>
          <a:p>
            <a:endParaRPr lang="en-ZA" dirty="0"/>
          </a:p>
        </p:txBody>
      </p:sp>
      <p:sp>
        <p:nvSpPr>
          <p:cNvPr id="3" name="Slide Number Placeholder 2">
            <a:extLst>
              <a:ext uri="{FF2B5EF4-FFF2-40B4-BE49-F238E27FC236}">
                <a16:creationId xmlns:a16="http://schemas.microsoft.com/office/drawing/2014/main" id="{19E39FD3-65E6-45AE-B218-AD88D9F80895}"/>
              </a:ext>
            </a:extLst>
          </p:cNvPr>
          <p:cNvSpPr>
            <a:spLocks noGrp="1"/>
          </p:cNvSpPr>
          <p:nvPr>
            <p:ph type="sldNum" sz="quarter" idx="11"/>
          </p:nvPr>
        </p:nvSpPr>
        <p:spPr/>
        <p:txBody>
          <a:bodyPr/>
          <a:lstStyle/>
          <a:p>
            <a:fld id="{31311CA2-5603-4F1C-8B97-F29961F83655}" type="slidenum">
              <a:rPr lang="en-ZA" smtClean="0"/>
              <a:pPr/>
              <a:t>9</a:t>
            </a:fld>
            <a:endParaRPr lang="en-ZA" dirty="0"/>
          </a:p>
        </p:txBody>
      </p:sp>
      <p:sp>
        <p:nvSpPr>
          <p:cNvPr id="4" name="Title 3">
            <a:extLst>
              <a:ext uri="{FF2B5EF4-FFF2-40B4-BE49-F238E27FC236}">
                <a16:creationId xmlns:a16="http://schemas.microsoft.com/office/drawing/2014/main" id="{AFE51A80-E6B8-4F6C-9611-7A29F9417BA4}"/>
              </a:ext>
            </a:extLst>
          </p:cNvPr>
          <p:cNvSpPr>
            <a:spLocks noGrp="1"/>
          </p:cNvSpPr>
          <p:nvPr>
            <p:ph type="title"/>
          </p:nvPr>
        </p:nvSpPr>
        <p:spPr/>
        <p:txBody>
          <a:bodyPr/>
          <a:lstStyle/>
          <a:p>
            <a:r>
              <a:rPr lang="en-ZA" dirty="0"/>
              <a:t>80/20 principle</a:t>
            </a:r>
          </a:p>
        </p:txBody>
      </p:sp>
      <p:pic>
        <p:nvPicPr>
          <p:cNvPr id="5" name="Audio 4">
            <a:hlinkClick r:id="" action="ppaction://media"/>
            <a:extLst>
              <a:ext uri="{FF2B5EF4-FFF2-40B4-BE49-F238E27FC236}">
                <a16:creationId xmlns:a16="http://schemas.microsoft.com/office/drawing/2014/main" id="{577EC9C2-475E-4C9F-A8D4-7167D9550F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1625" y="6397625"/>
            <a:ext cx="244475" cy="244475"/>
          </a:xfrm>
          <a:prstGeom prst="rect">
            <a:avLst/>
          </a:prstGeom>
        </p:spPr>
      </p:pic>
    </p:spTree>
    <p:custDataLst>
      <p:tags r:id="rId1"/>
    </p:custDataLst>
    <p:extLst>
      <p:ext uri="{BB962C8B-B14F-4D97-AF65-F5344CB8AC3E}">
        <p14:creationId xmlns:p14="http://schemas.microsoft.com/office/powerpoint/2010/main" val="1355005628"/>
      </p:ext>
    </p:extLst>
  </p:cSld>
  <p:clrMapOvr>
    <a:masterClrMapping/>
  </p:clrMapOvr>
  <mc:AlternateContent xmlns:mc="http://schemas.openxmlformats.org/markup-compatibility/2006">
    <mc:Choice xmlns:p14="http://schemas.microsoft.com/office/powerpoint/2010/main" Requires="p14">
      <p:transition spd="slow" p14:dur="2000" advTm="96774"/>
    </mc:Choice>
    <mc:Fallback>
      <p:transition spd="slow" advTm="96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4|3.9|1.8|2.9|1.9|1.4|1.3|3.1|1.9"/>
</p:tagLst>
</file>

<file path=ppt/tags/tag3.xml><?xml version="1.0" encoding="utf-8"?>
<p:tagLst xmlns:a="http://schemas.openxmlformats.org/drawingml/2006/main" xmlns:r="http://schemas.openxmlformats.org/officeDocument/2006/relationships" xmlns:p="http://schemas.openxmlformats.org/presentationml/2006/main">
  <p:tag name="TIMING" val="|4.4|3.5|1.9|51.6"/>
</p:tagLst>
</file>

<file path=ppt/tags/tag4.xml><?xml version="1.0" encoding="utf-8"?>
<p:tagLst xmlns:a="http://schemas.openxmlformats.org/drawingml/2006/main" xmlns:r="http://schemas.openxmlformats.org/officeDocument/2006/relationships" xmlns:p="http://schemas.openxmlformats.org/presentationml/2006/main">
  <p:tag name="TIMING" val="|5.9|29.9"/>
</p:tagLst>
</file>

<file path=ppt/theme/theme1.xml><?xml version="1.0" encoding="utf-8"?>
<a:theme xmlns:a="http://schemas.openxmlformats.org/drawingml/2006/main" name="1_Office Theme">
  <a:themeElements>
    <a:clrScheme name="GTAC">
      <a:dk1>
        <a:sysClr val="windowText" lastClr="000000"/>
      </a:dk1>
      <a:lt1>
        <a:sysClr val="window" lastClr="FFFFFF"/>
      </a:lt1>
      <a:dk2>
        <a:srgbClr val="1F497D"/>
      </a:dk2>
      <a:lt2>
        <a:srgbClr val="EEECE1"/>
      </a:lt2>
      <a:accent1>
        <a:srgbClr val="0B6C36"/>
      </a:accent1>
      <a:accent2>
        <a:srgbClr val="D3B052"/>
      </a:accent2>
      <a:accent3>
        <a:srgbClr val="8E1E25"/>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TAC PER Training Template.potx" id="{0730B642-26BE-448C-A1F2-FEF72B568617}" vid="{31699F93-D757-429A-88E1-6B74794F0A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A7B69668F72B4A8634AE858CA85235" ma:contentTypeVersion="2" ma:contentTypeDescription="Create a new document." ma:contentTypeScope="" ma:versionID="81c003f541069bb8f752d3c0e01aa2d6">
  <xsd:schema xmlns:xsd="http://www.w3.org/2001/XMLSchema" xmlns:xs="http://www.w3.org/2001/XMLSchema" xmlns:p="http://schemas.microsoft.com/office/2006/metadata/properties" xmlns:ns2="a992bc02-47bb-48a3-99bd-cf6e867a0b1b" targetNamespace="http://schemas.microsoft.com/office/2006/metadata/properties" ma:root="true" ma:fieldsID="ae428b665e848a0f4c2184fbc56c6828" ns2:_="">
    <xsd:import namespace="a992bc02-47bb-48a3-99bd-cf6e867a0b1b"/>
    <xsd:element name="properties">
      <xsd:complexType>
        <xsd:sequence>
          <xsd:element name="documentManagement">
            <xsd:complexType>
              <xsd:all>
                <xsd:element ref="ns2:Order0" minOccurs="0"/>
                <xsd:element ref="ns2:Ste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2bc02-47bb-48a3-99bd-cf6e867a0b1b" elementFormDefault="qualified">
    <xsd:import namespace="http://schemas.microsoft.com/office/2006/documentManagement/types"/>
    <xsd:import namespace="http://schemas.microsoft.com/office/infopath/2007/PartnerControls"/>
    <xsd:element name="Order0" ma:index="8" nillable="true" ma:displayName="Order" ma:internalName="Order0">
      <xsd:simpleType>
        <xsd:restriction base="dms:Number"/>
      </xsd:simpleType>
    </xsd:element>
    <xsd:element name="Step" ma:index="9" nillable="true" ma:displayName="Step" ma:format="Dropdown" ma:internalName="Step">
      <xsd:simpleType>
        <xsd:restriction base="dms:Choice">
          <xsd:enumeration value="Step 1"/>
          <xsd:enumeration value="Step 2"/>
          <xsd:enumeration value="Step 3"/>
          <xsd:enumeration value="Step 4"/>
          <xsd:enumeration value="Step 5"/>
          <xsd:enumeration value="Step 6"/>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ep xmlns="a992bc02-47bb-48a3-99bd-cf6e867a0b1b">Step 5</Step>
    <Order0 xmlns="a992bc02-47bb-48a3-99bd-cf6e867a0b1b">2</Order0>
  </documentManagement>
</p:properties>
</file>

<file path=customXml/itemProps1.xml><?xml version="1.0" encoding="utf-8"?>
<ds:datastoreItem xmlns:ds="http://schemas.openxmlformats.org/officeDocument/2006/customXml" ds:itemID="{0368C981-C171-44E1-B084-86213E0EACDE}"/>
</file>

<file path=customXml/itemProps2.xml><?xml version="1.0" encoding="utf-8"?>
<ds:datastoreItem xmlns:ds="http://schemas.openxmlformats.org/officeDocument/2006/customXml" ds:itemID="{0BF843B6-6DF2-44CB-9458-BE2A4C02A18A}"/>
</file>

<file path=customXml/itemProps3.xml><?xml version="1.0" encoding="utf-8"?>
<ds:datastoreItem xmlns:ds="http://schemas.openxmlformats.org/officeDocument/2006/customXml" ds:itemID="{3968B47B-0A69-48B5-9284-8543A626DEE8}"/>
</file>

<file path=docProps/app.xml><?xml version="1.0" encoding="utf-8"?>
<Properties xmlns="http://schemas.openxmlformats.org/officeDocument/2006/extended-properties" xmlns:vt="http://schemas.openxmlformats.org/officeDocument/2006/docPropsVTypes">
  <Template/>
  <TotalTime>5155</TotalTime>
  <Words>1032</Words>
  <Application>Microsoft Office PowerPoint</Application>
  <PresentationFormat>Widescreen</PresentationFormat>
  <Paragraphs>157</Paragraphs>
  <Slides>16</Slides>
  <Notes>3</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Gill Sans</vt:lpstr>
      <vt:lpstr>Tempus Sans ITC</vt:lpstr>
      <vt:lpstr>Wingdings</vt:lpstr>
      <vt:lpstr>1_Office Theme</vt:lpstr>
      <vt:lpstr>Step 5b Costing Models </vt:lpstr>
      <vt:lpstr>Spending Review Methodology</vt:lpstr>
      <vt:lpstr>Read the following…</vt:lpstr>
      <vt:lpstr>Principles  for evaluating and building costing models</vt:lpstr>
      <vt:lpstr>PowerPoint Presentation</vt:lpstr>
      <vt:lpstr>PowerPoint Presentation</vt:lpstr>
      <vt:lpstr>PowerPoint Presentation</vt:lpstr>
      <vt:lpstr>Balancing the art and science of costing</vt:lpstr>
      <vt:lpstr>80/20 principle</vt:lpstr>
      <vt:lpstr>Transparency</vt:lpstr>
      <vt:lpstr>Formatting principle </vt:lpstr>
      <vt:lpstr>Ordering principle</vt:lpstr>
      <vt:lpstr>Colouring-in principle</vt:lpstr>
      <vt:lpstr>KISS principle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ASSESSMENT AND NEW POLICY COSTING COURSE</dc:title>
  <dc:creator>Conrad Barberton</dc:creator>
  <cp:lastModifiedBy>Conrad Barberton</cp:lastModifiedBy>
  <cp:revision>88</cp:revision>
  <dcterms:created xsi:type="dcterms:W3CDTF">2019-03-14T07:33:00Z</dcterms:created>
  <dcterms:modified xsi:type="dcterms:W3CDTF">2020-09-28T14:55:00Z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0x010100A2A7B69668F72B4A8634AE858CA85235</vt:lpwstr>
  </property>
</Properties>
</file>