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7" r:id="rId2"/>
    <p:sldId id="379" r:id="rId3"/>
    <p:sldId id="261" r:id="rId4"/>
    <p:sldId id="342" r:id="rId5"/>
    <p:sldId id="440" r:id="rId6"/>
    <p:sldId id="347" r:id="rId7"/>
    <p:sldId id="348" r:id="rId8"/>
    <p:sldId id="356" r:id="rId9"/>
    <p:sldId id="345" r:id="rId10"/>
    <p:sldId id="350" r:id="rId11"/>
    <p:sldId id="351" r:id="rId12"/>
    <p:sldId id="355" r:id="rId13"/>
    <p:sldId id="358" r:id="rId14"/>
    <p:sldId id="349" r:id="rId15"/>
    <p:sldId id="385" r:id="rId16"/>
    <p:sldId id="386" r:id="rId17"/>
    <p:sldId id="360" r:id="rId18"/>
    <p:sldId id="285" r:id="rId19"/>
    <p:sldId id="395" r:id="rId20"/>
    <p:sldId id="260" r:id="rId21"/>
    <p:sldId id="399" r:id="rId22"/>
    <p:sldId id="438" r:id="rId23"/>
    <p:sldId id="400" r:id="rId24"/>
    <p:sldId id="401" r:id="rId25"/>
    <p:sldId id="397" r:id="rId26"/>
    <p:sldId id="402" r:id="rId27"/>
    <p:sldId id="286" r:id="rId28"/>
    <p:sldId id="404" r:id="rId29"/>
    <p:sldId id="406" r:id="rId30"/>
    <p:sldId id="407" r:id="rId31"/>
    <p:sldId id="408" r:id="rId32"/>
    <p:sldId id="409" r:id="rId33"/>
    <p:sldId id="410" r:id="rId34"/>
    <p:sldId id="294" r:id="rId35"/>
    <p:sldId id="425" r:id="rId36"/>
    <p:sldId id="422" r:id="rId37"/>
    <p:sldId id="423" r:id="rId38"/>
    <p:sldId id="424" r:id="rId39"/>
    <p:sldId id="426" r:id="rId40"/>
    <p:sldId id="295" r:id="rId41"/>
    <p:sldId id="427" r:id="rId42"/>
    <p:sldId id="428" r:id="rId43"/>
    <p:sldId id="429" r:id="rId44"/>
    <p:sldId id="430" r:id="rId45"/>
    <p:sldId id="292" r:id="rId46"/>
    <p:sldId id="393" r:id="rId47"/>
    <p:sldId id="394" r:id="rId48"/>
    <p:sldId id="39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itsing" initials="AJ" lastIdx="2" clrIdx="0">
    <p:extLst>
      <p:ext uri="{19B8F6BF-5375-455C-9EA6-DF929625EA0E}">
        <p15:presenceInfo xmlns:p15="http://schemas.microsoft.com/office/powerpoint/2012/main" userId="8e9444a69d7df0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CCCC"/>
    <a:srgbClr val="CCCCFF"/>
    <a:srgbClr val="99CCFF"/>
    <a:srgbClr val="CCFFFF"/>
    <a:srgbClr val="99FFCC"/>
    <a:srgbClr val="66FF99"/>
    <a:srgbClr val="3366FF"/>
    <a:srgbClr val="0B6C3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7" autoAdjust="0"/>
    <p:restoredTop sz="93546" autoAdjust="0"/>
  </p:normalViewPr>
  <p:slideViewPr>
    <p:cSldViewPr snapToGrid="0" showGuides="1">
      <p:cViewPr varScale="1">
        <p:scale>
          <a:sx n="61" d="100"/>
          <a:sy n="61" d="100"/>
        </p:scale>
        <p:origin x="662" y="22"/>
      </p:cViewPr>
      <p:guideLst>
        <p:guide orient="horz" pos="3022"/>
        <p:guide pos="3840"/>
      </p:guideLst>
    </p:cSldViewPr>
  </p:slideViewPr>
  <p:outlineViewPr>
    <p:cViewPr>
      <p:scale>
        <a:sx n="33" d="100"/>
        <a:sy n="33" d="100"/>
      </p:scale>
      <p:origin x="0" y="-2445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728E6C-555F-4A6B-B0DA-06F9A6288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BBB19E-2939-46F8-8D9D-7942DE0AAC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7C828-60AB-443F-9E45-D7B2D07C1DD4}" type="datetimeFigureOut">
              <a:rPr lang="en-ZA" smtClean="0"/>
              <a:t>2020/09/02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21AE1-5BCD-4211-A10D-ED06CD3D47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E4329-C39C-4FD0-B54D-0E06A9C37E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10DC-1EAA-477E-9C86-6110280A975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14861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D705-2DC0-4ED5-A781-AC75E4F22CFA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Baseline Assessment and New Policy Costing Course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74F6-F1CC-44B7-824D-80930BA9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24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1D70-BB4E-436A-9D0D-FB7A05202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Baseline Assessment and New Policy Costing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26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45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42108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764EB-D10C-4945-B08D-ADA3570253A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77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6063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215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909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0095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27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7745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34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1062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764EB-D10C-4945-B08D-ADA3570253A0}" type="slidenum">
              <a:rPr lang="en-ZA" smtClean="0"/>
              <a:t>40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0970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85629"/>
            <a:ext cx="103632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BASELINE ASSESSMENT AND NEW POLICY COSTING COURSE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5653"/>
            <a:ext cx="8534400" cy="1460420"/>
          </a:xfrm>
        </p:spPr>
        <p:txBody>
          <a:bodyPr anchor="ctr" anchorCtr="0"/>
          <a:lstStyle>
            <a:lvl1pPr marL="0" indent="0" algn="ctr">
              <a:buNone/>
              <a:defRPr sz="2800" b="1">
                <a:solidFill>
                  <a:srgbClr val="FFFFFF"/>
                </a:solidFill>
              </a:defRPr>
            </a:lvl1pPr>
            <a:lvl2pPr marL="48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1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5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9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2:</a:t>
            </a:r>
          </a:p>
        </p:txBody>
      </p:sp>
    </p:spTree>
    <p:extLst>
      <p:ext uri="{BB962C8B-B14F-4D97-AF65-F5344CB8AC3E}">
        <p14:creationId xmlns:p14="http://schemas.microsoft.com/office/powerpoint/2010/main" val="5670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681A27D-BD65-460D-AAA9-538D2A24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999934"/>
            <a:ext cx="1802136" cy="164572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35779B1-2C15-4A4C-AEE4-0B2582E26D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Exercise name (e.g. Create your </a:t>
            </a:r>
            <a:r>
              <a:rPr lang="en-ZA" dirty="0" err="1"/>
              <a:t>logframe</a:t>
            </a:r>
            <a:r>
              <a:rPr lang="en-Z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238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Excel 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01779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77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A2FAC-E555-4F68-97BB-8430153698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" y="623279"/>
            <a:ext cx="2652004" cy="2102660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9B85673-044A-419A-86C8-78F4A0A98E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7" y="3659247"/>
            <a:ext cx="1802136" cy="16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st you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Exercise instructions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92901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9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CF79192-5D2D-4FFD-88D2-A887A938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5" y="701337"/>
            <a:ext cx="2299316" cy="1138365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chemeClr val="accent3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Test your knowledge!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247D7E9-E098-4D37-9A4A-42B18C660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" y="3834451"/>
            <a:ext cx="2586423" cy="198415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F6B1899-BE80-4686-8289-AD66B7034F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9074" y="2166151"/>
            <a:ext cx="2299316" cy="2077375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module &amp; topic</a:t>
            </a:r>
          </a:p>
        </p:txBody>
      </p:sp>
    </p:spTree>
    <p:extLst>
      <p:ext uri="{BB962C8B-B14F-4D97-AF65-F5344CB8AC3E}">
        <p14:creationId xmlns:p14="http://schemas.microsoft.com/office/powerpoint/2010/main" val="2826680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. Title only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8412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6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.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56350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Standard list of icons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EE81F99-D50A-41A3-957E-84B1BA052D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5" y="904290"/>
            <a:ext cx="2310100" cy="196028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3113D0-5427-4BC6-902F-46A8E81F8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5" y="1054553"/>
            <a:ext cx="2141091" cy="1826045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4CA1AC-1C56-4E59-A794-BB14034FBF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0" y="743462"/>
            <a:ext cx="2705044" cy="2075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0DAA5-B41F-41B3-88F3-C9110FBD4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83" y="1128088"/>
            <a:ext cx="1989429" cy="17364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07083E-5A7D-4725-A8DD-EDE0B3B07FA5}"/>
              </a:ext>
            </a:extLst>
          </p:cNvPr>
          <p:cNvSpPr txBox="1"/>
          <p:nvPr userDrawn="1"/>
        </p:nvSpPr>
        <p:spPr>
          <a:xfrm>
            <a:off x="536814" y="3266983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Concept/Idea (Teach)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7CD4C-669E-47EB-BCB9-CB37142A9E2D}"/>
              </a:ext>
            </a:extLst>
          </p:cNvPr>
          <p:cNvSpPr txBox="1"/>
          <p:nvPr userDrawn="1"/>
        </p:nvSpPr>
        <p:spPr>
          <a:xfrm>
            <a:off x="3382283" y="3234717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Demonstrate (Show)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8FB4F9-5DFE-4CFF-9ED4-9E606FA850AF}"/>
              </a:ext>
            </a:extLst>
          </p:cNvPr>
          <p:cNvSpPr txBox="1"/>
          <p:nvPr userDrawn="1"/>
        </p:nvSpPr>
        <p:spPr>
          <a:xfrm>
            <a:off x="6281865" y="3221846"/>
            <a:ext cx="284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Exercise (Do-it-yourself)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80BC00-F25E-4DB4-A949-D5151A90BB52}"/>
              </a:ext>
            </a:extLst>
          </p:cNvPr>
          <p:cNvSpPr txBox="1"/>
          <p:nvPr userDrawn="1"/>
        </p:nvSpPr>
        <p:spPr>
          <a:xfrm>
            <a:off x="8966354" y="3138702"/>
            <a:ext cx="2845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Test your knowledge (Assess)</a:t>
            </a:r>
          </a:p>
        </p:txBody>
      </p:sp>
    </p:spTree>
    <p:extLst>
      <p:ext uri="{BB962C8B-B14F-4D97-AF65-F5344CB8AC3E}">
        <p14:creationId xmlns:p14="http://schemas.microsoft.com/office/powerpoint/2010/main" val="117391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37956"/>
          </a:xfrm>
          <a:prstGeom prst="rect">
            <a:avLst/>
          </a:prstGeom>
        </p:spPr>
      </p:pic>
      <p:pic>
        <p:nvPicPr>
          <p:cNvPr id="4" name="Picture 3" descr="GTAC Final Logo 2015_DAR-02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427" y="4966994"/>
            <a:ext cx="3878759" cy="131507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70537" y="425742"/>
            <a:ext cx="10398752" cy="3217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Private Bag X115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 0001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GTAC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 Technical Advisory Centre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Madiba Street 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6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Pretoria 0002 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info@gtac.gov.za</a:t>
            </a: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br>
              <a:rPr kumimoji="0" lang="en-US" sz="158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317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www.gtac.gov.za</a:t>
            </a:r>
          </a:p>
          <a:p>
            <a:pPr marL="0" marR="0" lvl="0" indent="0" algn="ctr" defTabSz="483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54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41914"/>
            <a:ext cx="10363200" cy="1500187"/>
          </a:xfrm>
        </p:spPr>
        <p:txBody>
          <a:bodyPr anchor="b"/>
          <a:lstStyle>
            <a:lvl1pPr marL="0" indent="0" algn="ctr">
              <a:buNone/>
              <a:defRPr sz="2116">
                <a:solidFill>
                  <a:schemeClr val="tx1"/>
                </a:solidFill>
              </a:defRPr>
            </a:lvl1pPr>
            <a:lvl2pPr marL="483626" indent="0">
              <a:buNone/>
              <a:defRPr sz="1904">
                <a:solidFill>
                  <a:schemeClr val="tx1">
                    <a:tint val="75000"/>
                  </a:schemeClr>
                </a:solidFill>
              </a:defRPr>
            </a:lvl2pPr>
            <a:lvl3pPr marL="967252" indent="0">
              <a:buNone/>
              <a:defRPr sz="1692">
                <a:solidFill>
                  <a:schemeClr val="tx1">
                    <a:tint val="75000"/>
                  </a:schemeClr>
                </a:solidFill>
              </a:defRPr>
            </a:lvl3pPr>
            <a:lvl4pPr marL="1450878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4pPr>
            <a:lvl5pPr marL="1934505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5pPr>
            <a:lvl6pPr marL="2418131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6pPr>
            <a:lvl7pPr marL="2901757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7pPr>
            <a:lvl8pPr marL="3385383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8pPr>
            <a:lvl9pPr marL="3869009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30267" y="6517116"/>
            <a:ext cx="2844800" cy="366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8">
                <a:solidFill>
                  <a:schemeClr val="bg1"/>
                </a:solidFill>
              </a:defRPr>
            </a:lvl1pPr>
          </a:lstStyle>
          <a:p>
            <a:fld id="{23690667-295C-4548-A8F3-2AF8F8044C02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0" name="Picture 9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8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 PRESENTATION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383"/>
            <a:ext cx="12192000" cy="68379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3200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19407" y="6476815"/>
            <a:ext cx="489525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ub-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383"/>
            <a:ext cx="12191999" cy="6837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1687507"/>
            <a:ext cx="10363200" cy="1362075"/>
          </a:xfrm>
        </p:spPr>
        <p:txBody>
          <a:bodyPr anchor="ctr" anchorCtr="0">
            <a:normAutofit/>
          </a:bodyPr>
          <a:lstStyle>
            <a:lvl1pPr algn="ctr">
              <a:defRPr sz="2962" b="1" cap="all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Click to edit SUB-SECTION DIVIDER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4521" y="372046"/>
            <a:ext cx="3514887" cy="1119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28" t="32965" r="21013" b="16316"/>
          <a:stretch/>
        </p:blipFill>
        <p:spPr>
          <a:xfrm>
            <a:off x="4247721" y="5111361"/>
            <a:ext cx="3596687" cy="1357473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32092" y="6490249"/>
            <a:ext cx="609107" cy="366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83626"/>
            <a:fld id="{23690667-295C-4548-A8F3-2AF8F8044C02}" type="slidenum">
              <a:rPr lang="en-ZA" smtClean="0">
                <a:solidFill>
                  <a:prstClr val="white"/>
                </a:solidFill>
              </a:rPr>
              <a:pPr defTabSz="483626"/>
              <a:t>‹#›</a:t>
            </a:fld>
            <a:endParaRPr lang="en-Z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83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53" y="881169"/>
            <a:ext cx="10528512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06536" y="6322166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43" y="6322165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1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70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55044" y="6356348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7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0" y="244753"/>
            <a:ext cx="10963922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340245" y="881169"/>
            <a:ext cx="5271747" cy="526844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93515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12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301AA7-45AC-4823-B8A5-3FAEAD65636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33313" y="310719"/>
            <a:ext cx="8078679" cy="583889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7E237-DE7E-4F9D-903E-ADAE537616BF}"/>
              </a:ext>
            </a:extLst>
          </p:cNvPr>
          <p:cNvSpPr/>
          <p:nvPr userDrawn="1"/>
        </p:nvSpPr>
        <p:spPr>
          <a:xfrm>
            <a:off x="580008" y="310719"/>
            <a:ext cx="2855651" cy="5838894"/>
          </a:xfrm>
          <a:prstGeom prst="rect">
            <a:avLst/>
          </a:prstGeom>
          <a:solidFill>
            <a:srgbClr val="0B6C3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94EBEF-7EFD-42D5-ABC2-90D8B4EC03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00" y="550416"/>
            <a:ext cx="2414588" cy="5426522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0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73414" y="6356350"/>
            <a:ext cx="692458" cy="357891"/>
          </a:xfrm>
          <a:prstGeom prst="rect">
            <a:avLst/>
          </a:prstGeom>
        </p:spPr>
        <p:txBody>
          <a:bodyPr/>
          <a:lstStyle>
            <a:lvl1pPr algn="ct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533" y="634965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08CF14-6045-41CE-817C-600EF8A6A5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4252" y="244753"/>
            <a:ext cx="10941619" cy="40805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8B0E18"/>
                </a:solidFill>
              </a:defRPr>
            </a:lvl1pPr>
          </a:lstStyle>
          <a:p>
            <a:r>
              <a:rPr lang="en-US" dirty="0"/>
              <a:t>Let’s </a:t>
            </a:r>
            <a:r>
              <a:rPr lang="en-US" dirty="0" err="1"/>
              <a:t>Menti</a:t>
            </a:r>
            <a:r>
              <a:rPr lang="en-US" dirty="0"/>
              <a:t>!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BF6080-3232-41D4-9BB0-059A4B7A8D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3913" y="763588"/>
            <a:ext cx="10902950" cy="5475287"/>
          </a:xfrm>
        </p:spPr>
        <p:txBody>
          <a:bodyPr/>
          <a:lstStyle>
            <a:lvl1pPr>
              <a:defRPr/>
            </a:lvl1pPr>
          </a:lstStyle>
          <a:p>
            <a:r>
              <a:rPr lang="en-ZA" dirty="0"/>
              <a:t>Insert </a:t>
            </a:r>
            <a:r>
              <a:rPr lang="en-ZA" dirty="0" err="1"/>
              <a:t>Menti</a:t>
            </a:r>
            <a:r>
              <a:rPr lang="en-ZA" dirty="0"/>
              <a:t> Code</a:t>
            </a:r>
          </a:p>
        </p:txBody>
      </p:sp>
    </p:spTree>
    <p:extLst>
      <p:ext uri="{BB962C8B-B14F-4D97-AF65-F5344CB8AC3E}">
        <p14:creationId xmlns:p14="http://schemas.microsoft.com/office/powerpoint/2010/main" val="184073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ncept/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056" y="701337"/>
            <a:ext cx="8671709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31371" y="6356348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68" y="6356350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41E4AC-1545-4C43-8B8C-8375FE668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Name of concept (e.g. Direct and Indirect costs)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4ADD467-9D71-4F22-ACB0-FBFC68868D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7" y="3810199"/>
            <a:ext cx="2278552" cy="19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6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emonstrate/Sh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678" y="701337"/>
            <a:ext cx="8740087" cy="544827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10560-D138-4A99-B2A0-B07DB956C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8" y="6238275"/>
            <a:ext cx="1532768" cy="59403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A45367C-87B9-4577-A3FA-AFB5319ED2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922494" y="6356347"/>
            <a:ext cx="692458" cy="357891"/>
          </a:xfrm>
          <a:prstGeom prst="rect">
            <a:avLst/>
          </a:prstGeom>
        </p:spPr>
        <p:txBody>
          <a:bodyPr/>
          <a:lstStyle>
            <a:lvl1pPr algn="r">
              <a:defRPr sz="1200" b="0"/>
            </a:lvl1pPr>
          </a:lstStyle>
          <a:p>
            <a:fld id="{31311CA2-5603-4F1C-8B97-F29961F83655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A35DE8D-EB45-4FB9-960E-2738395410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491" y="6356348"/>
            <a:ext cx="3941232" cy="3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595F0C-E8B2-48C7-94BC-576C55505B8D}"/>
              </a:ext>
            </a:extLst>
          </p:cNvPr>
          <p:cNvSpPr/>
          <p:nvPr userDrawn="1"/>
        </p:nvSpPr>
        <p:spPr>
          <a:xfrm>
            <a:off x="313361" y="2929631"/>
            <a:ext cx="2175029" cy="32360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11755E7-57C9-4CBA-AD35-CA95D52DC7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0" y="4119773"/>
            <a:ext cx="1834609" cy="1601351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E46206-FD08-4415-9A25-38A36FC58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074" y="701337"/>
            <a:ext cx="2299316" cy="2973881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8E1E25"/>
                </a:solidFill>
              </a:defRPr>
            </a:lvl1pPr>
            <a:lvl2pPr marL="397984" indent="0">
              <a:buNone/>
              <a:defRPr/>
            </a:lvl2pPr>
            <a:lvl3pPr marL="775817" indent="0">
              <a:buNone/>
              <a:defRPr/>
            </a:lvl3pPr>
            <a:lvl4pPr marL="1153650" indent="0">
              <a:buNone/>
              <a:defRPr/>
            </a:lvl4pPr>
            <a:lvl5pPr marL="1541558" indent="0">
              <a:buNone/>
              <a:defRPr/>
            </a:lvl5pPr>
          </a:lstStyle>
          <a:p>
            <a:pPr lvl="0"/>
            <a:r>
              <a:rPr lang="en-ZA" dirty="0"/>
              <a:t>Demonstrate (E.g. How to group expenditure?)</a:t>
            </a:r>
          </a:p>
        </p:txBody>
      </p:sp>
    </p:spTree>
    <p:extLst>
      <p:ext uri="{BB962C8B-B14F-4D97-AF65-F5344CB8AC3E}">
        <p14:creationId xmlns:p14="http://schemas.microsoft.com/office/powerpoint/2010/main" val="112112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252" y="274638"/>
            <a:ext cx="105523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252" y="1600201"/>
            <a:ext cx="10552365" cy="42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5" r:id="rId5"/>
    <p:sldLayoutId id="2147483686" r:id="rId6"/>
    <p:sldLayoutId id="2147483687" r:id="rId7"/>
    <p:sldLayoutId id="2147483689" r:id="rId8"/>
    <p:sldLayoutId id="2147483688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84" r:id="rId15"/>
    <p:sldLayoutId id="2147483695" r:id="rId16"/>
  </p:sldLayoutIdLst>
  <p:hf hdr="0" ftr="0" dt="0"/>
  <p:txStyles>
    <p:titleStyle>
      <a:lvl1pPr algn="l" defTabSz="483626" rtl="0" eaLnBrk="1" latinLnBrk="0" hangingPunct="1">
        <a:spcBef>
          <a:spcPct val="0"/>
        </a:spcBef>
        <a:buNone/>
        <a:defRPr sz="3173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6272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600" kern="1200" dirty="0" smtClean="0">
          <a:solidFill>
            <a:schemeClr val="tx1"/>
          </a:solidFill>
          <a:latin typeface="Arial"/>
          <a:ea typeface="+mn-ea"/>
          <a:cs typeface="Arial"/>
        </a:defRPr>
      </a:lvl1pPr>
      <a:lvl2pPr marL="760704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400" kern="1200" dirty="0" smtClean="0">
          <a:solidFill>
            <a:schemeClr val="tx1"/>
          </a:solidFill>
          <a:latin typeface="Arial"/>
          <a:ea typeface="+mn-ea"/>
          <a:cs typeface="Arial"/>
        </a:defRPr>
      </a:lvl2pPr>
      <a:lvl3pPr marL="1138537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defRPr lang="en-US" sz="2000" kern="1200" dirty="0" smtClean="0">
          <a:solidFill>
            <a:schemeClr val="tx1"/>
          </a:solidFill>
          <a:latin typeface="Arial"/>
          <a:ea typeface="+mn-ea"/>
          <a:cs typeface="Arial"/>
        </a:defRPr>
      </a:lvl3pPr>
      <a:lvl4pPr marL="1516370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513012" algn="l"/>
        </a:tabLst>
        <a:defRPr lang="en-US" sz="1800" kern="120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1904278" indent="-362720" algn="l" defTabSz="483626" rtl="0" eaLnBrk="1" latinLnBrk="0" hangingPunct="1">
        <a:spcBef>
          <a:spcPct val="20000"/>
        </a:spcBef>
        <a:buClr>
          <a:srgbClr val="8B0E18"/>
        </a:buClr>
        <a:buFont typeface="Wingdings" charset="2"/>
        <a:buChar char="§"/>
        <a:tabLst>
          <a:tab pos="1796806" algn="l"/>
        </a:tabLst>
        <a:defRPr lang="en-US" sz="1600" kern="1200" dirty="0">
          <a:solidFill>
            <a:schemeClr val="tx1"/>
          </a:solidFill>
          <a:latin typeface="Arial"/>
          <a:ea typeface="+mn-ea"/>
          <a:cs typeface="Arial"/>
        </a:defRPr>
      </a:lvl5pPr>
      <a:lvl6pPr marL="2659944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3570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7196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0822" indent="-241813" algn="l" defTabSz="483626" rtl="0" eaLnBrk="1" latinLnBrk="0" hangingPunct="1">
        <a:spcBef>
          <a:spcPct val="20000"/>
        </a:spcBef>
        <a:buFont typeface="Arial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626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7252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878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4505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8131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1757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5383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9009" algn="l" defTabSz="483626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Step 5a</a:t>
            </a:r>
            <a:br>
              <a:rPr lang="en-ZA" dirty="0"/>
            </a:br>
            <a:r>
              <a:rPr lang="en-ZA" dirty="0"/>
              <a:t>Costing Models</a:t>
            </a:r>
            <a:endParaRPr lang="en-US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400BDCE-000F-44B8-8D9A-F459E8357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sz="2400" dirty="0"/>
              <a:t>Using and </a:t>
            </a:r>
            <a:r>
              <a:rPr lang="en-US" sz="2400" dirty="0"/>
              <a:t>developing Excel-based models to cost </a:t>
            </a:r>
            <a:br>
              <a:rPr lang="en-US" sz="2400" dirty="0"/>
            </a:br>
            <a:r>
              <a:rPr lang="en-US" sz="2400" dirty="0"/>
              <a:t>government policies and programmes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61285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1A0ACF-0C47-4DAB-90BC-B5B00E098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B6C36"/>
                </a:solidFill>
              </a:rPr>
              <a:t>Access to information</a:t>
            </a:r>
          </a:p>
          <a:p>
            <a:pPr lvl="1"/>
            <a:r>
              <a:rPr lang="en-US" dirty="0"/>
              <a:t>Do you have a good knowledge of where to find:</a:t>
            </a:r>
          </a:p>
          <a:p>
            <a:pPr lvl="2"/>
            <a:r>
              <a:rPr lang="en-US" dirty="0"/>
              <a:t>census data </a:t>
            </a:r>
          </a:p>
          <a:p>
            <a:pPr lvl="2"/>
            <a:r>
              <a:rPr lang="en-US" dirty="0"/>
              <a:t>administrative data for health, education etc.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performance data</a:t>
            </a:r>
          </a:p>
          <a:p>
            <a:pPr marL="342900" lvl="1"/>
            <a:r>
              <a:rPr lang="en-US" sz="2800" b="1" dirty="0">
                <a:solidFill>
                  <a:srgbClr val="0B6C36"/>
                </a:solidFill>
              </a:rPr>
              <a:t>Norms and standards </a:t>
            </a:r>
            <a:r>
              <a:rPr lang="en-US" sz="2800" dirty="0"/>
              <a:t>that apply to the </a:t>
            </a:r>
            <a:r>
              <a:rPr lang="en-US" sz="2800" dirty="0" err="1"/>
              <a:t>programme</a:t>
            </a:r>
            <a:r>
              <a:rPr lang="en-US" sz="2800" dirty="0"/>
              <a:t> </a:t>
            </a:r>
          </a:p>
          <a:p>
            <a:pPr lvl="2"/>
            <a:r>
              <a:rPr lang="en-US" dirty="0"/>
              <a:t>Both explicit and implicit?</a:t>
            </a:r>
          </a:p>
          <a:p>
            <a:pPr lvl="2"/>
            <a:r>
              <a:rPr lang="en-US" dirty="0"/>
              <a:t>How do norms and standards describe the relationships between demand, inputs and outputs?</a:t>
            </a:r>
          </a:p>
          <a:p>
            <a:pPr lvl="1"/>
            <a:r>
              <a:rPr lang="en-US" dirty="0"/>
              <a:t>Information comes from legislation, international agreements, regulations, strategic plans, management protocols…</a:t>
            </a:r>
            <a:br>
              <a:rPr lang="en-US" dirty="0"/>
            </a:br>
            <a:r>
              <a:rPr lang="en-US" dirty="0"/>
              <a:t>and from the heads of practitioners</a:t>
            </a:r>
          </a:p>
          <a:p>
            <a:pPr lvl="2"/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8B886B-D20C-47CC-8B65-AFCBC9063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10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2557F0-37B7-4010-9206-BAFBE0FEF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 – </a:t>
            </a:r>
            <a:r>
              <a:rPr lang="en-GB" dirty="0">
                <a:solidFill>
                  <a:srgbClr val="0B6C36"/>
                </a:solidFill>
              </a:rPr>
              <a:t>Key performance indicators</a:t>
            </a:r>
            <a:endParaRPr lang="en-ZA" dirty="0">
              <a:solidFill>
                <a:srgbClr val="0B6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0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7DFD34-75A3-447E-B112-8C4F61BF6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2" y="881169"/>
            <a:ext cx="11045585" cy="526844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ZA" sz="2800" dirty="0"/>
              <a:t>Expenditure analysis of the programmes</a:t>
            </a:r>
          </a:p>
          <a:p>
            <a:pPr lvl="1">
              <a:spcBef>
                <a:spcPts val="300"/>
              </a:spcBef>
            </a:pPr>
            <a:r>
              <a:rPr lang="en-ZA" sz="2800" dirty="0"/>
              <a:t>Do you understand the </a:t>
            </a:r>
            <a:r>
              <a:rPr lang="en-ZA" sz="2800" b="1" dirty="0">
                <a:solidFill>
                  <a:srgbClr val="0B6C36"/>
                </a:solidFill>
              </a:rPr>
              <a:t>structure of expenditure</a:t>
            </a:r>
            <a:r>
              <a:rPr lang="en-ZA" sz="2800" dirty="0"/>
              <a:t>?</a:t>
            </a:r>
          </a:p>
          <a:p>
            <a:pPr lvl="2">
              <a:spcBef>
                <a:spcPts val="300"/>
              </a:spcBef>
            </a:pPr>
            <a:endParaRPr lang="en-ZA" sz="2400" dirty="0"/>
          </a:p>
          <a:p>
            <a:pPr lvl="2">
              <a:spcBef>
                <a:spcPts val="300"/>
              </a:spcBef>
            </a:pPr>
            <a:r>
              <a:rPr lang="en-ZA" sz="2400" dirty="0"/>
              <a:t>What types of expenditure are significant and therefore need to be modelled explicitly?</a:t>
            </a:r>
          </a:p>
          <a:p>
            <a:pPr lvl="2">
              <a:spcBef>
                <a:spcPts val="300"/>
              </a:spcBef>
            </a:pPr>
            <a:endParaRPr lang="en-ZA" sz="2400" dirty="0"/>
          </a:p>
          <a:p>
            <a:pPr lvl="2">
              <a:spcBef>
                <a:spcPts val="300"/>
              </a:spcBef>
            </a:pPr>
            <a:r>
              <a:rPr lang="en-ZA" sz="2400" dirty="0"/>
              <a:t>What are the relationships between different types of costs?</a:t>
            </a:r>
          </a:p>
          <a:p>
            <a:pPr lvl="3">
              <a:spcBef>
                <a:spcPts val="300"/>
              </a:spcBef>
            </a:pPr>
            <a:r>
              <a:rPr lang="en-ZA" sz="2200" dirty="0"/>
              <a:t>Can some costs be modelled as proportions of others?</a:t>
            </a:r>
          </a:p>
          <a:p>
            <a:pPr lvl="3">
              <a:spcBef>
                <a:spcPts val="300"/>
              </a:spcBef>
            </a:pPr>
            <a:r>
              <a:rPr lang="en-ZA" sz="2200" dirty="0"/>
              <a:t>What are those proportions?</a:t>
            </a:r>
          </a:p>
          <a:p>
            <a:pPr lvl="1">
              <a:spcBef>
                <a:spcPts val="300"/>
              </a:spcBef>
            </a:pPr>
            <a:endParaRPr lang="en-ZA" sz="2800" dirty="0"/>
          </a:p>
          <a:p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50B281-3FCF-400F-AA5C-F03475F2B3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11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AED790-BE11-434D-94EE-4429AD91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 – </a:t>
            </a:r>
            <a:r>
              <a:rPr lang="en-US" dirty="0">
                <a:solidFill>
                  <a:srgbClr val="0B6C36"/>
                </a:solidFill>
              </a:rPr>
              <a:t>Expenditure analysis</a:t>
            </a:r>
            <a:endParaRPr lang="en-ZA" dirty="0">
              <a:solidFill>
                <a:srgbClr val="0B6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04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A9E5F9-C96C-4705-A7B9-D119B3E3BD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66C7F2-B0C5-4697-816E-22E41BCA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Preparing to use / build a costing model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05D1ED-8A06-4D46-A493-F0B77D613B01}"/>
              </a:ext>
            </a:extLst>
          </p:cNvPr>
          <p:cNvSpPr/>
          <p:nvPr/>
        </p:nvSpPr>
        <p:spPr>
          <a:xfrm>
            <a:off x="4200154" y="896711"/>
            <a:ext cx="3821549" cy="359682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>
                <a:solidFill>
                  <a:srgbClr val="3366FF"/>
                </a:solidFill>
              </a:rPr>
              <a:t>Costing model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600524-D470-49D2-BB6F-D8424F2C6F52}"/>
              </a:ext>
            </a:extLst>
          </p:cNvPr>
          <p:cNvSpPr/>
          <p:nvPr/>
        </p:nvSpPr>
        <p:spPr>
          <a:xfrm>
            <a:off x="881156" y="5609862"/>
            <a:ext cx="3828986" cy="76862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Powers and Functions Assigned (usually in a Constitution)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695370-2F2A-4C57-9419-F29D12CBA660}"/>
              </a:ext>
            </a:extLst>
          </p:cNvPr>
          <p:cNvSpPr/>
          <p:nvPr/>
        </p:nvSpPr>
        <p:spPr>
          <a:xfrm>
            <a:off x="881155" y="4829921"/>
            <a:ext cx="2247964" cy="76862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Policy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A85F9FA-B8C3-4572-9296-D9FD3581184A}"/>
              </a:ext>
            </a:extLst>
          </p:cNvPr>
          <p:cNvSpPr/>
          <p:nvPr/>
        </p:nvSpPr>
        <p:spPr>
          <a:xfrm>
            <a:off x="881154" y="4061295"/>
            <a:ext cx="2247966" cy="7686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60CA0D-FC71-4102-A8B2-5F88A7FB7447}"/>
              </a:ext>
            </a:extLst>
          </p:cNvPr>
          <p:cNvSpPr/>
          <p:nvPr/>
        </p:nvSpPr>
        <p:spPr>
          <a:xfrm>
            <a:off x="297400" y="2858727"/>
            <a:ext cx="2090530" cy="768626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EC6BC78-C366-4C89-9E0B-6E2CAD537551}"/>
              </a:ext>
            </a:extLst>
          </p:cNvPr>
          <p:cNvSpPr/>
          <p:nvPr/>
        </p:nvSpPr>
        <p:spPr>
          <a:xfrm>
            <a:off x="278925" y="2090101"/>
            <a:ext cx="2090531" cy="76862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Norms and Standards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ECAD2A-1167-4681-A9FD-0AE1D47A0FC3}"/>
              </a:ext>
            </a:extLst>
          </p:cNvPr>
          <p:cNvSpPr/>
          <p:nvPr/>
        </p:nvSpPr>
        <p:spPr>
          <a:xfrm>
            <a:off x="7575556" y="5601014"/>
            <a:ext cx="3828986" cy="76862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Demographic and Administrative Data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7F8C94-2EBE-4061-A229-3E1FCEDE6C1F}"/>
              </a:ext>
            </a:extLst>
          </p:cNvPr>
          <p:cNvSpPr/>
          <p:nvPr/>
        </p:nvSpPr>
        <p:spPr>
          <a:xfrm>
            <a:off x="9839078" y="3888850"/>
            <a:ext cx="2175121" cy="76862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Expenditure reports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FF3499-D24D-471D-8D52-BE7164CCFD1C}"/>
              </a:ext>
            </a:extLst>
          </p:cNvPr>
          <p:cNvSpPr/>
          <p:nvPr/>
        </p:nvSpPr>
        <p:spPr>
          <a:xfrm>
            <a:off x="9839078" y="3120224"/>
            <a:ext cx="2175121" cy="76862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Govt Accounts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585126-8322-4A65-9918-F81BC1A58EC5}"/>
              </a:ext>
            </a:extLst>
          </p:cNvPr>
          <p:cNvSpPr/>
          <p:nvPr/>
        </p:nvSpPr>
        <p:spPr>
          <a:xfrm>
            <a:off x="9839078" y="2351598"/>
            <a:ext cx="2175121" cy="7686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Govt price standards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894EF6-8AFD-4BD6-9096-8D610C9A8EE8}"/>
              </a:ext>
            </a:extLst>
          </p:cNvPr>
          <p:cNvSpPr/>
          <p:nvPr/>
        </p:nvSpPr>
        <p:spPr>
          <a:xfrm>
            <a:off x="9839078" y="1609394"/>
            <a:ext cx="2175121" cy="7686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Non-government funding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CE28DF3-E303-4D88-A130-AD313FCEB246}"/>
              </a:ext>
            </a:extLst>
          </p:cNvPr>
          <p:cNvSpPr/>
          <p:nvPr/>
        </p:nvSpPr>
        <p:spPr>
          <a:xfrm>
            <a:off x="4414413" y="2034065"/>
            <a:ext cx="1510748" cy="755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Processes, activities and inputs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C4388325-DB32-426D-9760-BCE96B32629E}"/>
              </a:ext>
            </a:extLst>
          </p:cNvPr>
          <p:cNvSpPr/>
          <p:nvPr/>
        </p:nvSpPr>
        <p:spPr>
          <a:xfrm>
            <a:off x="8203696" y="1277384"/>
            <a:ext cx="404193" cy="241189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A3AE9EA-2462-466E-AB1C-0BF83E8E2551}"/>
              </a:ext>
            </a:extLst>
          </p:cNvPr>
          <p:cNvSpPr/>
          <p:nvPr/>
        </p:nvSpPr>
        <p:spPr>
          <a:xfrm>
            <a:off x="6808802" y="2217013"/>
            <a:ext cx="1043609" cy="39094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Price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A34EBA7-B716-4398-B9CA-1E65B325936F}"/>
              </a:ext>
            </a:extLst>
          </p:cNvPr>
          <p:cNvSpPr/>
          <p:nvPr/>
        </p:nvSpPr>
        <p:spPr>
          <a:xfrm>
            <a:off x="6498375" y="3385222"/>
            <a:ext cx="1043609" cy="3909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Demand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48C200-CFB6-47B0-9A25-BEACE0B12113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>
            <a:off x="5925161" y="2411752"/>
            <a:ext cx="883641" cy="731"/>
          </a:xfrm>
          <a:prstGeom prst="straightConnector1">
            <a:avLst/>
          </a:prstGeom>
          <a:ln w="3810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8D182EB-627A-4BB3-9C46-D038082D1326}"/>
              </a:ext>
            </a:extLst>
          </p:cNvPr>
          <p:cNvCxnSpPr>
            <a:cxnSpLocks/>
            <a:stCxn id="21" idx="2"/>
            <a:endCxn id="42" idx="0"/>
          </p:cNvCxnSpPr>
          <p:nvPr/>
        </p:nvCxnSpPr>
        <p:spPr>
          <a:xfrm>
            <a:off x="5169787" y="2789439"/>
            <a:ext cx="305302" cy="544983"/>
          </a:xfrm>
          <a:prstGeom prst="straightConnector1">
            <a:avLst/>
          </a:prstGeom>
          <a:ln w="3810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7C59C9-A993-4EE9-851B-C33E942C90E1}"/>
              </a:ext>
            </a:extLst>
          </p:cNvPr>
          <p:cNvCxnSpPr>
            <a:stCxn id="24" idx="0"/>
            <a:endCxn id="23" idx="2"/>
          </p:cNvCxnSpPr>
          <p:nvPr/>
        </p:nvCxnSpPr>
        <p:spPr>
          <a:xfrm flipV="1">
            <a:off x="7020180" y="2607953"/>
            <a:ext cx="310427" cy="777269"/>
          </a:xfrm>
          <a:prstGeom prst="straightConnector1">
            <a:avLst/>
          </a:prstGeom>
          <a:ln w="3810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5735BA3-3222-4DF9-A472-88602D101EE3}"/>
              </a:ext>
            </a:extLst>
          </p:cNvPr>
          <p:cNvSpPr/>
          <p:nvPr/>
        </p:nvSpPr>
        <p:spPr>
          <a:xfrm>
            <a:off x="3361191" y="4242326"/>
            <a:ext cx="1403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B6C36"/>
                </a:solidFill>
              </a:rPr>
              <a:t>Institutional </a:t>
            </a:r>
            <a:br>
              <a:rPr lang="en-GB" b="1" dirty="0">
                <a:solidFill>
                  <a:srgbClr val="0B6C36"/>
                </a:solidFill>
              </a:rPr>
            </a:br>
            <a:r>
              <a:rPr lang="en-GB" b="1" dirty="0">
                <a:solidFill>
                  <a:srgbClr val="0B6C36"/>
                </a:solidFill>
              </a:rPr>
              <a:t>analysis </a:t>
            </a:r>
            <a:endParaRPr lang="en-ZA" b="1" dirty="0">
              <a:solidFill>
                <a:srgbClr val="0B6C36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E8153D-A347-43F7-B049-2A0653E84E52}"/>
              </a:ext>
            </a:extLst>
          </p:cNvPr>
          <p:cNvSpPr/>
          <p:nvPr/>
        </p:nvSpPr>
        <p:spPr>
          <a:xfrm>
            <a:off x="2428217" y="1830431"/>
            <a:ext cx="13533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B6C36"/>
                </a:solidFill>
              </a:rPr>
              <a:t>Programme</a:t>
            </a:r>
            <a:r>
              <a:rPr lang="en-US" b="1" dirty="0">
                <a:solidFill>
                  <a:srgbClr val="0B6C36"/>
                </a:solidFill>
              </a:rPr>
              <a:t> </a:t>
            </a:r>
            <a:br>
              <a:rPr lang="en-US" b="1" dirty="0">
                <a:solidFill>
                  <a:srgbClr val="0B6C36"/>
                </a:solidFill>
              </a:rPr>
            </a:br>
            <a:r>
              <a:rPr lang="en-US" b="1" dirty="0">
                <a:solidFill>
                  <a:srgbClr val="0B6C36"/>
                </a:solidFill>
              </a:rPr>
              <a:t>logic</a:t>
            </a:r>
            <a:br>
              <a:rPr lang="en-US" b="1" dirty="0">
                <a:solidFill>
                  <a:srgbClr val="0B6C36"/>
                </a:solidFill>
              </a:rPr>
            </a:br>
            <a:r>
              <a:rPr lang="en-US" b="1" dirty="0">
                <a:solidFill>
                  <a:srgbClr val="0B6C36"/>
                </a:solidFill>
              </a:rPr>
              <a:t>analysis </a:t>
            </a:r>
            <a:endParaRPr lang="en-ZA" b="1" dirty="0">
              <a:solidFill>
                <a:srgbClr val="0B6C36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CCA953-08D6-4271-8CC1-4F208716B24B}"/>
              </a:ext>
            </a:extLst>
          </p:cNvPr>
          <p:cNvSpPr/>
          <p:nvPr/>
        </p:nvSpPr>
        <p:spPr>
          <a:xfrm>
            <a:off x="7431216" y="4381594"/>
            <a:ext cx="1814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B6C36"/>
                </a:solidFill>
              </a:rPr>
              <a:t>Key performance</a:t>
            </a:r>
            <a:br>
              <a:rPr lang="en-GB" b="1" dirty="0">
                <a:solidFill>
                  <a:srgbClr val="0B6C36"/>
                </a:solidFill>
              </a:rPr>
            </a:br>
            <a:r>
              <a:rPr lang="en-GB" b="1" dirty="0">
                <a:solidFill>
                  <a:srgbClr val="0B6C36"/>
                </a:solidFill>
              </a:rPr>
              <a:t>indicators </a:t>
            </a:r>
            <a:endParaRPr lang="en-ZA" b="1" dirty="0">
              <a:solidFill>
                <a:srgbClr val="0B6C36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A5886C3-1E16-4CBF-9617-8F57450521EC}"/>
              </a:ext>
            </a:extLst>
          </p:cNvPr>
          <p:cNvSpPr/>
          <p:nvPr/>
        </p:nvSpPr>
        <p:spPr>
          <a:xfrm>
            <a:off x="8501053" y="1968931"/>
            <a:ext cx="1342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B6C36"/>
                </a:solidFill>
              </a:rPr>
              <a:t>Expenditure</a:t>
            </a:r>
            <a:br>
              <a:rPr lang="en-US" b="1" dirty="0">
                <a:solidFill>
                  <a:srgbClr val="0B6C36"/>
                </a:solidFill>
              </a:rPr>
            </a:br>
            <a:r>
              <a:rPr lang="en-US" b="1" dirty="0">
                <a:solidFill>
                  <a:srgbClr val="0B6C36"/>
                </a:solidFill>
              </a:rPr>
              <a:t>analysis </a:t>
            </a:r>
            <a:endParaRPr lang="en-ZA" b="1" dirty="0">
              <a:solidFill>
                <a:srgbClr val="0B6C36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A2F3C1E-F84B-4D07-A6B9-EF5EDE787B09}"/>
              </a:ext>
            </a:extLst>
          </p:cNvPr>
          <p:cNvSpPr/>
          <p:nvPr/>
        </p:nvSpPr>
        <p:spPr>
          <a:xfrm>
            <a:off x="278925" y="1310160"/>
            <a:ext cx="2090531" cy="768626"/>
          </a:xfrm>
          <a:prstGeom prst="roundRect">
            <a:avLst/>
          </a:prstGeom>
          <a:solidFill>
            <a:srgbClr val="00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service delivery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A8FCEE5-2DF6-4D8F-94DA-BE46C7568710}"/>
              </a:ext>
            </a:extLst>
          </p:cNvPr>
          <p:cNvSpPr/>
          <p:nvPr/>
        </p:nvSpPr>
        <p:spPr>
          <a:xfrm>
            <a:off x="9149945" y="4816779"/>
            <a:ext cx="2247965" cy="7686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information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3FDD66FA-57EE-403A-90DC-46ED54643B3F}"/>
              </a:ext>
            </a:extLst>
          </p:cNvPr>
          <p:cNvSpPr/>
          <p:nvPr/>
        </p:nvSpPr>
        <p:spPr>
          <a:xfrm rot="18672529">
            <a:off x="4457362" y="3521265"/>
            <a:ext cx="318052" cy="15372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D05D9AC6-1B57-4E40-ACAB-63933DF85D3B}"/>
              </a:ext>
            </a:extLst>
          </p:cNvPr>
          <p:cNvSpPr/>
          <p:nvPr/>
        </p:nvSpPr>
        <p:spPr>
          <a:xfrm rot="13773175">
            <a:off x="7455219" y="3513834"/>
            <a:ext cx="318052" cy="153725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59D7BDD-43AF-4ECD-B616-A9C7959A4AFC}"/>
              </a:ext>
            </a:extLst>
          </p:cNvPr>
          <p:cNvSpPr/>
          <p:nvPr/>
        </p:nvSpPr>
        <p:spPr>
          <a:xfrm>
            <a:off x="4747899" y="3334422"/>
            <a:ext cx="1454379" cy="5066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Institutional structure</a:t>
            </a:r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5E8AF769-CAB3-4CB9-A9A1-999472A56FEF}"/>
              </a:ext>
            </a:extLst>
          </p:cNvPr>
          <p:cNvSpPr/>
          <p:nvPr/>
        </p:nvSpPr>
        <p:spPr>
          <a:xfrm flipH="1">
            <a:off x="3595868" y="1262271"/>
            <a:ext cx="404193" cy="241189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67A21C3-070C-4A00-84C8-8D7CBFA739B5}"/>
              </a:ext>
            </a:extLst>
          </p:cNvPr>
          <p:cNvCxnSpPr>
            <a:cxnSpLocks/>
            <a:stCxn id="42" idx="3"/>
            <a:endCxn id="24" idx="1"/>
          </p:cNvCxnSpPr>
          <p:nvPr/>
        </p:nvCxnSpPr>
        <p:spPr>
          <a:xfrm flipV="1">
            <a:off x="6202278" y="3580692"/>
            <a:ext cx="296097" cy="7058"/>
          </a:xfrm>
          <a:prstGeom prst="straightConnector1">
            <a:avLst/>
          </a:prstGeom>
          <a:ln w="3810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row: Up 60">
            <a:extLst>
              <a:ext uri="{FF2B5EF4-FFF2-40B4-BE49-F238E27FC236}">
                <a16:creationId xmlns:a16="http://schemas.microsoft.com/office/drawing/2014/main" id="{99AD3ABE-A18E-4157-81BD-350A4C13988A}"/>
              </a:ext>
            </a:extLst>
          </p:cNvPr>
          <p:cNvSpPr/>
          <p:nvPr/>
        </p:nvSpPr>
        <p:spPr>
          <a:xfrm>
            <a:off x="5131687" y="4410848"/>
            <a:ext cx="1949531" cy="2320152"/>
          </a:xfrm>
          <a:prstGeom prst="upArrow">
            <a:avLst>
              <a:gd name="adj1" fmla="val 60423"/>
              <a:gd name="adj2" fmla="val 35668"/>
            </a:avLst>
          </a:prstGeom>
          <a:gradFill>
            <a:gsLst>
              <a:gs pos="0">
                <a:srgbClr val="FF0000"/>
              </a:gs>
              <a:gs pos="54000">
                <a:srgbClr val="FFCCCC"/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Key policy questions</a:t>
            </a:r>
          </a:p>
          <a:p>
            <a:pPr algn="ctr"/>
            <a:r>
              <a:rPr lang="en-ZA" sz="9600" b="1" dirty="0">
                <a:solidFill>
                  <a:srgbClr val="FF0000"/>
                </a:solidFill>
              </a:rPr>
              <a:t>?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3E9ABA4-45EC-4AF8-8FD8-D71E775E41E8}"/>
              </a:ext>
            </a:extLst>
          </p:cNvPr>
          <p:cNvSpPr/>
          <p:nvPr/>
        </p:nvSpPr>
        <p:spPr>
          <a:xfrm>
            <a:off x="9839078" y="825159"/>
            <a:ext cx="2175121" cy="7686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prices</a:t>
            </a:r>
          </a:p>
        </p:txBody>
      </p:sp>
    </p:spTree>
    <p:extLst>
      <p:ext uri="{BB962C8B-B14F-4D97-AF65-F5344CB8AC3E}">
        <p14:creationId xmlns:p14="http://schemas.microsoft.com/office/powerpoint/2010/main" val="3199873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 of all Costing Models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3003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3364DE-0068-4515-89AE-CEC565A63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800" dirty="0"/>
              <a:t>Costing is the process of using the following equation to estimate total programme costs</a:t>
            </a:r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endParaRPr lang="en-ZA" sz="2800" dirty="0"/>
          </a:p>
          <a:p>
            <a:r>
              <a:rPr lang="en-ZA" sz="2800" dirty="0"/>
              <a:t>This equation is used in many different forms to estimate the cost of many layers and types of activities</a:t>
            </a:r>
          </a:p>
          <a:p>
            <a:endParaRPr lang="en-ZA" sz="2800" dirty="0"/>
          </a:p>
          <a:p>
            <a:r>
              <a:rPr lang="en-ZA" sz="2800" dirty="0"/>
              <a:t>Each element of this equation will be discussed in detail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F764F-E46C-4231-A10E-68724D4290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EF775-A61B-48B8-B981-898C3141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What’s in a costing model?</a:t>
            </a:r>
          </a:p>
        </p:txBody>
      </p:sp>
      <p:grpSp>
        <p:nvGrpSpPr>
          <p:cNvPr id="5" name="Group 12">
            <a:extLst>
              <a:ext uri="{FF2B5EF4-FFF2-40B4-BE49-F238E27FC236}">
                <a16:creationId xmlns:a16="http://schemas.microsoft.com/office/drawing/2014/main" id="{042DFAE7-CA7C-45BC-BEBF-14BA67DB606A}"/>
              </a:ext>
            </a:extLst>
          </p:cNvPr>
          <p:cNvGrpSpPr>
            <a:grpSpLocks/>
          </p:cNvGrpSpPr>
          <p:nvPr/>
        </p:nvGrpSpPr>
        <p:grpSpPr bwMode="auto">
          <a:xfrm>
            <a:off x="2235200" y="1913216"/>
            <a:ext cx="7696953" cy="1617384"/>
            <a:chOff x="336" y="1152"/>
            <a:chExt cx="5136" cy="9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9730DD-10B9-41D8-88C4-EFF9E0813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344"/>
              <a:ext cx="864" cy="67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3200" dirty="0"/>
                <a:t>Cost</a:t>
              </a:r>
              <a:endParaRPr kumimoji="0" lang="en-GB" altLang="en-US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E47DB0-D4DF-4335-96D4-1F52D2548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344"/>
              <a:ext cx="960" cy="67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dirty="0"/>
                <a:t>Quantity</a:t>
              </a:r>
              <a:endParaRPr kumimoji="0" lang="en-GB" alt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7192F0-67CC-428A-90D4-4D924A076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344"/>
              <a:ext cx="2256" cy="672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en-US" altLang="en-US" sz="2400" b="0" dirty="0">
                <a:latin typeface="Tahoma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65000CC-414C-4586-AB6F-57ADDBEBB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440"/>
              <a:ext cx="864" cy="48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3200" dirty="0"/>
                <a:t>Input</a:t>
              </a:r>
              <a:endParaRPr kumimoji="0" lang="en-GB" altLang="en-US" sz="32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B68E4D-5663-48A3-932E-975C0938B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440"/>
              <a:ext cx="864" cy="48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en-US" sz="3200" dirty="0"/>
                <a:t> Price</a:t>
              </a:r>
              <a:endParaRPr kumimoji="0" lang="en-GB" altLang="en-US" sz="3200" dirty="0"/>
            </a:p>
          </p:txBody>
        </p:sp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3DBB2E3A-DD3B-440E-88D9-627EF472EC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248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GB" altLang="en-US" sz="8000" dirty="0"/>
                <a:t>=</a:t>
              </a: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76996A8D-FF65-4A09-BAB1-522964671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152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GB" altLang="en-US" sz="8000" dirty="0"/>
                <a:t>x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098AB71F-448F-4B4E-8376-E09E2AE4A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152"/>
              <a:ext cx="43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2800" b="1"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400"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600"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GB" altLang="en-US" sz="8000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6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5D22AB-6637-4711-84D5-83ECDCD8E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53" y="824015"/>
            <a:ext cx="5519397" cy="5268443"/>
          </a:xfrm>
        </p:spPr>
        <p:txBody>
          <a:bodyPr/>
          <a:lstStyle/>
          <a:p>
            <a:r>
              <a:rPr lang="en-ZA" sz="2000" b="1" dirty="0">
                <a:solidFill>
                  <a:schemeClr val="tx2"/>
                </a:solidFill>
              </a:rPr>
              <a:t>Existing</a:t>
            </a:r>
            <a:r>
              <a:rPr lang="en-ZA" sz="2800" b="1" dirty="0">
                <a:solidFill>
                  <a:schemeClr val="tx2"/>
                </a:solidFill>
              </a:rPr>
              <a:t> </a:t>
            </a:r>
            <a:r>
              <a:rPr lang="en-ZA" sz="2000" b="1" dirty="0">
                <a:solidFill>
                  <a:schemeClr val="tx2"/>
                </a:solidFill>
              </a:rPr>
              <a:t>programme</a:t>
            </a:r>
          </a:p>
          <a:p>
            <a:pPr lvl="1"/>
            <a:r>
              <a:rPr lang="en-ZA" sz="1800" b="1" dirty="0"/>
              <a:t>There is more information on:</a:t>
            </a:r>
          </a:p>
          <a:p>
            <a:pPr lvl="2"/>
            <a:r>
              <a:rPr lang="en-ZA" sz="1600" dirty="0"/>
              <a:t>actual expenditures</a:t>
            </a:r>
          </a:p>
          <a:p>
            <a:pPr lvl="2"/>
            <a:r>
              <a:rPr lang="en-ZA" sz="1600" dirty="0"/>
              <a:t>implementation systems, processes and procedures</a:t>
            </a:r>
          </a:p>
          <a:p>
            <a:pPr lvl="2"/>
            <a:r>
              <a:rPr lang="en-ZA" sz="1600" dirty="0"/>
              <a:t>practical norms &amp; standards</a:t>
            </a:r>
          </a:p>
          <a:p>
            <a:pPr lvl="1"/>
            <a:r>
              <a:rPr lang="en-ZA" sz="1800" b="1" dirty="0"/>
              <a:t>Compare policy with the practice</a:t>
            </a:r>
          </a:p>
          <a:p>
            <a:pPr lvl="1"/>
            <a:r>
              <a:rPr lang="en-ZA" sz="1800" b="1" dirty="0"/>
              <a:t>Costing involves modelling reality</a:t>
            </a:r>
          </a:p>
          <a:p>
            <a:pPr lvl="2"/>
            <a:r>
              <a:rPr lang="en-ZA" sz="1600" dirty="0"/>
              <a:t>this can be a challenge since there is a baseline that the model needs to replicate </a:t>
            </a:r>
          </a:p>
          <a:p>
            <a:pPr lvl="1"/>
            <a:r>
              <a:rPr lang="en-ZA" sz="1800" b="1" dirty="0"/>
              <a:t>Very often implementation does not reflect policy intent, so may need to model</a:t>
            </a:r>
          </a:p>
          <a:p>
            <a:pPr lvl="2"/>
            <a:r>
              <a:rPr lang="en-ZA" sz="1600" dirty="0"/>
              <a:t>a current practice scenario</a:t>
            </a:r>
          </a:p>
          <a:p>
            <a:pPr lvl="2"/>
            <a:r>
              <a:rPr lang="en-ZA" sz="1600" dirty="0"/>
              <a:t>a policy scenario</a:t>
            </a:r>
          </a:p>
          <a:p>
            <a:pPr lvl="2"/>
            <a:r>
              <a:rPr lang="en-ZA" sz="1600" dirty="0"/>
              <a:t>a rollout scenario 	</a:t>
            </a:r>
          </a:p>
          <a:p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BB7F4D-5018-4F51-9C58-B693A4E47D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177F3F-A579-4E5D-8E95-2AA04E7D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Costing an existing programme versus costing a new policy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6A39FB3-3BAA-4E3E-BBB9-5C8139B5A657}"/>
              </a:ext>
            </a:extLst>
          </p:cNvPr>
          <p:cNvSpPr txBox="1">
            <a:spLocks/>
          </p:cNvSpPr>
          <p:nvPr/>
        </p:nvSpPr>
        <p:spPr>
          <a:xfrm>
            <a:off x="6096000" y="824016"/>
            <a:ext cx="5607050" cy="5268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000" b="1" dirty="0">
                <a:solidFill>
                  <a:schemeClr val="tx2"/>
                </a:solidFill>
              </a:rPr>
              <a:t>New policy</a:t>
            </a:r>
          </a:p>
          <a:p>
            <a:pPr lvl="1"/>
            <a:r>
              <a:rPr lang="en-ZA" sz="1800" b="1" dirty="0"/>
              <a:t>The policy is often thin on implementation details</a:t>
            </a:r>
          </a:p>
          <a:p>
            <a:pPr lvl="2"/>
            <a:r>
              <a:rPr lang="en-ZA" sz="1600" dirty="0"/>
              <a:t>need to speak to people in the field to find out how the policy is likely to be implemented</a:t>
            </a:r>
          </a:p>
          <a:p>
            <a:pPr lvl="2"/>
            <a:r>
              <a:rPr lang="en-ZA" sz="1600" dirty="0"/>
              <a:t>look at other similar programmes</a:t>
            </a:r>
          </a:p>
          <a:p>
            <a:pPr lvl="1"/>
            <a:r>
              <a:rPr lang="en-ZA" sz="1800" b="1" dirty="0"/>
              <a:t>Costing involves imagining what implementation will look like</a:t>
            </a:r>
          </a:p>
          <a:p>
            <a:pPr lvl="2"/>
            <a:r>
              <a:rPr lang="en-ZA" sz="1600" dirty="0"/>
              <a:t>this requires a thorough understanding of the policy intent, the implementing institutions and how government programmes are structured</a:t>
            </a:r>
          </a:p>
          <a:p>
            <a:pPr lvl="1"/>
            <a:r>
              <a:rPr lang="en-ZA" sz="1800" b="1" dirty="0"/>
              <a:t>Provide for set-up costs </a:t>
            </a:r>
          </a:p>
          <a:p>
            <a:pPr lvl="1"/>
            <a:r>
              <a:rPr lang="en-ZA" sz="1800" b="1" dirty="0"/>
              <a:t>Very often policy is ambitious, so may need to model</a:t>
            </a:r>
          </a:p>
          <a:p>
            <a:pPr lvl="2"/>
            <a:r>
              <a:rPr lang="en-ZA" sz="1600" dirty="0"/>
              <a:t>a full policy scenario</a:t>
            </a:r>
          </a:p>
          <a:p>
            <a:pPr lvl="2"/>
            <a:r>
              <a:rPr lang="en-ZA" sz="1600" dirty="0"/>
              <a:t>a pragmatic scenario</a:t>
            </a:r>
          </a:p>
          <a:p>
            <a:pPr lvl="2"/>
            <a:r>
              <a:rPr lang="en-ZA" sz="1600" dirty="0"/>
              <a:t>a rollout scenario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40514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400BA2-D707-4ABF-864B-4FE522398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2" y="730251"/>
            <a:ext cx="10542247" cy="5232399"/>
          </a:xfrm>
        </p:spPr>
        <p:txBody>
          <a:bodyPr/>
          <a:lstStyle/>
          <a:p>
            <a:r>
              <a:rPr lang="en-ZA" dirty="0"/>
              <a:t>Policy often reflects ambitious, idealistic best practice</a:t>
            </a:r>
          </a:p>
          <a:p>
            <a:pPr lvl="2"/>
            <a:r>
              <a:rPr lang="en-ZA" sz="1800" dirty="0"/>
              <a:t>scope of the policy</a:t>
            </a:r>
          </a:p>
          <a:p>
            <a:pPr lvl="2"/>
            <a:r>
              <a:rPr lang="en-ZA" sz="1800" dirty="0"/>
              <a:t>norms and standards</a:t>
            </a:r>
          </a:p>
          <a:p>
            <a:pPr lvl="2"/>
            <a:r>
              <a:rPr lang="en-ZA" sz="1800" dirty="0"/>
              <a:t>coverage of intended beneficiaries</a:t>
            </a:r>
          </a:p>
          <a:p>
            <a:pPr lvl="1">
              <a:spcAft>
                <a:spcPts val="1200"/>
              </a:spcAft>
            </a:pPr>
            <a:r>
              <a:rPr lang="en-ZA" dirty="0"/>
              <a:t>objectives are laudable, but not fiscally affordable or sustainable</a:t>
            </a:r>
            <a:endParaRPr lang="en-ZA" sz="2000" dirty="0"/>
          </a:p>
          <a:p>
            <a:r>
              <a:rPr lang="en-ZA" dirty="0"/>
              <a:t>A costing model explores the fiscal implications of policy</a:t>
            </a:r>
          </a:p>
          <a:p>
            <a:pPr lvl="1"/>
            <a:r>
              <a:rPr lang="en-ZA" dirty="0"/>
              <a:t>identify pragmatic options that are more affordable and sustainable. </a:t>
            </a:r>
          </a:p>
          <a:p>
            <a:pPr lvl="2"/>
            <a:r>
              <a:rPr lang="en-ZA" sz="1800" dirty="0"/>
              <a:t>moderating the scope of the policy</a:t>
            </a:r>
          </a:p>
          <a:p>
            <a:pPr lvl="2"/>
            <a:r>
              <a:rPr lang="en-ZA" sz="1800" dirty="0"/>
              <a:t>reducing the norms and standards from best to good practice</a:t>
            </a:r>
          </a:p>
          <a:p>
            <a:pPr lvl="2"/>
            <a:r>
              <a:rPr lang="en-ZA" sz="1800" dirty="0"/>
              <a:t>restricting the eligible beneficiaries to those most in need </a:t>
            </a:r>
          </a:p>
          <a:p>
            <a:pPr lvl="1"/>
            <a:r>
              <a:rPr lang="en-ZA" dirty="0"/>
              <a:t>construct the costing model so that the implications of these changes can be explored</a:t>
            </a:r>
            <a:endParaRPr lang="en-GB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364B34-80C0-4CE4-91A1-D54864F0CE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F35091-7316-4011-8F22-6D06BED6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Costing brings fiscal realities into policy discussions</a:t>
            </a:r>
          </a:p>
        </p:txBody>
      </p:sp>
    </p:spTree>
    <p:extLst>
      <p:ext uri="{BB962C8B-B14F-4D97-AF65-F5344CB8AC3E}">
        <p14:creationId xmlns:p14="http://schemas.microsoft.com/office/powerpoint/2010/main" val="3619732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317C2-DA53-41AF-9C8B-816C1BAE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383033"/>
            <a:ext cx="8740087" cy="54482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A" dirty="0"/>
              <a:t>Develop a costing (budget) for a party you are organising.</a:t>
            </a:r>
          </a:p>
          <a:p>
            <a:pPr marL="457200" indent="-457200">
              <a:buFont typeface="+mj-lt"/>
              <a:buAutoNum type="arabicPeriod"/>
            </a:pPr>
            <a:endParaRPr lang="en-ZA" dirty="0"/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Reflect on the steps you followed in developing this costing, and list them in a logical order.</a:t>
            </a:r>
            <a:br>
              <a:rPr lang="en-ZA" dirty="0"/>
            </a:br>
            <a:endParaRPr lang="en-ZA" dirty="0"/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If your party has to be postponed by a year, how will that affect your costing?</a:t>
            </a:r>
          </a:p>
          <a:p>
            <a:pPr marL="457200" indent="-457200">
              <a:buFont typeface="+mj-lt"/>
              <a:buAutoNum type="arabicPeriod"/>
            </a:pPr>
            <a:endParaRPr lang="en-ZA" dirty="0"/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If you are told that the budget for your party is only sufficient to cover 75% of your original costing, what are you going to do?</a:t>
            </a:r>
            <a:endParaRPr lang="en-GB" dirty="0"/>
          </a:p>
          <a:p>
            <a:pPr marL="457200" indent="-457200">
              <a:buFont typeface="+mj-lt"/>
              <a:buAutoNum type="arabicPeriod" startAt="3"/>
            </a:pPr>
            <a:endParaRPr lang="en-ZA" sz="2400" dirty="0"/>
          </a:p>
          <a:p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EB0C7-8725-4358-895B-8FA0BB2AD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CEB722-1E68-4ED9-A2C4-5AD174BD1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383033"/>
            <a:ext cx="2299316" cy="2973881"/>
          </a:xfrm>
        </p:spPr>
        <p:txBody>
          <a:bodyPr/>
          <a:lstStyle/>
          <a:p>
            <a:r>
              <a:rPr lang="en-ZA" sz="2400" dirty="0"/>
              <a:t>Exercise 5.3:  Application of the costing equation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7223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inputs and prices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47539" y="631150"/>
            <a:ext cx="3300045" cy="1010951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en-US" sz="2539" b="0" dirty="0">
              <a:latin typeface="Tahoma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517752" y="775572"/>
            <a:ext cx="1263848" cy="72210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en-US" sz="3385" dirty="0"/>
              <a:t>Input</a:t>
            </a:r>
            <a:endParaRPr kumimoji="0" lang="en-GB" altLang="en-US" sz="3385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413522" y="775572"/>
            <a:ext cx="1263848" cy="722107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en-US" sz="3385" dirty="0"/>
              <a:t> Price</a:t>
            </a:r>
            <a:endParaRPr kumimoji="0" lang="en-GB" altLang="en-US" sz="3385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781599" y="342307"/>
            <a:ext cx="631924" cy="139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GB" altLang="en-US" sz="8462" dirty="0"/>
              <a:t>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90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23E18-1E66-4585-9EAE-0E6A5FE0C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19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56F37-EF83-446D-945C-2656464666E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Every input has price </a:t>
            </a:r>
          </a:p>
          <a:p>
            <a:pPr marL="397984" lvl="1" indent="0" algn="ctr">
              <a:buNone/>
            </a:pPr>
            <a:r>
              <a:rPr lang="en-US" altLang="en-US" dirty="0"/>
              <a:t>However, you need to decide which inputs to count</a:t>
            </a:r>
          </a:p>
          <a:p>
            <a:endParaRPr lang="en-US" altLang="en-US" dirty="0"/>
          </a:p>
          <a:p>
            <a:r>
              <a:rPr lang="en-US" altLang="en-US" dirty="0"/>
              <a:t>Identify key activities and inputs - 80/20 Principle</a:t>
            </a:r>
          </a:p>
          <a:p>
            <a:endParaRPr lang="en-US" altLang="en-US" dirty="0"/>
          </a:p>
          <a:p>
            <a:r>
              <a:rPr lang="en-US" altLang="en-US" dirty="0"/>
              <a:t>Understand the nature of different inputs/costs</a:t>
            </a:r>
          </a:p>
          <a:p>
            <a:pPr lvl="1">
              <a:tabLst>
                <a:tab pos="2063750" algn="l"/>
                <a:tab pos="3321050" algn="l"/>
              </a:tabLst>
            </a:pPr>
            <a:r>
              <a:rPr lang="en-ZA" dirty="0"/>
              <a:t>capital 	versus 	operating inputs/costs</a:t>
            </a:r>
          </a:p>
          <a:p>
            <a:pPr lvl="1">
              <a:tabLst>
                <a:tab pos="2063750" algn="l"/>
                <a:tab pos="3321050" algn="l"/>
              </a:tabLst>
            </a:pPr>
            <a:r>
              <a:rPr lang="en-ZA" dirty="0"/>
              <a:t>set-up 	versus 	ongoing inputs/costs</a:t>
            </a:r>
            <a:endParaRPr lang="en-US" altLang="en-US" dirty="0"/>
          </a:p>
          <a:p>
            <a:pPr lvl="1">
              <a:tabLst>
                <a:tab pos="2063750" algn="l"/>
                <a:tab pos="3321050" algn="l"/>
              </a:tabLst>
            </a:pPr>
            <a:r>
              <a:rPr lang="en-US" altLang="en-US" dirty="0"/>
              <a:t>fixed 	versus 	variable inputs/costs</a:t>
            </a:r>
          </a:p>
          <a:p>
            <a:pPr lvl="1">
              <a:tabLst>
                <a:tab pos="2063750" algn="l"/>
                <a:tab pos="3321050" algn="l"/>
              </a:tabLst>
            </a:pPr>
            <a:r>
              <a:rPr lang="en-US" altLang="en-US" dirty="0"/>
              <a:t>direct 	versus 	indirect inputs/costs</a:t>
            </a:r>
          </a:p>
          <a:p>
            <a:pPr lvl="1"/>
            <a:r>
              <a:rPr lang="en-US" altLang="en-US" dirty="0"/>
              <a:t>inputs where TIME is a variable</a:t>
            </a:r>
          </a:p>
          <a:p>
            <a:r>
              <a:rPr lang="en-US" altLang="en-US" dirty="0"/>
              <a:t>Because their nature determines how to cost them</a:t>
            </a:r>
          </a:p>
          <a:p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130B85-0E70-4CE2-9E0B-2C540B6639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Defining inputs and prices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6971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ight Arrow 54"/>
          <p:cNvSpPr/>
          <p:nvPr/>
        </p:nvSpPr>
        <p:spPr>
          <a:xfrm>
            <a:off x="7167980" y="1041640"/>
            <a:ext cx="1596010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00" y="180119"/>
            <a:ext cx="10528512" cy="408052"/>
          </a:xfrm>
        </p:spPr>
        <p:txBody>
          <a:bodyPr>
            <a:noAutofit/>
          </a:bodyPr>
          <a:lstStyle/>
          <a:p>
            <a:r>
              <a:rPr lang="en-US" sz="2962" b="1" dirty="0">
                <a:solidFill>
                  <a:srgbClr val="8B0E18"/>
                </a:solidFill>
              </a:rPr>
              <a:t>S</a:t>
            </a:r>
            <a:r>
              <a:rPr lang="en-ZA" sz="2962" b="1" dirty="0">
                <a:solidFill>
                  <a:srgbClr val="8B0E18"/>
                </a:solidFill>
              </a:rPr>
              <a:t>pending Review Methodology</a:t>
            </a:r>
          </a:p>
        </p:txBody>
      </p:sp>
      <p:sp>
        <p:nvSpPr>
          <p:cNvPr id="7" name="Rectangle 6"/>
          <p:cNvSpPr/>
          <p:nvPr/>
        </p:nvSpPr>
        <p:spPr>
          <a:xfrm>
            <a:off x="840915" y="944850"/>
            <a:ext cx="1594155" cy="653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Intro</a:t>
            </a:r>
          </a:p>
        </p:txBody>
      </p:sp>
      <p:sp>
        <p:nvSpPr>
          <p:cNvPr id="8" name="Rectangle 7"/>
          <p:cNvSpPr/>
          <p:nvPr/>
        </p:nvSpPr>
        <p:spPr>
          <a:xfrm>
            <a:off x="840914" y="1777753"/>
            <a:ext cx="1594155" cy="653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1</a:t>
            </a:r>
          </a:p>
        </p:txBody>
      </p:sp>
      <p:sp>
        <p:nvSpPr>
          <p:cNvPr id="9" name="Rectangle 8"/>
          <p:cNvSpPr/>
          <p:nvPr/>
        </p:nvSpPr>
        <p:spPr>
          <a:xfrm>
            <a:off x="840915" y="2610655"/>
            <a:ext cx="1594155" cy="653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840915" y="3443557"/>
            <a:ext cx="1594155" cy="653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0912" y="4276459"/>
            <a:ext cx="1594155" cy="653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0915" y="5091449"/>
            <a:ext cx="1594155" cy="653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0911" y="5885026"/>
            <a:ext cx="1594155" cy="6537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 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38847" y="939868"/>
            <a:ext cx="3632045" cy="65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>
                <a:solidFill>
                  <a:prstClr val="white"/>
                </a:solidFill>
                <a:latin typeface="Calibri"/>
              </a:rPr>
              <a:t>Introduction &amp; Savings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38847" y="3403191"/>
            <a:ext cx="3632041" cy="65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ZA" dirty="0">
                <a:solidFill>
                  <a:prstClr val="white"/>
                </a:solidFill>
              </a:rPr>
              <a:t>Indicators protocols 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8848" y="1763814"/>
            <a:ext cx="3632040" cy="65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Institutional analysis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38848" y="2605673"/>
            <a:ext cx="3632042" cy="65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r>
              <a:rPr lang="en-ZA" dirty="0">
                <a:solidFill>
                  <a:prstClr val="white"/>
                </a:solidFill>
              </a:rPr>
              <a:t>Process maps and Logframes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38848" y="4260444"/>
            <a:ext cx="3629132" cy="65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ZA" dirty="0">
                <a:solidFill>
                  <a:prstClr val="white"/>
                </a:solidFill>
              </a:rPr>
              <a:t>Expenditure Analysis</a:t>
            </a:r>
          </a:p>
          <a:p>
            <a:pPr lvl="0" algn="ctr">
              <a:defRPr/>
            </a:pP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38847" y="5086466"/>
            <a:ext cx="3632045" cy="65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ZA" dirty="0">
                <a:solidFill>
                  <a:prstClr val="white"/>
                </a:solidFill>
              </a:rPr>
              <a:t>Cost Modelling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38848" y="5880044"/>
            <a:ext cx="3632042" cy="6537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 and Action Planning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2435066" y="4427079"/>
            <a:ext cx="1063760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2435066" y="5985682"/>
            <a:ext cx="1063760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2435066" y="5151640"/>
            <a:ext cx="1103781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2435066" y="3567409"/>
            <a:ext cx="1063760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2435066" y="2710171"/>
            <a:ext cx="1063760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2417565" y="1865002"/>
            <a:ext cx="1063760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>
            <a:off x="2435066" y="1030968"/>
            <a:ext cx="1063760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34657" y="939868"/>
            <a:ext cx="3106278" cy="653783"/>
          </a:xfrm>
          <a:prstGeom prst="rect">
            <a:avLst/>
          </a:prstGeom>
          <a:solidFill>
            <a:srgbClr val="0C804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to expect, how will we work? 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7167980" y="2719194"/>
            <a:ext cx="1429754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7167979" y="1865002"/>
            <a:ext cx="1429755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7167980" y="3500916"/>
            <a:ext cx="1429754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7167980" y="4353585"/>
            <a:ext cx="1429754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7167980" y="5907391"/>
            <a:ext cx="1429754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7167980" y="5168574"/>
            <a:ext cx="1429754" cy="4895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34657" y="1763814"/>
            <a:ext cx="3106278" cy="653783"/>
          </a:xfrm>
          <a:prstGeom prst="rect">
            <a:avLst/>
          </a:prstGeom>
          <a:solidFill>
            <a:srgbClr val="0C804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</a:rPr>
              <a:t>What is this </a:t>
            </a:r>
            <a:r>
              <a:rPr lang="en-ZA" b="1" dirty="0">
                <a:solidFill>
                  <a:prstClr val="white"/>
                </a:solidFill>
              </a:rPr>
              <a:t>implementation programm</a:t>
            </a:r>
            <a:r>
              <a:rPr lang="en-ZA" dirty="0">
                <a:solidFill>
                  <a:prstClr val="white"/>
                </a:solidFill>
              </a:rPr>
              <a:t>e about?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34657" y="2605673"/>
            <a:ext cx="3106278" cy="653783"/>
          </a:xfrm>
          <a:prstGeom prst="rect">
            <a:avLst/>
          </a:prstGeom>
          <a:solidFill>
            <a:srgbClr val="0C804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ZA" dirty="0">
                <a:solidFill>
                  <a:prstClr val="white"/>
                </a:solidFill>
              </a:rPr>
              <a:t>How does the programme </a:t>
            </a:r>
            <a:r>
              <a:rPr lang="en-ZA" b="1" dirty="0">
                <a:solidFill>
                  <a:prstClr val="white"/>
                </a:solidFill>
              </a:rPr>
              <a:t>work</a:t>
            </a:r>
            <a:r>
              <a:rPr lang="en-ZA" dirty="0">
                <a:solidFill>
                  <a:prstClr val="white"/>
                </a:solidFill>
              </a:rPr>
              <a:t>?</a:t>
            </a:r>
          </a:p>
          <a:p>
            <a:pPr lvl="0"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34657" y="3438575"/>
            <a:ext cx="3106278" cy="653783"/>
          </a:xfrm>
          <a:prstGeom prst="rect">
            <a:avLst/>
          </a:prstGeom>
          <a:solidFill>
            <a:srgbClr val="0C804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ZA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ZA" dirty="0">
                <a:solidFill>
                  <a:prstClr val="white"/>
                </a:solidFill>
              </a:rPr>
              <a:t>How is it </a:t>
            </a:r>
            <a:r>
              <a:rPr lang="en-ZA" b="1" dirty="0">
                <a:solidFill>
                  <a:prstClr val="white"/>
                </a:solidFill>
              </a:rPr>
              <a:t>measured and how should it be measured</a:t>
            </a:r>
            <a:r>
              <a:rPr lang="en-ZA" dirty="0">
                <a:solidFill>
                  <a:prstClr val="white"/>
                </a:solidFill>
              </a:rPr>
              <a:t>? </a:t>
            </a:r>
          </a:p>
          <a:p>
            <a:pPr lvl="0" algn="ctr"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34655" y="4271477"/>
            <a:ext cx="3106280" cy="653783"/>
          </a:xfrm>
          <a:prstGeom prst="rect">
            <a:avLst/>
          </a:prstGeom>
          <a:solidFill>
            <a:srgbClr val="0C804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ZA" dirty="0">
                <a:solidFill>
                  <a:prstClr val="white"/>
                </a:solidFill>
              </a:rPr>
              <a:t>What are we </a:t>
            </a:r>
            <a:r>
              <a:rPr lang="en-ZA" b="1" dirty="0">
                <a:solidFill>
                  <a:prstClr val="white"/>
                </a:solidFill>
              </a:rPr>
              <a:t>spending </a:t>
            </a:r>
            <a:r>
              <a:rPr lang="en-ZA" dirty="0">
                <a:solidFill>
                  <a:prstClr val="white"/>
                </a:solidFill>
              </a:rPr>
              <a:t>on the programme?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234657" y="5086466"/>
            <a:ext cx="3106278" cy="653783"/>
          </a:xfrm>
          <a:prstGeom prst="rect">
            <a:avLst/>
          </a:prstGeom>
          <a:solidFill>
            <a:srgbClr val="0C804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ZA" dirty="0">
                <a:solidFill>
                  <a:prstClr val="white"/>
                </a:solidFill>
              </a:rPr>
              <a:t>What does it actually </a:t>
            </a:r>
            <a:r>
              <a:rPr lang="en-ZA" b="1" dirty="0">
                <a:solidFill>
                  <a:prstClr val="white"/>
                </a:solidFill>
              </a:rPr>
              <a:t>cost</a:t>
            </a:r>
            <a:r>
              <a:rPr lang="en-ZA" dirty="0">
                <a:solidFill>
                  <a:prstClr val="white"/>
                </a:solidFill>
              </a:rPr>
              <a:t> to deliver the programme?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234650" y="5880044"/>
            <a:ext cx="3106285" cy="653783"/>
          </a:xfrm>
          <a:prstGeom prst="rect">
            <a:avLst/>
          </a:prstGeom>
          <a:solidFill>
            <a:srgbClr val="0C804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prstClr val="white"/>
                </a:solidFill>
              </a:rPr>
              <a:t>What are our </a:t>
            </a:r>
            <a:r>
              <a:rPr lang="en-ZA" b="1" dirty="0">
                <a:solidFill>
                  <a:schemeClr val="bg1"/>
                </a:solidFill>
              </a:rPr>
              <a:t>key messages</a:t>
            </a:r>
            <a:r>
              <a:rPr lang="en-ZA" noProof="0" dirty="0">
                <a:solidFill>
                  <a:prstClr val="white"/>
                </a:solidFill>
              </a:rPr>
              <a:t>? Where can we find savings?</a:t>
            </a:r>
            <a:endParaRPr kumimoji="0" lang="en-ZA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2316" y="4985799"/>
            <a:ext cx="10967368" cy="841859"/>
          </a:xfrm>
          <a:prstGeom prst="roundRect">
            <a:avLst/>
          </a:prstGeom>
          <a:noFill/>
          <a:ln w="57150">
            <a:solidFill>
              <a:srgbClr val="99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046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646FD-C3B3-4C31-9695-DD53DAB4C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723" y="275887"/>
            <a:ext cx="4512814" cy="5448276"/>
          </a:xfrm>
        </p:spPr>
        <p:txBody>
          <a:bodyPr/>
          <a:lstStyle/>
          <a:p>
            <a:pPr marL="0" indent="0">
              <a:buNone/>
            </a:pPr>
            <a:r>
              <a:rPr lang="en-ZA" sz="2400" b="1" dirty="0">
                <a:solidFill>
                  <a:srgbClr val="0B6C36"/>
                </a:solidFill>
              </a:rPr>
              <a:t>Capital inputs</a:t>
            </a:r>
          </a:p>
          <a:p>
            <a:r>
              <a:rPr lang="en-ZA" altLang="en-US" sz="2000" dirty="0"/>
              <a:t>Things that get capitalised in accrual accounting</a:t>
            </a:r>
            <a:endParaRPr lang="en-GB" altLang="en-US" sz="2000" dirty="0"/>
          </a:p>
          <a:p>
            <a:r>
              <a:rPr lang="en-GB" altLang="en-US" sz="2000" dirty="0"/>
              <a:t>Buildings and facilities </a:t>
            </a:r>
          </a:p>
          <a:p>
            <a:pPr lvl="1"/>
            <a:r>
              <a:rPr lang="en-GB" altLang="en-US" sz="2000" dirty="0"/>
              <a:t>either based on detailed plans or standard building costs</a:t>
            </a:r>
          </a:p>
          <a:p>
            <a:pPr lvl="1"/>
            <a:r>
              <a:rPr lang="en-GB" altLang="en-US" sz="2000" dirty="0"/>
              <a:t>may not be taken into account if facilities exist</a:t>
            </a:r>
          </a:p>
          <a:p>
            <a:pPr lvl="1"/>
            <a:r>
              <a:rPr lang="en-GB" altLang="en-US" sz="2000" dirty="0"/>
              <a:t>usually part of the set-up costs of a programme</a:t>
            </a:r>
          </a:p>
          <a:p>
            <a:pPr lvl="1"/>
            <a:r>
              <a:rPr lang="en-GB" altLang="en-US" sz="2000" dirty="0"/>
              <a:t>how does one treat major renovations?</a:t>
            </a:r>
          </a:p>
          <a:p>
            <a:r>
              <a:rPr lang="en-GB" altLang="en-US" sz="2000" dirty="0"/>
              <a:t>Major capital equipment</a:t>
            </a:r>
          </a:p>
          <a:p>
            <a:pPr lvl="1"/>
            <a:r>
              <a:rPr lang="en-GB" altLang="en-US" sz="2000" dirty="0"/>
              <a:t>a ICU unit or a mobile clinic</a:t>
            </a:r>
          </a:p>
          <a:p>
            <a:pPr lvl="1"/>
            <a:r>
              <a:rPr lang="en-GB" altLang="en-US" sz="2000" dirty="0"/>
              <a:t>vehicles</a:t>
            </a:r>
            <a:endParaRPr lang="en-GB" altLang="en-US" dirty="0"/>
          </a:p>
          <a:p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20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sz="2400" dirty="0">
                <a:solidFill>
                  <a:srgbClr val="8B0E18"/>
                </a:solidFill>
              </a:rPr>
              <a:t>Capital </a:t>
            </a:r>
            <a:br>
              <a:rPr lang="en-ZA" sz="2400" dirty="0">
                <a:solidFill>
                  <a:srgbClr val="8B0E18"/>
                </a:solidFill>
              </a:rPr>
            </a:br>
            <a:r>
              <a:rPr lang="en-ZA" sz="2400" dirty="0">
                <a:solidFill>
                  <a:srgbClr val="8B0E18"/>
                </a:solidFill>
              </a:rPr>
              <a:t>versus operating inputs/costs</a:t>
            </a:r>
            <a:endParaRPr lang="en-ZA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D649C89-1667-4B29-B2C1-E9434CC57E15}"/>
              </a:ext>
            </a:extLst>
          </p:cNvPr>
          <p:cNvSpPr txBox="1">
            <a:spLocks/>
          </p:cNvSpPr>
          <p:nvPr/>
        </p:nvSpPr>
        <p:spPr>
          <a:xfrm>
            <a:off x="7193190" y="275887"/>
            <a:ext cx="4634144" cy="544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400" b="1" dirty="0">
                <a:solidFill>
                  <a:srgbClr val="0B6C36"/>
                </a:solidFill>
              </a:rPr>
              <a:t>Operating inputs</a:t>
            </a:r>
          </a:p>
          <a:p>
            <a:r>
              <a:rPr lang="en-ZA" sz="2000" dirty="0"/>
              <a:t>Things that get expensed in accrual accounting</a:t>
            </a:r>
          </a:p>
          <a:p>
            <a:r>
              <a:rPr lang="en-ZA" sz="2000" dirty="0"/>
              <a:t>Personnel</a:t>
            </a:r>
          </a:p>
          <a:p>
            <a:pPr lvl="1"/>
            <a:r>
              <a:rPr lang="en-ZA" sz="2000" dirty="0"/>
              <a:t>the largest input in most programmes</a:t>
            </a:r>
          </a:p>
          <a:p>
            <a:r>
              <a:rPr lang="en-ZA" sz="2000" dirty="0"/>
              <a:t>Transport</a:t>
            </a:r>
          </a:p>
          <a:p>
            <a:r>
              <a:rPr lang="en-ZA" sz="2000" dirty="0"/>
              <a:t>Programme specific inputs</a:t>
            </a:r>
          </a:p>
          <a:p>
            <a:pPr lvl="1"/>
            <a:r>
              <a:rPr lang="en-ZA" sz="2000" dirty="0"/>
              <a:t>medicines</a:t>
            </a:r>
          </a:p>
          <a:p>
            <a:pPr lvl="1"/>
            <a:r>
              <a:rPr lang="en-ZA" sz="2000" dirty="0"/>
              <a:t>textbooks</a:t>
            </a:r>
          </a:p>
          <a:p>
            <a:r>
              <a:rPr lang="en-ZA" sz="2000" dirty="0"/>
              <a:t>Transfers to NPOs 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888917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646FD-C3B3-4C31-9695-DD53DAB4C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723" y="275887"/>
            <a:ext cx="4512814" cy="5448276"/>
          </a:xfrm>
        </p:spPr>
        <p:txBody>
          <a:bodyPr/>
          <a:lstStyle/>
          <a:p>
            <a:pPr marL="0" indent="0">
              <a:buNone/>
            </a:pPr>
            <a:r>
              <a:rPr lang="en-ZA" sz="2400" b="1" dirty="0">
                <a:solidFill>
                  <a:srgbClr val="0B6C36"/>
                </a:solidFill>
              </a:rPr>
              <a:t>Set-up inputs/costs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What is required to get a </a:t>
            </a:r>
            <a:r>
              <a:rPr lang="en-US" altLang="en-US" sz="2400" dirty="0" err="1"/>
              <a:t>programme</a:t>
            </a:r>
            <a:r>
              <a:rPr lang="en-US" altLang="en-US" sz="2400" dirty="0"/>
              <a:t> up and running?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Relevant to the costing of new services and the significant expansion of current services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Show separately because of their non-recurrent nature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/>
              <a:t>Examples?</a:t>
            </a:r>
          </a:p>
          <a:p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21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sz="2400" dirty="0"/>
              <a:t>Set-up </a:t>
            </a:r>
            <a:br>
              <a:rPr lang="en-ZA" sz="2400" dirty="0"/>
            </a:br>
            <a:r>
              <a:rPr lang="en-ZA" sz="2400" dirty="0"/>
              <a:t>versus ongoing inputs/costs</a:t>
            </a:r>
            <a:endParaRPr lang="en-ZA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D649C89-1667-4B29-B2C1-E9434CC57E15}"/>
              </a:ext>
            </a:extLst>
          </p:cNvPr>
          <p:cNvSpPr txBox="1">
            <a:spLocks/>
          </p:cNvSpPr>
          <p:nvPr/>
        </p:nvSpPr>
        <p:spPr>
          <a:xfrm>
            <a:off x="7193190" y="275887"/>
            <a:ext cx="4634144" cy="544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400" b="1" dirty="0">
                <a:solidFill>
                  <a:srgbClr val="0B6C36"/>
                </a:solidFill>
              </a:rPr>
              <a:t>Ongoing inputs/costs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2400" dirty="0"/>
              <a:t>What is required to keep a programme running?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ZA" sz="2000" dirty="0"/>
              <a:t>distinguish between ongoing costs and the impact of rollout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2400" dirty="0"/>
              <a:t>The estimated annual budget required to run the programme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2400" dirty="0"/>
              <a:t>Show cost for each year of the MTEF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2400" dirty="0"/>
              <a:t>How do you treat price increases?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sz="2400" dirty="0"/>
              <a:t>Examples?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4117548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98F043-8F30-4D7E-8C30-11B335750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489" y="221113"/>
            <a:ext cx="4522310" cy="5448276"/>
          </a:xfrm>
        </p:spPr>
        <p:txBody>
          <a:bodyPr/>
          <a:lstStyle/>
          <a:p>
            <a:pPr marL="0" indent="0">
              <a:buNone/>
            </a:pPr>
            <a:r>
              <a:rPr lang="en-ZA" sz="2400" b="1" dirty="0">
                <a:solidFill>
                  <a:srgbClr val="0B6C36"/>
                </a:solidFill>
              </a:rPr>
              <a:t>Fixed inputs/costs</a:t>
            </a:r>
          </a:p>
          <a:p>
            <a:pPr lvl="1"/>
            <a:r>
              <a:rPr lang="en-US" altLang="en-US" dirty="0"/>
              <a:t>Don’t change in the short term despite changes in volume of output</a:t>
            </a:r>
          </a:p>
          <a:p>
            <a:pPr lvl="1"/>
            <a:r>
              <a:rPr lang="en-US" altLang="en-US" dirty="0"/>
              <a:t>Change only when significant increases or decreases in volume occur</a:t>
            </a:r>
          </a:p>
          <a:p>
            <a:pPr lvl="1"/>
            <a:r>
              <a:rPr lang="en-ZA" dirty="0"/>
              <a:t>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F5FA4C-454B-49C1-8C26-C5596C7ACC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22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7FA76-7635-497E-9F2C-B15C971FEC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sz="2800" dirty="0"/>
              <a:t>Fixed versus variable inputs/costs</a:t>
            </a:r>
            <a:endParaRPr lang="en-ZA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59433FF-7DFA-4A6A-9702-DC50B59D33F1}"/>
              </a:ext>
            </a:extLst>
          </p:cNvPr>
          <p:cNvSpPr txBox="1">
            <a:spLocks/>
          </p:cNvSpPr>
          <p:nvPr/>
        </p:nvSpPr>
        <p:spPr>
          <a:xfrm>
            <a:off x="6846292" y="218559"/>
            <a:ext cx="4856712" cy="544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400" b="1" dirty="0">
                <a:solidFill>
                  <a:srgbClr val="0B6C36"/>
                </a:solidFill>
              </a:rPr>
              <a:t>Variable inputs/costs</a:t>
            </a:r>
          </a:p>
          <a:p>
            <a:pPr lvl="1"/>
            <a:r>
              <a:rPr lang="en-US" altLang="en-US" dirty="0"/>
              <a:t>There is a direct relationship with changes volume of output</a:t>
            </a:r>
          </a:p>
          <a:p>
            <a:pPr lvl="1"/>
            <a:r>
              <a:rPr lang="en-US" altLang="en-US" dirty="0"/>
              <a:t>May be lumpy </a:t>
            </a:r>
          </a:p>
          <a:p>
            <a:pPr lvl="2"/>
            <a:r>
              <a:rPr lang="en-US" altLang="en-US" sz="2116" dirty="0"/>
              <a:t>increase in a step-wise fashion as the volume of service increases </a:t>
            </a:r>
          </a:p>
          <a:p>
            <a:pPr lvl="2"/>
            <a:r>
              <a:rPr lang="en-US" altLang="en-US" sz="2116" dirty="0"/>
              <a:t>vary according to seasonality, cycles or specific time periods for delivery</a:t>
            </a:r>
          </a:p>
          <a:p>
            <a:pPr lvl="1"/>
            <a:r>
              <a:rPr lang="en-US" altLang="en-US" dirty="0"/>
              <a:t>Examples?</a:t>
            </a:r>
            <a:endParaRPr lang="en-GB" alt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18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646FD-C3B3-4C31-9695-DD53DAB4C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723" y="275887"/>
            <a:ext cx="4512814" cy="5448276"/>
          </a:xfrm>
        </p:spPr>
        <p:txBody>
          <a:bodyPr/>
          <a:lstStyle/>
          <a:p>
            <a:pPr marL="0" indent="0">
              <a:buNone/>
            </a:pPr>
            <a:r>
              <a:rPr lang="en-ZA" sz="2400" b="1" dirty="0">
                <a:solidFill>
                  <a:srgbClr val="0B6C36"/>
                </a:solidFill>
              </a:rPr>
              <a:t>Direct inputs/costs</a:t>
            </a:r>
          </a:p>
          <a:p>
            <a:r>
              <a:rPr lang="en-ZA" sz="2200" dirty="0"/>
              <a:t>Inputs that are required for the delivery of the programme AND that are paid for by government</a:t>
            </a:r>
          </a:p>
          <a:p>
            <a:pPr lvl="1"/>
            <a:r>
              <a:rPr lang="en-ZA" dirty="0"/>
              <a:t>i.e. it is a direct cost to government</a:t>
            </a:r>
          </a:p>
          <a:p>
            <a:r>
              <a:rPr lang="en-ZA" sz="2200" dirty="0"/>
              <a:t>Apply the 80/20 principle</a:t>
            </a:r>
          </a:p>
          <a:p>
            <a:r>
              <a:rPr lang="en-ZA" sz="2200" dirty="0"/>
              <a:t>Certain direct inputs may be treated as ‘out-of-scope’ because of the focus of the costing model</a:t>
            </a:r>
          </a:p>
          <a:p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14349-7C76-4DE8-BD8A-D284152F25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23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AAC5C-DD58-40C5-88E6-A9988F650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ZA" sz="2400" dirty="0"/>
              <a:t>Direct </a:t>
            </a:r>
            <a:br>
              <a:rPr lang="en-ZA" sz="2400" dirty="0"/>
            </a:br>
            <a:r>
              <a:rPr lang="en-ZA" sz="2400" dirty="0"/>
              <a:t>versus indirect inputs/costs</a:t>
            </a:r>
            <a:endParaRPr lang="en-ZA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D649C89-1667-4B29-B2C1-E9434CC57E15}"/>
              </a:ext>
            </a:extLst>
          </p:cNvPr>
          <p:cNvSpPr txBox="1">
            <a:spLocks/>
          </p:cNvSpPr>
          <p:nvPr/>
        </p:nvSpPr>
        <p:spPr>
          <a:xfrm>
            <a:off x="7193190" y="275887"/>
            <a:ext cx="4634144" cy="5448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sz="2400" b="1" dirty="0">
                <a:solidFill>
                  <a:srgbClr val="0B6C36"/>
                </a:solidFill>
              </a:rPr>
              <a:t>Indirect inputs/costs</a:t>
            </a:r>
          </a:p>
          <a:p>
            <a:r>
              <a:rPr lang="en-ZA" sz="2200" dirty="0"/>
              <a:t>Inputs that contribute to the delivery of the programme, BUT that are not paid for by government</a:t>
            </a:r>
          </a:p>
          <a:p>
            <a:r>
              <a:rPr lang="en-ZA" sz="2200" dirty="0"/>
              <a:t>Examples: </a:t>
            </a:r>
            <a:endParaRPr lang="en-GB" sz="2200" dirty="0"/>
          </a:p>
          <a:p>
            <a:pPr lvl="1"/>
            <a:r>
              <a:rPr lang="en-GB" sz="2000" dirty="0"/>
              <a:t>Taxi fares to the clinic</a:t>
            </a:r>
          </a:p>
          <a:p>
            <a:pPr lvl="1"/>
            <a:r>
              <a:rPr lang="en-GB" sz="2000" dirty="0"/>
              <a:t>The opportunity cost of volunteers' time</a:t>
            </a:r>
          </a:p>
          <a:p>
            <a:pPr lvl="1"/>
            <a:r>
              <a:rPr lang="en-GB" sz="2000" dirty="0"/>
              <a:t>The imputed cost of in-kind contributions or existing infrastructure</a:t>
            </a:r>
          </a:p>
          <a:p>
            <a:r>
              <a:rPr lang="en-ZA" sz="2200" dirty="0"/>
              <a:t>Not included – unless doing an RIA or there is a particular policy question that needs to be answered </a:t>
            </a:r>
            <a:endParaRPr lang="en-GB" sz="2200" dirty="0"/>
          </a:p>
          <a:p>
            <a:endParaRPr lang="en-ZA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90B188-E800-4011-BE8E-2BAB8503F1CE}"/>
              </a:ext>
            </a:extLst>
          </p:cNvPr>
          <p:cNvSpPr/>
          <p:nvPr/>
        </p:nvSpPr>
        <p:spPr>
          <a:xfrm>
            <a:off x="2857773" y="4797425"/>
            <a:ext cx="3739877" cy="1558923"/>
          </a:xfrm>
          <a:prstGeom prst="roundRect">
            <a:avLst/>
          </a:prstGeom>
          <a:gradFill>
            <a:gsLst>
              <a:gs pos="18000">
                <a:srgbClr val="3366FF"/>
              </a:gs>
              <a:gs pos="100000">
                <a:srgbClr val="00B0F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>
                <a:solidFill>
                  <a:schemeClr val="tx1"/>
                </a:solidFill>
              </a:rPr>
              <a:t>Overhead expenses</a:t>
            </a:r>
            <a:br>
              <a:rPr lang="en-ZA" dirty="0"/>
            </a:br>
            <a:r>
              <a:rPr lang="en-ZA" sz="2400" dirty="0"/>
              <a:t>Costs of supervision and corporate services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51229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0567F3-F2DD-4B60-A004-B53E450E0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400" dirty="0"/>
              <a:t>Used to determine the required capacity of facilities and the required number of personnel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/>
              <a:t>e.g. time taken for an interview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Important for determining the quality of service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/>
              <a:t>if there is a waiting period what happens in the interim 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/>
              <a:t>e.g. if adoptions take 3 months for approval what happens to the child in the interim and what other costs are incurred during that period</a:t>
            </a:r>
          </a:p>
          <a:p>
            <a:pPr>
              <a:spcBef>
                <a:spcPct val="50000"/>
              </a:spcBef>
            </a:pPr>
            <a:r>
              <a:rPr lang="en-US" altLang="en-US" sz="2400" dirty="0"/>
              <a:t>Responsiveness of early intervention measures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/>
              <a:t>certain actions are needed at a specific time, any delay detracts from the quality, usefulness of the service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/>
              <a:t>e.g. emergency medical services</a:t>
            </a:r>
            <a:endParaRPr lang="en-US" sz="2000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A4A0CD-493E-44DB-8FC0-F63B534DAF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24</a:t>
            </a:fld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DBB32-F4B5-469A-A440-1C213810C4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/>
              <a:t>Inputs where TIME is a variable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4839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D5296C-4AA3-422E-A253-CC62B90B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altLang="en-US" dirty="0"/>
              <a:t>Where to obtain prices?</a:t>
            </a:r>
          </a:p>
          <a:p>
            <a:pPr lvl="1">
              <a:spcBef>
                <a:spcPts val="800"/>
              </a:spcBef>
            </a:pPr>
            <a:r>
              <a:rPr lang="en-US" altLang="en-US" dirty="0"/>
              <a:t>Historical accounting information</a:t>
            </a:r>
          </a:p>
          <a:p>
            <a:pPr lvl="1">
              <a:spcBef>
                <a:spcPts val="800"/>
              </a:spcBef>
            </a:pPr>
            <a:r>
              <a:rPr lang="en-US" altLang="en-US" dirty="0"/>
              <a:t>Past purchase invoices</a:t>
            </a:r>
          </a:p>
          <a:p>
            <a:pPr lvl="1">
              <a:spcBef>
                <a:spcPts val="800"/>
              </a:spcBef>
            </a:pPr>
            <a:r>
              <a:rPr lang="en-US" altLang="en-US" dirty="0"/>
              <a:t>Suppliers and retailers</a:t>
            </a:r>
          </a:p>
          <a:p>
            <a:pPr lvl="1">
              <a:spcBef>
                <a:spcPts val="800"/>
              </a:spcBef>
            </a:pPr>
            <a:r>
              <a:rPr lang="en-US" altLang="en-US" dirty="0"/>
              <a:t>Employee time sheets</a:t>
            </a:r>
          </a:p>
          <a:p>
            <a:pPr lvl="1">
              <a:spcBef>
                <a:spcPts val="800"/>
              </a:spcBef>
              <a:spcAft>
                <a:spcPts val="1200"/>
              </a:spcAft>
            </a:pPr>
            <a:r>
              <a:rPr lang="en-US" altLang="en-US" dirty="0"/>
              <a:t>Employee pay roll or DPSA salary scales</a:t>
            </a:r>
          </a:p>
          <a:p>
            <a:pPr>
              <a:spcBef>
                <a:spcPts val="800"/>
              </a:spcBef>
            </a:pPr>
            <a:r>
              <a:rPr lang="en-US" altLang="en-US" dirty="0"/>
              <a:t>Need to check that prices are ‘current prices”</a:t>
            </a:r>
          </a:p>
          <a:p>
            <a:pPr>
              <a:spcBef>
                <a:spcPts val="800"/>
              </a:spcBef>
            </a:pPr>
            <a:r>
              <a:rPr lang="en-US" altLang="en-US" dirty="0"/>
              <a:t>May need to adjust for inflation </a:t>
            </a:r>
          </a:p>
          <a:p>
            <a:pPr>
              <a:spcBef>
                <a:spcPts val="800"/>
              </a:spcBef>
            </a:pPr>
            <a:r>
              <a:rPr lang="en-US" altLang="en-US" dirty="0"/>
              <a:t>May need to adjust for escalation or term agreements</a:t>
            </a:r>
          </a:p>
          <a:p>
            <a:pPr>
              <a:spcBef>
                <a:spcPts val="800"/>
              </a:spcBef>
            </a:pPr>
            <a:r>
              <a:rPr lang="en-US" altLang="en-US" dirty="0"/>
              <a:t>For certain imported inputs, the exchange rate may be important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20CAB3-C208-4C4C-B943-3D8C7297C5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25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78F868-EEC9-4DF6-B8CF-A7F8CD86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Where does one find price information?</a:t>
            </a:r>
          </a:p>
        </p:txBody>
      </p:sp>
    </p:spTree>
    <p:extLst>
      <p:ext uri="{BB962C8B-B14F-4D97-AF65-F5344CB8AC3E}">
        <p14:creationId xmlns:p14="http://schemas.microsoft.com/office/powerpoint/2010/main" val="1333753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317C2-DA53-41AF-9C8B-816C1BAE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383032"/>
            <a:ext cx="8981559" cy="5878068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/>
              <a:t>Go to the </a:t>
            </a:r>
            <a:r>
              <a:rPr lang="en-ZA" sz="2400" dirty="0" err="1"/>
              <a:t>GenAssumptions</a:t>
            </a:r>
            <a:r>
              <a:rPr lang="en-ZA" sz="2400" dirty="0"/>
              <a:t> sheet in the INSET Costing Model and analyse the </a:t>
            </a:r>
            <a:r>
              <a:rPr lang="en-ZA" sz="2400" i="1" dirty="0"/>
              <a:t>Course Assumptions</a:t>
            </a:r>
            <a:r>
              <a:rPr lang="en-ZA" sz="2400" dirty="0"/>
              <a:t> from line 33 down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ZA" sz="2400" dirty="0"/>
              <a:t>List 10 different inputs that have been included in the costing of INSET courses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ZA" sz="2400" dirty="0"/>
              <a:t>Can you think of any additional inputs related to INSET courses that should have been included?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ZA" sz="2400" dirty="0"/>
              <a:t>Discuss how time has been factored into the costing of INSET courses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ZA" sz="2400" dirty="0"/>
              <a:t>Identify three other instances where a time variable is costed in the INSET model, and note how it is costed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ZA" sz="2400" dirty="0"/>
              <a:t>How is Infrastructure costed in the INSET Model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/>
            </a:pPr>
            <a:r>
              <a:rPr lang="en-ZA" sz="2400" dirty="0"/>
              <a:t>Why is the costing of courses placed on the </a:t>
            </a:r>
            <a:r>
              <a:rPr lang="en-ZA" sz="2400" dirty="0" err="1"/>
              <a:t>GenAssumption</a:t>
            </a:r>
            <a:r>
              <a:rPr lang="en-ZA" sz="2400" dirty="0"/>
              <a:t> sheet?</a:t>
            </a:r>
          </a:p>
          <a:p>
            <a:pPr marL="457200" indent="-457200">
              <a:buFont typeface="+mj-lt"/>
              <a:buAutoNum type="arabicPeriod"/>
            </a:pP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EB0C7-8725-4358-895B-8FA0BB2AD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26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CEB722-1E68-4ED9-A2C4-5AD174BD1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383033"/>
            <a:ext cx="2299316" cy="2973881"/>
          </a:xfrm>
        </p:spPr>
        <p:txBody>
          <a:bodyPr/>
          <a:lstStyle/>
          <a:p>
            <a:r>
              <a:rPr lang="en-ZA" sz="2400" dirty="0"/>
              <a:t>Exercise 5.4: How does one model different inputs?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1074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demand for services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3863" y="631150"/>
            <a:ext cx="1404275" cy="1010951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en-US" sz="2962" dirty="0"/>
              <a:t>Quantity</a:t>
            </a:r>
            <a:endParaRPr kumimoji="0" lang="en-GB" altLang="en-US" sz="2962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27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3270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23E18-1E66-4585-9EAE-0E6A5FE0C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28</a:t>
            </a:fld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56F37-EF83-446D-945C-2656464666E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dirty="0"/>
              <a:t>Who are the intended clients or beneficiaries?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How are they identified?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Is the </a:t>
            </a:r>
            <a:r>
              <a:rPr lang="en-US" altLang="en-US" dirty="0" err="1"/>
              <a:t>programme</a:t>
            </a:r>
            <a:r>
              <a:rPr lang="en-US" altLang="en-US" dirty="0"/>
              <a:t> designed to reach a specific sub-group?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W</a:t>
            </a:r>
            <a:r>
              <a:rPr lang="en-GB" altLang="en-US" dirty="0"/>
              <a:t>here is demand </a:t>
            </a:r>
            <a:r>
              <a:rPr lang="en-US" altLang="en-US" dirty="0"/>
              <a:t>for each service </a:t>
            </a:r>
            <a:r>
              <a:rPr lang="en-GB" altLang="en-US" dirty="0"/>
              <a:t>located?</a:t>
            </a:r>
            <a:endParaRPr lang="en-US" altLang="en-US" dirty="0"/>
          </a:p>
          <a:p>
            <a:pPr lvl="1">
              <a:lnSpc>
                <a:spcPct val="110000"/>
              </a:lnSpc>
            </a:pPr>
            <a:r>
              <a:rPr lang="en-US" altLang="en-US" dirty="0"/>
              <a:t>What impact does the location of demand have on costing?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W</a:t>
            </a:r>
            <a:r>
              <a:rPr lang="en-GB" altLang="en-US" dirty="0"/>
              <a:t>hat is the current level of output?</a:t>
            </a:r>
          </a:p>
          <a:p>
            <a:pPr>
              <a:lnSpc>
                <a:spcPct val="110000"/>
              </a:lnSpc>
            </a:pPr>
            <a:r>
              <a:rPr lang="en-GB" altLang="en-US" dirty="0"/>
              <a:t>What is the required/desired level of output?</a:t>
            </a:r>
          </a:p>
          <a:p>
            <a:pPr lvl="1">
              <a:lnSpc>
                <a:spcPct val="110000"/>
              </a:lnSpc>
            </a:pPr>
            <a:endParaRPr lang="en-US" altLang="en-US" dirty="0"/>
          </a:p>
          <a:p>
            <a:pPr>
              <a:lnSpc>
                <a:spcPct val="110000"/>
              </a:lnSpc>
            </a:pPr>
            <a:r>
              <a:rPr lang="en-US" altLang="en-US" dirty="0"/>
              <a:t>What is the relationship between demand, process variables and the different kinds of inputs?</a:t>
            </a:r>
            <a:endParaRPr lang="en-GB" altLang="en-US" dirty="0"/>
          </a:p>
          <a:p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130B85-0E70-4CE2-9E0B-2C540B6639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Questions to ask when e</a:t>
            </a:r>
            <a:r>
              <a:rPr lang="en-ZA" sz="2400" dirty="0"/>
              <a:t>stimating the demand for services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2359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91E726-0926-40AA-B3DC-2654B0030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Some services are needed immediately</a:t>
            </a:r>
          </a:p>
          <a:p>
            <a:pPr lvl="1"/>
            <a:r>
              <a:rPr lang="en-US" altLang="en-US" dirty="0"/>
              <a:t>emergency removal of children from dangerous places</a:t>
            </a:r>
          </a:p>
          <a:p>
            <a:pPr lvl="1"/>
            <a:r>
              <a:rPr lang="en-US" altLang="en-US" dirty="0"/>
              <a:t>emergency medical care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Some services can have a lead time</a:t>
            </a:r>
          </a:p>
          <a:p>
            <a:pPr lvl="1"/>
            <a:r>
              <a:rPr lang="en-US" altLang="en-US" dirty="0"/>
              <a:t>fostering and adoptions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Some services can be delayed</a:t>
            </a:r>
          </a:p>
          <a:p>
            <a:pPr lvl="1"/>
            <a:r>
              <a:rPr lang="en-US" altLang="en-US" dirty="0"/>
              <a:t>counseling, assessments or court processes  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How do these differences affect the cost of services?</a:t>
            </a:r>
            <a:endParaRPr lang="en-GB" altLang="en-US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FFA68-3698-4913-B1AC-5E09B1ED8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29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5D0838-EC9C-4FE2-ABB4-6778417E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does the </a:t>
            </a:r>
            <a:r>
              <a:rPr lang="en-ZA" i="1" dirty="0"/>
              <a:t>timing of demand</a:t>
            </a:r>
            <a:r>
              <a:rPr lang="en-ZA" dirty="0"/>
              <a:t> impact on cost?</a:t>
            </a:r>
          </a:p>
        </p:txBody>
      </p:sp>
    </p:spTree>
    <p:extLst>
      <p:ext uri="{BB962C8B-B14F-4D97-AF65-F5344CB8AC3E}">
        <p14:creationId xmlns:p14="http://schemas.microsoft.com/office/powerpoint/2010/main" val="362713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317C2-DA53-41AF-9C8B-816C1BAE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383033"/>
            <a:ext cx="8740087" cy="54482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A" sz="2400" dirty="0"/>
              <a:t>Think of building a bridge…</a:t>
            </a:r>
          </a:p>
          <a:p>
            <a:pPr lvl="1"/>
            <a:r>
              <a:rPr lang="en-ZA" dirty="0"/>
              <a:t>list the different types of information you will require in order to work out the cost of building a bridge</a:t>
            </a:r>
          </a:p>
          <a:p>
            <a:pPr lvl="1"/>
            <a:r>
              <a:rPr lang="en-ZA" dirty="0"/>
              <a:t>list the practical steps that are followed when working out the cost of building a bridge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ZA" sz="2400" dirty="0"/>
              <a:t>Think of improving the in-service training of teachers…</a:t>
            </a:r>
          </a:p>
          <a:p>
            <a:pPr lvl="1"/>
            <a:r>
              <a:rPr lang="en-ZA" dirty="0"/>
              <a:t>list the different types of information you will require in order to work out the cost of improving in-service teacher training</a:t>
            </a:r>
          </a:p>
          <a:p>
            <a:pPr lvl="1"/>
            <a:r>
              <a:rPr lang="en-ZA" dirty="0"/>
              <a:t>list the practical steps that are followed when working out the cost of improving in-service teacher training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ZA" sz="2400" dirty="0"/>
              <a:t>Discuss why government generally works out the cost of building a bridge before making a decision, but rarely works out the cost of a social policy before making a decision? </a:t>
            </a:r>
          </a:p>
          <a:p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EB0C7-8725-4358-895B-8FA0BB2AD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CEB722-1E68-4ED9-A2C4-5AD174BD1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383033"/>
            <a:ext cx="2299316" cy="2973881"/>
          </a:xfrm>
        </p:spPr>
        <p:txBody>
          <a:bodyPr/>
          <a:lstStyle/>
          <a:p>
            <a:r>
              <a:rPr lang="en-ZA" sz="2400" dirty="0"/>
              <a:t>Exercise 5.1: What does “costing government policy” mean?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8013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45C77C-BF8F-4D2B-987B-D7BE239E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53" y="881169"/>
            <a:ext cx="5271747" cy="5268443"/>
          </a:xfrm>
        </p:spPr>
        <p:txBody>
          <a:bodyPr/>
          <a:lstStyle/>
          <a:p>
            <a:r>
              <a:rPr lang="en-US" altLang="en-US" dirty="0"/>
              <a:t>When thinking about the  demand for a service, consider:</a:t>
            </a:r>
          </a:p>
          <a:p>
            <a:pPr lvl="1"/>
            <a:r>
              <a:rPr lang="en-ZA" altLang="en-US" dirty="0"/>
              <a:t>Number</a:t>
            </a:r>
            <a:endParaRPr lang="en-GB" altLang="en-US" dirty="0"/>
          </a:p>
          <a:p>
            <a:pPr lvl="1"/>
            <a:r>
              <a:rPr lang="en-US" altLang="en-US" dirty="0"/>
              <a:t>Volume</a:t>
            </a:r>
          </a:p>
          <a:p>
            <a:pPr lvl="1"/>
            <a:r>
              <a:rPr lang="en-US" altLang="en-US" dirty="0"/>
              <a:t>Regularity/frequency</a:t>
            </a:r>
            <a:endParaRPr lang="en-GB" altLang="en-US" dirty="0"/>
          </a:p>
          <a:p>
            <a:pPr lvl="1"/>
            <a:r>
              <a:rPr lang="en-US" altLang="en-US" dirty="0"/>
              <a:t>Quality</a:t>
            </a:r>
          </a:p>
          <a:p>
            <a:pPr lvl="1"/>
            <a:r>
              <a:rPr lang="en-US" altLang="en-US" dirty="0"/>
              <a:t>Time period</a:t>
            </a:r>
          </a:p>
          <a:p>
            <a:pPr lvl="1"/>
            <a:r>
              <a:rPr lang="en-US" altLang="en-US" dirty="0"/>
              <a:t>One-off/continuous</a:t>
            </a:r>
            <a:endParaRPr lang="en-GB" altLang="en-US" dirty="0"/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0E4649-4425-4AFB-8437-CD44F5D49D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30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ED4121-5F17-411B-9578-C2F0C62D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Things you need to think about when considering demand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5A21D68-1D8D-4E20-BEE2-B77B445B367C}"/>
              </a:ext>
            </a:extLst>
          </p:cNvPr>
          <p:cNvSpPr txBox="1">
            <a:spLocks/>
          </p:cNvSpPr>
          <p:nvPr/>
        </p:nvSpPr>
        <p:spPr>
          <a:xfrm>
            <a:off x="6081018" y="881169"/>
            <a:ext cx="5271747" cy="5268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272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60704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38537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516370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513012" algn="l"/>
              </a:tabLst>
              <a:defRPr lang="en-US"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04278" indent="-362720" algn="l" defTabSz="483626" rtl="0" eaLnBrk="1" latinLnBrk="0" hangingPunct="1">
              <a:spcBef>
                <a:spcPct val="20000"/>
              </a:spcBef>
              <a:buClr>
                <a:srgbClr val="8B0E18"/>
              </a:buClr>
              <a:buFont typeface="Wingdings" charset="2"/>
              <a:buChar char="§"/>
              <a:tabLst>
                <a:tab pos="1796806" algn="l"/>
              </a:tabLst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659944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3570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7196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822" indent="-241813" algn="l" defTabSz="483626" rtl="0" eaLnBrk="1" latinLnBrk="0" hangingPunct="1">
              <a:spcBef>
                <a:spcPct val="20000"/>
              </a:spcBef>
              <a:buFont typeface="Arial"/>
              <a:buChar char="•"/>
              <a:defRPr sz="2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Relate the demand to</a:t>
            </a:r>
          </a:p>
          <a:p>
            <a:pPr lvl="1"/>
            <a:r>
              <a:rPr lang="en-US" altLang="en-US" dirty="0"/>
              <a:t>H</a:t>
            </a:r>
            <a:r>
              <a:rPr lang="en-GB" altLang="en-US" dirty="0"/>
              <a:t>ow long do processes take</a:t>
            </a:r>
            <a:r>
              <a:rPr lang="en-US" altLang="en-US" dirty="0"/>
              <a:t>?</a:t>
            </a:r>
          </a:p>
          <a:p>
            <a:pPr lvl="1"/>
            <a:r>
              <a:rPr lang="en-US" altLang="en-US" dirty="0"/>
              <a:t>What are the expected</a:t>
            </a:r>
            <a:r>
              <a:rPr lang="en-GB" altLang="en-US" dirty="0"/>
              <a:t> waiting times?</a:t>
            </a:r>
          </a:p>
          <a:p>
            <a:pPr lvl="1"/>
            <a:r>
              <a:rPr lang="en-US" altLang="en-US" dirty="0"/>
              <a:t>W</a:t>
            </a:r>
            <a:r>
              <a:rPr lang="en-GB" altLang="en-US" dirty="0"/>
              <a:t>ho is involved?</a:t>
            </a:r>
          </a:p>
          <a:p>
            <a:pPr lvl="1"/>
            <a:r>
              <a:rPr lang="en-US" altLang="en-US" dirty="0"/>
              <a:t>W</a:t>
            </a:r>
            <a:r>
              <a:rPr lang="en-GB" altLang="en-US" dirty="0"/>
              <a:t>hat resources get used?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12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30F3D4-BBE3-4EEF-BFB6-71F0972E0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Demographic factors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Population profile, birth/mortality rates, poverty, migration 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Social factors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Crime rates, gang-related activity, family structures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Health factors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HIV/Aids, TB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Success or failure of policy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If prevention is unsuccessful demand is higher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If adoption policy is successful, the demand for care decreases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40D5A7-5B3B-46C1-A38D-570CA3B93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31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23742D-338A-41F1-AD58-DD500BEA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Factors influencing demand</a:t>
            </a:r>
          </a:p>
        </p:txBody>
      </p:sp>
    </p:spTree>
    <p:extLst>
      <p:ext uri="{BB962C8B-B14F-4D97-AF65-F5344CB8AC3E}">
        <p14:creationId xmlns:p14="http://schemas.microsoft.com/office/powerpoint/2010/main" val="1875856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D1926-D56C-4EC1-97EE-58853752A5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114296-521A-4EF7-AF8C-29C0960E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Sometimes estimating inputs is really complicated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B449AF6-79DC-4CD9-894F-1011D165A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74" y="2711449"/>
            <a:ext cx="9530676" cy="414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E446329-7783-4EE6-8FA3-8F6B4F772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74" y="711200"/>
            <a:ext cx="9530676" cy="193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6DBEED-5222-4D0C-A431-544A7FCA9C60}"/>
              </a:ext>
            </a:extLst>
          </p:cNvPr>
          <p:cNvSpPr txBox="1"/>
          <p:nvPr/>
        </p:nvSpPr>
        <p:spPr>
          <a:xfrm>
            <a:off x="171450" y="789677"/>
            <a:ext cx="203068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ZA" b="1" dirty="0"/>
              <a:t>Can you explain what is being done on this page?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54013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317C2-DA53-41AF-9C8B-816C1BAE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383032"/>
            <a:ext cx="8981559" cy="587806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ZA" sz="2400" dirty="0"/>
              <a:t>With reference to the INSET Costing Model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ZA" sz="2400" dirty="0"/>
              <a:t>What variables are used to estimate the demand for INSET courses?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ZA" sz="2400" dirty="0"/>
              <a:t>Which variables would you regard to be the key drivers of demand? Where are they set?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ZA" sz="2400" dirty="0"/>
              <a:t>What happens to costs if the number of training days teachers have to complete in a three year cycle increases to 45 days?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ZA" sz="2400" dirty="0"/>
              <a:t>Suggest three pragmatic approaches to changing the demand for courses that would reduce costs?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ZA" sz="2400" dirty="0"/>
              <a:t>How is the demand for infrastructure worked out in the INSET model? </a:t>
            </a:r>
            <a:endParaRPr lang="en-GB" sz="2400" dirty="0"/>
          </a:p>
          <a:p>
            <a:pPr marL="457200" indent="-457200">
              <a:buFont typeface="+mj-lt"/>
              <a:buAutoNum type="arabicPeriod"/>
            </a:pPr>
            <a:endParaRPr lang="en-Z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EB0C7-8725-4358-895B-8FA0BB2AD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33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CEB722-1E68-4ED9-A2C4-5AD174BD1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383033"/>
            <a:ext cx="2299316" cy="2973881"/>
          </a:xfrm>
        </p:spPr>
        <p:txBody>
          <a:bodyPr/>
          <a:lstStyle/>
          <a:p>
            <a:r>
              <a:rPr lang="en-ZA" sz="2400" dirty="0"/>
              <a:t>Exercise 5.5: Estimating demand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93646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the Costing 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34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21787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319B61-32EE-4949-B95E-22490FEBF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The costing results</a:t>
            </a:r>
          </a:p>
          <a:p>
            <a:pPr lvl="1"/>
            <a:r>
              <a:rPr lang="en-ZA" sz="2000" dirty="0"/>
              <a:t>Start-up costs</a:t>
            </a:r>
          </a:p>
          <a:p>
            <a:pPr lvl="1"/>
            <a:r>
              <a:rPr lang="en-ZA" sz="2000" dirty="0"/>
              <a:t>Operating costs</a:t>
            </a:r>
          </a:p>
          <a:p>
            <a:pPr lvl="1"/>
            <a:r>
              <a:rPr lang="en-ZA" sz="2000" dirty="0"/>
              <a:t>Capital costs</a:t>
            </a:r>
          </a:p>
          <a:p>
            <a:pPr lvl="1"/>
            <a:r>
              <a:rPr lang="en-ZA" sz="2000" dirty="0"/>
              <a:t>Present breakdowns by main input items</a:t>
            </a:r>
          </a:p>
          <a:p>
            <a:pPr lvl="1">
              <a:spcAft>
                <a:spcPts val="1200"/>
              </a:spcAft>
            </a:pPr>
            <a:r>
              <a:rPr lang="en-ZA" sz="2000" dirty="0"/>
              <a:t>Present breakdown by main activity</a:t>
            </a:r>
          </a:p>
          <a:p>
            <a:pPr>
              <a:spcAft>
                <a:spcPts val="1200"/>
              </a:spcAft>
            </a:pPr>
            <a:r>
              <a:rPr lang="en-ZA" dirty="0"/>
              <a:t>Supporting information on outputs</a:t>
            </a:r>
          </a:p>
          <a:p>
            <a:r>
              <a:rPr lang="en-ZA" dirty="0"/>
              <a:t>Supporting information on key inputs</a:t>
            </a:r>
          </a:p>
          <a:p>
            <a:pPr lvl="1"/>
            <a:r>
              <a:rPr lang="en-ZA" sz="2000" dirty="0"/>
              <a:t>Breakdown of personnel numbers</a:t>
            </a:r>
          </a:p>
          <a:p>
            <a:pPr lvl="1"/>
            <a:r>
              <a:rPr lang="en-ZA" sz="2000" dirty="0"/>
              <a:t>Large capital items – buildings, vehicles</a:t>
            </a:r>
          </a:p>
          <a:p>
            <a:pPr lvl="1"/>
            <a:r>
              <a:rPr lang="en-ZA" sz="2000" dirty="0"/>
              <a:t>Other key inputs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8BD550-BD9F-4AE5-A6B0-B19AA955E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35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F4D741-C9C6-4F66-82E5-5DC0368A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Summary tables should show the following</a:t>
            </a:r>
          </a:p>
        </p:txBody>
      </p:sp>
    </p:spTree>
    <p:extLst>
      <p:ext uri="{BB962C8B-B14F-4D97-AF65-F5344CB8AC3E}">
        <p14:creationId xmlns:p14="http://schemas.microsoft.com/office/powerpoint/2010/main" val="1407021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7B7CB9-6A33-41F6-BC99-6D474BD48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36</a:t>
            </a:fld>
            <a:endParaRPr lang="en-ZA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9C3D714-9B7C-4A8B-9E33-7FD89CA72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2" y="907915"/>
            <a:ext cx="10886301" cy="596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D36B5674-50DB-42C2-A520-B3232B7D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253" y="244753"/>
            <a:ext cx="10528512" cy="408052"/>
          </a:xfrm>
        </p:spPr>
        <p:txBody>
          <a:bodyPr/>
          <a:lstStyle/>
          <a:p>
            <a:r>
              <a:rPr lang="en-ZA" dirty="0"/>
              <a:t>Summary of costs by item</a:t>
            </a:r>
          </a:p>
        </p:txBody>
      </p:sp>
    </p:spTree>
    <p:extLst>
      <p:ext uri="{BB962C8B-B14F-4D97-AF65-F5344CB8AC3E}">
        <p14:creationId xmlns:p14="http://schemas.microsoft.com/office/powerpoint/2010/main" val="2759713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6CCD6C-9118-4DC2-A79E-DB8BC1BC07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37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AA8A95-3AC9-4DEB-967D-A83EA9BF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Summary of costs by main activity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773FFE5-A950-4A27-B45C-BF760055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" y="846564"/>
            <a:ext cx="12120750" cy="504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193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1ABBB9-55EB-4A75-BE27-F5C35C8C8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1965B1-A766-4342-984D-2F3B660E7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38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4C021B-DAFB-4E91-A813-4881DE1E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Summary information on outputs and unit costs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AB5F3E-1B8C-4FE3-BBB2-411BEAB1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8" y="833030"/>
            <a:ext cx="10229042" cy="312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4662FDC-D5B2-49CB-8B11-C07560000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2602"/>
            <a:ext cx="12185449" cy="106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220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4876-B46F-4B6A-8672-0D009E1EB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sz="2400" dirty="0"/>
              <a:t>From the Nutrition Costing Model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236DAD-C855-449B-9B6B-4CDBC6E15F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39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3D44B9-D52A-4D96-B185-B726439B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Comparison of costing outcome to budget baseline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EE3AA45-FFD1-4D81-890D-3FA061B8C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1" y="1575877"/>
            <a:ext cx="11997447" cy="516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05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4253" y="781292"/>
            <a:ext cx="10528512" cy="5374108"/>
          </a:xfrm>
        </p:spPr>
        <p:txBody>
          <a:bodyPr/>
          <a:lstStyle/>
          <a:p>
            <a:r>
              <a:rPr lang="en-US" dirty="0"/>
              <a:t>By the end of this module, you </a:t>
            </a:r>
            <a:r>
              <a:rPr lang="en-US" b="1" dirty="0">
                <a:solidFill>
                  <a:srgbClr val="0B6C36"/>
                </a:solidFill>
              </a:rPr>
              <a:t>should</a:t>
            </a:r>
            <a:r>
              <a:rPr lang="en-US" dirty="0"/>
              <a:t> be able to:</a:t>
            </a:r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B6C36"/>
                </a:solidFill>
              </a:rPr>
              <a:t>Understand </a:t>
            </a:r>
            <a:r>
              <a:rPr lang="en-US" dirty="0"/>
              <a:t>what is costing and how to calculate costs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0B6C3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B6C36"/>
                </a:solidFill>
              </a:rPr>
              <a:t>Evaluate </a:t>
            </a:r>
            <a:r>
              <a:rPr lang="en-US" dirty="0"/>
              <a:t>the quality of a costing model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0B6C3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B6C36"/>
                </a:solidFill>
              </a:rPr>
              <a:t>Use </a:t>
            </a:r>
            <a:r>
              <a:rPr lang="en-US" dirty="0"/>
              <a:t>existing costing models to support your work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0B6C3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B6C36"/>
                </a:solidFill>
              </a:rPr>
              <a:t>Develop</a:t>
            </a:r>
            <a:r>
              <a:rPr lang="en-US" dirty="0"/>
              <a:t> your own simple costing model</a:t>
            </a:r>
          </a:p>
          <a:p>
            <a:pPr marL="397984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8117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policy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40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915123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E7E059-A0A0-41C7-9781-FDD01E112F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41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A8978-E81E-4567-B45A-492103939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44" y="618842"/>
            <a:ext cx="10528512" cy="408052"/>
          </a:xfrm>
        </p:spPr>
        <p:txBody>
          <a:bodyPr/>
          <a:lstStyle/>
          <a:p>
            <a:pPr algn="ctr"/>
            <a:r>
              <a:rPr lang="en-ZA" dirty="0"/>
              <a:t>INSET Costing Model – </a:t>
            </a:r>
            <a:br>
              <a:rPr lang="en-ZA" dirty="0"/>
            </a:br>
            <a:r>
              <a:rPr lang="en-ZA" dirty="0"/>
              <a:t>Using drop-down options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8A8C1BC-0B24-44E6-822A-9BD6F25ABD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9694"/>
            <a:ext cx="12156754" cy="426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00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94A8C-ED2B-43D7-871C-4AD0EC2124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42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E78283-15EC-4F7C-B9E7-4ED3344E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Nutrition Costing Model – </a:t>
            </a:r>
            <a:br>
              <a:rPr lang="en-ZA" dirty="0"/>
            </a:br>
            <a:r>
              <a:rPr lang="en-ZA" dirty="0"/>
              <a:t>Setting values in relation to bar graph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62FA899-E342-4CF0-B9A3-A7219BE24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" y="986757"/>
            <a:ext cx="12054266" cy="224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CAD457B-101E-47B5-A9C7-92E3B69FB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8" y="3429000"/>
            <a:ext cx="12054266" cy="331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414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E0A6B4-9140-49F6-BB45-82BE63E734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43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342412-6886-4BBE-85F3-E790E15F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NSFAS Costing Model – </a:t>
            </a:r>
            <a:br>
              <a:rPr lang="en-ZA" dirty="0"/>
            </a:br>
            <a:r>
              <a:rPr lang="en-ZA" dirty="0"/>
              <a:t>Options in relation to a baseline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C7F346-F946-437D-AE6F-2DACBADA4C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" y="979251"/>
            <a:ext cx="12042843" cy="5797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420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317C2-DA53-41AF-9C8B-816C1BAE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383032"/>
            <a:ext cx="8981559" cy="5878068"/>
          </a:xfrm>
        </p:spPr>
        <p:txBody>
          <a:bodyPr/>
          <a:lstStyle/>
          <a:p>
            <a:r>
              <a:rPr lang="en-ZA" sz="2400" dirty="0"/>
              <a:t>Open the INSET Costing Model – Totals and Scenarios </a:t>
            </a:r>
          </a:p>
          <a:p>
            <a:pPr marL="833438" lvl="1" indent="-457200">
              <a:buFont typeface="+mj-lt"/>
              <a:buAutoNum type="arabicPeriod"/>
            </a:pPr>
            <a:r>
              <a:rPr lang="en-ZA" sz="2000" dirty="0"/>
              <a:t>Identify the top three cost drivers of INSET.</a:t>
            </a:r>
          </a:p>
          <a:p>
            <a:pPr marL="833438" lvl="1" indent="-457200">
              <a:buFont typeface="+mj-lt"/>
              <a:buAutoNum type="arabicPeriod"/>
            </a:pPr>
            <a:r>
              <a:rPr lang="en-ZA" sz="2000" dirty="0"/>
              <a:t>Given the current budget constraints develop a scenario that you would recommend to MTEC for funding.</a:t>
            </a:r>
          </a:p>
          <a:p>
            <a:endParaRPr lang="en-ZA" sz="2400" dirty="0"/>
          </a:p>
          <a:p>
            <a:r>
              <a:rPr lang="en-ZA" sz="2400" dirty="0"/>
              <a:t>Open the Nutrition Costing Model – Budget Choices sheet</a:t>
            </a:r>
          </a:p>
          <a:p>
            <a:pPr marL="833438" lvl="1" indent="-457200">
              <a:buFont typeface="+mj-lt"/>
              <a:buAutoNum type="arabicPeriod"/>
            </a:pPr>
            <a:r>
              <a:rPr lang="en-ZA" sz="2000" dirty="0"/>
              <a:t>Develop a scenario for the health component where expenditure equals the available budget of R1.5 billion.</a:t>
            </a:r>
          </a:p>
          <a:p>
            <a:pPr marL="833438" lvl="1" indent="-457200">
              <a:buFont typeface="+mj-lt"/>
              <a:buAutoNum type="arabicPeriod"/>
            </a:pPr>
            <a:r>
              <a:rPr lang="en-ZA" sz="2000" dirty="0"/>
              <a:t>What is your view of the resultant scenario in 1?</a:t>
            </a:r>
          </a:p>
          <a:p>
            <a:pPr marL="833438" lvl="1" indent="-457200">
              <a:buFont typeface="+mj-lt"/>
              <a:buAutoNum type="arabicPeriod"/>
            </a:pPr>
            <a:r>
              <a:rPr lang="en-ZA" sz="2000" dirty="0"/>
              <a:t>Develop a scenario for the health component that you would recommend to MTEC for funding. </a:t>
            </a:r>
          </a:p>
          <a:p>
            <a:pPr marL="833438" lvl="1" indent="-457200">
              <a:buFont typeface="+mj-lt"/>
              <a:buAutoNum type="arabicPeriod"/>
            </a:pPr>
            <a:endParaRPr lang="en-ZA" sz="2000" dirty="0"/>
          </a:p>
          <a:p>
            <a:r>
              <a:rPr lang="en-ZA" sz="2400" dirty="0"/>
              <a:t>Open the NSFAS Choices Model</a:t>
            </a:r>
          </a:p>
          <a:p>
            <a:pPr marL="833438" lvl="1" indent="-457200">
              <a:buFont typeface="+mj-lt"/>
              <a:buAutoNum type="arabicPeriod"/>
            </a:pPr>
            <a:r>
              <a:rPr lang="en-ZA" sz="2000" dirty="0"/>
              <a:t>Using the model to identify interventions that would improve the financial viability of the NSFAS scheme</a:t>
            </a:r>
          </a:p>
          <a:p>
            <a:pPr marL="457200" indent="-457200">
              <a:buFont typeface="+mj-lt"/>
              <a:buAutoNum type="arabicPeriod"/>
            </a:pPr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EB0C7-8725-4358-895B-8FA0BB2AD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44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CEB722-1E68-4ED9-A2C4-5AD174BD1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383033"/>
            <a:ext cx="2299316" cy="2973881"/>
          </a:xfrm>
        </p:spPr>
        <p:txBody>
          <a:bodyPr/>
          <a:lstStyle/>
          <a:p>
            <a:r>
              <a:rPr lang="en-ZA" sz="2400" dirty="0"/>
              <a:t>Exercise 5.10: Exploring policy choices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62279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slides on technical excel stuff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45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4364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22567E-2E5C-41A3-A537-A29D4D538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ZA" dirty="0"/>
              <a:t>Learn how to use the following Excel functions: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INDEX 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MATCH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V/HLOOKUP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IF 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SUMIF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SUMPRODUCT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Drop down menus (Data validation/Lists)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Group function</a:t>
            </a:r>
          </a:p>
          <a:p>
            <a:pPr lvl="1">
              <a:spcBef>
                <a:spcPts val="300"/>
              </a:spcBef>
            </a:pPr>
            <a:r>
              <a:rPr lang="en-ZA" dirty="0">
                <a:solidFill>
                  <a:srgbClr val="0070C0"/>
                </a:solidFill>
              </a:rPr>
              <a:t>Think about the above when ideas swirl in your head</a:t>
            </a:r>
          </a:p>
          <a:p>
            <a:pPr>
              <a:spcBef>
                <a:spcPts val="300"/>
              </a:spcBef>
            </a:pPr>
            <a:endParaRPr lang="en-ZA" dirty="0"/>
          </a:p>
          <a:p>
            <a:pPr>
              <a:spcBef>
                <a:spcPts val="300"/>
              </a:spcBef>
            </a:pPr>
            <a:r>
              <a:rPr lang="en-ZA" dirty="0"/>
              <a:t>Conditional formatting has its merits, but keep it simple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AD4CC8-6F28-48DE-9706-D8B913DD35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46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AE1C55-8312-43B5-8F90-9F219FB1B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Technical tips - 1</a:t>
            </a:r>
          </a:p>
        </p:txBody>
      </p:sp>
    </p:spTree>
    <p:extLst>
      <p:ext uri="{BB962C8B-B14F-4D97-AF65-F5344CB8AC3E}">
        <p14:creationId xmlns:p14="http://schemas.microsoft.com/office/powerpoint/2010/main" val="10946737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34D38B-A5F8-4581-A6F9-944233469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ZA" dirty="0"/>
              <a:t>Keep the design structure aligned across sheets 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so you can use shortcut drag / copy and paste functions</a:t>
            </a:r>
            <a:endParaRPr lang="en-GB" dirty="0"/>
          </a:p>
          <a:p>
            <a:pPr>
              <a:spcBef>
                <a:spcPts val="300"/>
              </a:spcBef>
            </a:pPr>
            <a:endParaRPr lang="en-ZA" dirty="0"/>
          </a:p>
          <a:p>
            <a:pPr>
              <a:spcBef>
                <a:spcPts val="300"/>
              </a:spcBef>
            </a:pPr>
            <a:r>
              <a:rPr lang="en-ZA" dirty="0"/>
              <a:t>Avoid macros 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not enough people understand how to use them</a:t>
            </a:r>
          </a:p>
          <a:p>
            <a:pPr>
              <a:spcBef>
                <a:spcPts val="300"/>
              </a:spcBef>
            </a:pPr>
            <a:endParaRPr lang="en-ZA" dirty="0"/>
          </a:p>
          <a:p>
            <a:pPr>
              <a:spcBef>
                <a:spcPts val="300"/>
              </a:spcBef>
            </a:pPr>
            <a:r>
              <a:rPr lang="en-ZA" dirty="0"/>
              <a:t>Avoid using cell names (named cells) – 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they reduce the transparency and ‘traceability’ of formulae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they create problems when sheets are copied </a:t>
            </a:r>
            <a:br>
              <a:rPr lang="en-ZA" dirty="0"/>
            </a:br>
            <a:r>
              <a:rPr lang="en-ZA" dirty="0"/>
              <a:t>into a workbook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AD425-C276-4247-812D-6F86DA6A66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47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DAA474-A34D-4118-BD7C-A43FF524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Technical tips - 2</a:t>
            </a:r>
          </a:p>
        </p:txBody>
      </p:sp>
    </p:spTree>
    <p:extLst>
      <p:ext uri="{BB962C8B-B14F-4D97-AF65-F5344CB8AC3E}">
        <p14:creationId xmlns:p14="http://schemas.microsoft.com/office/powerpoint/2010/main" val="1779887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F695BC-35AE-4828-B138-111D161E8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48</a:t>
            </a:fld>
            <a:endParaRPr lang="en-ZA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AE70CFC-47AA-4999-B767-7A87515144EB}"/>
              </a:ext>
            </a:extLst>
          </p:cNvPr>
          <p:cNvSpPr/>
          <p:nvPr/>
        </p:nvSpPr>
        <p:spPr>
          <a:xfrm>
            <a:off x="2808790" y="902825"/>
            <a:ext cx="6574420" cy="5052349"/>
          </a:xfrm>
          <a:prstGeom prst="cloud">
            <a:avLst/>
          </a:prstGeom>
          <a:gradFill>
            <a:gsLst>
              <a:gs pos="0">
                <a:srgbClr val="0070C0"/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48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40848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3B05A2-5B25-4BCB-A8EE-80047DE87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BD50B5-F9BC-45E5-B87B-596312B3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Model bridges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039EC-9641-49A0-B3BF-C7F98B70A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10" y="1101725"/>
            <a:ext cx="5715000" cy="3695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924351-3DEB-464C-A985-51619FBB8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66" y="794342"/>
            <a:ext cx="4687499" cy="468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8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317C2-DA53-41AF-9C8B-816C1BAE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678" y="383033"/>
            <a:ext cx="8740087" cy="544827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A" dirty="0"/>
              <a:t>Again, think of building a bridge</a:t>
            </a:r>
          </a:p>
          <a:p>
            <a:pPr lvl="1"/>
            <a:r>
              <a:rPr lang="en-ZA" dirty="0"/>
              <a:t>Describe what you understand by the word “model” in this context?</a:t>
            </a:r>
          </a:p>
          <a:p>
            <a:pPr lvl="1"/>
            <a:r>
              <a:rPr lang="en-ZA" dirty="0"/>
              <a:t>What is the value of a model bridge?</a:t>
            </a:r>
          </a:p>
          <a:p>
            <a:pPr lvl="1"/>
            <a:endParaRPr lang="en-ZA" dirty="0"/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Think of improving the in-service training of teachers…</a:t>
            </a:r>
          </a:p>
          <a:p>
            <a:pPr lvl="1"/>
            <a:r>
              <a:rPr lang="en-ZA" dirty="0"/>
              <a:t>What do you understand by the word “model” now?</a:t>
            </a:r>
          </a:p>
          <a:p>
            <a:pPr marL="457200" indent="-457200">
              <a:buFont typeface="+mj-lt"/>
              <a:buAutoNum type="arabicPeriod"/>
            </a:pPr>
            <a:endParaRPr lang="en-ZA" dirty="0"/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Does a model need to be on a spreadsheet?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What are the advantages of building a model on a spreadsheet?</a:t>
            </a:r>
          </a:p>
          <a:p>
            <a:pPr marL="457200" indent="-457200">
              <a:buFont typeface="+mj-lt"/>
              <a:buAutoNum type="arabicPeriod" startAt="3"/>
            </a:pPr>
            <a:endParaRPr lang="en-ZA" sz="2400" dirty="0"/>
          </a:p>
          <a:p>
            <a:endParaRPr lang="en-ZA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8EB0C7-8725-4358-895B-8FA0BB2AD0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CEB722-1E68-4ED9-A2C4-5AD174BD16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074" y="383033"/>
            <a:ext cx="2299316" cy="2973881"/>
          </a:xfrm>
        </p:spPr>
        <p:txBody>
          <a:bodyPr/>
          <a:lstStyle/>
          <a:p>
            <a:r>
              <a:rPr lang="en-ZA" sz="2400" dirty="0"/>
              <a:t>Exercise 5.2: What is a model?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134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39" dirty="0"/>
              <a:t>To use / build a costing model, you will need to have…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690667-295C-4548-A8F3-2AF8F8044C02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879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76319F-4A70-42BC-AD75-A15C36396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Process maps or flow charts</a:t>
            </a:r>
          </a:p>
          <a:p>
            <a:pPr lvl="1"/>
            <a:r>
              <a:rPr lang="en-US" dirty="0"/>
              <a:t>Can you draw a picture of </a:t>
            </a:r>
            <a:r>
              <a:rPr lang="en-US" b="1" dirty="0">
                <a:solidFill>
                  <a:srgbClr val="0B6C36"/>
                </a:solidFill>
              </a:rPr>
              <a:t>how activities link together </a:t>
            </a:r>
            <a:r>
              <a:rPr lang="en-US" dirty="0"/>
              <a:t>so you can present this logically in an Excel model?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Do you understand how different processes tie role-players together?</a:t>
            </a:r>
          </a:p>
          <a:p>
            <a:pPr>
              <a:spcBef>
                <a:spcPts val="300"/>
              </a:spcBef>
            </a:pPr>
            <a:endParaRPr lang="en-ZA" sz="3000" dirty="0"/>
          </a:p>
          <a:p>
            <a:pPr>
              <a:spcBef>
                <a:spcPts val="300"/>
              </a:spcBef>
            </a:pPr>
            <a:r>
              <a:rPr lang="en-ZA" sz="3000" dirty="0"/>
              <a:t>Flow of funds</a:t>
            </a:r>
          </a:p>
          <a:p>
            <a:pPr lvl="1">
              <a:spcBef>
                <a:spcPts val="300"/>
              </a:spcBef>
            </a:pPr>
            <a:r>
              <a:rPr lang="en-ZA" dirty="0"/>
              <a:t>Do you understand the </a:t>
            </a:r>
            <a:r>
              <a:rPr lang="en-ZA" b="1" dirty="0">
                <a:solidFill>
                  <a:srgbClr val="0B6C36"/>
                </a:solidFill>
              </a:rPr>
              <a:t>intergovernmental financial relations </a:t>
            </a:r>
            <a:r>
              <a:rPr lang="en-ZA" dirty="0"/>
              <a:t>and budgets in government with respect to the programme?</a:t>
            </a:r>
          </a:p>
          <a:p>
            <a:pPr lvl="2">
              <a:spcBef>
                <a:spcPts val="300"/>
              </a:spcBef>
            </a:pPr>
            <a:r>
              <a:rPr lang="en-ZA" dirty="0"/>
              <a:t>Can you map spending to spheres of government, departments and entities … and Votes, budget programmes and sub-programmes?</a:t>
            </a:r>
          </a:p>
          <a:p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9F2850-7D97-4C9E-A817-FEB629FB1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96CFC25-8E50-480D-B228-D0322BC1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Prerequisites - </a:t>
            </a:r>
            <a:r>
              <a:rPr lang="en-GB" dirty="0">
                <a:solidFill>
                  <a:srgbClr val="0B6C36"/>
                </a:solidFill>
              </a:rPr>
              <a:t>Institutional analysis</a:t>
            </a:r>
            <a:endParaRPr lang="en-ZA" dirty="0">
              <a:solidFill>
                <a:srgbClr val="0B6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9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57FF9E-6E69-4BFB-88AF-6774E0149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Logical framework - do you understand: </a:t>
            </a:r>
          </a:p>
          <a:p>
            <a:pPr lvl="1"/>
            <a:r>
              <a:rPr lang="en-GB" dirty="0"/>
              <a:t>the key </a:t>
            </a:r>
            <a:r>
              <a:rPr lang="en-GB" b="1" dirty="0">
                <a:solidFill>
                  <a:srgbClr val="0B6C36"/>
                </a:solidFill>
              </a:rPr>
              <a:t>programme elements </a:t>
            </a:r>
            <a:r>
              <a:rPr lang="en-GB" dirty="0"/>
              <a:t>involved in the delivery of the programme?</a:t>
            </a: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B6C36"/>
                </a:solidFill>
              </a:rPr>
              <a:t>delivery chain </a:t>
            </a:r>
            <a:r>
              <a:rPr lang="en-US" dirty="0"/>
              <a:t>linking inputs to activities to outputs?</a:t>
            </a:r>
          </a:p>
          <a:p>
            <a:pPr lvl="1"/>
            <a:r>
              <a:rPr lang="en-US" dirty="0"/>
              <a:t>the </a:t>
            </a:r>
            <a:r>
              <a:rPr lang="en-US" b="1" dirty="0">
                <a:solidFill>
                  <a:srgbClr val="0B6C36"/>
                </a:solidFill>
              </a:rPr>
              <a:t>cost-drivers</a:t>
            </a:r>
            <a:r>
              <a:rPr lang="en-US" dirty="0">
                <a:solidFill>
                  <a:srgbClr val="0B6C36"/>
                </a:solidFill>
              </a:rPr>
              <a:t>?</a:t>
            </a:r>
            <a:r>
              <a:rPr lang="en-US" dirty="0"/>
              <a:t> </a:t>
            </a:r>
          </a:p>
          <a:p>
            <a:pPr lvl="3"/>
            <a:r>
              <a:rPr lang="en-US" sz="2000" dirty="0"/>
              <a:t>factors affecting demand for services, supply of inputs and how inputs becomes outputs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how </a:t>
            </a:r>
            <a:r>
              <a:rPr lang="en-US" b="1" dirty="0">
                <a:solidFill>
                  <a:srgbClr val="0B6C36"/>
                </a:solidFill>
              </a:rPr>
              <a:t>demand</a:t>
            </a:r>
            <a:r>
              <a:rPr lang="en-US" dirty="0"/>
              <a:t> for the </a:t>
            </a:r>
            <a:r>
              <a:rPr lang="en-US" dirty="0" err="1"/>
              <a:t>programme</a:t>
            </a:r>
            <a:r>
              <a:rPr lang="en-US" dirty="0"/>
              <a:t> is measured?</a:t>
            </a:r>
          </a:p>
          <a:p>
            <a:r>
              <a:rPr lang="en-US" sz="2800" dirty="0"/>
              <a:t>The </a:t>
            </a:r>
            <a:r>
              <a:rPr lang="en-US" sz="2800" b="1" dirty="0">
                <a:solidFill>
                  <a:srgbClr val="0B6C36"/>
                </a:solidFill>
              </a:rPr>
              <a:t>key policy questions </a:t>
            </a:r>
            <a:r>
              <a:rPr lang="en-US" sz="2800" dirty="0"/>
              <a:t>the model needs to answer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Do you have a good sense of the </a:t>
            </a:r>
            <a:r>
              <a:rPr lang="en-US" b="1" dirty="0">
                <a:solidFill>
                  <a:srgbClr val="0B6C36"/>
                </a:solidFill>
              </a:rPr>
              <a:t>“what if” questions </a:t>
            </a:r>
            <a:r>
              <a:rPr lang="en-US" dirty="0"/>
              <a:t>with regards</a:t>
            </a:r>
            <a:br>
              <a:rPr lang="en-US" dirty="0"/>
            </a:br>
            <a:r>
              <a:rPr lang="en-US" dirty="0"/>
              <a:t>to existing processes?</a:t>
            </a:r>
          </a:p>
          <a:p>
            <a:pPr lvl="1">
              <a:spcAft>
                <a:spcPts val="1200"/>
              </a:spcAft>
            </a:pPr>
            <a:endParaRPr lang="en-US" sz="2600" dirty="0"/>
          </a:p>
          <a:p>
            <a:endParaRPr lang="en-ZA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53CE1A-D47F-43C3-AADB-A2F954CABD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311CA2-5603-4F1C-8B97-F29961F83655}" type="slidenum">
              <a:rPr lang="en-ZA" smtClean="0"/>
              <a:pPr/>
              <a:t>9</a:t>
            </a:fld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DCCDFB-3A6F-45C9-AA3B-0E2ABBEF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 – </a:t>
            </a:r>
            <a:r>
              <a:rPr lang="en-US" dirty="0">
                <a:solidFill>
                  <a:srgbClr val="0B6C36"/>
                </a:solidFill>
              </a:rPr>
              <a:t>Programme logic analysis</a:t>
            </a:r>
            <a:endParaRPr lang="en-ZA" dirty="0">
              <a:solidFill>
                <a:srgbClr val="0B6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250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TA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B6C36"/>
      </a:accent1>
      <a:accent2>
        <a:srgbClr val="D3B052"/>
      </a:accent2>
      <a:accent3>
        <a:srgbClr val="8E1E2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TAC PER Training Template.potx" id="{0730B642-26BE-448C-A1F2-FEF72B568617}" vid="{31699F93-D757-429A-88E1-6B74794F0A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DFEE11D6ACE44B773BBBCECA8D779" ma:contentTypeVersion="2" ma:contentTypeDescription="Create a new document." ma:contentTypeScope="" ma:versionID="c026fa50128cd412052bd9287ce91fbb">
  <xsd:schema xmlns:xsd="http://www.w3.org/2001/XMLSchema" xmlns:xs="http://www.w3.org/2001/XMLSchema" xmlns:p="http://schemas.microsoft.com/office/2006/metadata/properties" xmlns:ns2="8056ab92-f3c8-4ad8-8a14-0063ac1aea15" targetNamespace="http://schemas.microsoft.com/office/2006/metadata/properties" ma:root="true" ma:fieldsID="6f05424002963924a94003397c6b2e59" ns2:_="">
    <xsd:import namespace="8056ab92-f3c8-4ad8-8a14-0063ac1aea15"/>
    <xsd:element name="properties">
      <xsd:complexType>
        <xsd:sequence>
          <xsd:element name="documentManagement">
            <xsd:complexType>
              <xsd:all>
                <xsd:element ref="ns2:Order0" minOccurs="0"/>
                <xsd:element ref="ns2:Ste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56ab92-f3c8-4ad8-8a14-0063ac1aea15" elementFormDefault="qualified">
    <xsd:import namespace="http://schemas.microsoft.com/office/2006/documentManagement/types"/>
    <xsd:import namespace="http://schemas.microsoft.com/office/infopath/2007/PartnerControls"/>
    <xsd:element name="Order0" ma:index="8" nillable="true" ma:displayName="Order" ma:internalName="Order0">
      <xsd:simpleType>
        <xsd:restriction base="dms:Number"/>
      </xsd:simpleType>
    </xsd:element>
    <xsd:element name="Step" ma:index="9" nillable="true" ma:displayName="Step" ma:default="Step 1" ma:format="Dropdown" ma:internalName="Step">
      <xsd:simpleType>
        <xsd:restriction base="dms:Choice">
          <xsd:enumeration value="Step 1"/>
          <xsd:enumeration value="Step 2"/>
          <xsd:enumeration value="Step 3"/>
          <xsd:enumeration value="Step 4"/>
          <xsd:enumeration value="Step 5"/>
          <xsd:enumeration value="Step 6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8056ab92-f3c8-4ad8-8a14-0063ac1aea15">1</Order0>
    <Step xmlns="8056ab92-f3c8-4ad8-8a14-0063ac1aea15">Step 5</Step>
  </documentManagement>
</p:properties>
</file>

<file path=customXml/itemProps1.xml><?xml version="1.0" encoding="utf-8"?>
<ds:datastoreItem xmlns:ds="http://schemas.openxmlformats.org/officeDocument/2006/customXml" ds:itemID="{B03558C7-4A32-41CE-B00F-D6160D8D5E47}"/>
</file>

<file path=customXml/itemProps2.xml><?xml version="1.0" encoding="utf-8"?>
<ds:datastoreItem xmlns:ds="http://schemas.openxmlformats.org/officeDocument/2006/customXml" ds:itemID="{4DBAE8AB-4695-4D8A-83A1-23BF097E6937}"/>
</file>

<file path=customXml/itemProps3.xml><?xml version="1.0" encoding="utf-8"?>
<ds:datastoreItem xmlns:ds="http://schemas.openxmlformats.org/officeDocument/2006/customXml" ds:itemID="{B481379B-143D-4E73-B893-64CD50DEFFC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5134</TotalTime>
  <Words>2741</Words>
  <Application>Microsoft Office PowerPoint</Application>
  <PresentationFormat>Widescreen</PresentationFormat>
  <Paragraphs>455</Paragraphs>
  <Slides>48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Garamond</vt:lpstr>
      <vt:lpstr>Tahoma</vt:lpstr>
      <vt:lpstr>Wingdings</vt:lpstr>
      <vt:lpstr>1_Office Theme</vt:lpstr>
      <vt:lpstr>Step 5a Costing Models</vt:lpstr>
      <vt:lpstr>Spending Review Methodology</vt:lpstr>
      <vt:lpstr>PowerPoint Presentation</vt:lpstr>
      <vt:lpstr>Learning outcomes</vt:lpstr>
      <vt:lpstr>Model bridges</vt:lpstr>
      <vt:lpstr>PowerPoint Presentation</vt:lpstr>
      <vt:lpstr>Prerequisites</vt:lpstr>
      <vt:lpstr>Prerequisites - Institutional analysis</vt:lpstr>
      <vt:lpstr>Prerequisites – Programme logic analysis</vt:lpstr>
      <vt:lpstr>Prerequisites – Key performance indicators</vt:lpstr>
      <vt:lpstr>Prerequisites – Expenditure analysis</vt:lpstr>
      <vt:lpstr>Preparing to use / build a costing model</vt:lpstr>
      <vt:lpstr>The core of all Costing Models</vt:lpstr>
      <vt:lpstr>What’s in a costing model?</vt:lpstr>
      <vt:lpstr>Costing an existing programme versus costing a new policy</vt:lpstr>
      <vt:lpstr>Costing brings fiscal realities into policy discussions</vt:lpstr>
      <vt:lpstr>PowerPoint Presentation</vt:lpstr>
      <vt:lpstr>Defining inputs and prices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does one find price information?</vt:lpstr>
      <vt:lpstr>PowerPoint Presentation</vt:lpstr>
      <vt:lpstr>Estimating demand for services</vt:lpstr>
      <vt:lpstr>PowerPoint Presentation</vt:lpstr>
      <vt:lpstr>How does the timing of demand impact on cost?</vt:lpstr>
      <vt:lpstr>Things you need to think about when considering demand</vt:lpstr>
      <vt:lpstr>Factors influencing demand</vt:lpstr>
      <vt:lpstr>Sometimes estimating inputs is really complicated</vt:lpstr>
      <vt:lpstr>PowerPoint Presentation</vt:lpstr>
      <vt:lpstr>Presenting the Costing results</vt:lpstr>
      <vt:lpstr>Summary tables should show the following</vt:lpstr>
      <vt:lpstr>Summary of costs by item</vt:lpstr>
      <vt:lpstr>Summary of costs by main activity</vt:lpstr>
      <vt:lpstr>Summary information on outputs and unit costs</vt:lpstr>
      <vt:lpstr>Comparison of costing outcome to budget baseline</vt:lpstr>
      <vt:lpstr>Presenting policy choices</vt:lpstr>
      <vt:lpstr>INSET Costing Model –  Using drop-down options</vt:lpstr>
      <vt:lpstr>Nutrition Costing Model –  Setting values in relation to bar graph</vt:lpstr>
      <vt:lpstr>NSFAS Costing Model –  Options in relation to a baseline </vt:lpstr>
      <vt:lpstr>PowerPoint Presentation</vt:lpstr>
      <vt:lpstr>Two slides on technical excel stuff</vt:lpstr>
      <vt:lpstr>Technical tips - 1</vt:lpstr>
      <vt:lpstr>Technical tips - 2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BASELINE ASSESSMENT AND NEW POLICY COSTING COURSE</dc:title>
  <dc:creator>Conrad Barberton</dc:creator>
  <cp:lastModifiedBy>Conrad Barberton</cp:lastModifiedBy>
  <cp:revision>85</cp:revision>
  <dcterms:created xsi:type="dcterms:W3CDTF">2019-03-14T07:33:00Z</dcterms:created>
  <dcterms:modified xsi:type="dcterms:W3CDTF">2020-09-02T14:12:12Z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0x010100440DFEE11D6ACE44B773BBBCECA8D779</vt:lpwstr>
  </property>
</Properties>
</file>