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7" r:id="rId2"/>
    <p:sldId id="1205" r:id="rId3"/>
    <p:sldId id="1194" r:id="rId4"/>
    <p:sldId id="1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Jitsing" initials="AJ" lastIdx="2" clrIdx="0">
    <p:extLst>
      <p:ext uri="{19B8F6BF-5375-455C-9EA6-DF929625EA0E}">
        <p15:presenceInfo xmlns:p15="http://schemas.microsoft.com/office/powerpoint/2012/main" userId="8e9444a69d7df00a" providerId="Windows Live"/>
      </p:ext>
    </p:extLst>
  </p:cmAuthor>
  <p:cmAuthor id="2" name="Mehleli Mpofu" initials="MM" lastIdx="49" clrIdx="1">
    <p:extLst>
      <p:ext uri="{19B8F6BF-5375-455C-9EA6-DF929625EA0E}">
        <p15:presenceInfo xmlns:p15="http://schemas.microsoft.com/office/powerpoint/2012/main" userId="bc4f0738fda063fa" providerId="Windows Live"/>
      </p:ext>
    </p:extLst>
  </p:cmAuthor>
  <p:cmAuthor id="3" name="K H" initials="KH" lastIdx="15" clrIdx="2">
    <p:extLst>
      <p:ext uri="{19B8F6BF-5375-455C-9EA6-DF929625EA0E}">
        <p15:presenceInfo xmlns:p15="http://schemas.microsoft.com/office/powerpoint/2012/main" userId="K 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B052"/>
    <a:srgbClr val="6BA846"/>
    <a:srgbClr val="12A20E"/>
    <a:srgbClr val="59876D"/>
    <a:srgbClr val="0B6C36"/>
    <a:srgbClr val="8E1E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39" autoAdjust="0"/>
    <p:restoredTop sz="94374" autoAdjust="0"/>
  </p:normalViewPr>
  <p:slideViewPr>
    <p:cSldViewPr snapToGrid="0" showGuides="1">
      <p:cViewPr varScale="1">
        <p:scale>
          <a:sx n="86" d="100"/>
          <a:sy n="86" d="100"/>
        </p:scale>
        <p:origin x="490" y="5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92"/>
    </p:cViewPr>
  </p:sorterViewPr>
  <p:notesViewPr>
    <p:cSldViewPr snapToGrid="0">
      <p:cViewPr varScale="1">
        <p:scale>
          <a:sx n="65" d="100"/>
          <a:sy n="65" d="100"/>
        </p:scale>
        <p:origin x="315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728E6C-555F-4A6B-B0DA-06F9A62889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BBB19E-2939-46F8-8D9D-7942DE0AAC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7C828-60AB-443F-9E45-D7B2D07C1DD4}" type="datetimeFigureOut">
              <a:rPr lang="en-ZA" smtClean="0"/>
              <a:t>2021/11/09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921AE1-5BCD-4211-A10D-ED06CD3D47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Baseline Assessment and New Policy Costing Course</a:t>
            </a:r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E4329-C39C-4FD0-B54D-0E06A9C37E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F10DC-1EAA-477E-9C86-6110280A975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0148618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3D705-2DC0-4ED5-A781-AC75E4F22CF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C74F6-F1CC-44B7-824D-80930BA9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8241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F764EB-D10C-4945-B08D-ADA3570253A0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A1D70-BB4E-436A-9D0D-FB7A05202D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26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764EB-D10C-4945-B08D-ADA3570253A0}" type="slidenum">
              <a:rPr lang="en-ZA" smtClean="0"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97431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 PRESENTATIO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3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585629"/>
            <a:ext cx="10363200" cy="1470025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BASELINE ASSESSMENT AND NEW POLICY COSTING COURSE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2055653"/>
            <a:ext cx="8534400" cy="1460420"/>
          </a:xfrm>
        </p:spPr>
        <p:txBody>
          <a:bodyPr anchor="ctr" anchorCtr="0"/>
          <a:lstStyle>
            <a:lvl1pPr marL="0" indent="0" algn="ctr">
              <a:buNone/>
              <a:defRPr sz="2800" b="1">
                <a:solidFill>
                  <a:srgbClr val="FFFFFF"/>
                </a:solidFill>
              </a:defRPr>
            </a:lvl1pPr>
            <a:lvl2pPr marL="483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7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0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4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8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0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5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9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Module 2:</a:t>
            </a:r>
          </a:p>
        </p:txBody>
      </p:sp>
    </p:spTree>
    <p:extLst>
      <p:ext uri="{BB962C8B-B14F-4D97-AF65-F5344CB8AC3E}">
        <p14:creationId xmlns:p14="http://schemas.microsoft.com/office/powerpoint/2010/main" val="56709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Exercise instructions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01779" y="6356348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877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0681A27D-BD65-460D-AAA9-538D2A2463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7" y="3999934"/>
            <a:ext cx="1802136" cy="164572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35779B1-2C15-4A4C-AEE4-0B2582E26D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4" y="701337"/>
            <a:ext cx="2299316" cy="2973881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8E1E25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Exercise name (e.g. Create your </a:t>
            </a:r>
            <a:r>
              <a:rPr lang="en-ZA" dirty="0" err="1"/>
              <a:t>logframe</a:t>
            </a:r>
            <a:r>
              <a:rPr lang="en-ZA" dirty="0"/>
              <a:t>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83194B-287C-40A7-917D-BA1D053A8797}"/>
              </a:ext>
            </a:extLst>
          </p:cNvPr>
          <p:cNvSpPr/>
          <p:nvPr userDrawn="1"/>
        </p:nvSpPr>
        <p:spPr>
          <a:xfrm>
            <a:off x="6993467" y="6231467"/>
            <a:ext cx="4148666" cy="4827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386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Excel 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Exercise instructions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01779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877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A8A2FAC-E555-4F68-97BB-8430153698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" y="623279"/>
            <a:ext cx="2652004" cy="2102660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9B85673-044A-419A-86C8-78F4A0A98E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7" y="3659247"/>
            <a:ext cx="1802136" cy="164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3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Test your knowle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Exercise instructions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92901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898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8CF79192-5D2D-4FFD-88D2-A887A938DA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5" y="701337"/>
            <a:ext cx="2299316" cy="1138365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accent3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Test your knowledge!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F247D7E9-E098-4D37-9A4A-42B18C6600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3" y="3834451"/>
            <a:ext cx="2586423" cy="1984156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F6B1899-BE80-4686-8289-AD66B7034F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074" y="2166151"/>
            <a:ext cx="2299316" cy="2077375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Name of module &amp; topic</a:t>
            </a:r>
          </a:p>
        </p:txBody>
      </p:sp>
    </p:spTree>
    <p:extLst>
      <p:ext uri="{BB962C8B-B14F-4D97-AF65-F5344CB8AC3E}">
        <p14:creationId xmlns:p14="http://schemas.microsoft.com/office/powerpoint/2010/main" val="2826680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. Title only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28412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3" y="244753"/>
            <a:ext cx="1052851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66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.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06536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253" y="244753"/>
            <a:ext cx="1052851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Standard list of icons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EE81F99-D50A-41A3-957E-84B1BA052D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15" y="904290"/>
            <a:ext cx="2310100" cy="1960285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23113D0-5427-4BC6-902F-46A8E81F8F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865" y="1054553"/>
            <a:ext cx="2141091" cy="1826045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04CA1AC-1C56-4E59-A794-BB14034FBF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550" y="743462"/>
            <a:ext cx="2705044" cy="20751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B0DAA5-B41F-41B3-88F3-C9110FBD44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83" y="1128088"/>
            <a:ext cx="1989429" cy="17364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07083E-5A7D-4725-A8DD-EDE0B3B07FA5}"/>
              </a:ext>
            </a:extLst>
          </p:cNvPr>
          <p:cNvSpPr txBox="1"/>
          <p:nvPr userDrawn="1"/>
        </p:nvSpPr>
        <p:spPr>
          <a:xfrm>
            <a:off x="536814" y="3266983"/>
            <a:ext cx="284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Concept/Idea (Teach)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27CD4C-669E-47EB-BCB9-CB37142A9E2D}"/>
              </a:ext>
            </a:extLst>
          </p:cNvPr>
          <p:cNvSpPr txBox="1"/>
          <p:nvPr userDrawn="1"/>
        </p:nvSpPr>
        <p:spPr>
          <a:xfrm>
            <a:off x="3382283" y="3234717"/>
            <a:ext cx="284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Demonstrate (Show)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8FB4F9-5DFE-4CFF-9ED4-9E606FA850AF}"/>
              </a:ext>
            </a:extLst>
          </p:cNvPr>
          <p:cNvSpPr txBox="1"/>
          <p:nvPr userDrawn="1"/>
        </p:nvSpPr>
        <p:spPr>
          <a:xfrm>
            <a:off x="6281865" y="3221846"/>
            <a:ext cx="284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Exercise (Do-it-yourself)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80BC00-F25E-4DB4-A949-D5151A90BB52}"/>
              </a:ext>
            </a:extLst>
          </p:cNvPr>
          <p:cNvSpPr txBox="1"/>
          <p:nvPr userDrawn="1"/>
        </p:nvSpPr>
        <p:spPr>
          <a:xfrm>
            <a:off x="8966354" y="3138702"/>
            <a:ext cx="284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Test your knowledge (Assess)</a:t>
            </a:r>
          </a:p>
        </p:txBody>
      </p:sp>
    </p:spTree>
    <p:extLst>
      <p:ext uri="{BB962C8B-B14F-4D97-AF65-F5344CB8AC3E}">
        <p14:creationId xmlns:p14="http://schemas.microsoft.com/office/powerpoint/2010/main" val="1173917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 PRESENTATIO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37956"/>
          </a:xfrm>
          <a:prstGeom prst="rect">
            <a:avLst/>
          </a:prstGeom>
        </p:spPr>
      </p:pic>
      <p:pic>
        <p:nvPicPr>
          <p:cNvPr id="4" name="Picture 3" descr="GTAC Final Logo 2015_DAR-02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427" y="4966994"/>
            <a:ext cx="3878759" cy="131507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870537" y="425742"/>
            <a:ext cx="10398752" cy="3217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GTAC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Government Technical Advisory Centre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Private Bag X115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Pretoria 0001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GTAC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Government Technical Advisory Centre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240 Madiba Street 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Pretoria 0002 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info@gtac.gov.za</a:t>
            </a:r>
            <a:b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317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www.gtac.gov.za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854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 PRESENTATION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383"/>
            <a:ext cx="12192000" cy="683795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1687507"/>
            <a:ext cx="10363200" cy="1362075"/>
          </a:xfrm>
        </p:spPr>
        <p:txBody>
          <a:bodyPr anchor="ctr" anchorCtr="0">
            <a:normAutofit/>
          </a:bodyPr>
          <a:lstStyle>
            <a:lvl1pPr algn="ctr">
              <a:defRPr sz="3200" b="1" cap="all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SECTION DIVIDER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4521" y="372046"/>
            <a:ext cx="3514887" cy="11194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28" t="32965" r="21013" b="16316"/>
          <a:stretch/>
        </p:blipFill>
        <p:spPr>
          <a:xfrm>
            <a:off x="4247721" y="5111361"/>
            <a:ext cx="3596687" cy="1357473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719407" y="6476815"/>
            <a:ext cx="489525" cy="3660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‹#›</a:t>
            </a:fld>
            <a:endParaRPr lang="en-Z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0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ub-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8383"/>
            <a:ext cx="12191999" cy="683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1687507"/>
            <a:ext cx="10363200" cy="1362075"/>
          </a:xfrm>
        </p:spPr>
        <p:txBody>
          <a:bodyPr anchor="ctr" anchorCtr="0">
            <a:normAutofit/>
          </a:bodyPr>
          <a:lstStyle>
            <a:lvl1pPr algn="ctr">
              <a:defRPr sz="2962" b="1" cap="all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SUB-SECTION DIVIDER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4521" y="372046"/>
            <a:ext cx="3514887" cy="11194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28" t="32965" r="21013" b="16316"/>
          <a:stretch/>
        </p:blipFill>
        <p:spPr>
          <a:xfrm>
            <a:off x="4247721" y="5111361"/>
            <a:ext cx="3596687" cy="1357473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532092" y="6490249"/>
            <a:ext cx="609107" cy="3660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‹#›</a:t>
            </a:fld>
            <a:endParaRPr lang="en-Z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8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Conten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253" y="881169"/>
            <a:ext cx="10528512" cy="526844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06536" y="6322166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943" y="6322165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3" y="244753"/>
            <a:ext cx="1052851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13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70" y="881169"/>
            <a:ext cx="5271747" cy="526844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55044" y="6356348"/>
            <a:ext cx="692458" cy="357891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347" y="635634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70" y="244753"/>
            <a:ext cx="1096392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301AA7-45AC-4823-B8A5-3FAEAD65636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340245" y="881169"/>
            <a:ext cx="5271747" cy="526844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33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93515" y="6356348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512" y="635634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301AA7-45AC-4823-B8A5-3FAEAD65636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33313" y="310719"/>
            <a:ext cx="8078679" cy="583889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A7E237-DE7E-4F9D-903E-ADAE537616BF}"/>
              </a:ext>
            </a:extLst>
          </p:cNvPr>
          <p:cNvSpPr/>
          <p:nvPr userDrawn="1"/>
        </p:nvSpPr>
        <p:spPr>
          <a:xfrm>
            <a:off x="580008" y="310719"/>
            <a:ext cx="2855651" cy="5838894"/>
          </a:xfrm>
          <a:prstGeom prst="rect">
            <a:avLst/>
          </a:prstGeom>
          <a:solidFill>
            <a:srgbClr val="0B6C3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94EBEF-7EFD-42D5-ABC2-90D8B4EC03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500" y="550416"/>
            <a:ext cx="2414588" cy="5426522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409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73414" y="6356350"/>
            <a:ext cx="692458" cy="357891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533" y="634965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252" y="244753"/>
            <a:ext cx="10941619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Let’s </a:t>
            </a:r>
            <a:r>
              <a:rPr lang="en-US" dirty="0" err="1"/>
              <a:t>Menti</a:t>
            </a:r>
            <a:r>
              <a:rPr lang="en-US" dirty="0"/>
              <a:t>!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BF6080-3232-41D4-9BB0-059A4B7A8D1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3913" y="763588"/>
            <a:ext cx="10902950" cy="5475287"/>
          </a:xfrm>
        </p:spPr>
        <p:txBody>
          <a:bodyPr/>
          <a:lstStyle>
            <a:lvl1pPr>
              <a:defRPr/>
            </a:lvl1pPr>
          </a:lstStyle>
          <a:p>
            <a:r>
              <a:rPr lang="en-ZA" dirty="0"/>
              <a:t>Insert </a:t>
            </a:r>
            <a:r>
              <a:rPr lang="en-ZA" dirty="0" err="1"/>
              <a:t>Menti</a:t>
            </a:r>
            <a:r>
              <a:rPr lang="en-ZA" dirty="0"/>
              <a:t> Code</a:t>
            </a:r>
          </a:p>
        </p:txBody>
      </p:sp>
    </p:spTree>
    <p:extLst>
      <p:ext uri="{BB962C8B-B14F-4D97-AF65-F5344CB8AC3E}">
        <p14:creationId xmlns:p14="http://schemas.microsoft.com/office/powerpoint/2010/main" val="184073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Concept/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056" y="701337"/>
            <a:ext cx="8671709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31371" y="6356348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368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841E4AC-1545-4C43-8B8C-8375FE6687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4" y="701337"/>
            <a:ext cx="2299316" cy="2973881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8E1E25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Name of concept (e.g. Direct and Indirect costs)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4ADD467-9D71-4F22-ACB0-FBFC68868D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17" y="3810199"/>
            <a:ext cx="2278552" cy="193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6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emonstrate/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22494" y="6356347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491" y="635634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11755E7-57C9-4CBA-AD35-CA95D52DC7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70" y="4119773"/>
            <a:ext cx="1834609" cy="1601351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4E46206-FD08-4415-9A25-38A36FC588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4" y="701337"/>
            <a:ext cx="2299316" cy="2973881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8E1E25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Demonstrate (E.g. How to group expenditure?)</a:t>
            </a:r>
          </a:p>
        </p:txBody>
      </p:sp>
    </p:spTree>
    <p:extLst>
      <p:ext uri="{BB962C8B-B14F-4D97-AF65-F5344CB8AC3E}">
        <p14:creationId xmlns:p14="http://schemas.microsoft.com/office/powerpoint/2010/main" val="112112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252" y="274638"/>
            <a:ext cx="105523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252" y="1600201"/>
            <a:ext cx="10552365" cy="423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9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85" r:id="rId5"/>
    <p:sldLayoutId id="2147483686" r:id="rId6"/>
    <p:sldLayoutId id="2147483687" r:id="rId7"/>
    <p:sldLayoutId id="2147483689" r:id="rId8"/>
    <p:sldLayoutId id="2147483688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84" r:id="rId15"/>
  </p:sldLayoutIdLst>
  <p:hf hdr="0" ftr="0" dt="0"/>
  <p:txStyles>
    <p:titleStyle>
      <a:lvl1pPr algn="l" defTabSz="483626" rtl="0" eaLnBrk="1" latinLnBrk="0" hangingPunct="1">
        <a:spcBef>
          <a:spcPct val="0"/>
        </a:spcBef>
        <a:buNone/>
        <a:defRPr sz="3173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62720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defRPr lang="en-US" sz="2600" kern="1200" dirty="0" smtClean="0">
          <a:solidFill>
            <a:schemeClr val="tx1"/>
          </a:solidFill>
          <a:latin typeface="Arial"/>
          <a:ea typeface="+mn-ea"/>
          <a:cs typeface="Arial"/>
        </a:defRPr>
      </a:lvl1pPr>
      <a:lvl2pPr marL="760704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defRPr lang="en-US" sz="240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1138537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defRPr lang="en-US" sz="2000" kern="1200" dirty="0" smtClean="0">
          <a:solidFill>
            <a:schemeClr val="tx1"/>
          </a:solidFill>
          <a:latin typeface="Arial"/>
          <a:ea typeface="+mn-ea"/>
          <a:cs typeface="Arial"/>
        </a:defRPr>
      </a:lvl3pPr>
      <a:lvl4pPr marL="1516370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tabLst>
          <a:tab pos="1513012" algn="l"/>
        </a:tabLst>
        <a:defRPr lang="en-US" sz="1800" kern="1200" dirty="0" smtClean="0">
          <a:solidFill>
            <a:schemeClr val="tx1"/>
          </a:solidFill>
          <a:latin typeface="Arial"/>
          <a:ea typeface="+mn-ea"/>
          <a:cs typeface="Arial"/>
        </a:defRPr>
      </a:lvl4pPr>
      <a:lvl5pPr marL="1904278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tabLst>
          <a:tab pos="1796806" algn="l"/>
        </a:tabLst>
        <a:defRPr lang="en-US" sz="1600" kern="1200" dirty="0">
          <a:solidFill>
            <a:schemeClr val="tx1"/>
          </a:solidFill>
          <a:latin typeface="Arial"/>
          <a:ea typeface="+mn-ea"/>
          <a:cs typeface="Arial"/>
        </a:defRPr>
      </a:lvl5pPr>
      <a:lvl6pPr marL="2659944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6pPr>
      <a:lvl7pPr marL="3143570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7pPr>
      <a:lvl8pPr marL="3627196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8pPr>
      <a:lvl9pPr marL="4110822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83626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67252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50878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934505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418131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901757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85383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869009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6400"/>
            <a:ext cx="10363200" cy="1470025"/>
          </a:xfrm>
        </p:spPr>
        <p:txBody>
          <a:bodyPr>
            <a:normAutofit/>
          </a:bodyPr>
          <a:lstStyle/>
          <a:p>
            <a:r>
              <a:rPr lang="en-ZA" dirty="0"/>
              <a:t>Expenditure Analysis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F4EA5FF-077B-4426-956A-2F742919E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2923673"/>
            <a:ext cx="8534400" cy="592399"/>
          </a:xfrm>
        </p:spPr>
        <p:txBody>
          <a:bodyPr/>
          <a:lstStyle/>
          <a:p>
            <a:r>
              <a:rPr lang="en-US" dirty="0"/>
              <a:t>Tutorial Exercises</a:t>
            </a:r>
            <a:endParaRPr lang="en-ZA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B5C3BB1-41E8-4F43-8831-8E218FB5E9F5}"/>
              </a:ext>
            </a:extLst>
          </p:cNvPr>
          <p:cNvSpPr txBox="1">
            <a:spLocks/>
          </p:cNvSpPr>
          <p:nvPr/>
        </p:nvSpPr>
        <p:spPr>
          <a:xfrm>
            <a:off x="1828800" y="2015548"/>
            <a:ext cx="8534400" cy="5923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lang="en-US" sz="2800" b="1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83626" indent="0" algn="ctr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lang="en-US"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67252" indent="0" algn="ctr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450878" indent="0" algn="ctr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tabLst>
                <a:tab pos="1513012" algn="l"/>
              </a:tabLst>
              <a:defRPr lang="en-US"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934505" indent="0" algn="ctr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tabLst>
                <a:tab pos="1796806" algn="l"/>
              </a:tabLst>
              <a:defRPr lang="en-US"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418131" indent="0" algn="ctr" defTabSz="483626" rtl="0" eaLnBrk="1" latinLnBrk="0" hangingPunct="1">
              <a:spcBef>
                <a:spcPct val="20000"/>
              </a:spcBef>
              <a:buFont typeface="Arial"/>
              <a:buNone/>
              <a:defRPr sz="211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01757" indent="0" algn="ctr" defTabSz="483626" rtl="0" eaLnBrk="1" latinLnBrk="0" hangingPunct="1">
              <a:spcBef>
                <a:spcPct val="20000"/>
              </a:spcBef>
              <a:buFont typeface="Arial"/>
              <a:buNone/>
              <a:defRPr sz="211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385383" indent="0" algn="ctr" defTabSz="483626" rtl="0" eaLnBrk="1" latinLnBrk="0" hangingPunct="1">
              <a:spcBef>
                <a:spcPct val="20000"/>
              </a:spcBef>
              <a:buFont typeface="Arial"/>
              <a:buNone/>
              <a:defRPr sz="211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69009" indent="0" algn="ctr" defTabSz="483626" rtl="0" eaLnBrk="1" latinLnBrk="0" hangingPunct="1">
              <a:spcBef>
                <a:spcPct val="20000"/>
              </a:spcBef>
              <a:buFont typeface="Arial"/>
              <a:buNone/>
              <a:defRPr sz="211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Step 4: Expenditure Analysis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12851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41D42F-EB22-40F3-BB2E-539C3C3A52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2</a:t>
            </a:fld>
            <a:endParaRPr lang="en-ZA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2C831413-4988-144E-B3BD-9BCCC49E7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Day 1 - Tutorial</a:t>
            </a:r>
            <a:endParaRPr lang="en-ZA" sz="2400" b="1" dirty="0">
              <a:solidFill>
                <a:srgbClr val="0B6C36"/>
              </a:solidFill>
            </a:endParaRPr>
          </a:p>
          <a:p>
            <a:pPr marL="0" indent="0">
              <a:buNone/>
            </a:pPr>
            <a:r>
              <a:rPr lang="en-ZA" sz="1800" b="1" dirty="0">
                <a:solidFill>
                  <a:srgbClr val="0B6C36"/>
                </a:solidFill>
              </a:rPr>
              <a:t>Instructions </a:t>
            </a:r>
          </a:p>
          <a:p>
            <a:r>
              <a:rPr lang="en-US" sz="2000" dirty="0"/>
              <a:t>Use the BAS provincial data provided</a:t>
            </a:r>
            <a:endParaRPr lang="en-GB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362720" lvl="1"/>
            <a:r>
              <a:rPr lang="en-GB" sz="2000" dirty="0"/>
              <a:t>Work in your groups </a:t>
            </a:r>
          </a:p>
          <a:p>
            <a:pPr marL="362720" lvl="1"/>
            <a:r>
              <a:rPr lang="en-GB" sz="2000" dirty="0"/>
              <a:t>Be prepared to discuss in next session</a:t>
            </a:r>
          </a:p>
          <a:p>
            <a:r>
              <a:rPr lang="en-GB" sz="2000" dirty="0"/>
              <a:t>Do the first 2 steps of your Spending Review </a:t>
            </a:r>
          </a:p>
          <a:p>
            <a:pPr lvl="1"/>
            <a:r>
              <a:rPr lang="en-GB" sz="1800" b="1" dirty="0"/>
              <a:t>Find</a:t>
            </a:r>
          </a:p>
          <a:p>
            <a:pPr lvl="1"/>
            <a:r>
              <a:rPr lang="en-GB" sz="1800" b="1" dirty="0"/>
              <a:t>Consolidate &amp; clean</a:t>
            </a:r>
          </a:p>
          <a:p>
            <a:pPr lvl="1"/>
            <a:r>
              <a:rPr lang="en-GB" sz="1800" b="1" dirty="0"/>
              <a:t>Group and allocate </a:t>
            </a:r>
          </a:p>
          <a:p>
            <a:pPr marL="0" lvl="3" indent="0">
              <a:buNone/>
              <a:tabLst/>
            </a:pPr>
            <a:r>
              <a:rPr lang="en-ZA" b="1" dirty="0">
                <a:solidFill>
                  <a:srgbClr val="0B6C36"/>
                </a:solidFill>
              </a:rPr>
              <a:t>Questions</a:t>
            </a:r>
          </a:p>
          <a:p>
            <a:r>
              <a:rPr lang="en-GB" sz="2000" dirty="0"/>
              <a:t>What is the total expenditure on your topic?</a:t>
            </a:r>
          </a:p>
          <a:p>
            <a:r>
              <a:rPr lang="en-GB" sz="2000" dirty="0"/>
              <a:t>What is the expenditure per year?</a:t>
            </a:r>
          </a:p>
          <a:p>
            <a:r>
              <a:rPr lang="en-GB" sz="2000" dirty="0"/>
              <a:t>What are the data limitations of BAS ?</a:t>
            </a:r>
          </a:p>
          <a:p>
            <a:pPr marL="0" lvl="3" indent="0">
              <a:buNone/>
              <a:tabLst/>
            </a:pPr>
            <a:r>
              <a:rPr lang="en-GB" b="1" dirty="0">
                <a:solidFill>
                  <a:srgbClr val="0B6C36"/>
                </a:solidFill>
              </a:rPr>
              <a:t>Time</a:t>
            </a:r>
          </a:p>
          <a:p>
            <a:r>
              <a:rPr lang="en-GB" sz="2000" dirty="0"/>
              <a:t>Tutorial (1 hour) and homework</a:t>
            </a:r>
          </a:p>
          <a:p>
            <a:pPr marL="0" indent="0">
              <a:buNone/>
            </a:pPr>
            <a:br>
              <a:rPr lang="en-GB" sz="2116" dirty="0"/>
            </a:br>
            <a:br>
              <a:rPr lang="en-GB" sz="2116" dirty="0"/>
            </a:br>
            <a:endParaRPr lang="en-US" sz="2116" dirty="0"/>
          </a:p>
          <a:p>
            <a:pPr lvl="1"/>
            <a:endParaRPr lang="en-US" sz="2116" dirty="0"/>
          </a:p>
        </p:txBody>
      </p:sp>
    </p:spTree>
    <p:extLst>
      <p:ext uri="{BB962C8B-B14F-4D97-AF65-F5344CB8AC3E}">
        <p14:creationId xmlns:p14="http://schemas.microsoft.com/office/powerpoint/2010/main" val="3581226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41D42F-EB22-40F3-BB2E-539C3C3A52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3</a:t>
            </a:fld>
            <a:endParaRPr lang="en-ZA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2C831413-4988-144E-B3BD-9BCCC49E7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01" y="143759"/>
            <a:ext cx="8740087" cy="5448276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Day 2 and Day 3 - Tutorial</a:t>
            </a:r>
            <a:endParaRPr lang="en-ZA" sz="2400" b="1" dirty="0">
              <a:solidFill>
                <a:srgbClr val="0B6C36"/>
              </a:solidFill>
            </a:endParaRPr>
          </a:p>
          <a:p>
            <a:pPr marL="0" indent="0">
              <a:buNone/>
            </a:pPr>
            <a:r>
              <a:rPr lang="en-ZA" sz="1800" b="1" dirty="0">
                <a:solidFill>
                  <a:srgbClr val="0B6C36"/>
                </a:solidFill>
              </a:rPr>
              <a:t>Instructions </a:t>
            </a:r>
          </a:p>
          <a:p>
            <a:r>
              <a:rPr lang="en-US" sz="2000" dirty="0"/>
              <a:t>Use the BAS datasets that you have cleaned, grouped and allocated</a:t>
            </a:r>
          </a:p>
          <a:p>
            <a:pPr marL="362720" lvl="1"/>
            <a:r>
              <a:rPr lang="en-GB" sz="2000" dirty="0"/>
              <a:t>Work individually</a:t>
            </a:r>
          </a:p>
          <a:p>
            <a:pPr marL="362720" lvl="1"/>
            <a:r>
              <a:rPr lang="en-GB" sz="2000" dirty="0"/>
              <a:t>Be prepared to discuss tomorrow morning</a:t>
            </a:r>
          </a:p>
          <a:p>
            <a:r>
              <a:rPr lang="en-GB" sz="2000" dirty="0"/>
              <a:t>Do the 4</a:t>
            </a:r>
            <a:r>
              <a:rPr lang="en-GB" sz="2000" baseline="30000" dirty="0"/>
              <a:t>th</a:t>
            </a:r>
            <a:r>
              <a:rPr lang="en-GB" sz="2000" dirty="0"/>
              <a:t> step of your SR in BAS:</a:t>
            </a:r>
          </a:p>
          <a:p>
            <a:pPr lvl="1"/>
            <a:r>
              <a:rPr lang="en-GB" sz="1800" b="1" dirty="0"/>
              <a:t>Analyse</a:t>
            </a:r>
          </a:p>
          <a:p>
            <a:r>
              <a:rPr lang="en-GB" sz="2000" b="1" dirty="0"/>
              <a:t>If necessary, repeat steps 4.1 to 4.4 using </a:t>
            </a:r>
            <a:r>
              <a:rPr lang="en-GB" sz="2000" b="1" dirty="0" err="1"/>
              <a:t>Persal</a:t>
            </a:r>
            <a:r>
              <a:rPr lang="en-GB" sz="2000" b="1" dirty="0"/>
              <a:t> and </a:t>
            </a:r>
            <a:r>
              <a:rPr lang="en-GB" sz="2000" b="1" dirty="0" err="1"/>
              <a:t>Logis</a:t>
            </a:r>
            <a:r>
              <a:rPr lang="en-GB" sz="2000" b="1" dirty="0"/>
              <a:t> Datasets</a:t>
            </a:r>
          </a:p>
          <a:p>
            <a:pPr marL="0" lvl="3" indent="0">
              <a:buNone/>
              <a:tabLst/>
            </a:pPr>
            <a:r>
              <a:rPr lang="en-ZA" b="1" dirty="0">
                <a:solidFill>
                  <a:srgbClr val="0B6C36"/>
                </a:solidFill>
              </a:rPr>
              <a:t>Questions</a:t>
            </a:r>
          </a:p>
          <a:p>
            <a:pPr marL="362720" lvl="3">
              <a:tabLst/>
            </a:pPr>
            <a:r>
              <a:rPr lang="en-ZA" sz="2000" dirty="0"/>
              <a:t>Expenditure on programme in last 3 years</a:t>
            </a:r>
          </a:p>
          <a:p>
            <a:pPr marL="362720" lvl="3">
              <a:tabLst/>
            </a:pPr>
            <a:r>
              <a:rPr lang="en-ZA" sz="2000" dirty="0"/>
              <a:t>Trend analysis</a:t>
            </a:r>
          </a:p>
          <a:p>
            <a:pPr marL="362720" lvl="3">
              <a:tabLst/>
            </a:pPr>
            <a:r>
              <a:rPr lang="en-ZA" sz="2000" dirty="0"/>
              <a:t>Growth projection</a:t>
            </a:r>
          </a:p>
          <a:p>
            <a:pPr marL="362720" lvl="3">
              <a:tabLst/>
            </a:pPr>
            <a:r>
              <a:rPr lang="en-ZA" sz="2000" dirty="0"/>
              <a:t>Share analysis</a:t>
            </a:r>
          </a:p>
          <a:p>
            <a:pPr marL="362720" lvl="3">
              <a:tabLst/>
            </a:pPr>
            <a:r>
              <a:rPr lang="en-ZA" sz="2000" dirty="0"/>
              <a:t>Unit Costs</a:t>
            </a:r>
          </a:p>
          <a:p>
            <a:pPr marL="362720" lvl="3">
              <a:tabLst/>
            </a:pPr>
            <a:r>
              <a:rPr lang="en-ZA" sz="2000" dirty="0"/>
              <a:t>Pareto analysis</a:t>
            </a:r>
          </a:p>
          <a:p>
            <a:pPr marL="0" lvl="3" indent="0">
              <a:buNone/>
              <a:tabLst/>
            </a:pPr>
            <a:r>
              <a:rPr lang="en-GB" b="1" dirty="0">
                <a:solidFill>
                  <a:srgbClr val="0B6C36"/>
                </a:solidFill>
              </a:rPr>
              <a:t>Time</a:t>
            </a:r>
          </a:p>
          <a:p>
            <a:r>
              <a:rPr lang="en-GB" sz="2000" dirty="0"/>
              <a:t>Tutorial (1 hour) and homework</a:t>
            </a:r>
          </a:p>
          <a:p>
            <a:pPr marL="0" indent="0">
              <a:buNone/>
            </a:pPr>
            <a:br>
              <a:rPr lang="en-GB" sz="2116" dirty="0"/>
            </a:br>
            <a:br>
              <a:rPr lang="en-GB" sz="2116" dirty="0"/>
            </a:br>
            <a:endParaRPr lang="en-US" sz="2116" dirty="0"/>
          </a:p>
          <a:p>
            <a:pPr lvl="1"/>
            <a:endParaRPr lang="en-US" sz="2116" dirty="0"/>
          </a:p>
        </p:txBody>
      </p:sp>
    </p:spTree>
    <p:extLst>
      <p:ext uri="{BB962C8B-B14F-4D97-AF65-F5344CB8AC3E}">
        <p14:creationId xmlns:p14="http://schemas.microsoft.com/office/powerpoint/2010/main" val="2639711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4253" y="1377295"/>
            <a:ext cx="3556678" cy="4223094"/>
          </a:xfrm>
          <a:ln>
            <a:solidFill>
              <a:schemeClr val="tx1"/>
            </a:solidFill>
            <a:prstDash val="dashDot"/>
          </a:ln>
        </p:spPr>
        <p:txBody>
          <a:bodyPr/>
          <a:lstStyle/>
          <a:p>
            <a:pPr marL="355600" lvl="1" indent="-355600" fontAlgn="ctr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ZA" sz="1800" b="1" dirty="0">
                <a:solidFill>
                  <a:srgbClr val="0B6C36"/>
                </a:solidFill>
              </a:rPr>
              <a:t>Determine </a:t>
            </a:r>
            <a:r>
              <a:rPr lang="en-ZA" sz="1800" dirty="0"/>
              <a:t>the expenditure baseline for the implementation programme</a:t>
            </a:r>
          </a:p>
          <a:p>
            <a:pPr marL="355600" lvl="1" indent="-355600" fontAlgn="ctr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ZA" sz="1800" b="1" dirty="0">
                <a:solidFill>
                  <a:srgbClr val="0B6C36"/>
                </a:solidFill>
              </a:rPr>
              <a:t>Understand </a:t>
            </a:r>
            <a:r>
              <a:rPr lang="en-ZA" sz="1800" dirty="0"/>
              <a:t>expenditure patters on the implementation programme</a:t>
            </a:r>
          </a:p>
          <a:p>
            <a:pPr marL="355600" lvl="1" indent="-355600" fontAlgn="ctr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ZA" sz="1800" b="1" dirty="0">
                <a:solidFill>
                  <a:srgbClr val="0B6C36"/>
                </a:solidFill>
              </a:rPr>
              <a:t>Explain </a:t>
            </a:r>
            <a:r>
              <a:rPr lang="en-ZA" sz="1800" dirty="0"/>
              <a:t>the flow of fund and analyse the expenditure in terms of departments, locations, expenditure buckets, the relationship between inputs and outputs, and management policies and practices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690667-295C-4548-A8F3-2AF8F8044C02}" type="slidenum">
              <a:rPr lang="en-ZA" smtClean="0"/>
              <a:pPr/>
              <a:t>4</a:t>
            </a:fld>
            <a:endParaRPr lang="en-Z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Day 4 – Tutorial Finalising your Expenditure analysis</a:t>
            </a:r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DB5931C-792F-4D8C-A17B-053AB9842B39}"/>
              </a:ext>
            </a:extLst>
          </p:cNvPr>
          <p:cNvSpPr txBox="1">
            <a:spLocks/>
          </p:cNvSpPr>
          <p:nvPr/>
        </p:nvSpPr>
        <p:spPr>
          <a:xfrm>
            <a:off x="4554644" y="1377295"/>
            <a:ext cx="3556678" cy="4223094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vert="horz" lIns="91440" tIns="45720" rIns="91440" bIns="45720" rtlCol="0">
            <a:noAutofit/>
          </a:bodyPr>
          <a:lstStyle>
            <a:lvl1pPr marL="36272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60704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38537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1637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513012" algn="l"/>
              </a:tabLst>
              <a:defRPr lang="en-US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04278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796806" algn="l"/>
              </a:tabLst>
              <a:defRPr lang="en-US"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659944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3570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7196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0822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 indent="-355600" fontAlgn="ctr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800" b="1" dirty="0">
                <a:solidFill>
                  <a:srgbClr val="0B6C36"/>
                </a:solidFill>
              </a:rPr>
              <a:t>Compare</a:t>
            </a:r>
            <a:r>
              <a:rPr lang="en-GB" sz="1800" dirty="0"/>
              <a:t> expenditure to performance and administrative information</a:t>
            </a:r>
          </a:p>
          <a:p>
            <a:pPr marL="355600" lvl="1" indent="-355600" fontAlgn="ctr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800" b="1" dirty="0">
                <a:solidFill>
                  <a:srgbClr val="0B6C36"/>
                </a:solidFill>
              </a:rPr>
              <a:t>Identify</a:t>
            </a:r>
            <a:r>
              <a:rPr lang="en-GB" sz="1800" dirty="0"/>
              <a:t> cost drivers and opportunities for improvement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GB" sz="18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EDE6BC46-CB1A-4D27-B143-E7BC39DA11AB}"/>
              </a:ext>
            </a:extLst>
          </p:cNvPr>
          <p:cNvSpPr txBox="1">
            <a:spLocks/>
          </p:cNvSpPr>
          <p:nvPr/>
        </p:nvSpPr>
        <p:spPr>
          <a:xfrm>
            <a:off x="8272231" y="1377295"/>
            <a:ext cx="3556678" cy="4223094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vert="horz" lIns="91440" tIns="45720" rIns="91440" bIns="45720" rtlCol="0">
            <a:noAutofit/>
          </a:bodyPr>
          <a:lstStyle>
            <a:lvl1pPr marL="36272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60704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38537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1637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513012" algn="l"/>
              </a:tabLst>
              <a:defRPr lang="en-US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04278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796806" algn="l"/>
              </a:tabLst>
              <a:defRPr lang="en-US"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659944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3570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7196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0822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 indent="-355600" fontAlgn="ctr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800" b="1" dirty="0">
                <a:solidFill>
                  <a:srgbClr val="0B6C36"/>
                </a:solidFill>
              </a:rPr>
              <a:t>Identify</a:t>
            </a:r>
            <a:r>
              <a:rPr lang="en-GB" sz="1800" dirty="0"/>
              <a:t> cost drivers and opportunities for improvement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GB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34307C-ACBD-4854-B595-6DCA020201C7}"/>
              </a:ext>
            </a:extLst>
          </p:cNvPr>
          <p:cNvSpPr txBox="1"/>
          <p:nvPr/>
        </p:nvSpPr>
        <p:spPr>
          <a:xfrm>
            <a:off x="824253" y="932853"/>
            <a:ext cx="355667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Milestone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BFEDF3-9C73-400E-AA15-19F6CA95FE6B}"/>
              </a:ext>
            </a:extLst>
          </p:cNvPr>
          <p:cNvSpPr txBox="1"/>
          <p:nvPr/>
        </p:nvSpPr>
        <p:spPr>
          <a:xfrm>
            <a:off x="4583709" y="932853"/>
            <a:ext cx="355667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Milestone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3FEEE3-4E47-4BEB-9212-B6053BD18B1D}"/>
              </a:ext>
            </a:extLst>
          </p:cNvPr>
          <p:cNvSpPr txBox="1"/>
          <p:nvPr/>
        </p:nvSpPr>
        <p:spPr>
          <a:xfrm>
            <a:off x="8272231" y="932853"/>
            <a:ext cx="355667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Milestone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5F4C71-4A72-4CD3-9D07-A2BE1AB8EB7C}"/>
              </a:ext>
            </a:extLst>
          </p:cNvPr>
          <p:cNvSpPr txBox="1"/>
          <p:nvPr/>
        </p:nvSpPr>
        <p:spPr>
          <a:xfrm>
            <a:off x="1305426" y="5778531"/>
            <a:ext cx="10113244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Discuss how each of the following will be done, assign roles and responsibilities, and agree timelines</a:t>
            </a:r>
          </a:p>
        </p:txBody>
      </p:sp>
    </p:spTree>
    <p:extLst>
      <p:ext uri="{BB962C8B-B14F-4D97-AF65-F5344CB8AC3E}">
        <p14:creationId xmlns:p14="http://schemas.microsoft.com/office/powerpoint/2010/main" val="266953490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TA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B6C36"/>
      </a:accent1>
      <a:accent2>
        <a:srgbClr val="D3B052"/>
      </a:accent2>
      <a:accent3>
        <a:srgbClr val="8E1E25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TAC PER Training Template.potx" id="{0730B642-26BE-448C-A1F2-FEF72B568617}" vid="{31699F93-D757-429A-88E1-6B74794F0A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A96867530E964BB8C2BAD600ADF732" ma:contentTypeVersion="0" ma:contentTypeDescription="Create a new document." ma:contentTypeScope="" ma:versionID="aff164f1bba284845b7f53e063c8a03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081564-98C4-4205-9B44-DA7E9249E769}"/>
</file>

<file path=customXml/itemProps2.xml><?xml version="1.0" encoding="utf-8"?>
<ds:datastoreItem xmlns:ds="http://schemas.openxmlformats.org/officeDocument/2006/customXml" ds:itemID="{7C7ECEA0-1FA7-4749-B16F-AF18BCA342E6}"/>
</file>

<file path=customXml/itemProps3.xml><?xml version="1.0" encoding="utf-8"?>
<ds:datastoreItem xmlns:ds="http://schemas.openxmlformats.org/officeDocument/2006/customXml" ds:itemID="{093A744F-4712-47B5-8FD8-F4F4E00A1973}"/>
</file>

<file path=docProps/app.xml><?xml version="1.0" encoding="utf-8"?>
<Properties xmlns="http://schemas.openxmlformats.org/officeDocument/2006/extended-properties" xmlns:vt="http://schemas.openxmlformats.org/officeDocument/2006/docPropsVTypes">
  <Template>GTAC PER Training Template</Template>
  <TotalTime>6229</TotalTime>
  <Words>273</Words>
  <Application>Microsoft Office PowerPoint</Application>
  <PresentationFormat>Widescreen</PresentationFormat>
  <Paragraphs>54</Paragraphs>
  <Slides>4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1_Office Theme</vt:lpstr>
      <vt:lpstr>Expenditure Analysis</vt:lpstr>
      <vt:lpstr>PowerPoint Presentation</vt:lpstr>
      <vt:lpstr>PowerPoint Presentation</vt:lpstr>
      <vt:lpstr>Day 4 – Tutorial Finalising your Expenditure analysis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BASELINE ASSESSMENT AND NEW POLICY COSTING COURSE</dc:title>
  <dc:creator>Ronette Engela</dc:creator>
  <cp:lastModifiedBy>Mbali Buthelezi</cp:lastModifiedBy>
  <cp:revision>456</cp:revision>
  <cp:lastPrinted>2019-03-14T09:15:45Z</cp:lastPrinted>
  <dcterms:created xsi:type="dcterms:W3CDTF">2019-03-14T08:21:11Z</dcterms:created>
  <dcterms:modified xsi:type="dcterms:W3CDTF">2021-11-09T11:28:02Z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0x01010077A96867530E964BB8C2BAD600ADF732</vt:lpwstr>
  </property>
</Properties>
</file>