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hart4.xml" ContentType="application/vnd.openxmlformats-officedocument.drawingml.chart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style3.xml" ContentType="application/vnd.ms-office.chartstyle+xml"/>
  <Override PartName="/ppt/charts/colors4.xml" ContentType="application/vnd.ms-office.chartcolor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1245" r:id="rId2"/>
    <p:sldId id="1117" r:id="rId3"/>
    <p:sldId id="1013" r:id="rId4"/>
    <p:sldId id="1074" r:id="rId5"/>
    <p:sldId id="1243" r:id="rId6"/>
    <p:sldId id="1190" r:id="rId7"/>
    <p:sldId id="1194" r:id="rId8"/>
    <p:sldId id="1079" r:id="rId9"/>
    <p:sldId id="1080" r:id="rId10"/>
    <p:sldId id="1081" r:id="rId11"/>
    <p:sldId id="1082" r:id="rId12"/>
    <p:sldId id="1083" r:id="rId13"/>
    <p:sldId id="1086" r:id="rId14"/>
    <p:sldId id="1246" r:id="rId15"/>
    <p:sldId id="1192" r:id="rId16"/>
    <p:sldId id="1193" r:id="rId17"/>
    <p:sldId id="1187" r:id="rId18"/>
    <p:sldId id="1248" r:id="rId19"/>
    <p:sldId id="1188" r:id="rId20"/>
    <p:sldId id="1249" r:id="rId21"/>
    <p:sldId id="1189" r:id="rId22"/>
    <p:sldId id="538" r:id="rId23"/>
    <p:sldId id="1247" r:id="rId24"/>
    <p:sldId id="1075" r:id="rId25"/>
    <p:sldId id="1077" r:id="rId26"/>
    <p:sldId id="1145" r:id="rId27"/>
    <p:sldId id="1063" r:id="rId28"/>
    <p:sldId id="1064" r:id="rId29"/>
    <p:sldId id="1071" r:id="rId30"/>
    <p:sldId id="1250" r:id="rId31"/>
    <p:sldId id="1258" r:id="rId32"/>
    <p:sldId id="1205" r:id="rId33"/>
    <p:sldId id="1252" r:id="rId34"/>
    <p:sldId id="1257" r:id="rId35"/>
    <p:sldId id="1251" r:id="rId36"/>
    <p:sldId id="420" r:id="rId37"/>
    <p:sldId id="421" r:id="rId38"/>
  </p:sldIdLst>
  <p:sldSz cx="12192000" cy="6858000"/>
  <p:notesSz cx="681355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89" userDrawn="1">
          <p15:clr>
            <a:srgbClr val="A4A3A4"/>
          </p15:clr>
        </p15:guide>
        <p15:guide id="2" pos="73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Jitsing" initials="AJ" lastIdx="2" clrIdx="0">
    <p:extLst>
      <p:ext uri="{19B8F6BF-5375-455C-9EA6-DF929625EA0E}">
        <p15:presenceInfo xmlns:p15="http://schemas.microsoft.com/office/powerpoint/2012/main" userId="8e9444a69d7df00a" providerId="Windows Live"/>
      </p:ext>
    </p:extLst>
  </p:cmAuthor>
  <p:cmAuthor id="2" name="Mehleli Mpofu" initials="MM" lastIdx="48" clrIdx="1">
    <p:extLst>
      <p:ext uri="{19B8F6BF-5375-455C-9EA6-DF929625EA0E}">
        <p15:presenceInfo xmlns:p15="http://schemas.microsoft.com/office/powerpoint/2012/main" userId="bc4f0738fda063fa" providerId="Windows Live"/>
      </p:ext>
    </p:extLst>
  </p:cmAuthor>
  <p:cmAuthor id="3" name="K H" initials="KH" lastIdx="15" clrIdx="2">
    <p:extLst>
      <p:ext uri="{19B8F6BF-5375-455C-9EA6-DF929625EA0E}">
        <p15:presenceInfo xmlns:p15="http://schemas.microsoft.com/office/powerpoint/2012/main" userId="K 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846"/>
    <a:srgbClr val="12A20E"/>
    <a:srgbClr val="59876D"/>
    <a:srgbClr val="0B6C36"/>
    <a:srgbClr val="8E1E25"/>
    <a:srgbClr val="D3B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87327" autoAdjust="0"/>
  </p:normalViewPr>
  <p:slideViewPr>
    <p:cSldViewPr snapToGrid="0" showGuides="1">
      <p:cViewPr varScale="1">
        <p:scale>
          <a:sx n="82" d="100"/>
          <a:sy n="82" d="100"/>
        </p:scale>
        <p:origin x="720" y="62"/>
      </p:cViewPr>
      <p:guideLst>
        <p:guide orient="horz" pos="3589"/>
        <p:guide pos="73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747839487592148"/>
          <c:y val="2.6859378304549479E-2"/>
          <c:w val="0.61768676449657001"/>
          <c:h val="0.748140594013360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Medical Inventories</c:v>
                </c:pt>
                <c:pt idx="1">
                  <c:v>Outsourced Medical Staff and Services</c:v>
                </c:pt>
                <c:pt idx="2">
                  <c:v>Medical services</c:v>
                </c:pt>
                <c:pt idx="3">
                  <c:v>Medical Equipment</c:v>
                </c:pt>
                <c:pt idx="4">
                  <c:v>Salary and wages</c:v>
                </c:pt>
                <c:pt idx="5">
                  <c:v>Other Cost of Employees</c:v>
                </c:pt>
                <c:pt idx="6">
                  <c:v>NPIs</c:v>
                </c:pt>
                <c:pt idx="7">
                  <c:v>Claims against the state</c:v>
                </c:pt>
                <c:pt idx="8">
                  <c:v>Other expenses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0.38135105813425041</c:v>
                </c:pt>
                <c:pt idx="1">
                  <c:v>2.3850534463071154E-2</c:v>
                </c:pt>
                <c:pt idx="2">
                  <c:v>0.13959678019108782</c:v>
                </c:pt>
                <c:pt idx="3">
                  <c:v>1.0524853912919843E-2</c:v>
                </c:pt>
                <c:pt idx="4">
                  <c:v>0.26999415572446017</c:v>
                </c:pt>
                <c:pt idx="5">
                  <c:v>4.5172337151174864E-2</c:v>
                </c:pt>
                <c:pt idx="6">
                  <c:v>3.2610855732899444E-2</c:v>
                </c:pt>
                <c:pt idx="7">
                  <c:v>2.9011227346370884E-2</c:v>
                </c:pt>
                <c:pt idx="8">
                  <c:v>6.788819734376525E-2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D9-4BE2-A708-DA7AA1C991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1857120"/>
        <c:axId val="191857776"/>
      </c:barChart>
      <c:catAx>
        <c:axId val="191857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57776"/>
        <c:crosses val="autoZero"/>
        <c:auto val="1"/>
        <c:lblAlgn val="ctr"/>
        <c:lblOffset val="100"/>
        <c:noMultiLvlLbl val="0"/>
      </c:catAx>
      <c:valAx>
        <c:axId val="19185777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9185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747839487592148"/>
          <c:y val="2.6859378304549479E-2"/>
          <c:w val="0.61768676449657001"/>
          <c:h val="0.748140594013360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Medical Inventories</c:v>
                </c:pt>
                <c:pt idx="1">
                  <c:v>Outsourced Medical Staff and Services</c:v>
                </c:pt>
                <c:pt idx="2">
                  <c:v>Medical services</c:v>
                </c:pt>
                <c:pt idx="3">
                  <c:v>Medical Equipment</c:v>
                </c:pt>
                <c:pt idx="4">
                  <c:v>Salary and wages</c:v>
                </c:pt>
                <c:pt idx="5">
                  <c:v>Other Cost of Employees</c:v>
                </c:pt>
                <c:pt idx="6">
                  <c:v>NPIs</c:v>
                </c:pt>
                <c:pt idx="7">
                  <c:v>Claims against the state</c:v>
                </c:pt>
                <c:pt idx="8">
                  <c:v>Other expenses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0.38135105813425041</c:v>
                </c:pt>
                <c:pt idx="1">
                  <c:v>2.3850534463071154E-2</c:v>
                </c:pt>
                <c:pt idx="2">
                  <c:v>0.13959678019108782</c:v>
                </c:pt>
                <c:pt idx="3">
                  <c:v>1.0524853912919843E-2</c:v>
                </c:pt>
                <c:pt idx="4">
                  <c:v>0.26999415572446017</c:v>
                </c:pt>
                <c:pt idx="5">
                  <c:v>4.5172337151174864E-2</c:v>
                </c:pt>
                <c:pt idx="6">
                  <c:v>3.2610855732899444E-2</c:v>
                </c:pt>
                <c:pt idx="7">
                  <c:v>2.9011227346370884E-2</c:v>
                </c:pt>
                <c:pt idx="8">
                  <c:v>6.788819734376525E-2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D9-4BE2-A708-DA7AA1C991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1857120"/>
        <c:axId val="191857776"/>
      </c:barChart>
      <c:catAx>
        <c:axId val="191857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57776"/>
        <c:crosses val="autoZero"/>
        <c:auto val="1"/>
        <c:lblAlgn val="ctr"/>
        <c:lblOffset val="100"/>
        <c:noMultiLvlLbl val="0"/>
      </c:catAx>
      <c:valAx>
        <c:axId val="19185777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9185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64355424841285"/>
          <c:y val="0"/>
          <c:w val="0.61768676449657001"/>
          <c:h val="0.97560349140276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Average Growth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0.09</c:v>
                </c:pt>
                <c:pt idx="1">
                  <c:v>0.13</c:v>
                </c:pt>
                <c:pt idx="2">
                  <c:v>0.03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D9-4BE2-A708-DA7AA1C991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1857120"/>
        <c:axId val="191857776"/>
      </c:barChart>
      <c:catAx>
        <c:axId val="191857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57776"/>
        <c:crosses val="autoZero"/>
        <c:auto val="1"/>
        <c:lblAlgn val="ctr"/>
        <c:lblOffset val="100"/>
        <c:noMultiLvlLbl val="0"/>
      </c:catAx>
      <c:valAx>
        <c:axId val="19185777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918571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79098289242536"/>
          <c:y val="0.2659288997310113"/>
          <c:w val="0.79685916382854982"/>
          <c:h val="0.456398416715781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22</c:v>
                </c:pt>
                <c:pt idx="2">
                  <c:v>24.2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F9-4886-8722-47967DD52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5706216"/>
        <c:axId val="775650784"/>
      </c:barChart>
      <c:catAx>
        <c:axId val="775706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5650784"/>
        <c:crosses val="autoZero"/>
        <c:auto val="1"/>
        <c:lblAlgn val="ctr"/>
        <c:lblOffset val="100"/>
        <c:noMultiLvlLbl val="0"/>
      </c:catAx>
      <c:valAx>
        <c:axId val="775650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75706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76673139100326"/>
          <c:y val="0.37535535325304059"/>
          <c:w val="0.79685916382854982"/>
          <c:h val="0.456398416715781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22</c:v>
                </c:pt>
                <c:pt idx="2">
                  <c:v>24.2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7E-4194-942D-6285F859A1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35</c:v>
                </c:pt>
                <c:pt idx="2">
                  <c:v>26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7E-4194-942D-6285F859A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5706216"/>
        <c:axId val="775650784"/>
      </c:barChart>
      <c:catAx>
        <c:axId val="775706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5650784"/>
        <c:crosses val="autoZero"/>
        <c:auto val="1"/>
        <c:lblAlgn val="ctr"/>
        <c:lblOffset val="100"/>
        <c:noMultiLvlLbl val="0"/>
      </c:catAx>
      <c:valAx>
        <c:axId val="775650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75706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BDB5E6-6F18-DA44-BF59-53D3D8B5A763}" type="doc">
      <dgm:prSet loTypeId="urn:microsoft.com/office/officeart/2005/8/layout/hChevron3" loCatId="" qsTypeId="urn:microsoft.com/office/officeart/2005/8/quickstyle/simple1" qsCatId="simple" csTypeId="urn:microsoft.com/office/officeart/2005/8/colors/colorful2" csCatId="colorful" phldr="1"/>
      <dgm:spPr/>
    </dgm:pt>
    <dgm:pt modelId="{FC15DEA1-A1A1-024F-B467-E714E1FC3419}">
      <dgm:prSet phldrT="[Text]" custT="1"/>
      <dgm:spPr>
        <a:xfrm>
          <a:off x="968" y="0"/>
          <a:ext cx="1887950" cy="488441"/>
        </a:xfrm>
        <a:prstGeom prst="homePlat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Find</a:t>
          </a:r>
        </a:p>
      </dgm:t>
    </dgm:pt>
    <dgm:pt modelId="{B050258C-3E66-2040-ADE6-2A592B0BA1BE}" type="parTrans" cxnId="{738A0482-B4C6-CA49-9C8C-A2E9E3FC8FF2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0AD0B6-3BC0-D744-ADEF-DFE7127140CD}" type="sibTrans" cxnId="{738A0482-B4C6-CA49-9C8C-A2E9E3FC8FF2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6EB4D1-FFD8-3044-8C2A-C1234D88523B}">
      <dgm:prSet phldrT="[Text]" custT="1"/>
      <dgm:spPr>
        <a:xfrm>
          <a:off x="1511328" y="0"/>
          <a:ext cx="1887950" cy="488441"/>
        </a:xfrm>
        <a:prstGeom prst="chevron">
          <a:avLst/>
        </a:prstGeom>
        <a:solidFill>
          <a:srgbClr val="C0504D">
            <a:hueOff val="1170380"/>
            <a:satOff val="-1460"/>
            <a:lumOff val="34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Consolidate &amp; Clean</a:t>
          </a:r>
        </a:p>
      </dgm:t>
    </dgm:pt>
    <dgm:pt modelId="{6B81BF6D-EEB0-FF42-AA49-DB0EA2309B8F}" type="parTrans" cxnId="{F2A22089-E32D-AB42-9435-1CC7E7591DD3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2E7585-9A9E-BB49-9AA1-7620FFF119CC}" type="sibTrans" cxnId="{F2A22089-E32D-AB42-9435-1CC7E7591DD3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AD431-F26F-F14B-AD24-73EE226A99A1}">
      <dgm:prSet phldrT="[Text]" custT="1"/>
      <dgm:spPr>
        <a:xfrm>
          <a:off x="3021688" y="0"/>
          <a:ext cx="1887950" cy="488441"/>
        </a:xfrm>
        <a:prstGeom prst="chevron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Group &amp; Allocate </a:t>
          </a:r>
        </a:p>
      </dgm:t>
    </dgm:pt>
    <dgm:pt modelId="{C4BD4DD5-C61C-4848-AE6A-F48AAC262DEC}" type="parTrans" cxnId="{7851C762-F42A-D14D-B4DD-56AC38DAC7BA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6CA626-EC2F-8E49-8F8D-33B3925DA197}" type="sibTrans" cxnId="{7851C762-F42A-D14D-B4DD-56AC38DAC7BA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C478CA-A544-344D-9D84-9AF007C9722B}">
      <dgm:prSet phldrT="[Text]" custT="1"/>
      <dgm:spPr>
        <a:xfrm>
          <a:off x="4532049" y="0"/>
          <a:ext cx="1887950" cy="488441"/>
        </a:xfrm>
        <a:prstGeom prst="chevron">
          <a:avLst/>
        </a:prstGeom>
        <a:solidFill>
          <a:srgbClr val="C0504D">
            <a:hueOff val="3511139"/>
            <a:satOff val="-4379"/>
            <a:lumOff val="10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GB" sz="1400" b="0" noProof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Analyse</a:t>
          </a:r>
        </a:p>
      </dgm:t>
    </dgm:pt>
    <dgm:pt modelId="{D4D48B69-6CB1-F240-822C-C179F549F568}" type="parTrans" cxnId="{3EEBAB51-DDF9-2D45-810F-2E2ABB4CA1DF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91C25B-AB7F-8941-B560-D5277628A110}" type="sibTrans" cxnId="{3EEBAB51-DDF9-2D45-810F-2E2ABB4CA1DF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7892FE-ADDE-E64A-B1B4-BBDB8392CAD7}">
      <dgm:prSet phldrT="[Text]" custT="1"/>
      <dgm:spPr>
        <a:xfrm>
          <a:off x="6042409" y="0"/>
          <a:ext cx="1887950" cy="488441"/>
        </a:xfrm>
        <a:prstGeom prst="chevron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Interpret</a:t>
          </a:r>
        </a:p>
      </dgm:t>
    </dgm:pt>
    <dgm:pt modelId="{F639E6EC-E0B3-6048-B5FF-93DC8856DF8D}" type="sibTrans" cxnId="{573B083B-6C9E-2940-808E-74E489B555F0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A1C20E-5AB8-054E-BDF0-60EF61AE4E47}" type="parTrans" cxnId="{573B083B-6C9E-2940-808E-74E489B555F0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644837-1968-864D-8A85-9E68959EC76A}" type="pres">
      <dgm:prSet presAssocID="{78BDB5E6-6F18-DA44-BF59-53D3D8B5A763}" presName="Name0" presStyleCnt="0">
        <dgm:presLayoutVars>
          <dgm:dir/>
          <dgm:resizeHandles val="exact"/>
        </dgm:presLayoutVars>
      </dgm:prSet>
      <dgm:spPr/>
    </dgm:pt>
    <dgm:pt modelId="{C4A02068-C4EE-AA4E-8115-7FEC82940AA1}" type="pres">
      <dgm:prSet presAssocID="{FC15DEA1-A1A1-024F-B467-E714E1FC3419}" presName="parTxOnly" presStyleLbl="node1" presStyleIdx="0" presStyleCnt="5" custLinFactNeighborX="-18795" custLinFactNeighborY="59569">
        <dgm:presLayoutVars>
          <dgm:bulletEnabled val="1"/>
        </dgm:presLayoutVars>
      </dgm:prSet>
      <dgm:spPr/>
    </dgm:pt>
    <dgm:pt modelId="{2B18E99A-3F1D-674C-8A23-C5B0EDDCDE7A}" type="pres">
      <dgm:prSet presAssocID="{B40AD0B6-3BC0-D744-ADEF-DFE7127140CD}" presName="parSpace" presStyleCnt="0"/>
      <dgm:spPr/>
    </dgm:pt>
    <dgm:pt modelId="{6A0B54D4-54DB-B746-9E1D-3BE66FF6DBFB}" type="pres">
      <dgm:prSet presAssocID="{806EB4D1-FFD8-3044-8C2A-C1234D88523B}" presName="parTxOnly" presStyleLbl="node1" presStyleIdx="1" presStyleCnt="5">
        <dgm:presLayoutVars>
          <dgm:bulletEnabled val="1"/>
        </dgm:presLayoutVars>
      </dgm:prSet>
      <dgm:spPr/>
    </dgm:pt>
    <dgm:pt modelId="{EF28B04C-CAF9-124A-A62D-78A797ECCC4A}" type="pres">
      <dgm:prSet presAssocID="{192E7585-9A9E-BB49-9AA1-7620FFF119CC}" presName="parSpace" presStyleCnt="0"/>
      <dgm:spPr/>
    </dgm:pt>
    <dgm:pt modelId="{3A6D03CE-C98A-E947-8FD8-4FE792E419D9}" type="pres">
      <dgm:prSet presAssocID="{D04AD431-F26F-F14B-AD24-73EE226A99A1}" presName="parTxOnly" presStyleLbl="node1" presStyleIdx="2" presStyleCnt="5" custLinFactNeighborX="2511" custLinFactNeighborY="1753">
        <dgm:presLayoutVars>
          <dgm:bulletEnabled val="1"/>
        </dgm:presLayoutVars>
      </dgm:prSet>
      <dgm:spPr/>
    </dgm:pt>
    <dgm:pt modelId="{1CD80CD5-9817-BC40-9375-0FD9F14D9497}" type="pres">
      <dgm:prSet presAssocID="{DD6CA626-EC2F-8E49-8F8D-33B3925DA197}" presName="parSpace" presStyleCnt="0"/>
      <dgm:spPr/>
    </dgm:pt>
    <dgm:pt modelId="{416B6391-ACF2-DD45-A46A-98F44B8B5485}" type="pres">
      <dgm:prSet presAssocID="{13C478CA-A544-344D-9D84-9AF007C9722B}" presName="parTxOnly" presStyleLbl="node1" presStyleIdx="3" presStyleCnt="5">
        <dgm:presLayoutVars>
          <dgm:bulletEnabled val="1"/>
        </dgm:presLayoutVars>
      </dgm:prSet>
      <dgm:spPr/>
    </dgm:pt>
    <dgm:pt modelId="{6EF4F7E0-C733-D546-BFF6-9F41DB178B66}" type="pres">
      <dgm:prSet presAssocID="{2791C25B-AB7F-8941-B560-D5277628A110}" presName="parSpace" presStyleCnt="0"/>
      <dgm:spPr/>
    </dgm:pt>
    <dgm:pt modelId="{C3D43657-441C-1E4A-9F28-6E0126C0C267}" type="pres">
      <dgm:prSet presAssocID="{C27892FE-ADDE-E64A-B1B4-BBDB8392CAD7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17303F19-C026-E247-93F5-4BCCDA2E9DB2}" type="presOf" srcId="{78BDB5E6-6F18-DA44-BF59-53D3D8B5A763}" destId="{0D644837-1968-864D-8A85-9E68959EC76A}" srcOrd="0" destOrd="0" presId="urn:microsoft.com/office/officeart/2005/8/layout/hChevron3"/>
    <dgm:cxn modelId="{573B083B-6C9E-2940-808E-74E489B555F0}" srcId="{78BDB5E6-6F18-DA44-BF59-53D3D8B5A763}" destId="{C27892FE-ADDE-E64A-B1B4-BBDB8392CAD7}" srcOrd="4" destOrd="0" parTransId="{A6A1C20E-5AB8-054E-BDF0-60EF61AE4E47}" sibTransId="{F639E6EC-E0B3-6048-B5FF-93DC8856DF8D}"/>
    <dgm:cxn modelId="{7851C762-F42A-D14D-B4DD-56AC38DAC7BA}" srcId="{78BDB5E6-6F18-DA44-BF59-53D3D8B5A763}" destId="{D04AD431-F26F-F14B-AD24-73EE226A99A1}" srcOrd="2" destOrd="0" parTransId="{C4BD4DD5-C61C-4848-AE6A-F48AAC262DEC}" sibTransId="{DD6CA626-EC2F-8E49-8F8D-33B3925DA197}"/>
    <dgm:cxn modelId="{CAE4BD63-36E2-1640-AA6D-976D67782A8E}" type="presOf" srcId="{FC15DEA1-A1A1-024F-B467-E714E1FC3419}" destId="{C4A02068-C4EE-AA4E-8115-7FEC82940AA1}" srcOrd="0" destOrd="0" presId="urn:microsoft.com/office/officeart/2005/8/layout/hChevron3"/>
    <dgm:cxn modelId="{04FCA345-8C9C-FA4F-B406-148E53D1A0C5}" type="presOf" srcId="{806EB4D1-FFD8-3044-8C2A-C1234D88523B}" destId="{6A0B54D4-54DB-B746-9E1D-3BE66FF6DBFB}" srcOrd="0" destOrd="0" presId="urn:microsoft.com/office/officeart/2005/8/layout/hChevron3"/>
    <dgm:cxn modelId="{3EEBAB51-DDF9-2D45-810F-2E2ABB4CA1DF}" srcId="{78BDB5E6-6F18-DA44-BF59-53D3D8B5A763}" destId="{13C478CA-A544-344D-9D84-9AF007C9722B}" srcOrd="3" destOrd="0" parTransId="{D4D48B69-6CB1-F240-822C-C179F549F568}" sibTransId="{2791C25B-AB7F-8941-B560-D5277628A110}"/>
    <dgm:cxn modelId="{9318BE53-362C-3444-9870-769836AEA805}" type="presOf" srcId="{D04AD431-F26F-F14B-AD24-73EE226A99A1}" destId="{3A6D03CE-C98A-E947-8FD8-4FE792E419D9}" srcOrd="0" destOrd="0" presId="urn:microsoft.com/office/officeart/2005/8/layout/hChevron3"/>
    <dgm:cxn modelId="{738A0482-B4C6-CA49-9C8C-A2E9E3FC8FF2}" srcId="{78BDB5E6-6F18-DA44-BF59-53D3D8B5A763}" destId="{FC15DEA1-A1A1-024F-B467-E714E1FC3419}" srcOrd="0" destOrd="0" parTransId="{B050258C-3E66-2040-ADE6-2A592B0BA1BE}" sibTransId="{B40AD0B6-3BC0-D744-ADEF-DFE7127140CD}"/>
    <dgm:cxn modelId="{F2A22089-E32D-AB42-9435-1CC7E7591DD3}" srcId="{78BDB5E6-6F18-DA44-BF59-53D3D8B5A763}" destId="{806EB4D1-FFD8-3044-8C2A-C1234D88523B}" srcOrd="1" destOrd="0" parTransId="{6B81BF6D-EEB0-FF42-AA49-DB0EA2309B8F}" sibTransId="{192E7585-9A9E-BB49-9AA1-7620FFF119CC}"/>
    <dgm:cxn modelId="{99087489-17AB-2145-9802-0AC570205260}" type="presOf" srcId="{C27892FE-ADDE-E64A-B1B4-BBDB8392CAD7}" destId="{C3D43657-441C-1E4A-9F28-6E0126C0C267}" srcOrd="0" destOrd="0" presId="urn:microsoft.com/office/officeart/2005/8/layout/hChevron3"/>
    <dgm:cxn modelId="{9C7F72B8-B5E0-9B49-8F81-6B6166E561FD}" type="presOf" srcId="{13C478CA-A544-344D-9D84-9AF007C9722B}" destId="{416B6391-ACF2-DD45-A46A-98F44B8B5485}" srcOrd="0" destOrd="0" presId="urn:microsoft.com/office/officeart/2005/8/layout/hChevron3"/>
    <dgm:cxn modelId="{75576A38-33D6-8648-8BC3-526ACDD4B9F0}" type="presParOf" srcId="{0D644837-1968-864D-8A85-9E68959EC76A}" destId="{C4A02068-C4EE-AA4E-8115-7FEC82940AA1}" srcOrd="0" destOrd="0" presId="urn:microsoft.com/office/officeart/2005/8/layout/hChevron3"/>
    <dgm:cxn modelId="{600A25D5-8753-6E41-9F07-A9C2CCB25630}" type="presParOf" srcId="{0D644837-1968-864D-8A85-9E68959EC76A}" destId="{2B18E99A-3F1D-674C-8A23-C5B0EDDCDE7A}" srcOrd="1" destOrd="0" presId="urn:microsoft.com/office/officeart/2005/8/layout/hChevron3"/>
    <dgm:cxn modelId="{1828B56E-B30F-D845-973B-0982C92EB994}" type="presParOf" srcId="{0D644837-1968-864D-8A85-9E68959EC76A}" destId="{6A0B54D4-54DB-B746-9E1D-3BE66FF6DBFB}" srcOrd="2" destOrd="0" presId="urn:microsoft.com/office/officeart/2005/8/layout/hChevron3"/>
    <dgm:cxn modelId="{9B1FFD2D-206F-BE45-B79F-930EDFC2B2D5}" type="presParOf" srcId="{0D644837-1968-864D-8A85-9E68959EC76A}" destId="{EF28B04C-CAF9-124A-A62D-78A797ECCC4A}" srcOrd="3" destOrd="0" presId="urn:microsoft.com/office/officeart/2005/8/layout/hChevron3"/>
    <dgm:cxn modelId="{F5D7D6DF-5D56-8740-BAC5-D90616FF7DFB}" type="presParOf" srcId="{0D644837-1968-864D-8A85-9E68959EC76A}" destId="{3A6D03CE-C98A-E947-8FD8-4FE792E419D9}" srcOrd="4" destOrd="0" presId="urn:microsoft.com/office/officeart/2005/8/layout/hChevron3"/>
    <dgm:cxn modelId="{F429ECE7-8C31-BF44-9976-2EC4B008C539}" type="presParOf" srcId="{0D644837-1968-864D-8A85-9E68959EC76A}" destId="{1CD80CD5-9817-BC40-9375-0FD9F14D9497}" srcOrd="5" destOrd="0" presId="urn:microsoft.com/office/officeart/2005/8/layout/hChevron3"/>
    <dgm:cxn modelId="{C5A1EA05-76F0-BE4A-B79A-2EA27A3A72ED}" type="presParOf" srcId="{0D644837-1968-864D-8A85-9E68959EC76A}" destId="{416B6391-ACF2-DD45-A46A-98F44B8B5485}" srcOrd="6" destOrd="0" presId="urn:microsoft.com/office/officeart/2005/8/layout/hChevron3"/>
    <dgm:cxn modelId="{31E4249E-AC02-E145-8C68-6E88C925D0B3}" type="presParOf" srcId="{0D644837-1968-864D-8A85-9E68959EC76A}" destId="{6EF4F7E0-C733-D546-BFF6-9F41DB178B66}" srcOrd="7" destOrd="0" presId="urn:microsoft.com/office/officeart/2005/8/layout/hChevron3"/>
    <dgm:cxn modelId="{012ED108-F76E-724A-957B-5758530ED0DA}" type="presParOf" srcId="{0D644837-1968-864D-8A85-9E68959EC76A}" destId="{C3D43657-441C-1E4A-9F28-6E0126C0C267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BDB5E6-6F18-DA44-BF59-53D3D8B5A763}" type="doc">
      <dgm:prSet loTypeId="urn:microsoft.com/office/officeart/2005/8/layout/hChevron3" loCatId="" qsTypeId="urn:microsoft.com/office/officeart/2005/8/quickstyle/simple1" qsCatId="simple" csTypeId="urn:microsoft.com/office/officeart/2005/8/colors/colorful2" csCatId="colorful" phldr="1"/>
      <dgm:spPr/>
    </dgm:pt>
    <dgm:pt modelId="{FC15DEA1-A1A1-024F-B467-E714E1FC3419}">
      <dgm:prSet phldrT="[Text]" custT="1"/>
      <dgm:spPr>
        <a:xfrm>
          <a:off x="968" y="0"/>
          <a:ext cx="1887950" cy="488441"/>
        </a:xfrm>
        <a:prstGeom prst="homePlat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Find</a:t>
          </a:r>
        </a:p>
      </dgm:t>
    </dgm:pt>
    <dgm:pt modelId="{B050258C-3E66-2040-ADE6-2A592B0BA1BE}" type="parTrans" cxnId="{738A0482-B4C6-CA49-9C8C-A2E9E3FC8FF2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0AD0B6-3BC0-D744-ADEF-DFE7127140CD}" type="sibTrans" cxnId="{738A0482-B4C6-CA49-9C8C-A2E9E3FC8FF2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6EB4D1-FFD8-3044-8C2A-C1234D88523B}">
      <dgm:prSet phldrT="[Text]" custT="1"/>
      <dgm:spPr>
        <a:xfrm>
          <a:off x="1511328" y="0"/>
          <a:ext cx="1887950" cy="488441"/>
        </a:xfrm>
        <a:prstGeom prst="chevron">
          <a:avLst/>
        </a:prstGeom>
        <a:solidFill>
          <a:srgbClr val="C0504D">
            <a:hueOff val="1170380"/>
            <a:satOff val="-1460"/>
            <a:lumOff val="34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Consolidate &amp; Clean</a:t>
          </a:r>
        </a:p>
      </dgm:t>
    </dgm:pt>
    <dgm:pt modelId="{6B81BF6D-EEB0-FF42-AA49-DB0EA2309B8F}" type="parTrans" cxnId="{F2A22089-E32D-AB42-9435-1CC7E7591DD3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2E7585-9A9E-BB49-9AA1-7620FFF119CC}" type="sibTrans" cxnId="{F2A22089-E32D-AB42-9435-1CC7E7591DD3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AD431-F26F-F14B-AD24-73EE226A99A1}">
      <dgm:prSet phldrT="[Text]" custT="1"/>
      <dgm:spPr>
        <a:xfrm>
          <a:off x="3021688" y="0"/>
          <a:ext cx="1887950" cy="488441"/>
        </a:xfrm>
        <a:prstGeom prst="chevron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Group &amp; Allocate </a:t>
          </a:r>
        </a:p>
      </dgm:t>
    </dgm:pt>
    <dgm:pt modelId="{C4BD4DD5-C61C-4848-AE6A-F48AAC262DEC}" type="parTrans" cxnId="{7851C762-F42A-D14D-B4DD-56AC38DAC7BA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6CA626-EC2F-8E49-8F8D-33B3925DA197}" type="sibTrans" cxnId="{7851C762-F42A-D14D-B4DD-56AC38DAC7BA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C478CA-A544-344D-9D84-9AF007C9722B}">
      <dgm:prSet phldrT="[Text]" custT="1"/>
      <dgm:spPr>
        <a:xfrm>
          <a:off x="4532049" y="0"/>
          <a:ext cx="1887950" cy="488441"/>
        </a:xfrm>
        <a:prstGeom prst="chevron">
          <a:avLst/>
        </a:prstGeom>
        <a:solidFill>
          <a:srgbClr val="C0504D">
            <a:hueOff val="3511139"/>
            <a:satOff val="-4379"/>
            <a:lumOff val="10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GB" sz="1400" b="0" noProof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Analyse</a:t>
          </a:r>
        </a:p>
      </dgm:t>
    </dgm:pt>
    <dgm:pt modelId="{D4D48B69-6CB1-F240-822C-C179F549F568}" type="parTrans" cxnId="{3EEBAB51-DDF9-2D45-810F-2E2ABB4CA1DF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91C25B-AB7F-8941-B560-D5277628A110}" type="sibTrans" cxnId="{3EEBAB51-DDF9-2D45-810F-2E2ABB4CA1DF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7892FE-ADDE-E64A-B1B4-BBDB8392CAD7}">
      <dgm:prSet phldrT="[Text]" custT="1"/>
      <dgm:spPr>
        <a:xfrm>
          <a:off x="6042409" y="0"/>
          <a:ext cx="1887950" cy="488441"/>
        </a:xfrm>
        <a:prstGeom prst="chevron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Interpret</a:t>
          </a:r>
        </a:p>
      </dgm:t>
    </dgm:pt>
    <dgm:pt modelId="{F639E6EC-E0B3-6048-B5FF-93DC8856DF8D}" type="sibTrans" cxnId="{573B083B-6C9E-2940-808E-74E489B555F0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A1C20E-5AB8-054E-BDF0-60EF61AE4E47}" type="parTrans" cxnId="{573B083B-6C9E-2940-808E-74E489B555F0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644837-1968-864D-8A85-9E68959EC76A}" type="pres">
      <dgm:prSet presAssocID="{78BDB5E6-6F18-DA44-BF59-53D3D8B5A763}" presName="Name0" presStyleCnt="0">
        <dgm:presLayoutVars>
          <dgm:dir/>
          <dgm:resizeHandles val="exact"/>
        </dgm:presLayoutVars>
      </dgm:prSet>
      <dgm:spPr/>
    </dgm:pt>
    <dgm:pt modelId="{C4A02068-C4EE-AA4E-8115-7FEC82940AA1}" type="pres">
      <dgm:prSet presAssocID="{FC15DEA1-A1A1-024F-B467-E714E1FC3419}" presName="parTxOnly" presStyleLbl="node1" presStyleIdx="0" presStyleCnt="5">
        <dgm:presLayoutVars>
          <dgm:bulletEnabled val="1"/>
        </dgm:presLayoutVars>
      </dgm:prSet>
      <dgm:spPr/>
    </dgm:pt>
    <dgm:pt modelId="{2B18E99A-3F1D-674C-8A23-C5B0EDDCDE7A}" type="pres">
      <dgm:prSet presAssocID="{B40AD0B6-3BC0-D744-ADEF-DFE7127140CD}" presName="parSpace" presStyleCnt="0"/>
      <dgm:spPr/>
    </dgm:pt>
    <dgm:pt modelId="{6A0B54D4-54DB-B746-9E1D-3BE66FF6DBFB}" type="pres">
      <dgm:prSet presAssocID="{806EB4D1-FFD8-3044-8C2A-C1234D88523B}" presName="parTxOnly" presStyleLbl="node1" presStyleIdx="1" presStyleCnt="5">
        <dgm:presLayoutVars>
          <dgm:bulletEnabled val="1"/>
        </dgm:presLayoutVars>
      </dgm:prSet>
      <dgm:spPr/>
    </dgm:pt>
    <dgm:pt modelId="{EF28B04C-CAF9-124A-A62D-78A797ECCC4A}" type="pres">
      <dgm:prSet presAssocID="{192E7585-9A9E-BB49-9AA1-7620FFF119CC}" presName="parSpace" presStyleCnt="0"/>
      <dgm:spPr/>
    </dgm:pt>
    <dgm:pt modelId="{3A6D03CE-C98A-E947-8FD8-4FE792E419D9}" type="pres">
      <dgm:prSet presAssocID="{D04AD431-F26F-F14B-AD24-73EE226A99A1}" presName="parTxOnly" presStyleLbl="node1" presStyleIdx="2" presStyleCnt="5" custLinFactNeighborX="2511" custLinFactNeighborY="1753">
        <dgm:presLayoutVars>
          <dgm:bulletEnabled val="1"/>
        </dgm:presLayoutVars>
      </dgm:prSet>
      <dgm:spPr/>
    </dgm:pt>
    <dgm:pt modelId="{1CD80CD5-9817-BC40-9375-0FD9F14D9497}" type="pres">
      <dgm:prSet presAssocID="{DD6CA626-EC2F-8E49-8F8D-33B3925DA197}" presName="parSpace" presStyleCnt="0"/>
      <dgm:spPr/>
    </dgm:pt>
    <dgm:pt modelId="{416B6391-ACF2-DD45-A46A-98F44B8B5485}" type="pres">
      <dgm:prSet presAssocID="{13C478CA-A544-344D-9D84-9AF007C9722B}" presName="parTxOnly" presStyleLbl="node1" presStyleIdx="3" presStyleCnt="5">
        <dgm:presLayoutVars>
          <dgm:bulletEnabled val="1"/>
        </dgm:presLayoutVars>
      </dgm:prSet>
      <dgm:spPr/>
    </dgm:pt>
    <dgm:pt modelId="{6EF4F7E0-C733-D546-BFF6-9F41DB178B66}" type="pres">
      <dgm:prSet presAssocID="{2791C25B-AB7F-8941-B560-D5277628A110}" presName="parSpace" presStyleCnt="0"/>
      <dgm:spPr/>
    </dgm:pt>
    <dgm:pt modelId="{C3D43657-441C-1E4A-9F28-6E0126C0C267}" type="pres">
      <dgm:prSet presAssocID="{C27892FE-ADDE-E64A-B1B4-BBDB8392CAD7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17303F19-C026-E247-93F5-4BCCDA2E9DB2}" type="presOf" srcId="{78BDB5E6-6F18-DA44-BF59-53D3D8B5A763}" destId="{0D644837-1968-864D-8A85-9E68959EC76A}" srcOrd="0" destOrd="0" presId="urn:microsoft.com/office/officeart/2005/8/layout/hChevron3"/>
    <dgm:cxn modelId="{573B083B-6C9E-2940-808E-74E489B555F0}" srcId="{78BDB5E6-6F18-DA44-BF59-53D3D8B5A763}" destId="{C27892FE-ADDE-E64A-B1B4-BBDB8392CAD7}" srcOrd="4" destOrd="0" parTransId="{A6A1C20E-5AB8-054E-BDF0-60EF61AE4E47}" sibTransId="{F639E6EC-E0B3-6048-B5FF-93DC8856DF8D}"/>
    <dgm:cxn modelId="{7851C762-F42A-D14D-B4DD-56AC38DAC7BA}" srcId="{78BDB5E6-6F18-DA44-BF59-53D3D8B5A763}" destId="{D04AD431-F26F-F14B-AD24-73EE226A99A1}" srcOrd="2" destOrd="0" parTransId="{C4BD4DD5-C61C-4848-AE6A-F48AAC262DEC}" sibTransId="{DD6CA626-EC2F-8E49-8F8D-33B3925DA197}"/>
    <dgm:cxn modelId="{CAE4BD63-36E2-1640-AA6D-976D67782A8E}" type="presOf" srcId="{FC15DEA1-A1A1-024F-B467-E714E1FC3419}" destId="{C4A02068-C4EE-AA4E-8115-7FEC82940AA1}" srcOrd="0" destOrd="0" presId="urn:microsoft.com/office/officeart/2005/8/layout/hChevron3"/>
    <dgm:cxn modelId="{04FCA345-8C9C-FA4F-B406-148E53D1A0C5}" type="presOf" srcId="{806EB4D1-FFD8-3044-8C2A-C1234D88523B}" destId="{6A0B54D4-54DB-B746-9E1D-3BE66FF6DBFB}" srcOrd="0" destOrd="0" presId="urn:microsoft.com/office/officeart/2005/8/layout/hChevron3"/>
    <dgm:cxn modelId="{3EEBAB51-DDF9-2D45-810F-2E2ABB4CA1DF}" srcId="{78BDB5E6-6F18-DA44-BF59-53D3D8B5A763}" destId="{13C478CA-A544-344D-9D84-9AF007C9722B}" srcOrd="3" destOrd="0" parTransId="{D4D48B69-6CB1-F240-822C-C179F549F568}" sibTransId="{2791C25B-AB7F-8941-B560-D5277628A110}"/>
    <dgm:cxn modelId="{9318BE53-362C-3444-9870-769836AEA805}" type="presOf" srcId="{D04AD431-F26F-F14B-AD24-73EE226A99A1}" destId="{3A6D03CE-C98A-E947-8FD8-4FE792E419D9}" srcOrd="0" destOrd="0" presId="urn:microsoft.com/office/officeart/2005/8/layout/hChevron3"/>
    <dgm:cxn modelId="{738A0482-B4C6-CA49-9C8C-A2E9E3FC8FF2}" srcId="{78BDB5E6-6F18-DA44-BF59-53D3D8B5A763}" destId="{FC15DEA1-A1A1-024F-B467-E714E1FC3419}" srcOrd="0" destOrd="0" parTransId="{B050258C-3E66-2040-ADE6-2A592B0BA1BE}" sibTransId="{B40AD0B6-3BC0-D744-ADEF-DFE7127140CD}"/>
    <dgm:cxn modelId="{F2A22089-E32D-AB42-9435-1CC7E7591DD3}" srcId="{78BDB5E6-6F18-DA44-BF59-53D3D8B5A763}" destId="{806EB4D1-FFD8-3044-8C2A-C1234D88523B}" srcOrd="1" destOrd="0" parTransId="{6B81BF6D-EEB0-FF42-AA49-DB0EA2309B8F}" sibTransId="{192E7585-9A9E-BB49-9AA1-7620FFF119CC}"/>
    <dgm:cxn modelId="{99087489-17AB-2145-9802-0AC570205260}" type="presOf" srcId="{C27892FE-ADDE-E64A-B1B4-BBDB8392CAD7}" destId="{C3D43657-441C-1E4A-9F28-6E0126C0C267}" srcOrd="0" destOrd="0" presId="urn:microsoft.com/office/officeart/2005/8/layout/hChevron3"/>
    <dgm:cxn modelId="{9C7F72B8-B5E0-9B49-8F81-6B6166E561FD}" type="presOf" srcId="{13C478CA-A544-344D-9D84-9AF007C9722B}" destId="{416B6391-ACF2-DD45-A46A-98F44B8B5485}" srcOrd="0" destOrd="0" presId="urn:microsoft.com/office/officeart/2005/8/layout/hChevron3"/>
    <dgm:cxn modelId="{75576A38-33D6-8648-8BC3-526ACDD4B9F0}" type="presParOf" srcId="{0D644837-1968-864D-8A85-9E68959EC76A}" destId="{C4A02068-C4EE-AA4E-8115-7FEC82940AA1}" srcOrd="0" destOrd="0" presId="urn:microsoft.com/office/officeart/2005/8/layout/hChevron3"/>
    <dgm:cxn modelId="{600A25D5-8753-6E41-9F07-A9C2CCB25630}" type="presParOf" srcId="{0D644837-1968-864D-8A85-9E68959EC76A}" destId="{2B18E99A-3F1D-674C-8A23-C5B0EDDCDE7A}" srcOrd="1" destOrd="0" presId="urn:microsoft.com/office/officeart/2005/8/layout/hChevron3"/>
    <dgm:cxn modelId="{1828B56E-B30F-D845-973B-0982C92EB994}" type="presParOf" srcId="{0D644837-1968-864D-8A85-9E68959EC76A}" destId="{6A0B54D4-54DB-B746-9E1D-3BE66FF6DBFB}" srcOrd="2" destOrd="0" presId="urn:microsoft.com/office/officeart/2005/8/layout/hChevron3"/>
    <dgm:cxn modelId="{9B1FFD2D-206F-BE45-B79F-930EDFC2B2D5}" type="presParOf" srcId="{0D644837-1968-864D-8A85-9E68959EC76A}" destId="{EF28B04C-CAF9-124A-A62D-78A797ECCC4A}" srcOrd="3" destOrd="0" presId="urn:microsoft.com/office/officeart/2005/8/layout/hChevron3"/>
    <dgm:cxn modelId="{F5D7D6DF-5D56-8740-BAC5-D90616FF7DFB}" type="presParOf" srcId="{0D644837-1968-864D-8A85-9E68959EC76A}" destId="{3A6D03CE-C98A-E947-8FD8-4FE792E419D9}" srcOrd="4" destOrd="0" presId="urn:microsoft.com/office/officeart/2005/8/layout/hChevron3"/>
    <dgm:cxn modelId="{F429ECE7-8C31-BF44-9976-2EC4B008C539}" type="presParOf" srcId="{0D644837-1968-864D-8A85-9E68959EC76A}" destId="{1CD80CD5-9817-BC40-9375-0FD9F14D9497}" srcOrd="5" destOrd="0" presId="urn:microsoft.com/office/officeart/2005/8/layout/hChevron3"/>
    <dgm:cxn modelId="{C5A1EA05-76F0-BE4A-B79A-2EA27A3A72ED}" type="presParOf" srcId="{0D644837-1968-864D-8A85-9E68959EC76A}" destId="{416B6391-ACF2-DD45-A46A-98F44B8B5485}" srcOrd="6" destOrd="0" presId="urn:microsoft.com/office/officeart/2005/8/layout/hChevron3"/>
    <dgm:cxn modelId="{31E4249E-AC02-E145-8C68-6E88C925D0B3}" type="presParOf" srcId="{0D644837-1968-864D-8A85-9E68959EC76A}" destId="{6EF4F7E0-C733-D546-BFF6-9F41DB178B66}" srcOrd="7" destOrd="0" presId="urn:microsoft.com/office/officeart/2005/8/layout/hChevron3"/>
    <dgm:cxn modelId="{012ED108-F76E-724A-957B-5758530ED0DA}" type="presParOf" srcId="{0D644837-1968-864D-8A85-9E68959EC76A}" destId="{C3D43657-441C-1E4A-9F28-6E0126C0C267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02068-C4EE-AA4E-8115-7FEC82940AA1}">
      <dsp:nvSpPr>
        <dsp:cNvPr id="0" name=""/>
        <dsp:cNvSpPr/>
      </dsp:nvSpPr>
      <dsp:spPr>
        <a:xfrm>
          <a:off x="0" y="0"/>
          <a:ext cx="2702800" cy="783099"/>
        </a:xfrm>
        <a:prstGeom prst="homePlat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Find</a:t>
          </a:r>
        </a:p>
      </dsp:txBody>
      <dsp:txXfrm>
        <a:off x="0" y="0"/>
        <a:ext cx="2507025" cy="783099"/>
      </dsp:txXfrm>
    </dsp:sp>
    <dsp:sp modelId="{6A0B54D4-54DB-B746-9E1D-3BE66FF6DBFB}">
      <dsp:nvSpPr>
        <dsp:cNvPr id="0" name=""/>
        <dsp:cNvSpPr/>
      </dsp:nvSpPr>
      <dsp:spPr>
        <a:xfrm>
          <a:off x="2163626" y="0"/>
          <a:ext cx="2702800" cy="783099"/>
        </a:xfrm>
        <a:prstGeom prst="chevron">
          <a:avLst/>
        </a:prstGeom>
        <a:solidFill>
          <a:srgbClr val="C0504D">
            <a:hueOff val="1170380"/>
            <a:satOff val="-1460"/>
            <a:lumOff val="34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Consolidate &amp; Clean</a:t>
          </a:r>
        </a:p>
      </dsp:txBody>
      <dsp:txXfrm>
        <a:off x="2555176" y="0"/>
        <a:ext cx="1919701" cy="783099"/>
      </dsp:txXfrm>
    </dsp:sp>
    <dsp:sp modelId="{3A6D03CE-C98A-E947-8FD8-4FE792E419D9}">
      <dsp:nvSpPr>
        <dsp:cNvPr id="0" name=""/>
        <dsp:cNvSpPr/>
      </dsp:nvSpPr>
      <dsp:spPr>
        <a:xfrm>
          <a:off x="4339441" y="0"/>
          <a:ext cx="2702800" cy="783099"/>
        </a:xfrm>
        <a:prstGeom prst="chevron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Group &amp; Allocate </a:t>
          </a:r>
        </a:p>
      </dsp:txBody>
      <dsp:txXfrm>
        <a:off x="4730991" y="0"/>
        <a:ext cx="1919701" cy="783099"/>
      </dsp:txXfrm>
    </dsp:sp>
    <dsp:sp modelId="{416B6391-ACF2-DD45-A46A-98F44B8B5485}">
      <dsp:nvSpPr>
        <dsp:cNvPr id="0" name=""/>
        <dsp:cNvSpPr/>
      </dsp:nvSpPr>
      <dsp:spPr>
        <a:xfrm>
          <a:off x="6488108" y="0"/>
          <a:ext cx="2702800" cy="783099"/>
        </a:xfrm>
        <a:prstGeom prst="chevron">
          <a:avLst/>
        </a:prstGeom>
        <a:solidFill>
          <a:srgbClr val="C0504D">
            <a:hueOff val="3511139"/>
            <a:satOff val="-4379"/>
            <a:lumOff val="10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noProof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Analyse</a:t>
          </a:r>
        </a:p>
      </dsp:txBody>
      <dsp:txXfrm>
        <a:off x="6879658" y="0"/>
        <a:ext cx="1919701" cy="783099"/>
      </dsp:txXfrm>
    </dsp:sp>
    <dsp:sp modelId="{C3D43657-441C-1E4A-9F28-6E0126C0C267}">
      <dsp:nvSpPr>
        <dsp:cNvPr id="0" name=""/>
        <dsp:cNvSpPr/>
      </dsp:nvSpPr>
      <dsp:spPr>
        <a:xfrm>
          <a:off x="8650349" y="0"/>
          <a:ext cx="2702800" cy="783099"/>
        </a:xfrm>
        <a:prstGeom prst="chevron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Interpret</a:t>
          </a:r>
        </a:p>
      </dsp:txBody>
      <dsp:txXfrm>
        <a:off x="9041899" y="0"/>
        <a:ext cx="1919701" cy="783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02068-C4EE-AA4E-8115-7FEC82940AA1}">
      <dsp:nvSpPr>
        <dsp:cNvPr id="0" name=""/>
        <dsp:cNvSpPr/>
      </dsp:nvSpPr>
      <dsp:spPr>
        <a:xfrm>
          <a:off x="1386" y="0"/>
          <a:ext cx="2702800" cy="465155"/>
        </a:xfrm>
        <a:prstGeom prst="homePlat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Find</a:t>
          </a:r>
        </a:p>
      </dsp:txBody>
      <dsp:txXfrm>
        <a:off x="1386" y="0"/>
        <a:ext cx="2586511" cy="465155"/>
      </dsp:txXfrm>
    </dsp:sp>
    <dsp:sp modelId="{6A0B54D4-54DB-B746-9E1D-3BE66FF6DBFB}">
      <dsp:nvSpPr>
        <dsp:cNvPr id="0" name=""/>
        <dsp:cNvSpPr/>
      </dsp:nvSpPr>
      <dsp:spPr>
        <a:xfrm>
          <a:off x="2163626" y="0"/>
          <a:ext cx="2702800" cy="465155"/>
        </a:xfrm>
        <a:prstGeom prst="chevron">
          <a:avLst/>
        </a:prstGeom>
        <a:solidFill>
          <a:srgbClr val="C0504D">
            <a:hueOff val="1170380"/>
            <a:satOff val="-1460"/>
            <a:lumOff val="34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Consolidate &amp; Clean</a:t>
          </a:r>
        </a:p>
      </dsp:txBody>
      <dsp:txXfrm>
        <a:off x="2396204" y="0"/>
        <a:ext cx="2237645" cy="465155"/>
      </dsp:txXfrm>
    </dsp:sp>
    <dsp:sp modelId="{3A6D03CE-C98A-E947-8FD8-4FE792E419D9}">
      <dsp:nvSpPr>
        <dsp:cNvPr id="0" name=""/>
        <dsp:cNvSpPr/>
      </dsp:nvSpPr>
      <dsp:spPr>
        <a:xfrm>
          <a:off x="4339441" y="0"/>
          <a:ext cx="2702800" cy="465155"/>
        </a:xfrm>
        <a:prstGeom prst="chevron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Group &amp; Allocate </a:t>
          </a:r>
        </a:p>
      </dsp:txBody>
      <dsp:txXfrm>
        <a:off x="4572019" y="0"/>
        <a:ext cx="2237645" cy="465155"/>
      </dsp:txXfrm>
    </dsp:sp>
    <dsp:sp modelId="{416B6391-ACF2-DD45-A46A-98F44B8B5485}">
      <dsp:nvSpPr>
        <dsp:cNvPr id="0" name=""/>
        <dsp:cNvSpPr/>
      </dsp:nvSpPr>
      <dsp:spPr>
        <a:xfrm>
          <a:off x="6488108" y="0"/>
          <a:ext cx="2702800" cy="465155"/>
        </a:xfrm>
        <a:prstGeom prst="chevron">
          <a:avLst/>
        </a:prstGeom>
        <a:solidFill>
          <a:srgbClr val="C0504D">
            <a:hueOff val="3511139"/>
            <a:satOff val="-4379"/>
            <a:lumOff val="10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noProof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Analyse</a:t>
          </a:r>
        </a:p>
      </dsp:txBody>
      <dsp:txXfrm>
        <a:off x="6720686" y="0"/>
        <a:ext cx="2237645" cy="465155"/>
      </dsp:txXfrm>
    </dsp:sp>
    <dsp:sp modelId="{C3D43657-441C-1E4A-9F28-6E0126C0C267}">
      <dsp:nvSpPr>
        <dsp:cNvPr id="0" name=""/>
        <dsp:cNvSpPr/>
      </dsp:nvSpPr>
      <dsp:spPr>
        <a:xfrm>
          <a:off x="8650349" y="0"/>
          <a:ext cx="2702800" cy="465155"/>
        </a:xfrm>
        <a:prstGeom prst="chevron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Interpret</a:t>
          </a:r>
        </a:p>
      </dsp:txBody>
      <dsp:txXfrm>
        <a:off x="8882927" y="0"/>
        <a:ext cx="2237645" cy="465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728E6C-555F-4A6B-B0DA-06F9A62889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38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BB19E-2939-46F8-8D9D-7942DE0AAC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9435" y="0"/>
            <a:ext cx="2952538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7C828-60AB-443F-9E45-D7B2D07C1DD4}" type="datetimeFigureOut">
              <a:rPr lang="en-ZA" smtClean="0"/>
              <a:t>2021/11/09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21AE1-5BCD-4211-A10D-ED06CD3D47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52538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Baseline Assessment and New Policy Costing Course</a:t>
            </a:r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E4329-C39C-4FD0-B54D-0E06A9C37E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9435" y="9446678"/>
            <a:ext cx="2952538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F10DC-1EAA-477E-9C86-6110280A975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148618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38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9435" y="0"/>
            <a:ext cx="2952538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3D705-2DC0-4ED5-A781-AC75E4F22CF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355" y="4786362"/>
            <a:ext cx="545084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2538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9435" y="9446678"/>
            <a:ext cx="2952538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C74F6-F1CC-44B7-824D-80930BA9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8241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764EB-D10C-4945-B08D-ADA3570253A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A1D70-BB4E-436A-9D0D-FB7A05202D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87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Responsibility</a:t>
            </a:r>
            <a:r>
              <a:rPr lang="en-ZA" baseline="0" dirty="0"/>
              <a:t> Centre  at high level </a:t>
            </a:r>
          </a:p>
          <a:p>
            <a:r>
              <a:rPr lang="en-ZA" baseline="0" dirty="0"/>
              <a:t>Point of service delivery  often at lowest level of responsibility code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40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79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Responsibility</a:t>
            </a:r>
            <a:r>
              <a:rPr lang="en-ZA" baseline="0" dirty="0"/>
              <a:t> Centre  at high level </a:t>
            </a:r>
          </a:p>
          <a:p>
            <a:r>
              <a:rPr lang="en-ZA" baseline="0" dirty="0"/>
              <a:t>Point of service delivery  often at lowest level of responsibility code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50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Responsibility</a:t>
            </a:r>
            <a:r>
              <a:rPr lang="en-ZA" baseline="0" dirty="0"/>
              <a:t> Centre  at high level </a:t>
            </a:r>
          </a:p>
          <a:p>
            <a:r>
              <a:rPr lang="en-ZA" baseline="0" dirty="0"/>
              <a:t>Point of service delivery  often at lowest level of responsibility code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37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51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Responsibility</a:t>
            </a:r>
            <a:r>
              <a:rPr lang="en-ZA" baseline="0" dirty="0"/>
              <a:t> Centre  at high level </a:t>
            </a:r>
          </a:p>
          <a:p>
            <a:r>
              <a:rPr lang="en-ZA" baseline="0" dirty="0"/>
              <a:t>Point of service delivery  often at lowest level of responsibility code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89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Responsibility</a:t>
            </a:r>
            <a:r>
              <a:rPr lang="en-ZA" baseline="0" dirty="0"/>
              <a:t> Centre  at high level </a:t>
            </a:r>
          </a:p>
          <a:p>
            <a:r>
              <a:rPr lang="en-ZA" baseline="0" dirty="0"/>
              <a:t>Point of service delivery  often at lowest level of responsibility code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89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88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764EB-D10C-4945-B08D-ADA3570253A0}" type="slidenum">
              <a:rPr lang="en-ZA" smtClean="0"/>
              <a:t>34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97431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53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7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48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55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84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88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Responsibility</a:t>
            </a:r>
            <a:r>
              <a:rPr lang="en-ZA" baseline="0" dirty="0"/>
              <a:t> Centre  at high level </a:t>
            </a:r>
          </a:p>
          <a:p>
            <a:r>
              <a:rPr lang="en-ZA" baseline="0" dirty="0"/>
              <a:t>Point of service delivery  often at lowest level of responsibility code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9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Responsibility</a:t>
            </a:r>
            <a:r>
              <a:rPr lang="en-ZA" baseline="0" dirty="0"/>
              <a:t> Centre  at high level </a:t>
            </a:r>
          </a:p>
          <a:p>
            <a:r>
              <a:rPr lang="en-ZA" baseline="0" dirty="0"/>
              <a:t>Point of service delivery  often at lowest level of responsibility code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88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Responsibility</a:t>
            </a:r>
            <a:r>
              <a:rPr lang="en-ZA" baseline="0" dirty="0"/>
              <a:t> Centre  at high level </a:t>
            </a:r>
          </a:p>
          <a:p>
            <a:r>
              <a:rPr lang="en-ZA" baseline="0" dirty="0"/>
              <a:t>Point of service delivery  often at lowest level of responsibility code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65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Responsibility</a:t>
            </a:r>
            <a:r>
              <a:rPr lang="en-ZA" baseline="0" dirty="0"/>
              <a:t> Centre  at high level </a:t>
            </a:r>
          </a:p>
          <a:p>
            <a:r>
              <a:rPr lang="en-ZA" baseline="0" dirty="0"/>
              <a:t>Point of service delivery  often at lowest level of responsibility code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9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Responsibility</a:t>
            </a:r>
            <a:r>
              <a:rPr lang="en-ZA" baseline="0" dirty="0"/>
              <a:t> Centre  at high level </a:t>
            </a:r>
          </a:p>
          <a:p>
            <a:r>
              <a:rPr lang="en-ZA" baseline="0" dirty="0"/>
              <a:t>Point of service delivery  often at lowest level of responsibility code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14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85629"/>
            <a:ext cx="10363200" cy="147002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BASELINE ASSESSMENT AND NEW POLICY COSTING COURSE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055653"/>
            <a:ext cx="8534400" cy="1460420"/>
          </a:xfrm>
        </p:spPr>
        <p:txBody>
          <a:bodyPr anchor="ctr" anchorCtr="0"/>
          <a:lstStyle>
            <a:lvl1pPr marL="0" indent="0" algn="ctr">
              <a:buNone/>
              <a:defRPr sz="2800" b="1">
                <a:solidFill>
                  <a:srgbClr val="FFFFFF"/>
                </a:solidFill>
              </a:defRPr>
            </a:lvl1pPr>
            <a:lvl2pPr marL="48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0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8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5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9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Module 2:</a:t>
            </a:r>
          </a:p>
        </p:txBody>
      </p:sp>
    </p:spTree>
    <p:extLst>
      <p:ext uri="{BB962C8B-B14F-4D97-AF65-F5344CB8AC3E}">
        <p14:creationId xmlns:p14="http://schemas.microsoft.com/office/powerpoint/2010/main" val="56709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1779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77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681A27D-BD65-460D-AAA9-538D2A246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7" y="3999934"/>
            <a:ext cx="1802136" cy="164572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35779B1-2C15-4A4C-AEE4-0B2582E26D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Exercise name (e.g. Create your </a:t>
            </a:r>
            <a:r>
              <a:rPr lang="en-ZA" dirty="0" err="1"/>
              <a:t>logframe</a:t>
            </a:r>
            <a:r>
              <a:rPr lang="en-ZA" dirty="0"/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83194B-287C-40A7-917D-BA1D053A8797}"/>
              </a:ext>
            </a:extLst>
          </p:cNvPr>
          <p:cNvSpPr/>
          <p:nvPr userDrawn="1"/>
        </p:nvSpPr>
        <p:spPr>
          <a:xfrm>
            <a:off x="6993467" y="6231467"/>
            <a:ext cx="4148666" cy="482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38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Excel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1779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77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A8A2FAC-E555-4F68-97BB-8430153698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" y="623279"/>
            <a:ext cx="2652004" cy="210266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9B85673-044A-419A-86C8-78F4A0A98E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7" y="3659247"/>
            <a:ext cx="1802136" cy="164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3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Test your 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2901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98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CF79192-5D2D-4FFD-88D2-A887A938DA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5" y="701337"/>
            <a:ext cx="2299316" cy="1138365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accent3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Test your knowledge!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F247D7E9-E098-4D37-9A4A-42B18C6600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" y="3834451"/>
            <a:ext cx="2586423" cy="198415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6B1899-BE80-4686-8289-AD66B7034F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074" y="2166151"/>
            <a:ext cx="2299316" cy="2077375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module &amp; topic</a:t>
            </a:r>
          </a:p>
        </p:txBody>
      </p:sp>
    </p:spTree>
    <p:extLst>
      <p:ext uri="{BB962C8B-B14F-4D97-AF65-F5344CB8AC3E}">
        <p14:creationId xmlns:p14="http://schemas.microsoft.com/office/powerpoint/2010/main" val="2826680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. Title only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28412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66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.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6536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Standard list of icons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EE81F99-D50A-41A3-957E-84B1BA052D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15" y="904290"/>
            <a:ext cx="2310100" cy="1960285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23113D0-5427-4BC6-902F-46A8E81F8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65" y="1054553"/>
            <a:ext cx="2141091" cy="182604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04CA1AC-1C56-4E59-A794-BB14034FBF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550" y="743462"/>
            <a:ext cx="2705044" cy="20751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0DAA5-B41F-41B3-88F3-C9110FBD44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83" y="1128088"/>
            <a:ext cx="1989429" cy="17364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07083E-5A7D-4725-A8DD-EDE0B3B07FA5}"/>
              </a:ext>
            </a:extLst>
          </p:cNvPr>
          <p:cNvSpPr txBox="1"/>
          <p:nvPr userDrawn="1"/>
        </p:nvSpPr>
        <p:spPr>
          <a:xfrm>
            <a:off x="536814" y="3266983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Concept/Idea (Teach)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27CD4C-669E-47EB-BCB9-CB37142A9E2D}"/>
              </a:ext>
            </a:extLst>
          </p:cNvPr>
          <p:cNvSpPr txBox="1"/>
          <p:nvPr userDrawn="1"/>
        </p:nvSpPr>
        <p:spPr>
          <a:xfrm>
            <a:off x="3382283" y="3234717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Demonstrate (Show)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8FB4F9-5DFE-4CFF-9ED4-9E606FA850AF}"/>
              </a:ext>
            </a:extLst>
          </p:cNvPr>
          <p:cNvSpPr txBox="1"/>
          <p:nvPr userDrawn="1"/>
        </p:nvSpPr>
        <p:spPr>
          <a:xfrm>
            <a:off x="6281865" y="3221846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Exercise (Do-it-yourself)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80BC00-F25E-4DB4-A949-D5151A90BB52}"/>
              </a:ext>
            </a:extLst>
          </p:cNvPr>
          <p:cNvSpPr txBox="1"/>
          <p:nvPr userDrawn="1"/>
        </p:nvSpPr>
        <p:spPr>
          <a:xfrm>
            <a:off x="8966354" y="3138702"/>
            <a:ext cx="284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(Assess)</a:t>
            </a:r>
          </a:p>
        </p:txBody>
      </p:sp>
    </p:spTree>
    <p:extLst>
      <p:ext uri="{BB962C8B-B14F-4D97-AF65-F5344CB8AC3E}">
        <p14:creationId xmlns:p14="http://schemas.microsoft.com/office/powerpoint/2010/main" val="1173917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pic>
        <p:nvPicPr>
          <p:cNvPr id="4" name="Picture 3" descr="GTAC Final Logo 2015_DAR-02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427" y="4966994"/>
            <a:ext cx="3878759" cy="131507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70537" y="425742"/>
            <a:ext cx="10398752" cy="321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Private Bag X115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 0001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240 Madiba Street 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 0002 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info@gtac.gov.za</a:t>
            </a: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317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www.gtac.gov.za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548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8383"/>
            <a:ext cx="12191999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687508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2962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41915"/>
            <a:ext cx="10363200" cy="1500187"/>
          </a:xfrm>
        </p:spPr>
        <p:txBody>
          <a:bodyPr anchor="b"/>
          <a:lstStyle>
            <a:lvl1pPr marL="0" indent="0" algn="ctr">
              <a:buNone/>
              <a:defRPr sz="2116">
                <a:solidFill>
                  <a:schemeClr val="tx1"/>
                </a:solidFill>
              </a:defRPr>
            </a:lvl1pPr>
            <a:lvl2pPr marL="483582" indent="0">
              <a:buNone/>
              <a:defRPr sz="1904">
                <a:solidFill>
                  <a:schemeClr val="tx1">
                    <a:tint val="75000"/>
                  </a:schemeClr>
                </a:solidFill>
              </a:defRPr>
            </a:lvl2pPr>
            <a:lvl3pPr marL="967163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3pPr>
            <a:lvl4pPr marL="1450745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4pPr>
            <a:lvl5pPr marL="1934327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5pPr>
            <a:lvl6pPr marL="2417909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6pPr>
            <a:lvl7pPr marL="2901490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7pPr>
            <a:lvl8pPr marL="3385072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8pPr>
            <a:lvl9pPr marL="3868653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2" y="372046"/>
            <a:ext cx="3514887" cy="1119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2" y="5111362"/>
            <a:ext cx="3596687" cy="135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83"/>
            <a:ext cx="12192000" cy="68379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3200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719407" y="6476815"/>
            <a:ext cx="489525" cy="366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0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ub-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8383"/>
            <a:ext cx="12191999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2962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SUB-SECTION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32092" y="6490249"/>
            <a:ext cx="609107" cy="366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8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53" y="881169"/>
            <a:ext cx="10528512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6536" y="6322166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943" y="6322165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1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70" y="881169"/>
            <a:ext cx="5271747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55044" y="6356348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47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0" y="244753"/>
            <a:ext cx="1096392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40245" y="881169"/>
            <a:ext cx="5271747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3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93515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512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33313" y="310719"/>
            <a:ext cx="8078679" cy="583889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7E237-DE7E-4F9D-903E-ADAE537616BF}"/>
              </a:ext>
            </a:extLst>
          </p:cNvPr>
          <p:cNvSpPr/>
          <p:nvPr userDrawn="1"/>
        </p:nvSpPr>
        <p:spPr>
          <a:xfrm>
            <a:off x="580008" y="310719"/>
            <a:ext cx="2855651" cy="5838894"/>
          </a:xfrm>
          <a:prstGeom prst="rect">
            <a:avLst/>
          </a:prstGeom>
          <a:solidFill>
            <a:srgbClr val="0B6C3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94EBEF-7EFD-42D5-ABC2-90D8B4EC03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500" y="550416"/>
            <a:ext cx="2414588" cy="5426522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09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73414" y="6356350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533" y="634965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2" y="244753"/>
            <a:ext cx="10941619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Let’s </a:t>
            </a:r>
            <a:r>
              <a:rPr lang="en-US" dirty="0" err="1"/>
              <a:t>Menti</a:t>
            </a:r>
            <a:r>
              <a:rPr lang="en-US" dirty="0"/>
              <a:t>!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F6080-3232-41D4-9BB0-059A4B7A8D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3913" y="763588"/>
            <a:ext cx="10902950" cy="5475287"/>
          </a:xfr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Insert </a:t>
            </a:r>
            <a:r>
              <a:rPr lang="en-ZA" dirty="0" err="1"/>
              <a:t>Menti</a:t>
            </a:r>
            <a:r>
              <a:rPr lang="en-ZA" dirty="0"/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184073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Concept/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056" y="701337"/>
            <a:ext cx="8671709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31371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68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41E4AC-1545-4C43-8B8C-8375FE6687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concept (e.g. Direct and Indirect costs)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4ADD467-9D71-4F22-ACB0-FBFC68868D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7" y="3810199"/>
            <a:ext cx="2278552" cy="19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6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emonstrate/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22494" y="6356347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491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11755E7-57C9-4CBA-AD35-CA95D52DC7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0" y="4119773"/>
            <a:ext cx="1834609" cy="1601351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4E46206-FD08-4415-9A25-38A36FC588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Demonstrate (E.g. How to group expenditure?)</a:t>
            </a:r>
          </a:p>
        </p:txBody>
      </p:sp>
    </p:spTree>
    <p:extLst>
      <p:ext uri="{BB962C8B-B14F-4D97-AF65-F5344CB8AC3E}">
        <p14:creationId xmlns:p14="http://schemas.microsoft.com/office/powerpoint/2010/main" val="112112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252" y="274638"/>
            <a:ext cx="105523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252" y="1600201"/>
            <a:ext cx="10552365" cy="423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85" r:id="rId5"/>
    <p:sldLayoutId id="2147483686" r:id="rId6"/>
    <p:sldLayoutId id="2147483687" r:id="rId7"/>
    <p:sldLayoutId id="2147483689" r:id="rId8"/>
    <p:sldLayoutId id="2147483688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84" r:id="rId15"/>
    <p:sldLayoutId id="2147483695" r:id="rId16"/>
  </p:sldLayoutIdLst>
  <p:hf hdr="0" ftr="0" dt="0"/>
  <p:txStyles>
    <p:titleStyle>
      <a:lvl1pPr algn="l" defTabSz="483626" rtl="0" eaLnBrk="1" latinLnBrk="0" hangingPunct="1">
        <a:spcBef>
          <a:spcPct val="0"/>
        </a:spcBef>
        <a:buNone/>
        <a:defRPr sz="3173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6272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600" kern="1200" dirty="0" smtClean="0">
          <a:solidFill>
            <a:schemeClr val="tx1"/>
          </a:solidFill>
          <a:latin typeface="Arial"/>
          <a:ea typeface="+mn-ea"/>
          <a:cs typeface="Arial"/>
        </a:defRPr>
      </a:lvl1pPr>
      <a:lvl2pPr marL="760704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4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38537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3pPr>
      <a:lvl4pPr marL="151637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513012" algn="l"/>
        </a:tabLst>
        <a:defRPr lang="en-US" sz="1800" kern="1200" dirty="0" smtClean="0">
          <a:solidFill>
            <a:schemeClr val="tx1"/>
          </a:solidFill>
          <a:latin typeface="Arial"/>
          <a:ea typeface="+mn-ea"/>
          <a:cs typeface="Arial"/>
        </a:defRPr>
      </a:lvl4pPr>
      <a:lvl5pPr marL="1904278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796806" algn="l"/>
        </a:tabLst>
        <a:defRPr lang="en-US" sz="1600" kern="1200" dirty="0">
          <a:solidFill>
            <a:schemeClr val="tx1"/>
          </a:solidFill>
          <a:latin typeface="Arial"/>
          <a:ea typeface="+mn-ea"/>
          <a:cs typeface="Arial"/>
        </a:defRPr>
      </a:lvl5pPr>
      <a:lvl6pPr marL="2659944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143570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627196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110822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626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252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878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4505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131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1757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5383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9009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/" TargetMode="Externa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4.x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xcel-easy.com/examples/hyperlinks.html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yggutiBKvU&amp;index=4&amp;t=0s&amp;list=PLUUvQSOBw-4bl5rDsemWra5nGTxdFUd9R" TargetMode="Externa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SPENDING REVIEWS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D27ED3D-5ED6-4BEA-A451-BCE21000C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2923673"/>
            <a:ext cx="8534400" cy="592399"/>
          </a:xfrm>
        </p:spPr>
        <p:txBody>
          <a:bodyPr/>
          <a:lstStyle/>
          <a:p>
            <a:r>
              <a:rPr lang="en-US" dirty="0"/>
              <a:t>4.5 Interpret</a:t>
            </a:r>
            <a:endParaRPr lang="en-ZA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D1D2DF6-525E-4191-8792-5848064777F0}"/>
              </a:ext>
            </a:extLst>
          </p:cNvPr>
          <p:cNvSpPr txBox="1">
            <a:spLocks/>
          </p:cNvSpPr>
          <p:nvPr/>
        </p:nvSpPr>
        <p:spPr>
          <a:xfrm>
            <a:off x="1828800" y="2015548"/>
            <a:ext cx="8534400" cy="5923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lang="en-US" sz="28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83626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lang="en-US"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67252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450878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513012" algn="l"/>
              </a:tabLst>
              <a:defRPr lang="en-US"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934505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796806" algn="l"/>
              </a:tabLst>
              <a:defRPr lang="en-US"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418131" indent="0" algn="ctr" defTabSz="483626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01757" indent="0" algn="ctr" defTabSz="483626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385383" indent="0" algn="ctr" defTabSz="483626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69009" indent="0" algn="ctr" defTabSz="483626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Step 4: Expenditure Analysis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47457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00D787-8465-442B-A7CE-0A1F93B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Understand findings – tips</a:t>
            </a:r>
          </a:p>
        </p:txBody>
      </p:sp>
      <p:sp>
        <p:nvSpPr>
          <p:cNvPr id="227" name="Rectangle 222">
            <a:extLst>
              <a:ext uri="{FF2B5EF4-FFF2-40B4-BE49-F238E27FC236}">
                <a16:creationId xmlns:a16="http://schemas.microsoft.com/office/drawing/2014/main" id="{A04A91FB-69FC-4A72-B066-404A46C23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120" y="401615"/>
            <a:ext cx="8594330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169" tIns="28548" rIns="67169" bIns="28548" anchor="b"/>
          <a:lstStyle/>
          <a:p>
            <a:pPr defTabSz="977328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</a:pPr>
            <a:endParaRPr lang="en-US" sz="1904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Content Placeholder 3">
            <a:extLst>
              <a:ext uri="{FF2B5EF4-FFF2-40B4-BE49-F238E27FC236}">
                <a16:creationId xmlns:a16="http://schemas.microsoft.com/office/drawing/2014/main" id="{027803A9-B252-40AD-A398-FA429A054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3" y="881169"/>
            <a:ext cx="10528512" cy="5268443"/>
          </a:xfrm>
        </p:spPr>
        <p:txBody>
          <a:bodyPr/>
          <a:lstStyle/>
          <a:p>
            <a:pPr marL="0" indent="0" defTabSz="977328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data patterns </a:t>
            </a:r>
          </a:p>
          <a:p>
            <a:pPr>
              <a:spcBef>
                <a:spcPts val="1200"/>
              </a:spcBef>
            </a:pPr>
            <a:endParaRPr lang="en-GB" sz="2200" dirty="0"/>
          </a:p>
        </p:txBody>
      </p:sp>
      <p:sp>
        <p:nvSpPr>
          <p:cNvPr id="162" name="Rectangle 2">
            <a:extLst>
              <a:ext uri="{FF2B5EF4-FFF2-40B4-BE49-F238E27FC236}">
                <a16:creationId xmlns:a16="http://schemas.microsoft.com/office/drawing/2014/main" id="{45F1A98A-C4B4-41A5-A4BC-4ADEB141F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6171" y="1479550"/>
            <a:ext cx="7899126" cy="434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ECECE"/>
            </a:outerShdw>
          </a:effectLst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63" name="Rectangle 3">
            <a:extLst>
              <a:ext uri="{FF2B5EF4-FFF2-40B4-BE49-F238E27FC236}">
                <a16:creationId xmlns:a16="http://schemas.microsoft.com/office/drawing/2014/main" id="{314969C7-0E05-4BE8-B1F5-0E6A243BF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164" y="4140200"/>
            <a:ext cx="6174551" cy="939800"/>
          </a:xfrm>
          <a:prstGeom prst="rect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64" name="Line 4">
            <a:extLst>
              <a:ext uri="{FF2B5EF4-FFF2-40B4-BE49-F238E27FC236}">
                <a16:creationId xmlns:a16="http://schemas.microsoft.com/office/drawing/2014/main" id="{1A1F98EF-7AA9-4A54-B729-FCEB3F129C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8881" y="1803400"/>
            <a:ext cx="0" cy="3263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65" name="Line 5">
            <a:extLst>
              <a:ext uri="{FF2B5EF4-FFF2-40B4-BE49-F238E27FC236}">
                <a16:creationId xmlns:a16="http://schemas.microsoft.com/office/drawing/2014/main" id="{E156DCA9-758E-48BF-BD5F-C149EBF8B2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1787" y="5073650"/>
            <a:ext cx="8732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66" name="Line 6">
            <a:extLst>
              <a:ext uri="{FF2B5EF4-FFF2-40B4-BE49-F238E27FC236}">
                <a16:creationId xmlns:a16="http://schemas.microsoft.com/office/drawing/2014/main" id="{DCEF7F9C-29CB-469A-96E9-15A162BBBC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1787" y="4425950"/>
            <a:ext cx="8732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67" name="Line 7">
            <a:extLst>
              <a:ext uri="{FF2B5EF4-FFF2-40B4-BE49-F238E27FC236}">
                <a16:creationId xmlns:a16="http://schemas.microsoft.com/office/drawing/2014/main" id="{ABEA7A19-5AE4-4F67-B0C0-6E01D08937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1787" y="3765550"/>
            <a:ext cx="8732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68" name="Line 8">
            <a:extLst>
              <a:ext uri="{FF2B5EF4-FFF2-40B4-BE49-F238E27FC236}">
                <a16:creationId xmlns:a16="http://schemas.microsoft.com/office/drawing/2014/main" id="{89C52C3B-5B81-4B5F-A20D-3401F710B2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1787" y="3117850"/>
            <a:ext cx="8732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69" name="Line 9">
            <a:extLst>
              <a:ext uri="{FF2B5EF4-FFF2-40B4-BE49-F238E27FC236}">
                <a16:creationId xmlns:a16="http://schemas.microsoft.com/office/drawing/2014/main" id="{4531A5FD-B496-401D-A148-1EF969586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1787" y="2457450"/>
            <a:ext cx="8732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70" name="Line 10">
            <a:extLst>
              <a:ext uri="{FF2B5EF4-FFF2-40B4-BE49-F238E27FC236}">
                <a16:creationId xmlns:a16="http://schemas.microsoft.com/office/drawing/2014/main" id="{8796BF96-AAF8-45EC-AE7E-09EB5D8244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1787" y="1809750"/>
            <a:ext cx="8732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71" name="Line 11">
            <a:extLst>
              <a:ext uri="{FF2B5EF4-FFF2-40B4-BE49-F238E27FC236}">
                <a16:creationId xmlns:a16="http://schemas.microsoft.com/office/drawing/2014/main" id="{821FA6D8-5FE9-4826-A45F-F86855A314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2167" y="5073650"/>
            <a:ext cx="616279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72" name="Line 12">
            <a:extLst>
              <a:ext uri="{FF2B5EF4-FFF2-40B4-BE49-F238E27FC236}">
                <a16:creationId xmlns:a16="http://schemas.microsoft.com/office/drawing/2014/main" id="{2FE0A270-B942-4C7D-900C-C080DABE50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8881" y="5029202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73" name="Line 13">
            <a:extLst>
              <a:ext uri="{FF2B5EF4-FFF2-40B4-BE49-F238E27FC236}">
                <a16:creationId xmlns:a16="http://schemas.microsoft.com/office/drawing/2014/main" id="{EF713713-EE9E-4141-B7AD-46A89BCB92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0650" y="5029202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74" name="Line 14">
            <a:extLst>
              <a:ext uri="{FF2B5EF4-FFF2-40B4-BE49-F238E27FC236}">
                <a16:creationId xmlns:a16="http://schemas.microsoft.com/office/drawing/2014/main" id="{11EFC0B6-69D3-407E-829B-0D44EE7D97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72420" y="5029202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75" name="Line 15">
            <a:extLst>
              <a:ext uri="{FF2B5EF4-FFF2-40B4-BE49-F238E27FC236}">
                <a16:creationId xmlns:a16="http://schemas.microsoft.com/office/drawing/2014/main" id="{23F6C63A-8A73-4A93-B63D-CF3BFA2D4A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54190" y="5029202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76" name="Line 16">
            <a:extLst>
              <a:ext uri="{FF2B5EF4-FFF2-40B4-BE49-F238E27FC236}">
                <a16:creationId xmlns:a16="http://schemas.microsoft.com/office/drawing/2014/main" id="{ED2F06D8-5B07-4B0C-821A-2695436EB6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49394" y="5029202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77" name="Line 17">
            <a:extLst>
              <a:ext uri="{FF2B5EF4-FFF2-40B4-BE49-F238E27FC236}">
                <a16:creationId xmlns:a16="http://schemas.microsoft.com/office/drawing/2014/main" id="{ED0D6BC6-3E28-41FE-B8AE-9A5F1D306F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1164" y="5029202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78" name="Line 18">
            <a:extLst>
              <a:ext uri="{FF2B5EF4-FFF2-40B4-BE49-F238E27FC236}">
                <a16:creationId xmlns:a16="http://schemas.microsoft.com/office/drawing/2014/main" id="{090FBBFC-718C-4881-B3CB-9896A5B10F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2933" y="5029202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79" name="Line 19">
            <a:extLst>
              <a:ext uri="{FF2B5EF4-FFF2-40B4-BE49-F238E27FC236}">
                <a16:creationId xmlns:a16="http://schemas.microsoft.com/office/drawing/2014/main" id="{A50ABCE0-6A26-48F4-AB43-D23C0884F8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94703" y="5029202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80" name="Line 20">
            <a:extLst>
              <a:ext uri="{FF2B5EF4-FFF2-40B4-BE49-F238E27FC236}">
                <a16:creationId xmlns:a16="http://schemas.microsoft.com/office/drawing/2014/main" id="{A1B9A064-D0A9-489C-9C7B-7D7454709D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76473" y="5029202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81" name="Line 21">
            <a:extLst>
              <a:ext uri="{FF2B5EF4-FFF2-40B4-BE49-F238E27FC236}">
                <a16:creationId xmlns:a16="http://schemas.microsoft.com/office/drawing/2014/main" id="{0331DAB7-8823-49DD-B362-23A053B6FA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71677" y="5029202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82" name="Rectangle 22">
            <a:extLst>
              <a:ext uri="{FF2B5EF4-FFF2-40B4-BE49-F238E27FC236}">
                <a16:creationId xmlns:a16="http://schemas.microsoft.com/office/drawing/2014/main" id="{D1437159-C032-4643-BC70-EBBBA7F0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035" y="4294188"/>
            <a:ext cx="418823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5´0</a:t>
            </a:r>
          </a:p>
        </p:txBody>
      </p:sp>
      <p:sp>
        <p:nvSpPr>
          <p:cNvPr id="183" name="Rectangle 23">
            <a:extLst>
              <a:ext uri="{FF2B5EF4-FFF2-40B4-BE49-F238E27FC236}">
                <a16:creationId xmlns:a16="http://schemas.microsoft.com/office/drawing/2014/main" id="{4F2D3CE2-2884-405B-A3BF-3FFEA8E9E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035" y="3633788"/>
            <a:ext cx="418823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5´5</a:t>
            </a:r>
          </a:p>
        </p:txBody>
      </p:sp>
      <p:sp>
        <p:nvSpPr>
          <p:cNvPr id="184" name="Rectangle 24">
            <a:extLst>
              <a:ext uri="{FF2B5EF4-FFF2-40B4-BE49-F238E27FC236}">
                <a16:creationId xmlns:a16="http://schemas.microsoft.com/office/drawing/2014/main" id="{E15DBC00-2521-4786-A58E-7BED7D195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035" y="2986088"/>
            <a:ext cx="418823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6´0</a:t>
            </a:r>
          </a:p>
        </p:txBody>
      </p:sp>
      <p:sp>
        <p:nvSpPr>
          <p:cNvPr id="185" name="Rectangle 25">
            <a:extLst>
              <a:ext uri="{FF2B5EF4-FFF2-40B4-BE49-F238E27FC236}">
                <a16:creationId xmlns:a16="http://schemas.microsoft.com/office/drawing/2014/main" id="{75AF510C-3496-47D1-AFFB-15C382653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035" y="2325688"/>
            <a:ext cx="418823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6´5</a:t>
            </a:r>
          </a:p>
        </p:txBody>
      </p:sp>
      <p:sp>
        <p:nvSpPr>
          <p:cNvPr id="186" name="Rectangle 26">
            <a:extLst>
              <a:ext uri="{FF2B5EF4-FFF2-40B4-BE49-F238E27FC236}">
                <a16:creationId xmlns:a16="http://schemas.microsoft.com/office/drawing/2014/main" id="{8B6FD360-9219-424F-9B24-4474A3090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035" y="1677988"/>
            <a:ext cx="418823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7´0</a:t>
            </a:r>
          </a:p>
        </p:txBody>
      </p:sp>
      <p:sp>
        <p:nvSpPr>
          <p:cNvPr id="187" name="Rectangle 27">
            <a:extLst>
              <a:ext uri="{FF2B5EF4-FFF2-40B4-BE49-F238E27FC236}">
                <a16:creationId xmlns:a16="http://schemas.microsoft.com/office/drawing/2014/main" id="{4C7710C0-D486-4013-8D72-2557E3436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259" y="5208588"/>
            <a:ext cx="366259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188" name="Rectangle 28">
            <a:extLst>
              <a:ext uri="{FF2B5EF4-FFF2-40B4-BE49-F238E27FC236}">
                <a16:creationId xmlns:a16="http://schemas.microsoft.com/office/drawing/2014/main" id="{991962E0-B0D1-4DC1-9B29-AC3B5DF1D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086" y="5208588"/>
            <a:ext cx="366259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189" name="Rectangle 29">
            <a:extLst>
              <a:ext uri="{FF2B5EF4-FFF2-40B4-BE49-F238E27FC236}">
                <a16:creationId xmlns:a16="http://schemas.microsoft.com/office/drawing/2014/main" id="{6E9D4BCA-D0C0-4E42-A19E-6C4D7ACDC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7856" y="5208588"/>
            <a:ext cx="366259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70</a:t>
            </a:r>
          </a:p>
        </p:txBody>
      </p:sp>
      <p:sp>
        <p:nvSpPr>
          <p:cNvPr id="190" name="Rectangle 30">
            <a:extLst>
              <a:ext uri="{FF2B5EF4-FFF2-40B4-BE49-F238E27FC236}">
                <a16:creationId xmlns:a16="http://schemas.microsoft.com/office/drawing/2014/main" id="{E1476D8E-600A-4114-80A4-73642737D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26" y="5208588"/>
            <a:ext cx="366259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80</a:t>
            </a:r>
          </a:p>
        </p:txBody>
      </p:sp>
      <p:sp>
        <p:nvSpPr>
          <p:cNvPr id="191" name="Rectangle 31">
            <a:extLst>
              <a:ext uri="{FF2B5EF4-FFF2-40B4-BE49-F238E27FC236}">
                <a16:creationId xmlns:a16="http://schemas.microsoft.com/office/drawing/2014/main" id="{504B505D-397F-4A8C-93EB-C79D3CA8A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1396" y="5208588"/>
            <a:ext cx="366259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90</a:t>
            </a:r>
          </a:p>
        </p:txBody>
      </p:sp>
      <p:sp>
        <p:nvSpPr>
          <p:cNvPr id="192" name="Rectangle 32">
            <a:extLst>
              <a:ext uri="{FF2B5EF4-FFF2-40B4-BE49-F238E27FC236}">
                <a16:creationId xmlns:a16="http://schemas.microsoft.com/office/drawing/2014/main" id="{18731C7C-EA77-4F45-BF59-EB0372937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3168" y="5208588"/>
            <a:ext cx="452736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193" name="Rectangle 33">
            <a:extLst>
              <a:ext uri="{FF2B5EF4-FFF2-40B4-BE49-F238E27FC236}">
                <a16:creationId xmlns:a16="http://schemas.microsoft.com/office/drawing/2014/main" id="{71C92A96-CC94-4097-BC36-0A490D53F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8372" y="5208588"/>
            <a:ext cx="452736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110</a:t>
            </a:r>
          </a:p>
        </p:txBody>
      </p:sp>
      <p:sp>
        <p:nvSpPr>
          <p:cNvPr id="194" name="Rectangle 34">
            <a:extLst>
              <a:ext uri="{FF2B5EF4-FFF2-40B4-BE49-F238E27FC236}">
                <a16:creationId xmlns:a16="http://schemas.microsoft.com/office/drawing/2014/main" id="{FF61DFEB-DC42-4151-88AD-26C3D456D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0142" y="5208588"/>
            <a:ext cx="452736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120</a:t>
            </a:r>
          </a:p>
        </p:txBody>
      </p:sp>
      <p:sp>
        <p:nvSpPr>
          <p:cNvPr id="195" name="Rectangle 35">
            <a:extLst>
              <a:ext uri="{FF2B5EF4-FFF2-40B4-BE49-F238E27FC236}">
                <a16:creationId xmlns:a16="http://schemas.microsoft.com/office/drawing/2014/main" id="{476AEF30-D40F-4E7E-AF5B-E563800CD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1912" y="5208588"/>
            <a:ext cx="452736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130</a:t>
            </a:r>
          </a:p>
        </p:txBody>
      </p:sp>
      <p:sp>
        <p:nvSpPr>
          <p:cNvPr id="196" name="Rectangle 36">
            <a:extLst>
              <a:ext uri="{FF2B5EF4-FFF2-40B4-BE49-F238E27FC236}">
                <a16:creationId xmlns:a16="http://schemas.microsoft.com/office/drawing/2014/main" id="{1E4582D1-0C55-425B-86BF-F4E649279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3680" y="5208588"/>
            <a:ext cx="452736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140</a:t>
            </a:r>
          </a:p>
        </p:txBody>
      </p:sp>
      <p:sp>
        <p:nvSpPr>
          <p:cNvPr id="198" name="Oval 38">
            <a:extLst>
              <a:ext uri="{FF2B5EF4-FFF2-40B4-BE49-F238E27FC236}">
                <a16:creationId xmlns:a16="http://schemas.microsoft.com/office/drawing/2014/main" id="{F08E6001-FDE5-4AC3-AB69-BFD81BF3B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0093" y="24701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99" name="Oval 39">
            <a:extLst>
              <a:ext uri="{FF2B5EF4-FFF2-40B4-BE49-F238E27FC236}">
                <a16:creationId xmlns:a16="http://schemas.microsoft.com/office/drawing/2014/main" id="{85629E52-AC87-47CC-B6C8-9E9E97C3A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8407" y="2787652"/>
            <a:ext cx="85642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00" name="Oval 40">
            <a:extLst>
              <a:ext uri="{FF2B5EF4-FFF2-40B4-BE49-F238E27FC236}">
                <a16:creationId xmlns:a16="http://schemas.microsoft.com/office/drawing/2014/main" id="{32124514-C79B-4256-AA62-00AECFBBF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673" y="32702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01" name="Oval 41">
            <a:extLst>
              <a:ext uri="{FF2B5EF4-FFF2-40B4-BE49-F238E27FC236}">
                <a16:creationId xmlns:a16="http://schemas.microsoft.com/office/drawing/2014/main" id="{9F31CB5E-DC1D-4ABB-AD0C-A86F2664E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017" y="38417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02" name="Oval 42">
            <a:extLst>
              <a:ext uri="{FF2B5EF4-FFF2-40B4-BE49-F238E27FC236}">
                <a16:creationId xmlns:a16="http://schemas.microsoft.com/office/drawing/2014/main" id="{0455BBA6-8F26-4AAF-B0CC-BA7CED3EE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689" y="33591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03" name="Oval 43">
            <a:extLst>
              <a:ext uri="{FF2B5EF4-FFF2-40B4-BE49-F238E27FC236}">
                <a16:creationId xmlns:a16="http://schemas.microsoft.com/office/drawing/2014/main" id="{A0F55891-D022-433A-AEBF-A1F4D4E1D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3234" y="3257550"/>
            <a:ext cx="85642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04" name="Oval 44">
            <a:extLst>
              <a:ext uri="{FF2B5EF4-FFF2-40B4-BE49-F238E27FC236}">
                <a16:creationId xmlns:a16="http://schemas.microsoft.com/office/drawing/2014/main" id="{C9E4E5AA-9AEF-4CBC-B98B-17C327BC8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9267" y="3613150"/>
            <a:ext cx="85642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05" name="Oval 45">
            <a:extLst>
              <a:ext uri="{FF2B5EF4-FFF2-40B4-BE49-F238E27FC236}">
                <a16:creationId xmlns:a16="http://schemas.microsoft.com/office/drawing/2014/main" id="{34F0B660-5E3D-4D9E-9A7C-B45E1D548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326" y="35369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06" name="Oval 46">
            <a:extLst>
              <a:ext uri="{FF2B5EF4-FFF2-40B4-BE49-F238E27FC236}">
                <a16:creationId xmlns:a16="http://schemas.microsoft.com/office/drawing/2014/main" id="{B3A79AAD-1ECE-45A7-B036-0088955CA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4502" y="3663952"/>
            <a:ext cx="85641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07" name="Oval 47">
            <a:extLst>
              <a:ext uri="{FF2B5EF4-FFF2-40B4-BE49-F238E27FC236}">
                <a16:creationId xmlns:a16="http://schemas.microsoft.com/office/drawing/2014/main" id="{038F5E9E-B3D3-4802-93FE-C28361EAF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425" y="41592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08" name="Oval 48">
            <a:extLst>
              <a:ext uri="{FF2B5EF4-FFF2-40B4-BE49-F238E27FC236}">
                <a16:creationId xmlns:a16="http://schemas.microsoft.com/office/drawing/2014/main" id="{4CF5A291-F065-439C-A1B7-9CB835057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1445" y="4667250"/>
            <a:ext cx="85641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09" name="Oval 49">
            <a:extLst>
              <a:ext uri="{FF2B5EF4-FFF2-40B4-BE49-F238E27FC236}">
                <a16:creationId xmlns:a16="http://schemas.microsoft.com/office/drawing/2014/main" id="{A1350CBE-7EC0-4E43-9B14-AD85FE681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4110" y="45402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10" name="Oval 50">
            <a:extLst>
              <a:ext uri="{FF2B5EF4-FFF2-40B4-BE49-F238E27FC236}">
                <a16:creationId xmlns:a16="http://schemas.microsoft.com/office/drawing/2014/main" id="{DA8CCAB8-6E83-48FE-86C1-4BA9EC1F6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673" y="42100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11" name="Oval 51">
            <a:extLst>
              <a:ext uri="{FF2B5EF4-FFF2-40B4-BE49-F238E27FC236}">
                <a16:creationId xmlns:a16="http://schemas.microsoft.com/office/drawing/2014/main" id="{608151B3-56F5-4159-9D6A-6F0D0A453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9614" y="3727452"/>
            <a:ext cx="85642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12" name="Oval 52">
            <a:extLst>
              <a:ext uri="{FF2B5EF4-FFF2-40B4-BE49-F238E27FC236}">
                <a16:creationId xmlns:a16="http://schemas.microsoft.com/office/drawing/2014/main" id="{6386886D-935A-419C-B92D-713087AF3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6836" y="43497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13" name="Oval 53">
            <a:extLst>
              <a:ext uri="{FF2B5EF4-FFF2-40B4-BE49-F238E27FC236}">
                <a16:creationId xmlns:a16="http://schemas.microsoft.com/office/drawing/2014/main" id="{88476B46-089A-43C4-91E1-313834D75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309" y="47688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14" name="Oval 54">
            <a:extLst>
              <a:ext uri="{FF2B5EF4-FFF2-40B4-BE49-F238E27FC236}">
                <a16:creationId xmlns:a16="http://schemas.microsoft.com/office/drawing/2014/main" id="{EDA1D780-3F85-48D8-AEAB-03BE6C7A4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8605" y="4133851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15" name="Oval 55">
            <a:extLst>
              <a:ext uri="{FF2B5EF4-FFF2-40B4-BE49-F238E27FC236}">
                <a16:creationId xmlns:a16="http://schemas.microsoft.com/office/drawing/2014/main" id="{9D6FC303-4145-49D3-AF6A-50D49DBBA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293" y="38163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16" name="Oval 56">
            <a:extLst>
              <a:ext uri="{FF2B5EF4-FFF2-40B4-BE49-F238E27FC236}">
                <a16:creationId xmlns:a16="http://schemas.microsoft.com/office/drawing/2014/main" id="{23FEB357-E41F-4699-919D-2A5904957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1149" y="42989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17" name="Oval 57">
            <a:extLst>
              <a:ext uri="{FF2B5EF4-FFF2-40B4-BE49-F238E27FC236}">
                <a16:creationId xmlns:a16="http://schemas.microsoft.com/office/drawing/2014/main" id="{516A9040-21F1-4969-B9E5-FF1554ACA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1099" y="4133851"/>
            <a:ext cx="85641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18" name="Oval 58">
            <a:extLst>
              <a:ext uri="{FF2B5EF4-FFF2-40B4-BE49-F238E27FC236}">
                <a16:creationId xmlns:a16="http://schemas.microsoft.com/office/drawing/2014/main" id="{699CF0ED-807E-4E95-8A13-D797887FA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3234" y="3536952"/>
            <a:ext cx="85642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19" name="Oval 59">
            <a:extLst>
              <a:ext uri="{FF2B5EF4-FFF2-40B4-BE49-F238E27FC236}">
                <a16:creationId xmlns:a16="http://schemas.microsoft.com/office/drawing/2014/main" id="{12FEE6B9-0BE5-4D0C-822E-6A22A62A3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7665" y="37274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20" name="Oval 60">
            <a:extLst>
              <a:ext uri="{FF2B5EF4-FFF2-40B4-BE49-F238E27FC236}">
                <a16:creationId xmlns:a16="http://schemas.microsoft.com/office/drawing/2014/main" id="{F8679DC4-855A-4ED9-85CC-DF72A9558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8407" y="3371850"/>
            <a:ext cx="85642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21" name="Oval 61">
            <a:extLst>
              <a:ext uri="{FF2B5EF4-FFF2-40B4-BE49-F238E27FC236}">
                <a16:creationId xmlns:a16="http://schemas.microsoft.com/office/drawing/2014/main" id="{225A8420-3177-4023-A11A-17AF946E1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7463" y="30162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22" name="Oval 62">
            <a:extLst>
              <a:ext uri="{FF2B5EF4-FFF2-40B4-BE49-F238E27FC236}">
                <a16:creationId xmlns:a16="http://schemas.microsoft.com/office/drawing/2014/main" id="{B9382AC7-8A62-4951-A07F-A65C52ADE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241" y="4514852"/>
            <a:ext cx="85642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23" name="Oval 63">
            <a:extLst>
              <a:ext uri="{FF2B5EF4-FFF2-40B4-BE49-F238E27FC236}">
                <a16:creationId xmlns:a16="http://schemas.microsoft.com/office/drawing/2014/main" id="{1009FC0B-04BA-4AA7-B435-EA37576C0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93" y="4527552"/>
            <a:ext cx="85642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24" name="Oval 64">
            <a:extLst>
              <a:ext uri="{FF2B5EF4-FFF2-40B4-BE49-F238E27FC236}">
                <a16:creationId xmlns:a16="http://schemas.microsoft.com/office/drawing/2014/main" id="{24FAA69E-E999-407E-9CDB-676EA726B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379" y="4171950"/>
            <a:ext cx="85641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25" name="Oval 65">
            <a:extLst>
              <a:ext uri="{FF2B5EF4-FFF2-40B4-BE49-F238E27FC236}">
                <a16:creationId xmlns:a16="http://schemas.microsoft.com/office/drawing/2014/main" id="{4817DF68-9424-4913-BA19-5ABBD35D7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3927" y="4464052"/>
            <a:ext cx="85642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26" name="Oval 66">
            <a:extLst>
              <a:ext uri="{FF2B5EF4-FFF2-40B4-BE49-F238E27FC236}">
                <a16:creationId xmlns:a16="http://schemas.microsoft.com/office/drawing/2014/main" id="{D314A4DC-877A-4F8F-88B1-1BF36774D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4392" y="38163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28" name="Oval 67">
            <a:extLst>
              <a:ext uri="{FF2B5EF4-FFF2-40B4-BE49-F238E27FC236}">
                <a16:creationId xmlns:a16="http://schemas.microsoft.com/office/drawing/2014/main" id="{D1DC7A8A-8103-483D-A0DB-17749C0F2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3482" y="35369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29" name="Oval 68">
            <a:extLst>
              <a:ext uri="{FF2B5EF4-FFF2-40B4-BE49-F238E27FC236}">
                <a16:creationId xmlns:a16="http://schemas.microsoft.com/office/drawing/2014/main" id="{C52B6EF4-8997-421E-A6E3-2356693BA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0706" y="36766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30" name="Oval 69">
            <a:extLst>
              <a:ext uri="{FF2B5EF4-FFF2-40B4-BE49-F238E27FC236}">
                <a16:creationId xmlns:a16="http://schemas.microsoft.com/office/drawing/2014/main" id="{7D3C3750-D624-4541-AF80-E4F29147D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347" y="41846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31" name="Oval 70">
            <a:extLst>
              <a:ext uri="{FF2B5EF4-FFF2-40B4-BE49-F238E27FC236}">
                <a16:creationId xmlns:a16="http://schemas.microsoft.com/office/drawing/2014/main" id="{88546ABB-A988-4CD0-B20C-E916B78F0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309" y="44894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32" name="Oval 71">
            <a:extLst>
              <a:ext uri="{FF2B5EF4-FFF2-40B4-BE49-F238E27FC236}">
                <a16:creationId xmlns:a16="http://schemas.microsoft.com/office/drawing/2014/main" id="{1095ED25-8A3C-4DD5-8AB5-12C6CA4E2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8872" y="25082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33" name="Oval 72">
            <a:extLst>
              <a:ext uri="{FF2B5EF4-FFF2-40B4-BE49-F238E27FC236}">
                <a16:creationId xmlns:a16="http://schemas.microsoft.com/office/drawing/2014/main" id="{CD5EAA82-446D-4673-B8C7-38F0CDC12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1647" y="27876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34" name="Oval 73">
            <a:extLst>
              <a:ext uri="{FF2B5EF4-FFF2-40B4-BE49-F238E27FC236}">
                <a16:creationId xmlns:a16="http://schemas.microsoft.com/office/drawing/2014/main" id="{4BC0D9F8-0BE1-4EE2-A06C-FBBE7D65C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8872" y="27876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35" name="Oval 74">
            <a:extLst>
              <a:ext uri="{FF2B5EF4-FFF2-40B4-BE49-F238E27FC236}">
                <a16:creationId xmlns:a16="http://schemas.microsoft.com/office/drawing/2014/main" id="{264A9493-AF09-4CB1-BC30-4979B23C5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4985" y="29781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36" name="Oval 75">
            <a:extLst>
              <a:ext uri="{FF2B5EF4-FFF2-40B4-BE49-F238E27FC236}">
                <a16:creationId xmlns:a16="http://schemas.microsoft.com/office/drawing/2014/main" id="{98F63213-2E95-4B4C-BB05-5FC0281E5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869" y="28511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37" name="Oval 76">
            <a:extLst>
              <a:ext uri="{FF2B5EF4-FFF2-40B4-BE49-F238E27FC236}">
                <a16:creationId xmlns:a16="http://schemas.microsoft.com/office/drawing/2014/main" id="{C39E05FE-A187-4C68-9205-F615C01D0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5647" y="3130550"/>
            <a:ext cx="85642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38" name="Oval 77">
            <a:extLst>
              <a:ext uri="{FF2B5EF4-FFF2-40B4-BE49-F238E27FC236}">
                <a16:creationId xmlns:a16="http://schemas.microsoft.com/office/drawing/2014/main" id="{7CB2F042-DA65-45FA-9806-F21C875EB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869" y="31305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39" name="Oval 78">
            <a:extLst>
              <a:ext uri="{FF2B5EF4-FFF2-40B4-BE49-F238E27FC236}">
                <a16:creationId xmlns:a16="http://schemas.microsoft.com/office/drawing/2014/main" id="{32351648-4376-48B4-B58C-D45D885F6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8982" y="3321050"/>
            <a:ext cx="85641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40" name="Oval 79">
            <a:extLst>
              <a:ext uri="{FF2B5EF4-FFF2-40B4-BE49-F238E27FC236}">
                <a16:creationId xmlns:a16="http://schemas.microsoft.com/office/drawing/2014/main" id="{96A7A652-5023-4C45-AB2E-6F07AE5B4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742" y="2711452"/>
            <a:ext cx="85641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41" name="Oval 80">
            <a:extLst>
              <a:ext uri="{FF2B5EF4-FFF2-40B4-BE49-F238E27FC236}">
                <a16:creationId xmlns:a16="http://schemas.microsoft.com/office/drawing/2014/main" id="{4498239C-7BC3-49EB-9101-E1C50EEEF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2839" y="29908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42" name="Oval 81">
            <a:extLst>
              <a:ext uri="{FF2B5EF4-FFF2-40B4-BE49-F238E27FC236}">
                <a16:creationId xmlns:a16="http://schemas.microsoft.com/office/drawing/2014/main" id="{3DB70335-1C88-4F77-90D4-4F15F4B5E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742" y="2990850"/>
            <a:ext cx="85641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43" name="Oval 82">
            <a:extLst>
              <a:ext uri="{FF2B5EF4-FFF2-40B4-BE49-F238E27FC236}">
                <a16:creationId xmlns:a16="http://schemas.microsoft.com/office/drawing/2014/main" id="{CE60AC18-18B2-4783-BCC3-20C556653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6176" y="31813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grpSp>
        <p:nvGrpSpPr>
          <p:cNvPr id="245" name="Group 85">
            <a:extLst>
              <a:ext uri="{FF2B5EF4-FFF2-40B4-BE49-F238E27FC236}">
                <a16:creationId xmlns:a16="http://schemas.microsoft.com/office/drawing/2014/main" id="{20E5E888-AE3E-4EA8-B578-E8A0FDA03605}"/>
              </a:ext>
            </a:extLst>
          </p:cNvPr>
          <p:cNvGrpSpPr>
            <a:grpSpLocks/>
          </p:cNvGrpSpPr>
          <p:nvPr/>
        </p:nvGrpSpPr>
        <p:grpSpPr bwMode="auto">
          <a:xfrm>
            <a:off x="1526799" y="3175000"/>
            <a:ext cx="1605350" cy="3294063"/>
            <a:chOff x="172" y="2000"/>
            <a:chExt cx="1036" cy="2075"/>
          </a:xfrm>
        </p:grpSpPr>
        <p:sp>
          <p:nvSpPr>
            <p:cNvPr id="246" name="Freeform 86">
              <a:extLst>
                <a:ext uri="{FF2B5EF4-FFF2-40B4-BE49-F238E27FC236}">
                  <a16:creationId xmlns:a16="http://schemas.microsoft.com/office/drawing/2014/main" id="{8D34710F-A3B6-4DD8-A72E-2ECAC9943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2498"/>
              <a:ext cx="89" cy="80"/>
            </a:xfrm>
            <a:custGeom>
              <a:avLst/>
              <a:gdLst/>
              <a:ahLst/>
              <a:cxnLst>
                <a:cxn ang="0">
                  <a:pos x="24" y="70"/>
                </a:cxn>
                <a:cxn ang="0">
                  <a:pos x="24" y="70"/>
                </a:cxn>
                <a:cxn ang="0">
                  <a:pos x="30" y="73"/>
                </a:cxn>
                <a:cxn ang="0">
                  <a:pos x="37" y="76"/>
                </a:cxn>
                <a:cxn ang="0">
                  <a:pos x="40" y="76"/>
                </a:cxn>
                <a:cxn ang="0">
                  <a:pos x="45" y="79"/>
                </a:cxn>
                <a:cxn ang="0">
                  <a:pos x="51" y="79"/>
                </a:cxn>
                <a:cxn ang="0">
                  <a:pos x="58" y="79"/>
                </a:cxn>
                <a:cxn ang="0">
                  <a:pos x="61" y="79"/>
                </a:cxn>
                <a:cxn ang="0">
                  <a:pos x="67" y="79"/>
                </a:cxn>
                <a:cxn ang="0">
                  <a:pos x="73" y="76"/>
                </a:cxn>
                <a:cxn ang="0">
                  <a:pos x="76" y="73"/>
                </a:cxn>
                <a:cxn ang="0">
                  <a:pos x="80" y="70"/>
                </a:cxn>
                <a:cxn ang="0">
                  <a:pos x="82" y="67"/>
                </a:cxn>
                <a:cxn ang="0">
                  <a:pos x="85" y="63"/>
                </a:cxn>
                <a:cxn ang="0">
                  <a:pos x="85" y="60"/>
                </a:cxn>
                <a:cxn ang="0">
                  <a:pos x="88" y="54"/>
                </a:cxn>
                <a:cxn ang="0">
                  <a:pos x="88" y="49"/>
                </a:cxn>
                <a:cxn ang="0">
                  <a:pos x="88" y="46"/>
                </a:cxn>
                <a:cxn ang="0">
                  <a:pos x="85" y="40"/>
                </a:cxn>
                <a:cxn ang="0">
                  <a:pos x="85" y="33"/>
                </a:cxn>
                <a:cxn ang="0">
                  <a:pos x="82" y="30"/>
                </a:cxn>
                <a:cxn ang="0">
                  <a:pos x="80" y="24"/>
                </a:cxn>
                <a:cxn ang="0">
                  <a:pos x="76" y="21"/>
                </a:cxn>
                <a:cxn ang="0">
                  <a:pos x="73" y="16"/>
                </a:cxn>
                <a:cxn ang="0">
                  <a:pos x="67" y="12"/>
                </a:cxn>
                <a:cxn ang="0">
                  <a:pos x="61" y="9"/>
                </a:cxn>
                <a:cxn ang="0">
                  <a:pos x="58" y="6"/>
                </a:cxn>
                <a:cxn ang="0">
                  <a:pos x="51" y="3"/>
                </a:cxn>
                <a:cxn ang="0">
                  <a:pos x="45" y="0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21" y="3"/>
                </a:cxn>
                <a:cxn ang="0">
                  <a:pos x="15" y="3"/>
                </a:cxn>
                <a:cxn ang="0">
                  <a:pos x="12" y="6"/>
                </a:cxn>
                <a:cxn ang="0">
                  <a:pos x="9" y="9"/>
                </a:cxn>
                <a:cxn ang="0">
                  <a:pos x="6" y="12"/>
                </a:cxn>
                <a:cxn ang="0">
                  <a:pos x="3" y="19"/>
                </a:cxn>
                <a:cxn ang="0">
                  <a:pos x="3" y="21"/>
                </a:cxn>
                <a:cxn ang="0">
                  <a:pos x="0" y="27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3" y="43"/>
                </a:cxn>
                <a:cxn ang="0">
                  <a:pos x="6" y="46"/>
                </a:cxn>
                <a:cxn ang="0">
                  <a:pos x="6" y="52"/>
                </a:cxn>
                <a:cxn ang="0">
                  <a:pos x="12" y="54"/>
                </a:cxn>
                <a:cxn ang="0">
                  <a:pos x="15" y="60"/>
                </a:cxn>
                <a:cxn ang="0">
                  <a:pos x="18" y="63"/>
                </a:cxn>
                <a:cxn ang="0">
                  <a:pos x="24" y="70"/>
                </a:cxn>
              </a:cxnLst>
              <a:rect l="0" t="0" r="r" b="b"/>
              <a:pathLst>
                <a:path w="89" h="80">
                  <a:moveTo>
                    <a:pt x="24" y="70"/>
                  </a:moveTo>
                  <a:lnTo>
                    <a:pt x="24" y="70"/>
                  </a:lnTo>
                  <a:lnTo>
                    <a:pt x="30" y="73"/>
                  </a:lnTo>
                  <a:lnTo>
                    <a:pt x="37" y="76"/>
                  </a:lnTo>
                  <a:lnTo>
                    <a:pt x="40" y="76"/>
                  </a:lnTo>
                  <a:lnTo>
                    <a:pt x="45" y="79"/>
                  </a:lnTo>
                  <a:lnTo>
                    <a:pt x="51" y="79"/>
                  </a:lnTo>
                  <a:lnTo>
                    <a:pt x="58" y="79"/>
                  </a:lnTo>
                  <a:lnTo>
                    <a:pt x="61" y="79"/>
                  </a:lnTo>
                  <a:lnTo>
                    <a:pt x="67" y="79"/>
                  </a:lnTo>
                  <a:lnTo>
                    <a:pt x="73" y="76"/>
                  </a:lnTo>
                  <a:lnTo>
                    <a:pt x="76" y="73"/>
                  </a:lnTo>
                  <a:lnTo>
                    <a:pt x="80" y="70"/>
                  </a:lnTo>
                  <a:lnTo>
                    <a:pt x="82" y="67"/>
                  </a:lnTo>
                  <a:lnTo>
                    <a:pt x="85" y="63"/>
                  </a:lnTo>
                  <a:lnTo>
                    <a:pt x="85" y="60"/>
                  </a:lnTo>
                  <a:lnTo>
                    <a:pt x="88" y="54"/>
                  </a:lnTo>
                  <a:lnTo>
                    <a:pt x="88" y="49"/>
                  </a:lnTo>
                  <a:lnTo>
                    <a:pt x="88" y="46"/>
                  </a:lnTo>
                  <a:lnTo>
                    <a:pt x="85" y="40"/>
                  </a:lnTo>
                  <a:lnTo>
                    <a:pt x="85" y="33"/>
                  </a:lnTo>
                  <a:lnTo>
                    <a:pt x="82" y="30"/>
                  </a:lnTo>
                  <a:lnTo>
                    <a:pt x="80" y="24"/>
                  </a:lnTo>
                  <a:lnTo>
                    <a:pt x="76" y="21"/>
                  </a:lnTo>
                  <a:lnTo>
                    <a:pt x="73" y="16"/>
                  </a:lnTo>
                  <a:lnTo>
                    <a:pt x="67" y="12"/>
                  </a:lnTo>
                  <a:lnTo>
                    <a:pt x="61" y="9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1" y="3"/>
                  </a:lnTo>
                  <a:lnTo>
                    <a:pt x="15" y="3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3"/>
                  </a:lnTo>
                  <a:lnTo>
                    <a:pt x="6" y="46"/>
                  </a:lnTo>
                  <a:lnTo>
                    <a:pt x="6" y="52"/>
                  </a:lnTo>
                  <a:lnTo>
                    <a:pt x="12" y="54"/>
                  </a:lnTo>
                  <a:lnTo>
                    <a:pt x="15" y="60"/>
                  </a:lnTo>
                  <a:lnTo>
                    <a:pt x="18" y="63"/>
                  </a:lnTo>
                  <a:lnTo>
                    <a:pt x="24" y="70"/>
                  </a:lnTo>
                </a:path>
              </a:pathLst>
            </a:custGeom>
            <a:solidFill>
              <a:srgbClr val="B5B5B5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47" name="Freeform 87">
              <a:extLst>
                <a:ext uri="{FF2B5EF4-FFF2-40B4-BE49-F238E27FC236}">
                  <a16:creationId xmlns:a16="http://schemas.microsoft.com/office/drawing/2014/main" id="{C2EBD5D7-A973-4145-995C-6A6CAECAE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" y="2498"/>
              <a:ext cx="98" cy="89"/>
            </a:xfrm>
            <a:custGeom>
              <a:avLst/>
              <a:gdLst/>
              <a:ahLst/>
              <a:cxnLst>
                <a:cxn ang="0">
                  <a:pos x="27" y="78"/>
                </a:cxn>
                <a:cxn ang="0">
                  <a:pos x="33" y="81"/>
                </a:cxn>
                <a:cxn ang="0">
                  <a:pos x="40" y="85"/>
                </a:cxn>
                <a:cxn ang="0">
                  <a:pos x="44" y="85"/>
                </a:cxn>
                <a:cxn ang="0">
                  <a:pos x="50" y="88"/>
                </a:cxn>
                <a:cxn ang="0">
                  <a:pos x="57" y="88"/>
                </a:cxn>
                <a:cxn ang="0">
                  <a:pos x="64" y="88"/>
                </a:cxn>
                <a:cxn ang="0">
                  <a:pos x="67" y="88"/>
                </a:cxn>
                <a:cxn ang="0">
                  <a:pos x="74" y="88"/>
                </a:cxn>
                <a:cxn ang="0">
                  <a:pos x="81" y="85"/>
                </a:cxn>
                <a:cxn ang="0">
                  <a:pos x="84" y="81"/>
                </a:cxn>
                <a:cxn ang="0">
                  <a:pos x="88" y="78"/>
                </a:cxn>
                <a:cxn ang="0">
                  <a:pos x="90" y="74"/>
                </a:cxn>
                <a:cxn ang="0">
                  <a:pos x="94" y="71"/>
                </a:cxn>
                <a:cxn ang="0">
                  <a:pos x="94" y="67"/>
                </a:cxn>
                <a:cxn ang="0">
                  <a:pos x="97" y="60"/>
                </a:cxn>
                <a:cxn ang="0">
                  <a:pos x="97" y="54"/>
                </a:cxn>
                <a:cxn ang="0">
                  <a:pos x="97" y="51"/>
                </a:cxn>
                <a:cxn ang="0">
                  <a:pos x="94" y="44"/>
                </a:cxn>
                <a:cxn ang="0">
                  <a:pos x="94" y="37"/>
                </a:cxn>
                <a:cxn ang="0">
                  <a:pos x="90" y="34"/>
                </a:cxn>
                <a:cxn ang="0">
                  <a:pos x="88" y="27"/>
                </a:cxn>
                <a:cxn ang="0">
                  <a:pos x="84" y="23"/>
                </a:cxn>
                <a:cxn ang="0">
                  <a:pos x="81" y="17"/>
                </a:cxn>
                <a:cxn ang="0">
                  <a:pos x="74" y="14"/>
                </a:cxn>
                <a:cxn ang="0">
                  <a:pos x="67" y="10"/>
                </a:cxn>
                <a:cxn ang="0">
                  <a:pos x="64" y="7"/>
                </a:cxn>
                <a:cxn ang="0">
                  <a:pos x="57" y="3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37" y="0"/>
                </a:cxn>
                <a:cxn ang="0">
                  <a:pos x="33" y="0"/>
                </a:cxn>
                <a:cxn ang="0">
                  <a:pos x="27" y="0"/>
                </a:cxn>
                <a:cxn ang="0">
                  <a:pos x="23" y="3"/>
                </a:cxn>
                <a:cxn ang="0">
                  <a:pos x="16" y="3"/>
                </a:cxn>
                <a:cxn ang="0">
                  <a:pos x="13" y="7"/>
                </a:cxn>
                <a:cxn ang="0">
                  <a:pos x="10" y="10"/>
                </a:cxn>
                <a:cxn ang="0">
                  <a:pos x="7" y="14"/>
                </a:cxn>
                <a:cxn ang="0">
                  <a:pos x="3" y="21"/>
                </a:cxn>
                <a:cxn ang="0">
                  <a:pos x="3" y="23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3" y="47"/>
                </a:cxn>
                <a:cxn ang="0">
                  <a:pos x="7" y="51"/>
                </a:cxn>
                <a:cxn ang="0">
                  <a:pos x="7" y="58"/>
                </a:cxn>
                <a:cxn ang="0">
                  <a:pos x="13" y="60"/>
                </a:cxn>
                <a:cxn ang="0">
                  <a:pos x="16" y="67"/>
                </a:cxn>
                <a:cxn ang="0">
                  <a:pos x="20" y="71"/>
                </a:cxn>
                <a:cxn ang="0">
                  <a:pos x="27" y="78"/>
                </a:cxn>
              </a:cxnLst>
              <a:rect l="0" t="0" r="r" b="b"/>
              <a:pathLst>
                <a:path w="98" h="89">
                  <a:moveTo>
                    <a:pt x="27" y="78"/>
                  </a:moveTo>
                  <a:lnTo>
                    <a:pt x="33" y="81"/>
                  </a:lnTo>
                  <a:lnTo>
                    <a:pt x="40" y="85"/>
                  </a:lnTo>
                  <a:lnTo>
                    <a:pt x="44" y="85"/>
                  </a:lnTo>
                  <a:lnTo>
                    <a:pt x="50" y="88"/>
                  </a:lnTo>
                  <a:lnTo>
                    <a:pt x="57" y="88"/>
                  </a:lnTo>
                  <a:lnTo>
                    <a:pt x="64" y="88"/>
                  </a:lnTo>
                  <a:lnTo>
                    <a:pt x="67" y="88"/>
                  </a:lnTo>
                  <a:lnTo>
                    <a:pt x="74" y="88"/>
                  </a:lnTo>
                  <a:lnTo>
                    <a:pt x="81" y="85"/>
                  </a:lnTo>
                  <a:lnTo>
                    <a:pt x="84" y="81"/>
                  </a:lnTo>
                  <a:lnTo>
                    <a:pt x="88" y="78"/>
                  </a:lnTo>
                  <a:lnTo>
                    <a:pt x="90" y="74"/>
                  </a:lnTo>
                  <a:lnTo>
                    <a:pt x="94" y="71"/>
                  </a:lnTo>
                  <a:lnTo>
                    <a:pt x="94" y="67"/>
                  </a:lnTo>
                  <a:lnTo>
                    <a:pt x="97" y="60"/>
                  </a:lnTo>
                  <a:lnTo>
                    <a:pt x="97" y="54"/>
                  </a:lnTo>
                  <a:lnTo>
                    <a:pt x="97" y="51"/>
                  </a:lnTo>
                  <a:lnTo>
                    <a:pt x="94" y="44"/>
                  </a:lnTo>
                  <a:lnTo>
                    <a:pt x="94" y="37"/>
                  </a:lnTo>
                  <a:lnTo>
                    <a:pt x="90" y="34"/>
                  </a:lnTo>
                  <a:lnTo>
                    <a:pt x="88" y="27"/>
                  </a:lnTo>
                  <a:lnTo>
                    <a:pt x="84" y="23"/>
                  </a:lnTo>
                  <a:lnTo>
                    <a:pt x="81" y="17"/>
                  </a:lnTo>
                  <a:lnTo>
                    <a:pt x="74" y="14"/>
                  </a:lnTo>
                  <a:lnTo>
                    <a:pt x="67" y="10"/>
                  </a:lnTo>
                  <a:lnTo>
                    <a:pt x="64" y="7"/>
                  </a:lnTo>
                  <a:lnTo>
                    <a:pt x="57" y="3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16" y="3"/>
                  </a:lnTo>
                  <a:lnTo>
                    <a:pt x="13" y="7"/>
                  </a:lnTo>
                  <a:lnTo>
                    <a:pt x="10" y="10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3" y="47"/>
                  </a:lnTo>
                  <a:lnTo>
                    <a:pt x="7" y="51"/>
                  </a:lnTo>
                  <a:lnTo>
                    <a:pt x="7" y="58"/>
                  </a:lnTo>
                  <a:lnTo>
                    <a:pt x="13" y="60"/>
                  </a:lnTo>
                  <a:lnTo>
                    <a:pt x="16" y="67"/>
                  </a:lnTo>
                  <a:lnTo>
                    <a:pt x="20" y="71"/>
                  </a:lnTo>
                  <a:lnTo>
                    <a:pt x="27" y="78"/>
                  </a:lnTo>
                </a:path>
              </a:pathLst>
            </a:custGeom>
            <a:noFill/>
            <a:ln w="12700" cap="rnd" cmpd="sng">
              <a:solidFill>
                <a:srgbClr val="B5B5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48" name="Freeform 88">
              <a:extLst>
                <a:ext uri="{FF2B5EF4-FFF2-40B4-BE49-F238E27FC236}">
                  <a16:creationId xmlns:a16="http://schemas.microsoft.com/office/drawing/2014/main" id="{7AC0BA00-901E-44C9-B37F-AE037BF29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" y="2070"/>
              <a:ext cx="156" cy="203"/>
            </a:xfrm>
            <a:custGeom>
              <a:avLst/>
              <a:gdLst/>
              <a:ahLst/>
              <a:cxnLst>
                <a:cxn ang="0">
                  <a:pos x="41" y="202"/>
                </a:cxn>
                <a:cxn ang="0">
                  <a:pos x="41" y="202"/>
                </a:cxn>
                <a:cxn ang="0">
                  <a:pos x="44" y="199"/>
                </a:cxn>
                <a:cxn ang="0">
                  <a:pos x="54" y="190"/>
                </a:cxn>
                <a:cxn ang="0">
                  <a:pos x="61" y="183"/>
                </a:cxn>
                <a:cxn ang="0">
                  <a:pos x="66" y="177"/>
                </a:cxn>
                <a:cxn ang="0">
                  <a:pos x="79" y="173"/>
                </a:cxn>
                <a:cxn ang="0">
                  <a:pos x="92" y="170"/>
                </a:cxn>
                <a:cxn ang="0">
                  <a:pos x="107" y="160"/>
                </a:cxn>
                <a:cxn ang="0">
                  <a:pos x="117" y="151"/>
                </a:cxn>
                <a:cxn ang="0">
                  <a:pos x="130" y="138"/>
                </a:cxn>
                <a:cxn ang="0">
                  <a:pos x="139" y="128"/>
                </a:cxn>
                <a:cxn ang="0">
                  <a:pos x="145" y="119"/>
                </a:cxn>
                <a:cxn ang="0">
                  <a:pos x="152" y="106"/>
                </a:cxn>
                <a:cxn ang="0">
                  <a:pos x="155" y="96"/>
                </a:cxn>
                <a:cxn ang="0">
                  <a:pos x="148" y="87"/>
                </a:cxn>
                <a:cxn ang="0">
                  <a:pos x="142" y="77"/>
                </a:cxn>
                <a:cxn ang="0">
                  <a:pos x="135" y="74"/>
                </a:cxn>
                <a:cxn ang="0">
                  <a:pos x="135" y="77"/>
                </a:cxn>
                <a:cxn ang="0">
                  <a:pos x="139" y="67"/>
                </a:cxn>
                <a:cxn ang="0">
                  <a:pos x="135" y="61"/>
                </a:cxn>
                <a:cxn ang="0">
                  <a:pos x="120" y="49"/>
                </a:cxn>
                <a:cxn ang="0">
                  <a:pos x="120" y="45"/>
                </a:cxn>
                <a:cxn ang="0">
                  <a:pos x="120" y="42"/>
                </a:cxn>
                <a:cxn ang="0">
                  <a:pos x="114" y="35"/>
                </a:cxn>
                <a:cxn ang="0">
                  <a:pos x="111" y="32"/>
                </a:cxn>
                <a:cxn ang="0">
                  <a:pos x="104" y="25"/>
                </a:cxn>
                <a:cxn ang="0">
                  <a:pos x="95" y="22"/>
                </a:cxn>
                <a:cxn ang="0">
                  <a:pos x="99" y="17"/>
                </a:cxn>
                <a:cxn ang="0">
                  <a:pos x="99" y="10"/>
                </a:cxn>
                <a:cxn ang="0">
                  <a:pos x="95" y="7"/>
                </a:cxn>
                <a:cxn ang="0">
                  <a:pos x="89" y="3"/>
                </a:cxn>
                <a:cxn ang="0">
                  <a:pos x="76" y="0"/>
                </a:cxn>
                <a:cxn ang="0">
                  <a:pos x="73" y="0"/>
                </a:cxn>
                <a:cxn ang="0">
                  <a:pos x="64" y="10"/>
                </a:cxn>
                <a:cxn ang="0">
                  <a:pos x="57" y="3"/>
                </a:cxn>
                <a:cxn ang="0">
                  <a:pos x="44" y="3"/>
                </a:cxn>
                <a:cxn ang="0">
                  <a:pos x="31" y="7"/>
                </a:cxn>
                <a:cxn ang="0">
                  <a:pos x="16" y="22"/>
                </a:cxn>
                <a:cxn ang="0">
                  <a:pos x="10" y="42"/>
                </a:cxn>
                <a:cxn ang="0">
                  <a:pos x="7" y="89"/>
                </a:cxn>
                <a:cxn ang="0">
                  <a:pos x="7" y="135"/>
                </a:cxn>
                <a:cxn ang="0">
                  <a:pos x="0" y="141"/>
                </a:cxn>
                <a:cxn ang="0">
                  <a:pos x="41" y="202"/>
                </a:cxn>
              </a:cxnLst>
              <a:rect l="0" t="0" r="r" b="b"/>
              <a:pathLst>
                <a:path w="156" h="203">
                  <a:moveTo>
                    <a:pt x="41" y="202"/>
                  </a:moveTo>
                  <a:lnTo>
                    <a:pt x="41" y="202"/>
                  </a:lnTo>
                  <a:lnTo>
                    <a:pt x="44" y="199"/>
                  </a:lnTo>
                  <a:lnTo>
                    <a:pt x="54" y="190"/>
                  </a:lnTo>
                  <a:lnTo>
                    <a:pt x="61" y="183"/>
                  </a:lnTo>
                  <a:lnTo>
                    <a:pt x="66" y="177"/>
                  </a:lnTo>
                  <a:lnTo>
                    <a:pt x="79" y="173"/>
                  </a:lnTo>
                  <a:lnTo>
                    <a:pt x="92" y="170"/>
                  </a:lnTo>
                  <a:lnTo>
                    <a:pt x="107" y="160"/>
                  </a:lnTo>
                  <a:lnTo>
                    <a:pt x="117" y="151"/>
                  </a:lnTo>
                  <a:lnTo>
                    <a:pt x="130" y="138"/>
                  </a:lnTo>
                  <a:lnTo>
                    <a:pt x="139" y="128"/>
                  </a:lnTo>
                  <a:lnTo>
                    <a:pt x="145" y="119"/>
                  </a:lnTo>
                  <a:lnTo>
                    <a:pt x="152" y="106"/>
                  </a:lnTo>
                  <a:lnTo>
                    <a:pt x="155" y="96"/>
                  </a:lnTo>
                  <a:lnTo>
                    <a:pt x="148" y="87"/>
                  </a:lnTo>
                  <a:lnTo>
                    <a:pt x="142" y="77"/>
                  </a:lnTo>
                  <a:lnTo>
                    <a:pt x="135" y="74"/>
                  </a:lnTo>
                  <a:lnTo>
                    <a:pt x="135" y="77"/>
                  </a:lnTo>
                  <a:lnTo>
                    <a:pt x="139" y="67"/>
                  </a:lnTo>
                  <a:lnTo>
                    <a:pt x="135" y="61"/>
                  </a:lnTo>
                  <a:lnTo>
                    <a:pt x="120" y="49"/>
                  </a:lnTo>
                  <a:lnTo>
                    <a:pt x="120" y="45"/>
                  </a:lnTo>
                  <a:lnTo>
                    <a:pt x="120" y="42"/>
                  </a:lnTo>
                  <a:lnTo>
                    <a:pt x="114" y="35"/>
                  </a:lnTo>
                  <a:lnTo>
                    <a:pt x="111" y="32"/>
                  </a:lnTo>
                  <a:lnTo>
                    <a:pt x="104" y="25"/>
                  </a:lnTo>
                  <a:lnTo>
                    <a:pt x="95" y="22"/>
                  </a:lnTo>
                  <a:lnTo>
                    <a:pt x="99" y="17"/>
                  </a:lnTo>
                  <a:lnTo>
                    <a:pt x="99" y="10"/>
                  </a:lnTo>
                  <a:lnTo>
                    <a:pt x="95" y="7"/>
                  </a:lnTo>
                  <a:lnTo>
                    <a:pt x="89" y="3"/>
                  </a:lnTo>
                  <a:lnTo>
                    <a:pt x="76" y="0"/>
                  </a:lnTo>
                  <a:lnTo>
                    <a:pt x="73" y="0"/>
                  </a:lnTo>
                  <a:lnTo>
                    <a:pt x="64" y="10"/>
                  </a:lnTo>
                  <a:lnTo>
                    <a:pt x="57" y="3"/>
                  </a:lnTo>
                  <a:lnTo>
                    <a:pt x="44" y="3"/>
                  </a:lnTo>
                  <a:lnTo>
                    <a:pt x="31" y="7"/>
                  </a:lnTo>
                  <a:lnTo>
                    <a:pt x="16" y="22"/>
                  </a:lnTo>
                  <a:lnTo>
                    <a:pt x="10" y="42"/>
                  </a:lnTo>
                  <a:lnTo>
                    <a:pt x="7" y="89"/>
                  </a:lnTo>
                  <a:lnTo>
                    <a:pt x="7" y="135"/>
                  </a:lnTo>
                  <a:lnTo>
                    <a:pt x="0" y="141"/>
                  </a:lnTo>
                  <a:lnTo>
                    <a:pt x="41" y="202"/>
                  </a:lnTo>
                </a:path>
              </a:pathLst>
            </a:custGeom>
            <a:solidFill>
              <a:srgbClr val="FFD3BF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49" name="Freeform 89">
              <a:extLst>
                <a:ext uri="{FF2B5EF4-FFF2-40B4-BE49-F238E27FC236}">
                  <a16:creationId xmlns:a16="http://schemas.microsoft.com/office/drawing/2014/main" id="{4841A746-2DC8-4516-AE3F-FF00F385A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" y="2070"/>
              <a:ext cx="166" cy="212"/>
            </a:xfrm>
            <a:custGeom>
              <a:avLst/>
              <a:gdLst/>
              <a:ahLst/>
              <a:cxnLst>
                <a:cxn ang="0">
                  <a:pos x="44" y="211"/>
                </a:cxn>
                <a:cxn ang="0">
                  <a:pos x="47" y="208"/>
                </a:cxn>
                <a:cxn ang="0">
                  <a:pos x="58" y="198"/>
                </a:cxn>
                <a:cxn ang="0">
                  <a:pos x="65" y="191"/>
                </a:cxn>
                <a:cxn ang="0">
                  <a:pos x="70" y="184"/>
                </a:cxn>
                <a:cxn ang="0">
                  <a:pos x="84" y="181"/>
                </a:cxn>
                <a:cxn ang="0">
                  <a:pos x="98" y="178"/>
                </a:cxn>
                <a:cxn ang="0">
                  <a:pos x="114" y="167"/>
                </a:cxn>
                <a:cxn ang="0">
                  <a:pos x="125" y="158"/>
                </a:cxn>
                <a:cxn ang="0">
                  <a:pos x="138" y="144"/>
                </a:cxn>
                <a:cxn ang="0">
                  <a:pos x="148" y="134"/>
                </a:cxn>
                <a:cxn ang="0">
                  <a:pos x="155" y="125"/>
                </a:cxn>
                <a:cxn ang="0">
                  <a:pos x="162" y="111"/>
                </a:cxn>
                <a:cxn ang="0">
                  <a:pos x="165" y="100"/>
                </a:cxn>
                <a:cxn ang="0">
                  <a:pos x="158" y="91"/>
                </a:cxn>
                <a:cxn ang="0">
                  <a:pos x="151" y="81"/>
                </a:cxn>
                <a:cxn ang="0">
                  <a:pos x="144" y="77"/>
                </a:cxn>
                <a:cxn ang="0">
                  <a:pos x="144" y="81"/>
                </a:cxn>
                <a:cxn ang="0">
                  <a:pos x="148" y="70"/>
                </a:cxn>
                <a:cxn ang="0">
                  <a:pos x="144" y="63"/>
                </a:cxn>
                <a:cxn ang="0">
                  <a:pos x="128" y="51"/>
                </a:cxn>
                <a:cxn ang="0">
                  <a:pos x="128" y="47"/>
                </a:cxn>
                <a:cxn ang="0">
                  <a:pos x="128" y="44"/>
                </a:cxn>
                <a:cxn ang="0">
                  <a:pos x="121" y="37"/>
                </a:cxn>
                <a:cxn ang="0">
                  <a:pos x="118" y="33"/>
                </a:cxn>
                <a:cxn ang="0">
                  <a:pos x="111" y="27"/>
                </a:cxn>
                <a:cxn ang="0">
                  <a:pos x="102" y="23"/>
                </a:cxn>
                <a:cxn ang="0">
                  <a:pos x="105" y="17"/>
                </a:cxn>
                <a:cxn ang="0">
                  <a:pos x="105" y="10"/>
                </a:cxn>
                <a:cxn ang="0">
                  <a:pos x="102" y="7"/>
                </a:cxn>
                <a:cxn ang="0">
                  <a:pos x="95" y="3"/>
                </a:cxn>
                <a:cxn ang="0">
                  <a:pos x="81" y="0"/>
                </a:cxn>
                <a:cxn ang="0">
                  <a:pos x="77" y="0"/>
                </a:cxn>
                <a:cxn ang="0">
                  <a:pos x="68" y="10"/>
                </a:cxn>
                <a:cxn ang="0">
                  <a:pos x="61" y="3"/>
                </a:cxn>
                <a:cxn ang="0">
                  <a:pos x="47" y="3"/>
                </a:cxn>
                <a:cxn ang="0">
                  <a:pos x="33" y="7"/>
                </a:cxn>
                <a:cxn ang="0">
                  <a:pos x="17" y="23"/>
                </a:cxn>
                <a:cxn ang="0">
                  <a:pos x="10" y="44"/>
                </a:cxn>
                <a:cxn ang="0">
                  <a:pos x="7" y="93"/>
                </a:cxn>
                <a:cxn ang="0">
                  <a:pos x="7" y="141"/>
                </a:cxn>
                <a:cxn ang="0">
                  <a:pos x="0" y="148"/>
                </a:cxn>
                <a:cxn ang="0">
                  <a:pos x="44" y="211"/>
                </a:cxn>
              </a:cxnLst>
              <a:rect l="0" t="0" r="r" b="b"/>
              <a:pathLst>
                <a:path w="166" h="212">
                  <a:moveTo>
                    <a:pt x="44" y="211"/>
                  </a:moveTo>
                  <a:lnTo>
                    <a:pt x="47" y="208"/>
                  </a:lnTo>
                  <a:lnTo>
                    <a:pt x="58" y="198"/>
                  </a:lnTo>
                  <a:lnTo>
                    <a:pt x="65" y="191"/>
                  </a:lnTo>
                  <a:lnTo>
                    <a:pt x="70" y="184"/>
                  </a:lnTo>
                  <a:lnTo>
                    <a:pt x="84" y="181"/>
                  </a:lnTo>
                  <a:lnTo>
                    <a:pt x="98" y="178"/>
                  </a:lnTo>
                  <a:lnTo>
                    <a:pt x="114" y="167"/>
                  </a:lnTo>
                  <a:lnTo>
                    <a:pt x="125" y="158"/>
                  </a:lnTo>
                  <a:lnTo>
                    <a:pt x="138" y="144"/>
                  </a:lnTo>
                  <a:lnTo>
                    <a:pt x="148" y="134"/>
                  </a:lnTo>
                  <a:lnTo>
                    <a:pt x="155" y="125"/>
                  </a:lnTo>
                  <a:lnTo>
                    <a:pt x="162" y="111"/>
                  </a:lnTo>
                  <a:lnTo>
                    <a:pt x="165" y="100"/>
                  </a:lnTo>
                  <a:lnTo>
                    <a:pt x="158" y="91"/>
                  </a:lnTo>
                  <a:lnTo>
                    <a:pt x="151" y="81"/>
                  </a:lnTo>
                  <a:lnTo>
                    <a:pt x="144" y="77"/>
                  </a:lnTo>
                  <a:lnTo>
                    <a:pt x="144" y="81"/>
                  </a:lnTo>
                  <a:lnTo>
                    <a:pt x="148" y="70"/>
                  </a:lnTo>
                  <a:lnTo>
                    <a:pt x="144" y="63"/>
                  </a:lnTo>
                  <a:lnTo>
                    <a:pt x="128" y="51"/>
                  </a:lnTo>
                  <a:lnTo>
                    <a:pt x="128" y="47"/>
                  </a:lnTo>
                  <a:lnTo>
                    <a:pt x="128" y="44"/>
                  </a:lnTo>
                  <a:lnTo>
                    <a:pt x="121" y="37"/>
                  </a:lnTo>
                  <a:lnTo>
                    <a:pt x="118" y="33"/>
                  </a:lnTo>
                  <a:lnTo>
                    <a:pt x="111" y="27"/>
                  </a:lnTo>
                  <a:lnTo>
                    <a:pt x="102" y="23"/>
                  </a:lnTo>
                  <a:lnTo>
                    <a:pt x="105" y="17"/>
                  </a:lnTo>
                  <a:lnTo>
                    <a:pt x="105" y="10"/>
                  </a:lnTo>
                  <a:lnTo>
                    <a:pt x="102" y="7"/>
                  </a:lnTo>
                  <a:lnTo>
                    <a:pt x="95" y="3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68" y="10"/>
                  </a:lnTo>
                  <a:lnTo>
                    <a:pt x="61" y="3"/>
                  </a:lnTo>
                  <a:lnTo>
                    <a:pt x="47" y="3"/>
                  </a:lnTo>
                  <a:lnTo>
                    <a:pt x="33" y="7"/>
                  </a:lnTo>
                  <a:lnTo>
                    <a:pt x="17" y="23"/>
                  </a:lnTo>
                  <a:lnTo>
                    <a:pt x="10" y="44"/>
                  </a:lnTo>
                  <a:lnTo>
                    <a:pt x="7" y="93"/>
                  </a:lnTo>
                  <a:lnTo>
                    <a:pt x="7" y="141"/>
                  </a:lnTo>
                  <a:lnTo>
                    <a:pt x="0" y="148"/>
                  </a:lnTo>
                  <a:lnTo>
                    <a:pt x="44" y="21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50" name="Freeform 90">
              <a:extLst>
                <a:ext uri="{FF2B5EF4-FFF2-40B4-BE49-F238E27FC236}">
                  <a16:creationId xmlns:a16="http://schemas.microsoft.com/office/drawing/2014/main" id="{5E43B89D-C1A7-467F-9FE7-352F3C1E2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" y="2104"/>
              <a:ext cx="348" cy="443"/>
            </a:xfrm>
            <a:custGeom>
              <a:avLst/>
              <a:gdLst/>
              <a:ahLst/>
              <a:cxnLst>
                <a:cxn ang="0">
                  <a:pos x="203" y="0"/>
                </a:cxn>
                <a:cxn ang="0">
                  <a:pos x="221" y="0"/>
                </a:cxn>
                <a:cxn ang="0">
                  <a:pos x="237" y="3"/>
                </a:cxn>
                <a:cxn ang="0">
                  <a:pos x="254" y="10"/>
                </a:cxn>
                <a:cxn ang="0">
                  <a:pos x="270" y="21"/>
                </a:cxn>
                <a:cxn ang="0">
                  <a:pos x="280" y="30"/>
                </a:cxn>
                <a:cxn ang="0">
                  <a:pos x="294" y="40"/>
                </a:cxn>
                <a:cxn ang="0">
                  <a:pos x="303" y="54"/>
                </a:cxn>
                <a:cxn ang="0">
                  <a:pos x="310" y="70"/>
                </a:cxn>
                <a:cxn ang="0">
                  <a:pos x="317" y="84"/>
                </a:cxn>
                <a:cxn ang="0">
                  <a:pos x="321" y="100"/>
                </a:cxn>
                <a:cxn ang="0">
                  <a:pos x="324" y="128"/>
                </a:cxn>
                <a:cxn ang="0">
                  <a:pos x="324" y="124"/>
                </a:cxn>
                <a:cxn ang="0">
                  <a:pos x="347" y="144"/>
                </a:cxn>
                <a:cxn ang="0">
                  <a:pos x="324" y="151"/>
                </a:cxn>
                <a:cxn ang="0">
                  <a:pos x="324" y="184"/>
                </a:cxn>
                <a:cxn ang="0">
                  <a:pos x="317" y="207"/>
                </a:cxn>
                <a:cxn ang="0">
                  <a:pos x="314" y="228"/>
                </a:cxn>
                <a:cxn ang="0">
                  <a:pos x="307" y="247"/>
                </a:cxn>
                <a:cxn ang="0">
                  <a:pos x="298" y="265"/>
                </a:cxn>
                <a:cxn ang="0">
                  <a:pos x="291" y="281"/>
                </a:cxn>
                <a:cxn ang="0">
                  <a:pos x="277" y="298"/>
                </a:cxn>
                <a:cxn ang="0">
                  <a:pos x="264" y="314"/>
                </a:cxn>
                <a:cxn ang="0">
                  <a:pos x="237" y="345"/>
                </a:cxn>
                <a:cxn ang="0">
                  <a:pos x="228" y="351"/>
                </a:cxn>
                <a:cxn ang="0">
                  <a:pos x="214" y="365"/>
                </a:cxn>
                <a:cxn ang="0">
                  <a:pos x="174" y="381"/>
                </a:cxn>
                <a:cxn ang="0">
                  <a:pos x="160" y="381"/>
                </a:cxn>
                <a:cxn ang="0">
                  <a:pos x="147" y="381"/>
                </a:cxn>
                <a:cxn ang="0">
                  <a:pos x="144" y="405"/>
                </a:cxn>
                <a:cxn ang="0">
                  <a:pos x="144" y="425"/>
                </a:cxn>
                <a:cxn ang="0">
                  <a:pos x="144" y="442"/>
                </a:cxn>
                <a:cxn ang="0">
                  <a:pos x="110" y="435"/>
                </a:cxn>
                <a:cxn ang="0">
                  <a:pos x="83" y="428"/>
                </a:cxn>
                <a:cxn ang="0">
                  <a:pos x="86" y="416"/>
                </a:cxn>
                <a:cxn ang="0">
                  <a:pos x="86" y="395"/>
                </a:cxn>
                <a:cxn ang="0">
                  <a:pos x="86" y="375"/>
                </a:cxn>
                <a:cxn ang="0">
                  <a:pos x="77" y="345"/>
                </a:cxn>
                <a:cxn ang="0">
                  <a:pos x="70" y="314"/>
                </a:cxn>
                <a:cxn ang="0">
                  <a:pos x="63" y="284"/>
                </a:cxn>
                <a:cxn ang="0">
                  <a:pos x="46" y="261"/>
                </a:cxn>
                <a:cxn ang="0">
                  <a:pos x="16" y="251"/>
                </a:cxn>
                <a:cxn ang="0">
                  <a:pos x="0" y="231"/>
                </a:cxn>
                <a:cxn ang="0">
                  <a:pos x="9" y="201"/>
                </a:cxn>
                <a:cxn ang="0">
                  <a:pos x="23" y="191"/>
                </a:cxn>
                <a:cxn ang="0">
                  <a:pos x="63" y="201"/>
                </a:cxn>
                <a:cxn ang="0">
                  <a:pos x="103" y="201"/>
                </a:cxn>
                <a:cxn ang="0">
                  <a:pos x="126" y="181"/>
                </a:cxn>
                <a:cxn ang="0">
                  <a:pos x="133" y="151"/>
                </a:cxn>
                <a:cxn ang="0">
                  <a:pos x="126" y="130"/>
                </a:cxn>
                <a:cxn ang="0">
                  <a:pos x="117" y="91"/>
                </a:cxn>
                <a:cxn ang="0">
                  <a:pos x="117" y="51"/>
                </a:cxn>
                <a:cxn ang="0">
                  <a:pos x="110" y="30"/>
                </a:cxn>
                <a:cxn ang="0">
                  <a:pos x="110" y="10"/>
                </a:cxn>
                <a:cxn ang="0">
                  <a:pos x="126" y="0"/>
                </a:cxn>
                <a:cxn ang="0">
                  <a:pos x="151" y="0"/>
                </a:cxn>
                <a:cxn ang="0">
                  <a:pos x="174" y="0"/>
                </a:cxn>
                <a:cxn ang="0">
                  <a:pos x="187" y="0"/>
                </a:cxn>
                <a:cxn ang="0">
                  <a:pos x="214" y="0"/>
                </a:cxn>
                <a:cxn ang="0">
                  <a:pos x="203" y="0"/>
                </a:cxn>
              </a:cxnLst>
              <a:rect l="0" t="0" r="r" b="b"/>
              <a:pathLst>
                <a:path w="348" h="443">
                  <a:moveTo>
                    <a:pt x="203" y="0"/>
                  </a:moveTo>
                  <a:lnTo>
                    <a:pt x="221" y="0"/>
                  </a:lnTo>
                  <a:lnTo>
                    <a:pt x="237" y="3"/>
                  </a:lnTo>
                  <a:lnTo>
                    <a:pt x="254" y="10"/>
                  </a:lnTo>
                  <a:lnTo>
                    <a:pt x="270" y="21"/>
                  </a:lnTo>
                  <a:lnTo>
                    <a:pt x="280" y="30"/>
                  </a:lnTo>
                  <a:lnTo>
                    <a:pt x="294" y="40"/>
                  </a:lnTo>
                  <a:lnTo>
                    <a:pt x="303" y="54"/>
                  </a:lnTo>
                  <a:lnTo>
                    <a:pt x="310" y="70"/>
                  </a:lnTo>
                  <a:lnTo>
                    <a:pt x="317" y="84"/>
                  </a:lnTo>
                  <a:lnTo>
                    <a:pt x="321" y="100"/>
                  </a:lnTo>
                  <a:lnTo>
                    <a:pt x="324" y="128"/>
                  </a:lnTo>
                  <a:lnTo>
                    <a:pt x="324" y="124"/>
                  </a:lnTo>
                  <a:lnTo>
                    <a:pt x="347" y="144"/>
                  </a:lnTo>
                  <a:lnTo>
                    <a:pt x="324" y="151"/>
                  </a:lnTo>
                  <a:lnTo>
                    <a:pt x="324" y="184"/>
                  </a:lnTo>
                  <a:lnTo>
                    <a:pt x="317" y="207"/>
                  </a:lnTo>
                  <a:lnTo>
                    <a:pt x="314" y="228"/>
                  </a:lnTo>
                  <a:lnTo>
                    <a:pt x="307" y="247"/>
                  </a:lnTo>
                  <a:lnTo>
                    <a:pt x="298" y="265"/>
                  </a:lnTo>
                  <a:lnTo>
                    <a:pt x="291" y="281"/>
                  </a:lnTo>
                  <a:lnTo>
                    <a:pt x="277" y="298"/>
                  </a:lnTo>
                  <a:lnTo>
                    <a:pt x="264" y="314"/>
                  </a:lnTo>
                  <a:lnTo>
                    <a:pt x="237" y="345"/>
                  </a:lnTo>
                  <a:lnTo>
                    <a:pt x="228" y="351"/>
                  </a:lnTo>
                  <a:lnTo>
                    <a:pt x="214" y="365"/>
                  </a:lnTo>
                  <a:lnTo>
                    <a:pt x="174" y="381"/>
                  </a:lnTo>
                  <a:lnTo>
                    <a:pt x="160" y="381"/>
                  </a:lnTo>
                  <a:lnTo>
                    <a:pt x="147" y="381"/>
                  </a:lnTo>
                  <a:lnTo>
                    <a:pt x="144" y="405"/>
                  </a:lnTo>
                  <a:lnTo>
                    <a:pt x="144" y="425"/>
                  </a:lnTo>
                  <a:lnTo>
                    <a:pt x="144" y="442"/>
                  </a:lnTo>
                  <a:lnTo>
                    <a:pt x="110" y="435"/>
                  </a:lnTo>
                  <a:lnTo>
                    <a:pt x="83" y="428"/>
                  </a:lnTo>
                  <a:lnTo>
                    <a:pt x="86" y="416"/>
                  </a:lnTo>
                  <a:lnTo>
                    <a:pt x="86" y="395"/>
                  </a:lnTo>
                  <a:lnTo>
                    <a:pt x="86" y="375"/>
                  </a:lnTo>
                  <a:lnTo>
                    <a:pt x="77" y="345"/>
                  </a:lnTo>
                  <a:lnTo>
                    <a:pt x="70" y="314"/>
                  </a:lnTo>
                  <a:lnTo>
                    <a:pt x="63" y="284"/>
                  </a:lnTo>
                  <a:lnTo>
                    <a:pt x="46" y="261"/>
                  </a:lnTo>
                  <a:lnTo>
                    <a:pt x="16" y="251"/>
                  </a:lnTo>
                  <a:lnTo>
                    <a:pt x="0" y="231"/>
                  </a:lnTo>
                  <a:lnTo>
                    <a:pt x="9" y="201"/>
                  </a:lnTo>
                  <a:lnTo>
                    <a:pt x="23" y="191"/>
                  </a:lnTo>
                  <a:lnTo>
                    <a:pt x="63" y="201"/>
                  </a:lnTo>
                  <a:lnTo>
                    <a:pt x="103" y="201"/>
                  </a:lnTo>
                  <a:lnTo>
                    <a:pt x="126" y="181"/>
                  </a:lnTo>
                  <a:lnTo>
                    <a:pt x="133" y="151"/>
                  </a:lnTo>
                  <a:lnTo>
                    <a:pt x="126" y="130"/>
                  </a:lnTo>
                  <a:lnTo>
                    <a:pt x="117" y="91"/>
                  </a:lnTo>
                  <a:lnTo>
                    <a:pt x="117" y="51"/>
                  </a:lnTo>
                  <a:lnTo>
                    <a:pt x="110" y="30"/>
                  </a:lnTo>
                  <a:lnTo>
                    <a:pt x="110" y="10"/>
                  </a:lnTo>
                  <a:lnTo>
                    <a:pt x="126" y="0"/>
                  </a:lnTo>
                  <a:lnTo>
                    <a:pt x="151" y="0"/>
                  </a:lnTo>
                  <a:lnTo>
                    <a:pt x="174" y="0"/>
                  </a:lnTo>
                  <a:lnTo>
                    <a:pt x="187" y="0"/>
                  </a:lnTo>
                  <a:lnTo>
                    <a:pt x="214" y="0"/>
                  </a:lnTo>
                  <a:lnTo>
                    <a:pt x="203" y="0"/>
                  </a:lnTo>
                </a:path>
              </a:pathLst>
            </a:custGeom>
            <a:solidFill>
              <a:srgbClr val="FFD3B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51" name="Freeform 91">
              <a:extLst>
                <a:ext uri="{FF2B5EF4-FFF2-40B4-BE49-F238E27FC236}">
                  <a16:creationId xmlns:a16="http://schemas.microsoft.com/office/drawing/2014/main" id="{20A34EFA-BF9E-4B5A-8519-94EDC96EF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" y="2195"/>
              <a:ext cx="678" cy="753"/>
            </a:xfrm>
            <a:custGeom>
              <a:avLst/>
              <a:gdLst/>
              <a:ahLst/>
              <a:cxnLst>
                <a:cxn ang="0">
                  <a:pos x="111" y="387"/>
                </a:cxn>
                <a:cxn ang="0">
                  <a:pos x="23" y="414"/>
                </a:cxn>
                <a:cxn ang="0">
                  <a:pos x="10" y="484"/>
                </a:cxn>
                <a:cxn ang="0">
                  <a:pos x="3" y="571"/>
                </a:cxn>
                <a:cxn ang="0">
                  <a:pos x="0" y="631"/>
                </a:cxn>
                <a:cxn ang="0">
                  <a:pos x="3" y="635"/>
                </a:cxn>
                <a:cxn ang="0">
                  <a:pos x="14" y="705"/>
                </a:cxn>
                <a:cxn ang="0">
                  <a:pos x="54" y="752"/>
                </a:cxn>
                <a:cxn ang="0">
                  <a:pos x="111" y="749"/>
                </a:cxn>
                <a:cxn ang="0">
                  <a:pos x="165" y="738"/>
                </a:cxn>
                <a:cxn ang="0">
                  <a:pos x="214" y="721"/>
                </a:cxn>
                <a:cxn ang="0">
                  <a:pos x="248" y="678"/>
                </a:cxn>
                <a:cxn ang="0">
                  <a:pos x="242" y="651"/>
                </a:cxn>
                <a:cxn ang="0">
                  <a:pos x="245" y="621"/>
                </a:cxn>
                <a:cxn ang="0">
                  <a:pos x="254" y="591"/>
                </a:cxn>
                <a:cxn ang="0">
                  <a:pos x="254" y="598"/>
                </a:cxn>
                <a:cxn ang="0">
                  <a:pos x="291" y="591"/>
                </a:cxn>
                <a:cxn ang="0">
                  <a:pos x="298" y="575"/>
                </a:cxn>
                <a:cxn ang="0">
                  <a:pos x="315" y="561"/>
                </a:cxn>
                <a:cxn ang="0">
                  <a:pos x="339" y="561"/>
                </a:cxn>
                <a:cxn ang="0">
                  <a:pos x="349" y="544"/>
                </a:cxn>
                <a:cxn ang="0">
                  <a:pos x="356" y="505"/>
                </a:cxn>
                <a:cxn ang="0">
                  <a:pos x="352" y="465"/>
                </a:cxn>
                <a:cxn ang="0">
                  <a:pos x="335" y="447"/>
                </a:cxn>
                <a:cxn ang="0">
                  <a:pos x="607" y="0"/>
                </a:cxn>
                <a:cxn ang="0">
                  <a:pos x="382" y="190"/>
                </a:cxn>
                <a:cxn ang="0">
                  <a:pos x="356" y="223"/>
                </a:cxn>
                <a:cxn ang="0">
                  <a:pos x="328" y="256"/>
                </a:cxn>
                <a:cxn ang="0">
                  <a:pos x="309" y="274"/>
                </a:cxn>
                <a:cxn ang="0">
                  <a:pos x="254" y="290"/>
                </a:cxn>
                <a:cxn ang="0">
                  <a:pos x="235" y="317"/>
                </a:cxn>
                <a:cxn ang="0">
                  <a:pos x="235" y="354"/>
                </a:cxn>
                <a:cxn ang="0">
                  <a:pos x="295" y="324"/>
                </a:cxn>
                <a:cxn ang="0">
                  <a:pos x="321" y="367"/>
                </a:cxn>
                <a:cxn ang="0">
                  <a:pos x="302" y="404"/>
                </a:cxn>
                <a:cxn ang="0">
                  <a:pos x="291" y="528"/>
                </a:cxn>
                <a:cxn ang="0">
                  <a:pos x="251" y="417"/>
                </a:cxn>
                <a:cxn ang="0">
                  <a:pos x="225" y="547"/>
                </a:cxn>
                <a:cxn ang="0">
                  <a:pos x="214" y="474"/>
                </a:cxn>
                <a:cxn ang="0">
                  <a:pos x="195" y="421"/>
                </a:cxn>
                <a:cxn ang="0">
                  <a:pos x="154" y="377"/>
                </a:cxn>
                <a:cxn ang="0">
                  <a:pos x="114" y="363"/>
                </a:cxn>
              </a:cxnLst>
              <a:rect l="0" t="0" r="r" b="b"/>
              <a:pathLst>
                <a:path w="678" h="753">
                  <a:moveTo>
                    <a:pt x="114" y="363"/>
                  </a:moveTo>
                  <a:lnTo>
                    <a:pt x="111" y="387"/>
                  </a:lnTo>
                  <a:lnTo>
                    <a:pt x="30" y="397"/>
                  </a:lnTo>
                  <a:lnTo>
                    <a:pt x="23" y="414"/>
                  </a:lnTo>
                  <a:lnTo>
                    <a:pt x="14" y="437"/>
                  </a:lnTo>
                  <a:lnTo>
                    <a:pt x="10" y="484"/>
                  </a:lnTo>
                  <a:lnTo>
                    <a:pt x="3" y="528"/>
                  </a:lnTo>
                  <a:lnTo>
                    <a:pt x="3" y="571"/>
                  </a:lnTo>
                  <a:lnTo>
                    <a:pt x="3" y="628"/>
                  </a:lnTo>
                  <a:lnTo>
                    <a:pt x="0" y="631"/>
                  </a:lnTo>
                  <a:lnTo>
                    <a:pt x="3" y="628"/>
                  </a:lnTo>
                  <a:lnTo>
                    <a:pt x="3" y="635"/>
                  </a:lnTo>
                  <a:lnTo>
                    <a:pt x="7" y="661"/>
                  </a:lnTo>
                  <a:lnTo>
                    <a:pt x="14" y="705"/>
                  </a:lnTo>
                  <a:lnTo>
                    <a:pt x="23" y="749"/>
                  </a:lnTo>
                  <a:lnTo>
                    <a:pt x="54" y="752"/>
                  </a:lnTo>
                  <a:lnTo>
                    <a:pt x="84" y="752"/>
                  </a:lnTo>
                  <a:lnTo>
                    <a:pt x="111" y="749"/>
                  </a:lnTo>
                  <a:lnTo>
                    <a:pt x="137" y="742"/>
                  </a:lnTo>
                  <a:lnTo>
                    <a:pt x="165" y="738"/>
                  </a:lnTo>
                  <a:lnTo>
                    <a:pt x="191" y="728"/>
                  </a:lnTo>
                  <a:lnTo>
                    <a:pt x="214" y="721"/>
                  </a:lnTo>
                  <a:lnTo>
                    <a:pt x="258" y="701"/>
                  </a:lnTo>
                  <a:lnTo>
                    <a:pt x="248" y="678"/>
                  </a:lnTo>
                  <a:lnTo>
                    <a:pt x="245" y="665"/>
                  </a:lnTo>
                  <a:lnTo>
                    <a:pt x="242" y="651"/>
                  </a:lnTo>
                  <a:lnTo>
                    <a:pt x="242" y="635"/>
                  </a:lnTo>
                  <a:lnTo>
                    <a:pt x="245" y="621"/>
                  </a:lnTo>
                  <a:lnTo>
                    <a:pt x="248" y="605"/>
                  </a:lnTo>
                  <a:lnTo>
                    <a:pt x="254" y="591"/>
                  </a:lnTo>
                  <a:lnTo>
                    <a:pt x="258" y="588"/>
                  </a:lnTo>
                  <a:lnTo>
                    <a:pt x="254" y="598"/>
                  </a:lnTo>
                  <a:lnTo>
                    <a:pt x="284" y="601"/>
                  </a:lnTo>
                  <a:lnTo>
                    <a:pt x="291" y="591"/>
                  </a:lnTo>
                  <a:lnTo>
                    <a:pt x="295" y="581"/>
                  </a:lnTo>
                  <a:lnTo>
                    <a:pt x="298" y="575"/>
                  </a:lnTo>
                  <a:lnTo>
                    <a:pt x="305" y="568"/>
                  </a:lnTo>
                  <a:lnTo>
                    <a:pt x="315" y="561"/>
                  </a:lnTo>
                  <a:lnTo>
                    <a:pt x="325" y="561"/>
                  </a:lnTo>
                  <a:lnTo>
                    <a:pt x="339" y="561"/>
                  </a:lnTo>
                  <a:lnTo>
                    <a:pt x="345" y="558"/>
                  </a:lnTo>
                  <a:lnTo>
                    <a:pt x="349" y="544"/>
                  </a:lnTo>
                  <a:lnTo>
                    <a:pt x="356" y="524"/>
                  </a:lnTo>
                  <a:lnTo>
                    <a:pt x="356" y="505"/>
                  </a:lnTo>
                  <a:lnTo>
                    <a:pt x="356" y="484"/>
                  </a:lnTo>
                  <a:lnTo>
                    <a:pt x="352" y="465"/>
                  </a:lnTo>
                  <a:lnTo>
                    <a:pt x="345" y="444"/>
                  </a:lnTo>
                  <a:lnTo>
                    <a:pt x="335" y="447"/>
                  </a:lnTo>
                  <a:lnTo>
                    <a:pt x="677" y="103"/>
                  </a:lnTo>
                  <a:lnTo>
                    <a:pt x="607" y="0"/>
                  </a:lnTo>
                  <a:lnTo>
                    <a:pt x="386" y="183"/>
                  </a:lnTo>
                  <a:lnTo>
                    <a:pt x="382" y="190"/>
                  </a:lnTo>
                  <a:lnTo>
                    <a:pt x="368" y="207"/>
                  </a:lnTo>
                  <a:lnTo>
                    <a:pt x="356" y="223"/>
                  </a:lnTo>
                  <a:lnTo>
                    <a:pt x="328" y="254"/>
                  </a:lnTo>
                  <a:lnTo>
                    <a:pt x="328" y="256"/>
                  </a:lnTo>
                  <a:lnTo>
                    <a:pt x="321" y="263"/>
                  </a:lnTo>
                  <a:lnTo>
                    <a:pt x="309" y="274"/>
                  </a:lnTo>
                  <a:lnTo>
                    <a:pt x="265" y="290"/>
                  </a:lnTo>
                  <a:lnTo>
                    <a:pt x="254" y="290"/>
                  </a:lnTo>
                  <a:lnTo>
                    <a:pt x="238" y="290"/>
                  </a:lnTo>
                  <a:lnTo>
                    <a:pt x="235" y="317"/>
                  </a:lnTo>
                  <a:lnTo>
                    <a:pt x="235" y="333"/>
                  </a:lnTo>
                  <a:lnTo>
                    <a:pt x="235" y="354"/>
                  </a:lnTo>
                  <a:lnTo>
                    <a:pt x="251" y="358"/>
                  </a:lnTo>
                  <a:lnTo>
                    <a:pt x="295" y="324"/>
                  </a:lnTo>
                  <a:lnTo>
                    <a:pt x="312" y="340"/>
                  </a:lnTo>
                  <a:lnTo>
                    <a:pt x="321" y="367"/>
                  </a:lnTo>
                  <a:lnTo>
                    <a:pt x="312" y="397"/>
                  </a:lnTo>
                  <a:lnTo>
                    <a:pt x="302" y="404"/>
                  </a:lnTo>
                  <a:lnTo>
                    <a:pt x="265" y="417"/>
                  </a:lnTo>
                  <a:lnTo>
                    <a:pt x="291" y="528"/>
                  </a:lnTo>
                  <a:lnTo>
                    <a:pt x="258" y="528"/>
                  </a:lnTo>
                  <a:lnTo>
                    <a:pt x="251" y="417"/>
                  </a:lnTo>
                  <a:lnTo>
                    <a:pt x="231" y="484"/>
                  </a:lnTo>
                  <a:lnTo>
                    <a:pt x="225" y="547"/>
                  </a:lnTo>
                  <a:lnTo>
                    <a:pt x="181" y="538"/>
                  </a:lnTo>
                  <a:lnTo>
                    <a:pt x="214" y="474"/>
                  </a:lnTo>
                  <a:lnTo>
                    <a:pt x="228" y="410"/>
                  </a:lnTo>
                  <a:lnTo>
                    <a:pt x="195" y="421"/>
                  </a:lnTo>
                  <a:lnTo>
                    <a:pt x="161" y="421"/>
                  </a:lnTo>
                  <a:lnTo>
                    <a:pt x="154" y="377"/>
                  </a:lnTo>
                  <a:lnTo>
                    <a:pt x="154" y="354"/>
                  </a:lnTo>
                  <a:lnTo>
                    <a:pt x="114" y="363"/>
                  </a:lnTo>
                </a:path>
              </a:pathLst>
            </a:custGeom>
            <a:solidFill>
              <a:srgbClr val="019896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52" name="Freeform 92">
              <a:extLst>
                <a:ext uri="{FF2B5EF4-FFF2-40B4-BE49-F238E27FC236}">
                  <a16:creationId xmlns:a16="http://schemas.microsoft.com/office/drawing/2014/main" id="{814C09AA-3D70-41AA-924C-C4E65BFCE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" y="2719"/>
              <a:ext cx="584" cy="1356"/>
            </a:xfrm>
            <a:custGeom>
              <a:avLst/>
              <a:gdLst/>
              <a:ahLst/>
              <a:cxnLst>
                <a:cxn ang="0">
                  <a:pos x="583" y="1225"/>
                </a:cxn>
                <a:cxn ang="0">
                  <a:pos x="583" y="14"/>
                </a:cxn>
                <a:cxn ang="0">
                  <a:pos x="289" y="0"/>
                </a:cxn>
                <a:cxn ang="0">
                  <a:pos x="40" y="277"/>
                </a:cxn>
                <a:cxn ang="0">
                  <a:pos x="0" y="1325"/>
                </a:cxn>
                <a:cxn ang="0">
                  <a:pos x="294" y="1355"/>
                </a:cxn>
                <a:cxn ang="0">
                  <a:pos x="583" y="1225"/>
                </a:cxn>
              </a:cxnLst>
              <a:rect l="0" t="0" r="r" b="b"/>
              <a:pathLst>
                <a:path w="584" h="1356">
                  <a:moveTo>
                    <a:pt x="583" y="1225"/>
                  </a:moveTo>
                  <a:lnTo>
                    <a:pt x="583" y="14"/>
                  </a:lnTo>
                  <a:lnTo>
                    <a:pt x="289" y="0"/>
                  </a:lnTo>
                  <a:lnTo>
                    <a:pt x="40" y="277"/>
                  </a:lnTo>
                  <a:lnTo>
                    <a:pt x="0" y="1325"/>
                  </a:lnTo>
                  <a:lnTo>
                    <a:pt x="294" y="1355"/>
                  </a:lnTo>
                  <a:lnTo>
                    <a:pt x="583" y="1225"/>
                  </a:lnTo>
                </a:path>
              </a:pathLst>
            </a:custGeom>
            <a:solidFill>
              <a:srgbClr val="7F54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53" name="Freeform 93">
              <a:extLst>
                <a:ext uri="{FF2B5EF4-FFF2-40B4-BE49-F238E27FC236}">
                  <a16:creationId xmlns:a16="http://schemas.microsoft.com/office/drawing/2014/main" id="{B1CBD198-495F-489D-B12A-F6DA0B555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3007"/>
              <a:ext cx="350" cy="493"/>
            </a:xfrm>
            <a:custGeom>
              <a:avLst/>
              <a:gdLst/>
              <a:ahLst/>
              <a:cxnLst>
                <a:cxn ang="0">
                  <a:pos x="349" y="51"/>
                </a:cxn>
                <a:cxn ang="0">
                  <a:pos x="295" y="51"/>
                </a:cxn>
                <a:cxn ang="0">
                  <a:pos x="255" y="51"/>
                </a:cxn>
                <a:cxn ang="0">
                  <a:pos x="214" y="47"/>
                </a:cxn>
                <a:cxn ang="0">
                  <a:pos x="174" y="44"/>
                </a:cxn>
                <a:cxn ang="0">
                  <a:pos x="134" y="37"/>
                </a:cxn>
                <a:cxn ang="0">
                  <a:pos x="93" y="27"/>
                </a:cxn>
                <a:cxn ang="0">
                  <a:pos x="56" y="16"/>
                </a:cxn>
                <a:cxn ang="0">
                  <a:pos x="16" y="7"/>
                </a:cxn>
                <a:cxn ang="0">
                  <a:pos x="20" y="0"/>
                </a:cxn>
                <a:cxn ang="0">
                  <a:pos x="14" y="16"/>
                </a:cxn>
                <a:cxn ang="0">
                  <a:pos x="7" y="60"/>
                </a:cxn>
                <a:cxn ang="0">
                  <a:pos x="7" y="104"/>
                </a:cxn>
                <a:cxn ang="0">
                  <a:pos x="7" y="144"/>
                </a:cxn>
                <a:cxn ang="0">
                  <a:pos x="7" y="204"/>
                </a:cxn>
                <a:cxn ang="0">
                  <a:pos x="3" y="234"/>
                </a:cxn>
                <a:cxn ang="0">
                  <a:pos x="3" y="285"/>
                </a:cxn>
                <a:cxn ang="0">
                  <a:pos x="3" y="348"/>
                </a:cxn>
                <a:cxn ang="0">
                  <a:pos x="3" y="409"/>
                </a:cxn>
                <a:cxn ang="0">
                  <a:pos x="3" y="459"/>
                </a:cxn>
                <a:cxn ang="0">
                  <a:pos x="0" y="489"/>
                </a:cxn>
                <a:cxn ang="0">
                  <a:pos x="93" y="492"/>
                </a:cxn>
                <a:cxn ang="0">
                  <a:pos x="144" y="489"/>
                </a:cxn>
                <a:cxn ang="0">
                  <a:pos x="198" y="479"/>
                </a:cxn>
                <a:cxn ang="0">
                  <a:pos x="232" y="469"/>
                </a:cxn>
                <a:cxn ang="0">
                  <a:pos x="284" y="459"/>
                </a:cxn>
                <a:cxn ang="0">
                  <a:pos x="318" y="448"/>
                </a:cxn>
                <a:cxn ang="0">
                  <a:pos x="349" y="436"/>
                </a:cxn>
                <a:cxn ang="0">
                  <a:pos x="346" y="422"/>
                </a:cxn>
                <a:cxn ang="0">
                  <a:pos x="339" y="325"/>
                </a:cxn>
                <a:cxn ang="0">
                  <a:pos x="339" y="298"/>
                </a:cxn>
                <a:cxn ang="0">
                  <a:pos x="335" y="214"/>
                </a:cxn>
                <a:cxn ang="0">
                  <a:pos x="332" y="164"/>
                </a:cxn>
                <a:cxn ang="0">
                  <a:pos x="332" y="123"/>
                </a:cxn>
                <a:cxn ang="0">
                  <a:pos x="328" y="53"/>
                </a:cxn>
                <a:cxn ang="0">
                  <a:pos x="349" y="51"/>
                </a:cxn>
              </a:cxnLst>
              <a:rect l="0" t="0" r="r" b="b"/>
              <a:pathLst>
                <a:path w="350" h="493">
                  <a:moveTo>
                    <a:pt x="349" y="51"/>
                  </a:moveTo>
                  <a:lnTo>
                    <a:pt x="295" y="51"/>
                  </a:lnTo>
                  <a:lnTo>
                    <a:pt x="255" y="51"/>
                  </a:lnTo>
                  <a:lnTo>
                    <a:pt x="214" y="47"/>
                  </a:lnTo>
                  <a:lnTo>
                    <a:pt x="174" y="44"/>
                  </a:lnTo>
                  <a:lnTo>
                    <a:pt x="134" y="37"/>
                  </a:lnTo>
                  <a:lnTo>
                    <a:pt x="93" y="27"/>
                  </a:lnTo>
                  <a:lnTo>
                    <a:pt x="56" y="16"/>
                  </a:lnTo>
                  <a:lnTo>
                    <a:pt x="16" y="7"/>
                  </a:lnTo>
                  <a:lnTo>
                    <a:pt x="20" y="0"/>
                  </a:lnTo>
                  <a:lnTo>
                    <a:pt x="14" y="16"/>
                  </a:lnTo>
                  <a:lnTo>
                    <a:pt x="7" y="60"/>
                  </a:lnTo>
                  <a:lnTo>
                    <a:pt x="7" y="104"/>
                  </a:lnTo>
                  <a:lnTo>
                    <a:pt x="7" y="144"/>
                  </a:lnTo>
                  <a:lnTo>
                    <a:pt x="7" y="204"/>
                  </a:lnTo>
                  <a:lnTo>
                    <a:pt x="3" y="234"/>
                  </a:lnTo>
                  <a:lnTo>
                    <a:pt x="3" y="285"/>
                  </a:lnTo>
                  <a:lnTo>
                    <a:pt x="3" y="348"/>
                  </a:lnTo>
                  <a:lnTo>
                    <a:pt x="3" y="409"/>
                  </a:lnTo>
                  <a:lnTo>
                    <a:pt x="3" y="459"/>
                  </a:lnTo>
                  <a:lnTo>
                    <a:pt x="0" y="489"/>
                  </a:lnTo>
                  <a:lnTo>
                    <a:pt x="93" y="492"/>
                  </a:lnTo>
                  <a:lnTo>
                    <a:pt x="144" y="489"/>
                  </a:lnTo>
                  <a:lnTo>
                    <a:pt x="198" y="479"/>
                  </a:lnTo>
                  <a:lnTo>
                    <a:pt x="232" y="469"/>
                  </a:lnTo>
                  <a:lnTo>
                    <a:pt x="284" y="459"/>
                  </a:lnTo>
                  <a:lnTo>
                    <a:pt x="318" y="448"/>
                  </a:lnTo>
                  <a:lnTo>
                    <a:pt x="349" y="436"/>
                  </a:lnTo>
                  <a:lnTo>
                    <a:pt x="346" y="422"/>
                  </a:lnTo>
                  <a:lnTo>
                    <a:pt x="339" y="325"/>
                  </a:lnTo>
                  <a:lnTo>
                    <a:pt x="339" y="298"/>
                  </a:lnTo>
                  <a:lnTo>
                    <a:pt x="335" y="214"/>
                  </a:lnTo>
                  <a:lnTo>
                    <a:pt x="332" y="164"/>
                  </a:lnTo>
                  <a:lnTo>
                    <a:pt x="332" y="123"/>
                  </a:lnTo>
                  <a:lnTo>
                    <a:pt x="328" y="53"/>
                  </a:lnTo>
                  <a:lnTo>
                    <a:pt x="349" y="51"/>
                  </a:lnTo>
                </a:path>
              </a:pathLst>
            </a:custGeom>
            <a:solidFill>
              <a:srgbClr val="019896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54" name="Freeform 94">
              <a:extLst>
                <a:ext uri="{FF2B5EF4-FFF2-40B4-BE49-F238E27FC236}">
                  <a16:creationId xmlns:a16="http://schemas.microsoft.com/office/drawing/2014/main" id="{96927C10-25B0-4A91-9523-159E7F8D2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" y="3816"/>
              <a:ext cx="159" cy="203"/>
            </a:xfrm>
            <a:custGeom>
              <a:avLst/>
              <a:gdLst/>
              <a:ahLst/>
              <a:cxnLst>
                <a:cxn ang="0">
                  <a:pos x="158" y="155"/>
                </a:cxn>
                <a:cxn ang="0">
                  <a:pos x="155" y="139"/>
                </a:cxn>
                <a:cxn ang="0">
                  <a:pos x="141" y="118"/>
                </a:cxn>
                <a:cxn ang="0">
                  <a:pos x="121" y="139"/>
                </a:cxn>
                <a:cxn ang="0">
                  <a:pos x="88" y="139"/>
                </a:cxn>
                <a:cxn ang="0">
                  <a:pos x="63" y="118"/>
                </a:cxn>
                <a:cxn ang="0">
                  <a:pos x="44" y="88"/>
                </a:cxn>
                <a:cxn ang="0">
                  <a:pos x="30" y="54"/>
                </a:cxn>
                <a:cxn ang="0">
                  <a:pos x="17" y="24"/>
                </a:cxn>
                <a:cxn ang="0">
                  <a:pos x="10" y="0"/>
                </a:cxn>
                <a:cxn ang="0">
                  <a:pos x="0" y="33"/>
                </a:cxn>
                <a:cxn ang="0">
                  <a:pos x="0" y="65"/>
                </a:cxn>
                <a:cxn ang="0">
                  <a:pos x="0" y="107"/>
                </a:cxn>
                <a:cxn ang="0">
                  <a:pos x="17" y="104"/>
                </a:cxn>
                <a:cxn ang="0">
                  <a:pos x="21" y="70"/>
                </a:cxn>
                <a:cxn ang="0">
                  <a:pos x="37" y="98"/>
                </a:cxn>
                <a:cxn ang="0">
                  <a:pos x="54" y="128"/>
                </a:cxn>
                <a:cxn ang="0">
                  <a:pos x="63" y="155"/>
                </a:cxn>
                <a:cxn ang="0">
                  <a:pos x="67" y="178"/>
                </a:cxn>
                <a:cxn ang="0">
                  <a:pos x="88" y="199"/>
                </a:cxn>
                <a:cxn ang="0">
                  <a:pos x="111" y="202"/>
                </a:cxn>
                <a:cxn ang="0">
                  <a:pos x="141" y="199"/>
                </a:cxn>
                <a:cxn ang="0">
                  <a:pos x="148" y="188"/>
                </a:cxn>
                <a:cxn ang="0">
                  <a:pos x="158" y="162"/>
                </a:cxn>
                <a:cxn ang="0">
                  <a:pos x="158" y="155"/>
                </a:cxn>
              </a:cxnLst>
              <a:rect l="0" t="0" r="r" b="b"/>
              <a:pathLst>
                <a:path w="159" h="203">
                  <a:moveTo>
                    <a:pt x="158" y="155"/>
                  </a:moveTo>
                  <a:lnTo>
                    <a:pt x="155" y="139"/>
                  </a:lnTo>
                  <a:lnTo>
                    <a:pt x="141" y="118"/>
                  </a:lnTo>
                  <a:lnTo>
                    <a:pt x="121" y="139"/>
                  </a:lnTo>
                  <a:lnTo>
                    <a:pt x="88" y="139"/>
                  </a:lnTo>
                  <a:lnTo>
                    <a:pt x="63" y="118"/>
                  </a:lnTo>
                  <a:lnTo>
                    <a:pt x="44" y="88"/>
                  </a:lnTo>
                  <a:lnTo>
                    <a:pt x="30" y="54"/>
                  </a:lnTo>
                  <a:lnTo>
                    <a:pt x="17" y="24"/>
                  </a:lnTo>
                  <a:lnTo>
                    <a:pt x="10" y="0"/>
                  </a:lnTo>
                  <a:lnTo>
                    <a:pt x="0" y="33"/>
                  </a:lnTo>
                  <a:lnTo>
                    <a:pt x="0" y="65"/>
                  </a:lnTo>
                  <a:lnTo>
                    <a:pt x="0" y="107"/>
                  </a:lnTo>
                  <a:lnTo>
                    <a:pt x="17" y="104"/>
                  </a:lnTo>
                  <a:lnTo>
                    <a:pt x="21" y="70"/>
                  </a:lnTo>
                  <a:lnTo>
                    <a:pt x="37" y="98"/>
                  </a:lnTo>
                  <a:lnTo>
                    <a:pt x="54" y="128"/>
                  </a:lnTo>
                  <a:lnTo>
                    <a:pt x="63" y="155"/>
                  </a:lnTo>
                  <a:lnTo>
                    <a:pt x="67" y="178"/>
                  </a:lnTo>
                  <a:lnTo>
                    <a:pt x="88" y="199"/>
                  </a:lnTo>
                  <a:lnTo>
                    <a:pt x="111" y="202"/>
                  </a:lnTo>
                  <a:lnTo>
                    <a:pt x="141" y="199"/>
                  </a:lnTo>
                  <a:lnTo>
                    <a:pt x="148" y="188"/>
                  </a:lnTo>
                  <a:lnTo>
                    <a:pt x="158" y="162"/>
                  </a:lnTo>
                  <a:lnTo>
                    <a:pt x="158" y="155"/>
                  </a:lnTo>
                </a:path>
              </a:pathLst>
            </a:custGeom>
            <a:solidFill>
              <a:srgbClr val="FF212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55" name="Freeform 95">
              <a:extLst>
                <a:ext uri="{FF2B5EF4-FFF2-40B4-BE49-F238E27FC236}">
                  <a16:creationId xmlns:a16="http://schemas.microsoft.com/office/drawing/2014/main" id="{FFCCE140-5D42-437D-B9D9-E5AABF1F6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" y="3737"/>
              <a:ext cx="159" cy="16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3"/>
                </a:cxn>
                <a:cxn ang="0">
                  <a:pos x="0" y="83"/>
                </a:cxn>
                <a:cxn ang="0">
                  <a:pos x="10" y="113"/>
                </a:cxn>
                <a:cxn ang="0">
                  <a:pos x="28" y="144"/>
                </a:cxn>
                <a:cxn ang="0">
                  <a:pos x="37" y="147"/>
                </a:cxn>
                <a:cxn ang="0">
                  <a:pos x="37" y="127"/>
                </a:cxn>
                <a:cxn ang="0">
                  <a:pos x="37" y="104"/>
                </a:cxn>
                <a:cxn ang="0">
                  <a:pos x="44" y="83"/>
                </a:cxn>
                <a:cxn ang="0">
                  <a:pos x="54" y="74"/>
                </a:cxn>
                <a:cxn ang="0">
                  <a:pos x="72" y="83"/>
                </a:cxn>
                <a:cxn ang="0">
                  <a:pos x="81" y="113"/>
                </a:cxn>
                <a:cxn ang="0">
                  <a:pos x="105" y="147"/>
                </a:cxn>
                <a:cxn ang="0">
                  <a:pos x="131" y="167"/>
                </a:cxn>
                <a:cxn ang="0">
                  <a:pos x="155" y="164"/>
                </a:cxn>
                <a:cxn ang="0">
                  <a:pos x="158" y="147"/>
                </a:cxn>
                <a:cxn ang="0">
                  <a:pos x="158" y="113"/>
                </a:cxn>
                <a:cxn ang="0">
                  <a:pos x="158" y="74"/>
                </a:cxn>
                <a:cxn ang="0">
                  <a:pos x="142" y="63"/>
                </a:cxn>
                <a:cxn ang="0">
                  <a:pos x="131" y="74"/>
                </a:cxn>
                <a:cxn ang="0">
                  <a:pos x="108" y="70"/>
                </a:cxn>
                <a:cxn ang="0">
                  <a:pos x="91" y="60"/>
                </a:cxn>
                <a:cxn ang="0">
                  <a:pos x="54" y="43"/>
                </a:cxn>
                <a:cxn ang="0">
                  <a:pos x="28" y="23"/>
                </a:cxn>
                <a:cxn ang="0">
                  <a:pos x="10" y="3"/>
                </a:cxn>
                <a:cxn ang="0">
                  <a:pos x="7" y="0"/>
                </a:cxn>
              </a:cxnLst>
              <a:rect l="0" t="0" r="r" b="b"/>
              <a:pathLst>
                <a:path w="159" h="168">
                  <a:moveTo>
                    <a:pt x="7" y="0"/>
                  </a:moveTo>
                  <a:lnTo>
                    <a:pt x="0" y="43"/>
                  </a:lnTo>
                  <a:lnTo>
                    <a:pt x="0" y="83"/>
                  </a:lnTo>
                  <a:lnTo>
                    <a:pt x="10" y="113"/>
                  </a:lnTo>
                  <a:lnTo>
                    <a:pt x="28" y="144"/>
                  </a:lnTo>
                  <a:lnTo>
                    <a:pt x="37" y="147"/>
                  </a:lnTo>
                  <a:lnTo>
                    <a:pt x="37" y="127"/>
                  </a:lnTo>
                  <a:lnTo>
                    <a:pt x="37" y="104"/>
                  </a:lnTo>
                  <a:lnTo>
                    <a:pt x="44" y="83"/>
                  </a:lnTo>
                  <a:lnTo>
                    <a:pt x="54" y="74"/>
                  </a:lnTo>
                  <a:lnTo>
                    <a:pt x="72" y="83"/>
                  </a:lnTo>
                  <a:lnTo>
                    <a:pt x="81" y="113"/>
                  </a:lnTo>
                  <a:lnTo>
                    <a:pt x="105" y="147"/>
                  </a:lnTo>
                  <a:lnTo>
                    <a:pt x="131" y="167"/>
                  </a:lnTo>
                  <a:lnTo>
                    <a:pt x="155" y="164"/>
                  </a:lnTo>
                  <a:lnTo>
                    <a:pt x="158" y="147"/>
                  </a:lnTo>
                  <a:lnTo>
                    <a:pt x="158" y="113"/>
                  </a:lnTo>
                  <a:lnTo>
                    <a:pt x="158" y="74"/>
                  </a:lnTo>
                  <a:lnTo>
                    <a:pt x="142" y="63"/>
                  </a:lnTo>
                  <a:lnTo>
                    <a:pt x="131" y="74"/>
                  </a:lnTo>
                  <a:lnTo>
                    <a:pt x="108" y="70"/>
                  </a:lnTo>
                  <a:lnTo>
                    <a:pt x="91" y="60"/>
                  </a:lnTo>
                  <a:lnTo>
                    <a:pt x="54" y="43"/>
                  </a:lnTo>
                  <a:lnTo>
                    <a:pt x="28" y="23"/>
                  </a:lnTo>
                  <a:lnTo>
                    <a:pt x="10" y="3"/>
                  </a:lnTo>
                  <a:lnTo>
                    <a:pt x="7" y="0"/>
                  </a:lnTo>
                </a:path>
              </a:pathLst>
            </a:custGeom>
            <a:solidFill>
              <a:srgbClr val="FF212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56" name="Freeform 96">
              <a:extLst>
                <a:ext uri="{FF2B5EF4-FFF2-40B4-BE49-F238E27FC236}">
                  <a16:creationId xmlns:a16="http://schemas.microsoft.com/office/drawing/2014/main" id="{68A18BE7-F133-4040-B0FB-5E7FF871A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" y="2783"/>
              <a:ext cx="165" cy="21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151" y="0"/>
                </a:cxn>
                <a:cxn ang="0">
                  <a:pos x="127" y="3"/>
                </a:cxn>
                <a:cxn ang="0">
                  <a:pos x="107" y="3"/>
                </a:cxn>
                <a:cxn ang="0">
                  <a:pos x="83" y="3"/>
                </a:cxn>
                <a:cxn ang="0">
                  <a:pos x="60" y="7"/>
                </a:cxn>
                <a:cxn ang="0">
                  <a:pos x="37" y="10"/>
                </a:cxn>
                <a:cxn ang="0">
                  <a:pos x="16" y="13"/>
                </a:cxn>
                <a:cxn ang="0">
                  <a:pos x="0" y="20"/>
                </a:cxn>
              </a:cxnLst>
              <a:rect l="0" t="0" r="r" b="b"/>
              <a:pathLst>
                <a:path w="165" h="21">
                  <a:moveTo>
                    <a:pt x="164" y="0"/>
                  </a:moveTo>
                  <a:lnTo>
                    <a:pt x="151" y="0"/>
                  </a:lnTo>
                  <a:lnTo>
                    <a:pt x="127" y="3"/>
                  </a:lnTo>
                  <a:lnTo>
                    <a:pt x="107" y="3"/>
                  </a:lnTo>
                  <a:lnTo>
                    <a:pt x="83" y="3"/>
                  </a:lnTo>
                  <a:lnTo>
                    <a:pt x="60" y="7"/>
                  </a:lnTo>
                  <a:lnTo>
                    <a:pt x="37" y="10"/>
                  </a:lnTo>
                  <a:lnTo>
                    <a:pt x="16" y="13"/>
                  </a:lnTo>
                  <a:lnTo>
                    <a:pt x="0" y="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57" name="Freeform 97">
              <a:extLst>
                <a:ext uri="{FF2B5EF4-FFF2-40B4-BE49-F238E27FC236}">
                  <a16:creationId xmlns:a16="http://schemas.microsoft.com/office/drawing/2014/main" id="{E32D0033-1C3F-4DEE-B91E-04F4AB673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" y="2702"/>
              <a:ext cx="11" cy="82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10" y="0"/>
                </a:cxn>
              </a:cxnLst>
              <a:rect l="0" t="0" r="r" b="b"/>
              <a:pathLst>
                <a:path w="11" h="82">
                  <a:moveTo>
                    <a:pt x="0" y="81"/>
                  </a:moveTo>
                  <a:lnTo>
                    <a:pt x="1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58" name="Freeform 98">
              <a:extLst>
                <a:ext uri="{FF2B5EF4-FFF2-40B4-BE49-F238E27FC236}">
                  <a16:creationId xmlns:a16="http://schemas.microsoft.com/office/drawing/2014/main" id="{06910BEA-B38B-43EC-ADCF-D1282D4B1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2191"/>
              <a:ext cx="91" cy="57"/>
            </a:xfrm>
            <a:custGeom>
              <a:avLst/>
              <a:gdLst/>
              <a:ahLst/>
              <a:cxnLst>
                <a:cxn ang="0">
                  <a:pos x="90" y="56"/>
                </a:cxn>
                <a:cxn ang="0">
                  <a:pos x="0" y="0"/>
                </a:cxn>
              </a:cxnLst>
              <a:rect l="0" t="0" r="r" b="b"/>
              <a:pathLst>
                <a:path w="91" h="57">
                  <a:moveTo>
                    <a:pt x="90" y="56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59" name="Freeform 99">
              <a:extLst>
                <a:ext uri="{FF2B5EF4-FFF2-40B4-BE49-F238E27FC236}">
                  <a16:creationId xmlns:a16="http://schemas.microsoft.com/office/drawing/2014/main" id="{FDCBC7F7-5EFF-413F-9CF1-5D9BBFD9B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" y="2328"/>
              <a:ext cx="74" cy="71"/>
            </a:xfrm>
            <a:custGeom>
              <a:avLst/>
              <a:gdLst/>
              <a:ahLst/>
              <a:cxnLst>
                <a:cxn ang="0">
                  <a:pos x="70" y="3"/>
                </a:cxn>
                <a:cxn ang="0">
                  <a:pos x="39" y="40"/>
                </a:cxn>
                <a:cxn ang="0">
                  <a:pos x="9" y="70"/>
                </a:cxn>
                <a:cxn ang="0">
                  <a:pos x="0" y="0"/>
                </a:cxn>
                <a:cxn ang="0">
                  <a:pos x="73" y="3"/>
                </a:cxn>
              </a:cxnLst>
              <a:rect l="0" t="0" r="r" b="b"/>
              <a:pathLst>
                <a:path w="74" h="71">
                  <a:moveTo>
                    <a:pt x="70" y="3"/>
                  </a:moveTo>
                  <a:lnTo>
                    <a:pt x="39" y="40"/>
                  </a:lnTo>
                  <a:lnTo>
                    <a:pt x="9" y="70"/>
                  </a:lnTo>
                  <a:lnTo>
                    <a:pt x="0" y="0"/>
                  </a:lnTo>
                  <a:lnTo>
                    <a:pt x="73" y="3"/>
                  </a:lnTo>
                </a:path>
              </a:pathLst>
            </a:custGeom>
            <a:noFill/>
            <a:ln w="12700" cap="rnd" cmpd="sng">
              <a:solidFill>
                <a:srgbClr val="FF21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60" name="Freeform 100">
              <a:extLst>
                <a:ext uri="{FF2B5EF4-FFF2-40B4-BE49-F238E27FC236}">
                  <a16:creationId xmlns:a16="http://schemas.microsoft.com/office/drawing/2014/main" id="{29554F01-C220-4FEC-8175-8B95DD4FA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" y="2134"/>
              <a:ext cx="65" cy="91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57" y="3"/>
                </a:cxn>
                <a:cxn ang="0">
                  <a:pos x="43" y="10"/>
                </a:cxn>
                <a:cxn ang="0">
                  <a:pos x="30" y="21"/>
                </a:cxn>
                <a:cxn ang="0">
                  <a:pos x="20" y="33"/>
                </a:cxn>
                <a:cxn ang="0">
                  <a:pos x="13" y="47"/>
                </a:cxn>
                <a:cxn ang="0">
                  <a:pos x="6" y="60"/>
                </a:cxn>
                <a:cxn ang="0">
                  <a:pos x="3" y="76"/>
                </a:cxn>
                <a:cxn ang="0">
                  <a:pos x="0" y="90"/>
                </a:cxn>
              </a:cxnLst>
              <a:rect l="0" t="0" r="r" b="b"/>
              <a:pathLst>
                <a:path w="65" h="91">
                  <a:moveTo>
                    <a:pt x="64" y="0"/>
                  </a:moveTo>
                  <a:lnTo>
                    <a:pt x="57" y="3"/>
                  </a:lnTo>
                  <a:lnTo>
                    <a:pt x="43" y="10"/>
                  </a:lnTo>
                  <a:lnTo>
                    <a:pt x="30" y="21"/>
                  </a:lnTo>
                  <a:lnTo>
                    <a:pt x="20" y="33"/>
                  </a:lnTo>
                  <a:lnTo>
                    <a:pt x="13" y="47"/>
                  </a:lnTo>
                  <a:lnTo>
                    <a:pt x="6" y="60"/>
                  </a:lnTo>
                  <a:lnTo>
                    <a:pt x="3" y="76"/>
                  </a:lnTo>
                  <a:lnTo>
                    <a:pt x="0" y="9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61" name="Freeform 101">
              <a:extLst>
                <a:ext uri="{FF2B5EF4-FFF2-40B4-BE49-F238E27FC236}">
                  <a16:creationId xmlns:a16="http://schemas.microsoft.com/office/drawing/2014/main" id="{A1C3BFDE-EC13-4C0D-B206-8F095477B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" y="2195"/>
              <a:ext cx="8" cy="2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0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7" y="19"/>
                </a:cxn>
                <a:cxn ang="0">
                  <a:pos x="0" y="0"/>
                </a:cxn>
              </a:cxnLst>
              <a:rect l="0" t="0" r="r" b="b"/>
              <a:pathLst>
                <a:path w="8" h="20">
                  <a:moveTo>
                    <a:pt x="0" y="9"/>
                  </a:moveTo>
                  <a:lnTo>
                    <a:pt x="0" y="0"/>
                  </a:lnTo>
                  <a:lnTo>
                    <a:pt x="7" y="19"/>
                  </a:lnTo>
                  <a:lnTo>
                    <a:pt x="0" y="0"/>
                  </a:lnTo>
                  <a:lnTo>
                    <a:pt x="7" y="19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93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62" name="Freeform 102">
              <a:extLst>
                <a:ext uri="{FF2B5EF4-FFF2-40B4-BE49-F238E27FC236}">
                  <a16:creationId xmlns:a16="http://schemas.microsoft.com/office/drawing/2014/main" id="{26AA8455-EFED-4BA1-8432-C1C0BB015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" y="2081"/>
              <a:ext cx="69" cy="120"/>
            </a:xfrm>
            <a:custGeom>
              <a:avLst/>
              <a:gdLst/>
              <a:ahLst/>
              <a:cxnLst>
                <a:cxn ang="0">
                  <a:pos x="37" y="119"/>
                </a:cxn>
                <a:cxn ang="0">
                  <a:pos x="40" y="110"/>
                </a:cxn>
                <a:cxn ang="0">
                  <a:pos x="44" y="100"/>
                </a:cxn>
                <a:cxn ang="0">
                  <a:pos x="44" y="80"/>
                </a:cxn>
                <a:cxn ang="0">
                  <a:pos x="37" y="66"/>
                </a:cxn>
                <a:cxn ang="0">
                  <a:pos x="21" y="53"/>
                </a:cxn>
                <a:cxn ang="0">
                  <a:pos x="17" y="53"/>
                </a:cxn>
                <a:cxn ang="0">
                  <a:pos x="0" y="60"/>
                </a:cxn>
                <a:cxn ang="0">
                  <a:pos x="17" y="53"/>
                </a:cxn>
                <a:cxn ang="0">
                  <a:pos x="24" y="40"/>
                </a:cxn>
                <a:cxn ang="0">
                  <a:pos x="17" y="23"/>
                </a:cxn>
                <a:cxn ang="0">
                  <a:pos x="24" y="37"/>
                </a:cxn>
                <a:cxn ang="0">
                  <a:pos x="31" y="43"/>
                </a:cxn>
                <a:cxn ang="0">
                  <a:pos x="44" y="49"/>
                </a:cxn>
                <a:cxn ang="0">
                  <a:pos x="58" y="49"/>
                </a:cxn>
                <a:cxn ang="0">
                  <a:pos x="61" y="49"/>
                </a:cxn>
                <a:cxn ang="0">
                  <a:pos x="65" y="43"/>
                </a:cxn>
                <a:cxn ang="0">
                  <a:pos x="68" y="33"/>
                </a:cxn>
                <a:cxn ang="0">
                  <a:pos x="47" y="13"/>
                </a:cxn>
                <a:cxn ang="0">
                  <a:pos x="37" y="0"/>
                </a:cxn>
              </a:cxnLst>
              <a:rect l="0" t="0" r="r" b="b"/>
              <a:pathLst>
                <a:path w="69" h="120">
                  <a:moveTo>
                    <a:pt x="37" y="119"/>
                  </a:moveTo>
                  <a:lnTo>
                    <a:pt x="40" y="110"/>
                  </a:lnTo>
                  <a:lnTo>
                    <a:pt x="44" y="100"/>
                  </a:lnTo>
                  <a:lnTo>
                    <a:pt x="44" y="80"/>
                  </a:lnTo>
                  <a:lnTo>
                    <a:pt x="37" y="66"/>
                  </a:lnTo>
                  <a:lnTo>
                    <a:pt x="21" y="53"/>
                  </a:lnTo>
                  <a:lnTo>
                    <a:pt x="17" y="53"/>
                  </a:lnTo>
                  <a:lnTo>
                    <a:pt x="0" y="60"/>
                  </a:lnTo>
                  <a:lnTo>
                    <a:pt x="17" y="53"/>
                  </a:lnTo>
                  <a:lnTo>
                    <a:pt x="24" y="40"/>
                  </a:lnTo>
                  <a:lnTo>
                    <a:pt x="17" y="23"/>
                  </a:lnTo>
                  <a:lnTo>
                    <a:pt x="24" y="37"/>
                  </a:lnTo>
                  <a:lnTo>
                    <a:pt x="31" y="43"/>
                  </a:lnTo>
                  <a:lnTo>
                    <a:pt x="44" y="49"/>
                  </a:lnTo>
                  <a:lnTo>
                    <a:pt x="58" y="49"/>
                  </a:lnTo>
                  <a:lnTo>
                    <a:pt x="61" y="49"/>
                  </a:lnTo>
                  <a:lnTo>
                    <a:pt x="65" y="43"/>
                  </a:lnTo>
                  <a:lnTo>
                    <a:pt x="68" y="33"/>
                  </a:lnTo>
                  <a:lnTo>
                    <a:pt x="47" y="13"/>
                  </a:lnTo>
                  <a:lnTo>
                    <a:pt x="3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63" name="Freeform 103">
              <a:extLst>
                <a:ext uri="{FF2B5EF4-FFF2-40B4-BE49-F238E27FC236}">
                  <a16:creationId xmlns:a16="http://schemas.microsoft.com/office/drawing/2014/main" id="{6FF259FB-3B6D-4480-A620-65B8DEAEF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" y="2121"/>
              <a:ext cx="44" cy="4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23"/>
                </a:cxn>
                <a:cxn ang="0">
                  <a:pos x="3" y="30"/>
                </a:cxn>
                <a:cxn ang="0">
                  <a:pos x="10" y="37"/>
                </a:cxn>
                <a:cxn ang="0">
                  <a:pos x="20" y="40"/>
                </a:cxn>
                <a:cxn ang="0">
                  <a:pos x="23" y="37"/>
                </a:cxn>
                <a:cxn ang="0">
                  <a:pos x="29" y="30"/>
                </a:cxn>
                <a:cxn ang="0">
                  <a:pos x="29" y="26"/>
                </a:cxn>
                <a:cxn ang="0">
                  <a:pos x="33" y="19"/>
                </a:cxn>
                <a:cxn ang="0">
                  <a:pos x="36" y="13"/>
                </a:cxn>
                <a:cxn ang="0">
                  <a:pos x="40" y="9"/>
                </a:cxn>
                <a:cxn ang="0">
                  <a:pos x="43" y="0"/>
                </a:cxn>
              </a:cxnLst>
              <a:rect l="0" t="0" r="r" b="b"/>
              <a:pathLst>
                <a:path w="44" h="41">
                  <a:moveTo>
                    <a:pt x="0" y="16"/>
                  </a:moveTo>
                  <a:lnTo>
                    <a:pt x="0" y="23"/>
                  </a:lnTo>
                  <a:lnTo>
                    <a:pt x="3" y="30"/>
                  </a:lnTo>
                  <a:lnTo>
                    <a:pt x="10" y="37"/>
                  </a:lnTo>
                  <a:lnTo>
                    <a:pt x="20" y="40"/>
                  </a:lnTo>
                  <a:lnTo>
                    <a:pt x="23" y="37"/>
                  </a:lnTo>
                  <a:lnTo>
                    <a:pt x="29" y="30"/>
                  </a:lnTo>
                  <a:lnTo>
                    <a:pt x="29" y="26"/>
                  </a:lnTo>
                  <a:lnTo>
                    <a:pt x="33" y="19"/>
                  </a:lnTo>
                  <a:lnTo>
                    <a:pt x="36" y="13"/>
                  </a:lnTo>
                  <a:lnTo>
                    <a:pt x="40" y="9"/>
                  </a:lnTo>
                  <a:lnTo>
                    <a:pt x="4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64" name="Freeform 104">
              <a:extLst>
                <a:ext uri="{FF2B5EF4-FFF2-40B4-BE49-F238E27FC236}">
                  <a16:creationId xmlns:a16="http://schemas.microsoft.com/office/drawing/2014/main" id="{9F3E158F-1C8C-4B55-A22C-5DDE81586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" y="2151"/>
              <a:ext cx="40" cy="34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9"/>
                </a:cxn>
                <a:cxn ang="0">
                  <a:pos x="2" y="26"/>
                </a:cxn>
                <a:cxn ang="0">
                  <a:pos x="9" y="30"/>
                </a:cxn>
                <a:cxn ang="0">
                  <a:pos x="13" y="33"/>
                </a:cxn>
                <a:cxn ang="0">
                  <a:pos x="16" y="30"/>
                </a:cxn>
                <a:cxn ang="0">
                  <a:pos x="23" y="23"/>
                </a:cxn>
                <a:cxn ang="0">
                  <a:pos x="30" y="16"/>
                </a:cxn>
                <a:cxn ang="0">
                  <a:pos x="37" y="7"/>
                </a:cxn>
                <a:cxn ang="0">
                  <a:pos x="39" y="0"/>
                </a:cxn>
              </a:cxnLst>
              <a:rect l="0" t="0" r="r" b="b"/>
              <a:pathLst>
                <a:path w="40" h="34">
                  <a:moveTo>
                    <a:pt x="0" y="10"/>
                  </a:moveTo>
                  <a:lnTo>
                    <a:pt x="0" y="19"/>
                  </a:lnTo>
                  <a:lnTo>
                    <a:pt x="2" y="26"/>
                  </a:lnTo>
                  <a:lnTo>
                    <a:pt x="9" y="30"/>
                  </a:lnTo>
                  <a:lnTo>
                    <a:pt x="13" y="33"/>
                  </a:lnTo>
                  <a:lnTo>
                    <a:pt x="16" y="30"/>
                  </a:lnTo>
                  <a:lnTo>
                    <a:pt x="23" y="23"/>
                  </a:lnTo>
                  <a:lnTo>
                    <a:pt x="30" y="16"/>
                  </a:lnTo>
                  <a:lnTo>
                    <a:pt x="37" y="7"/>
                  </a:lnTo>
                  <a:lnTo>
                    <a:pt x="3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65" name="Freeform 105">
              <a:extLst>
                <a:ext uri="{FF2B5EF4-FFF2-40B4-BE49-F238E27FC236}">
                  <a16:creationId xmlns:a16="http://schemas.microsoft.com/office/drawing/2014/main" id="{8A082AF0-DF62-41BE-8663-4CAAE7CF0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" y="2170"/>
              <a:ext cx="75" cy="31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21" y="17"/>
                </a:cxn>
                <a:cxn ang="0">
                  <a:pos x="30" y="14"/>
                </a:cxn>
                <a:cxn ang="0">
                  <a:pos x="37" y="14"/>
                </a:cxn>
                <a:cxn ang="0">
                  <a:pos x="37" y="17"/>
                </a:cxn>
                <a:cxn ang="0">
                  <a:pos x="37" y="24"/>
                </a:cxn>
                <a:cxn ang="0">
                  <a:pos x="44" y="27"/>
                </a:cxn>
                <a:cxn ang="0">
                  <a:pos x="51" y="30"/>
                </a:cxn>
                <a:cxn ang="0">
                  <a:pos x="58" y="24"/>
                </a:cxn>
                <a:cxn ang="0">
                  <a:pos x="61" y="21"/>
                </a:cxn>
                <a:cxn ang="0">
                  <a:pos x="67" y="10"/>
                </a:cxn>
                <a:cxn ang="0">
                  <a:pos x="74" y="0"/>
                </a:cxn>
              </a:cxnLst>
              <a:rect l="0" t="0" r="r" b="b"/>
              <a:pathLst>
                <a:path w="75" h="31">
                  <a:moveTo>
                    <a:pt x="0" y="27"/>
                  </a:moveTo>
                  <a:lnTo>
                    <a:pt x="21" y="17"/>
                  </a:lnTo>
                  <a:lnTo>
                    <a:pt x="30" y="14"/>
                  </a:lnTo>
                  <a:lnTo>
                    <a:pt x="37" y="14"/>
                  </a:lnTo>
                  <a:lnTo>
                    <a:pt x="37" y="17"/>
                  </a:lnTo>
                  <a:lnTo>
                    <a:pt x="37" y="24"/>
                  </a:lnTo>
                  <a:lnTo>
                    <a:pt x="44" y="27"/>
                  </a:lnTo>
                  <a:lnTo>
                    <a:pt x="51" y="30"/>
                  </a:lnTo>
                  <a:lnTo>
                    <a:pt x="58" y="24"/>
                  </a:lnTo>
                  <a:lnTo>
                    <a:pt x="61" y="21"/>
                  </a:lnTo>
                  <a:lnTo>
                    <a:pt x="67" y="10"/>
                  </a:lnTo>
                  <a:lnTo>
                    <a:pt x="74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66" name="Freeform 106">
              <a:extLst>
                <a:ext uri="{FF2B5EF4-FFF2-40B4-BE49-F238E27FC236}">
                  <a16:creationId xmlns:a16="http://schemas.microsoft.com/office/drawing/2014/main" id="{6339A097-72D1-45E3-B381-F4C92DD27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" y="2090"/>
              <a:ext cx="28" cy="3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3" y="7"/>
                </a:cxn>
                <a:cxn ang="0">
                  <a:pos x="3" y="14"/>
                </a:cxn>
                <a:cxn ang="0">
                  <a:pos x="3" y="17"/>
                </a:cxn>
                <a:cxn ang="0">
                  <a:pos x="0" y="17"/>
                </a:cxn>
                <a:cxn ang="0">
                  <a:pos x="0" y="21"/>
                </a:cxn>
                <a:cxn ang="0">
                  <a:pos x="3" y="24"/>
                </a:cxn>
                <a:cxn ang="0">
                  <a:pos x="7" y="24"/>
                </a:cxn>
                <a:cxn ang="0">
                  <a:pos x="7" y="28"/>
                </a:cxn>
                <a:cxn ang="0">
                  <a:pos x="10" y="28"/>
                </a:cxn>
                <a:cxn ang="0">
                  <a:pos x="10" y="31"/>
                </a:cxn>
                <a:cxn ang="0">
                  <a:pos x="14" y="31"/>
                </a:cxn>
                <a:cxn ang="0">
                  <a:pos x="17" y="31"/>
                </a:cxn>
                <a:cxn ang="0">
                  <a:pos x="20" y="31"/>
                </a:cxn>
                <a:cxn ang="0">
                  <a:pos x="24" y="31"/>
                </a:cxn>
                <a:cxn ang="0">
                  <a:pos x="27" y="28"/>
                </a:cxn>
                <a:cxn ang="0">
                  <a:pos x="27" y="24"/>
                </a:cxn>
                <a:cxn ang="0">
                  <a:pos x="27" y="21"/>
                </a:cxn>
              </a:cxnLst>
              <a:rect l="0" t="0" r="r" b="b"/>
              <a:pathLst>
                <a:path w="28" h="32">
                  <a:moveTo>
                    <a:pt x="7" y="0"/>
                  </a:moveTo>
                  <a:lnTo>
                    <a:pt x="7" y="7"/>
                  </a:lnTo>
                  <a:lnTo>
                    <a:pt x="3" y="7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3" y="24"/>
                  </a:lnTo>
                  <a:lnTo>
                    <a:pt x="7" y="24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10" y="31"/>
                  </a:lnTo>
                  <a:lnTo>
                    <a:pt x="14" y="31"/>
                  </a:lnTo>
                  <a:lnTo>
                    <a:pt x="17" y="31"/>
                  </a:lnTo>
                  <a:lnTo>
                    <a:pt x="20" y="31"/>
                  </a:lnTo>
                  <a:lnTo>
                    <a:pt x="24" y="31"/>
                  </a:lnTo>
                  <a:lnTo>
                    <a:pt x="27" y="28"/>
                  </a:lnTo>
                  <a:lnTo>
                    <a:pt x="27" y="24"/>
                  </a:lnTo>
                  <a:lnTo>
                    <a:pt x="27" y="2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67" name="Freeform 107">
              <a:extLst>
                <a:ext uri="{FF2B5EF4-FFF2-40B4-BE49-F238E27FC236}">
                  <a16:creationId xmlns:a16="http://schemas.microsoft.com/office/drawing/2014/main" id="{33851648-7DFB-46B9-9889-7D18184D6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127"/>
              <a:ext cx="28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0"/>
                </a:cxn>
                <a:cxn ang="0">
                  <a:pos x="20" y="13"/>
                </a:cxn>
                <a:cxn ang="0">
                  <a:pos x="27" y="3"/>
                </a:cxn>
              </a:cxnLst>
              <a:rect l="0" t="0" r="r" b="b"/>
              <a:pathLst>
                <a:path w="28" h="14">
                  <a:moveTo>
                    <a:pt x="0" y="0"/>
                  </a:moveTo>
                  <a:lnTo>
                    <a:pt x="11" y="10"/>
                  </a:lnTo>
                  <a:lnTo>
                    <a:pt x="20" y="13"/>
                  </a:lnTo>
                  <a:lnTo>
                    <a:pt x="27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26" name="Freeform 108">
              <a:extLst>
                <a:ext uri="{FF2B5EF4-FFF2-40B4-BE49-F238E27FC236}">
                  <a16:creationId xmlns:a16="http://schemas.microsoft.com/office/drawing/2014/main" id="{415BD11F-255C-43AD-A990-561628705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" y="3469"/>
              <a:ext cx="132" cy="339"/>
            </a:xfrm>
            <a:custGeom>
              <a:avLst/>
              <a:gdLst/>
              <a:ahLst/>
              <a:cxnLst>
                <a:cxn ang="0">
                  <a:pos x="131" y="331"/>
                </a:cxn>
                <a:cxn ang="0">
                  <a:pos x="44" y="251"/>
                </a:cxn>
                <a:cxn ang="0">
                  <a:pos x="54" y="0"/>
                </a:cxn>
                <a:cxn ang="0">
                  <a:pos x="0" y="14"/>
                </a:cxn>
                <a:cxn ang="0">
                  <a:pos x="0" y="271"/>
                </a:cxn>
                <a:cxn ang="0">
                  <a:pos x="17" y="291"/>
                </a:cxn>
                <a:cxn ang="0">
                  <a:pos x="44" y="310"/>
                </a:cxn>
                <a:cxn ang="0">
                  <a:pos x="80" y="328"/>
                </a:cxn>
                <a:cxn ang="0">
                  <a:pos x="98" y="335"/>
                </a:cxn>
                <a:cxn ang="0">
                  <a:pos x="121" y="338"/>
                </a:cxn>
                <a:cxn ang="0">
                  <a:pos x="131" y="331"/>
                </a:cxn>
              </a:cxnLst>
              <a:rect l="0" t="0" r="r" b="b"/>
              <a:pathLst>
                <a:path w="132" h="339">
                  <a:moveTo>
                    <a:pt x="131" y="331"/>
                  </a:moveTo>
                  <a:lnTo>
                    <a:pt x="44" y="251"/>
                  </a:lnTo>
                  <a:lnTo>
                    <a:pt x="54" y="0"/>
                  </a:lnTo>
                  <a:lnTo>
                    <a:pt x="0" y="14"/>
                  </a:lnTo>
                  <a:lnTo>
                    <a:pt x="0" y="271"/>
                  </a:lnTo>
                  <a:lnTo>
                    <a:pt x="17" y="291"/>
                  </a:lnTo>
                  <a:lnTo>
                    <a:pt x="44" y="310"/>
                  </a:lnTo>
                  <a:lnTo>
                    <a:pt x="80" y="328"/>
                  </a:lnTo>
                  <a:lnTo>
                    <a:pt x="98" y="335"/>
                  </a:lnTo>
                  <a:lnTo>
                    <a:pt x="121" y="338"/>
                  </a:lnTo>
                  <a:lnTo>
                    <a:pt x="131" y="331"/>
                  </a:lnTo>
                </a:path>
              </a:pathLst>
            </a:custGeom>
            <a:solidFill>
              <a:srgbClr val="FFD3B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27" name="Freeform 109">
              <a:extLst>
                <a:ext uri="{FF2B5EF4-FFF2-40B4-BE49-F238E27FC236}">
                  <a16:creationId xmlns:a16="http://schemas.microsoft.com/office/drawing/2014/main" id="{C34C86F3-D90F-4509-AFEA-910AC6BDB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" y="3499"/>
              <a:ext cx="131" cy="456"/>
            </a:xfrm>
            <a:custGeom>
              <a:avLst/>
              <a:gdLst/>
              <a:ahLst/>
              <a:cxnLst>
                <a:cxn ang="0">
                  <a:pos x="127" y="427"/>
                </a:cxn>
                <a:cxn ang="0">
                  <a:pos x="97" y="357"/>
                </a:cxn>
                <a:cxn ang="0">
                  <a:pos x="77" y="311"/>
                </a:cxn>
                <a:cxn ang="0">
                  <a:pos x="53" y="268"/>
                </a:cxn>
                <a:cxn ang="0">
                  <a:pos x="47" y="128"/>
                </a:cxn>
                <a:cxn ang="0">
                  <a:pos x="49" y="0"/>
                </a:cxn>
                <a:cxn ang="0">
                  <a:pos x="53" y="0"/>
                </a:cxn>
                <a:cxn ang="0">
                  <a:pos x="7" y="0"/>
                </a:cxn>
                <a:cxn ang="0">
                  <a:pos x="0" y="324"/>
                </a:cxn>
                <a:cxn ang="0">
                  <a:pos x="0" y="317"/>
                </a:cxn>
                <a:cxn ang="0">
                  <a:pos x="7" y="341"/>
                </a:cxn>
                <a:cxn ang="0">
                  <a:pos x="20" y="371"/>
                </a:cxn>
                <a:cxn ang="0">
                  <a:pos x="33" y="404"/>
                </a:cxn>
                <a:cxn ang="0">
                  <a:pos x="53" y="434"/>
                </a:cxn>
                <a:cxn ang="0">
                  <a:pos x="77" y="455"/>
                </a:cxn>
                <a:cxn ang="0">
                  <a:pos x="110" y="455"/>
                </a:cxn>
                <a:cxn ang="0">
                  <a:pos x="130" y="434"/>
                </a:cxn>
                <a:cxn ang="0">
                  <a:pos x="127" y="427"/>
                </a:cxn>
              </a:cxnLst>
              <a:rect l="0" t="0" r="r" b="b"/>
              <a:pathLst>
                <a:path w="131" h="456">
                  <a:moveTo>
                    <a:pt x="127" y="427"/>
                  </a:moveTo>
                  <a:lnTo>
                    <a:pt x="97" y="357"/>
                  </a:lnTo>
                  <a:lnTo>
                    <a:pt x="77" y="311"/>
                  </a:lnTo>
                  <a:lnTo>
                    <a:pt x="53" y="268"/>
                  </a:lnTo>
                  <a:lnTo>
                    <a:pt x="47" y="128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7" y="0"/>
                  </a:lnTo>
                  <a:lnTo>
                    <a:pt x="0" y="324"/>
                  </a:lnTo>
                  <a:lnTo>
                    <a:pt x="0" y="317"/>
                  </a:lnTo>
                  <a:lnTo>
                    <a:pt x="7" y="341"/>
                  </a:lnTo>
                  <a:lnTo>
                    <a:pt x="20" y="371"/>
                  </a:lnTo>
                  <a:lnTo>
                    <a:pt x="33" y="404"/>
                  </a:lnTo>
                  <a:lnTo>
                    <a:pt x="53" y="434"/>
                  </a:lnTo>
                  <a:lnTo>
                    <a:pt x="77" y="455"/>
                  </a:lnTo>
                  <a:lnTo>
                    <a:pt x="110" y="455"/>
                  </a:lnTo>
                  <a:lnTo>
                    <a:pt x="130" y="434"/>
                  </a:lnTo>
                  <a:lnTo>
                    <a:pt x="127" y="427"/>
                  </a:lnTo>
                </a:path>
              </a:pathLst>
            </a:custGeom>
            <a:solidFill>
              <a:srgbClr val="FFD3B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28" name="Freeform 110">
              <a:extLst>
                <a:ext uri="{FF2B5EF4-FFF2-40B4-BE49-F238E27FC236}">
                  <a16:creationId xmlns:a16="http://schemas.microsoft.com/office/drawing/2014/main" id="{EC4EBACF-DFB8-4DCF-AEE1-006663640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2686"/>
              <a:ext cx="718" cy="312"/>
            </a:xfrm>
            <a:custGeom>
              <a:avLst/>
              <a:gdLst/>
              <a:ahLst/>
              <a:cxnLst>
                <a:cxn ang="0">
                  <a:pos x="620" y="107"/>
                </a:cxn>
                <a:cxn ang="0">
                  <a:pos x="620" y="47"/>
                </a:cxn>
                <a:cxn ang="0">
                  <a:pos x="322" y="33"/>
                </a:cxn>
                <a:cxn ang="0">
                  <a:pos x="77" y="311"/>
                </a:cxn>
                <a:cxn ang="0">
                  <a:pos x="0" y="301"/>
                </a:cxn>
                <a:cxn ang="0">
                  <a:pos x="295" y="0"/>
                </a:cxn>
                <a:cxn ang="0">
                  <a:pos x="717" y="20"/>
                </a:cxn>
                <a:cxn ang="0">
                  <a:pos x="630" y="107"/>
                </a:cxn>
                <a:cxn ang="0">
                  <a:pos x="620" y="107"/>
                </a:cxn>
              </a:cxnLst>
              <a:rect l="0" t="0" r="r" b="b"/>
              <a:pathLst>
                <a:path w="718" h="312">
                  <a:moveTo>
                    <a:pt x="620" y="107"/>
                  </a:moveTo>
                  <a:lnTo>
                    <a:pt x="620" y="47"/>
                  </a:lnTo>
                  <a:lnTo>
                    <a:pt x="322" y="33"/>
                  </a:lnTo>
                  <a:lnTo>
                    <a:pt x="77" y="311"/>
                  </a:lnTo>
                  <a:lnTo>
                    <a:pt x="0" y="301"/>
                  </a:lnTo>
                  <a:lnTo>
                    <a:pt x="295" y="0"/>
                  </a:lnTo>
                  <a:lnTo>
                    <a:pt x="717" y="20"/>
                  </a:lnTo>
                  <a:lnTo>
                    <a:pt x="630" y="107"/>
                  </a:lnTo>
                  <a:lnTo>
                    <a:pt x="620" y="10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29" name="Freeform 111">
              <a:extLst>
                <a:ext uri="{FF2B5EF4-FFF2-40B4-BE49-F238E27FC236}">
                  <a16:creationId xmlns:a16="http://schemas.microsoft.com/office/drawing/2014/main" id="{A1D66A6C-9FC9-4203-B439-4DE9375A1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2646"/>
              <a:ext cx="722" cy="341"/>
            </a:xfrm>
            <a:custGeom>
              <a:avLst/>
              <a:gdLst/>
              <a:ahLst/>
              <a:cxnLst>
                <a:cxn ang="0">
                  <a:pos x="0" y="338"/>
                </a:cxn>
                <a:cxn ang="0">
                  <a:pos x="3" y="304"/>
                </a:cxn>
                <a:cxn ang="0">
                  <a:pos x="298" y="0"/>
                </a:cxn>
                <a:cxn ang="0">
                  <a:pos x="707" y="20"/>
                </a:cxn>
                <a:cxn ang="0">
                  <a:pos x="721" y="60"/>
                </a:cxn>
                <a:cxn ang="0">
                  <a:pos x="298" y="40"/>
                </a:cxn>
                <a:cxn ang="0">
                  <a:pos x="3" y="340"/>
                </a:cxn>
                <a:cxn ang="0">
                  <a:pos x="0" y="338"/>
                </a:cxn>
              </a:cxnLst>
              <a:rect l="0" t="0" r="r" b="b"/>
              <a:pathLst>
                <a:path w="722" h="341">
                  <a:moveTo>
                    <a:pt x="0" y="338"/>
                  </a:moveTo>
                  <a:lnTo>
                    <a:pt x="3" y="304"/>
                  </a:lnTo>
                  <a:lnTo>
                    <a:pt x="298" y="0"/>
                  </a:lnTo>
                  <a:lnTo>
                    <a:pt x="707" y="20"/>
                  </a:lnTo>
                  <a:lnTo>
                    <a:pt x="721" y="60"/>
                  </a:lnTo>
                  <a:lnTo>
                    <a:pt x="298" y="40"/>
                  </a:lnTo>
                  <a:lnTo>
                    <a:pt x="3" y="340"/>
                  </a:lnTo>
                  <a:lnTo>
                    <a:pt x="0" y="338"/>
                  </a:lnTo>
                </a:path>
              </a:pathLst>
            </a:custGeom>
            <a:solidFill>
              <a:srgbClr val="7F5400"/>
            </a:solidFill>
            <a:ln w="12700" cap="rnd" cmpd="sng">
              <a:solidFill>
                <a:srgbClr val="7F54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30" name="Freeform 112">
              <a:extLst>
                <a:ext uri="{FF2B5EF4-FFF2-40B4-BE49-F238E27FC236}">
                  <a16:creationId xmlns:a16="http://schemas.microsoft.com/office/drawing/2014/main" id="{47EDD321-A5E3-4DF6-A5B7-86A956DD1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" y="2733"/>
              <a:ext cx="1" cy="1322"/>
            </a:xfrm>
            <a:custGeom>
              <a:avLst/>
              <a:gdLst/>
              <a:ahLst/>
              <a:cxnLst>
                <a:cxn ang="0">
                  <a:pos x="0" y="1321"/>
                </a:cxn>
                <a:cxn ang="0">
                  <a:pos x="0" y="0"/>
                </a:cxn>
              </a:cxnLst>
              <a:rect l="0" t="0" r="r" b="b"/>
              <a:pathLst>
                <a:path w="1" h="1322">
                  <a:moveTo>
                    <a:pt x="0" y="1321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31" name="Freeform 113">
              <a:extLst>
                <a:ext uri="{FF2B5EF4-FFF2-40B4-BE49-F238E27FC236}">
                  <a16:creationId xmlns:a16="http://schemas.microsoft.com/office/drawing/2014/main" id="{E02572E9-47AD-40C3-AE11-289D93B19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" y="2823"/>
              <a:ext cx="347" cy="245"/>
            </a:xfrm>
            <a:custGeom>
              <a:avLst/>
              <a:gdLst/>
              <a:ahLst/>
              <a:cxnLst>
                <a:cxn ang="0">
                  <a:pos x="346" y="74"/>
                </a:cxn>
                <a:cxn ang="0">
                  <a:pos x="302" y="93"/>
                </a:cxn>
                <a:cxn ang="0">
                  <a:pos x="279" y="100"/>
                </a:cxn>
                <a:cxn ang="0">
                  <a:pos x="253" y="110"/>
                </a:cxn>
                <a:cxn ang="0">
                  <a:pos x="225" y="114"/>
                </a:cxn>
                <a:cxn ang="0">
                  <a:pos x="198" y="121"/>
                </a:cxn>
                <a:cxn ang="0">
                  <a:pos x="172" y="124"/>
                </a:cxn>
                <a:cxn ang="0">
                  <a:pos x="142" y="124"/>
                </a:cxn>
                <a:cxn ang="0">
                  <a:pos x="111" y="121"/>
                </a:cxn>
                <a:cxn ang="0">
                  <a:pos x="101" y="77"/>
                </a:cxn>
                <a:cxn ang="0">
                  <a:pos x="95" y="33"/>
                </a:cxn>
                <a:cxn ang="0">
                  <a:pos x="91" y="7"/>
                </a:cxn>
                <a:cxn ang="0">
                  <a:pos x="91" y="0"/>
                </a:cxn>
                <a:cxn ang="0">
                  <a:pos x="88" y="3"/>
                </a:cxn>
                <a:cxn ang="0">
                  <a:pos x="72" y="26"/>
                </a:cxn>
                <a:cxn ang="0">
                  <a:pos x="54" y="51"/>
                </a:cxn>
                <a:cxn ang="0">
                  <a:pos x="37" y="74"/>
                </a:cxn>
                <a:cxn ang="0">
                  <a:pos x="28" y="100"/>
                </a:cxn>
                <a:cxn ang="0">
                  <a:pos x="17" y="128"/>
                </a:cxn>
                <a:cxn ang="0">
                  <a:pos x="10" y="158"/>
                </a:cxn>
                <a:cxn ang="0">
                  <a:pos x="3" y="184"/>
                </a:cxn>
                <a:cxn ang="0">
                  <a:pos x="0" y="188"/>
                </a:cxn>
                <a:cxn ang="0">
                  <a:pos x="40" y="200"/>
                </a:cxn>
                <a:cxn ang="0">
                  <a:pos x="77" y="211"/>
                </a:cxn>
                <a:cxn ang="0">
                  <a:pos x="118" y="218"/>
                </a:cxn>
                <a:cxn ang="0">
                  <a:pos x="158" y="224"/>
                </a:cxn>
                <a:cxn ang="0">
                  <a:pos x="198" y="231"/>
                </a:cxn>
                <a:cxn ang="0">
                  <a:pos x="239" y="235"/>
                </a:cxn>
                <a:cxn ang="0">
                  <a:pos x="279" y="235"/>
                </a:cxn>
                <a:cxn ang="0">
                  <a:pos x="339" y="244"/>
                </a:cxn>
                <a:cxn ang="0">
                  <a:pos x="339" y="235"/>
                </a:cxn>
                <a:cxn ang="0">
                  <a:pos x="339" y="231"/>
                </a:cxn>
                <a:cxn ang="0">
                  <a:pos x="339" y="218"/>
                </a:cxn>
                <a:cxn ang="0">
                  <a:pos x="339" y="207"/>
                </a:cxn>
                <a:cxn ang="0">
                  <a:pos x="339" y="191"/>
                </a:cxn>
                <a:cxn ang="0">
                  <a:pos x="339" y="177"/>
                </a:cxn>
                <a:cxn ang="0">
                  <a:pos x="336" y="163"/>
                </a:cxn>
                <a:cxn ang="0">
                  <a:pos x="299" y="161"/>
                </a:cxn>
                <a:cxn ang="0">
                  <a:pos x="302" y="128"/>
                </a:cxn>
                <a:cxn ang="0">
                  <a:pos x="333" y="93"/>
                </a:cxn>
                <a:cxn ang="0">
                  <a:pos x="346" y="74"/>
                </a:cxn>
              </a:cxnLst>
              <a:rect l="0" t="0" r="r" b="b"/>
              <a:pathLst>
                <a:path w="347" h="245">
                  <a:moveTo>
                    <a:pt x="346" y="74"/>
                  </a:moveTo>
                  <a:lnTo>
                    <a:pt x="302" y="93"/>
                  </a:lnTo>
                  <a:lnTo>
                    <a:pt x="279" y="100"/>
                  </a:lnTo>
                  <a:lnTo>
                    <a:pt x="253" y="110"/>
                  </a:lnTo>
                  <a:lnTo>
                    <a:pt x="225" y="114"/>
                  </a:lnTo>
                  <a:lnTo>
                    <a:pt x="198" y="121"/>
                  </a:lnTo>
                  <a:lnTo>
                    <a:pt x="172" y="124"/>
                  </a:lnTo>
                  <a:lnTo>
                    <a:pt x="142" y="124"/>
                  </a:lnTo>
                  <a:lnTo>
                    <a:pt x="111" y="121"/>
                  </a:lnTo>
                  <a:lnTo>
                    <a:pt x="101" y="77"/>
                  </a:lnTo>
                  <a:lnTo>
                    <a:pt x="95" y="33"/>
                  </a:lnTo>
                  <a:lnTo>
                    <a:pt x="91" y="7"/>
                  </a:lnTo>
                  <a:lnTo>
                    <a:pt x="91" y="0"/>
                  </a:lnTo>
                  <a:lnTo>
                    <a:pt x="88" y="3"/>
                  </a:lnTo>
                  <a:lnTo>
                    <a:pt x="72" y="26"/>
                  </a:lnTo>
                  <a:lnTo>
                    <a:pt x="54" y="51"/>
                  </a:lnTo>
                  <a:lnTo>
                    <a:pt x="37" y="74"/>
                  </a:lnTo>
                  <a:lnTo>
                    <a:pt x="28" y="100"/>
                  </a:lnTo>
                  <a:lnTo>
                    <a:pt x="17" y="128"/>
                  </a:lnTo>
                  <a:lnTo>
                    <a:pt x="10" y="158"/>
                  </a:lnTo>
                  <a:lnTo>
                    <a:pt x="3" y="184"/>
                  </a:lnTo>
                  <a:lnTo>
                    <a:pt x="0" y="188"/>
                  </a:lnTo>
                  <a:lnTo>
                    <a:pt x="40" y="200"/>
                  </a:lnTo>
                  <a:lnTo>
                    <a:pt x="77" y="211"/>
                  </a:lnTo>
                  <a:lnTo>
                    <a:pt x="118" y="218"/>
                  </a:lnTo>
                  <a:lnTo>
                    <a:pt x="158" y="224"/>
                  </a:lnTo>
                  <a:lnTo>
                    <a:pt x="198" y="231"/>
                  </a:lnTo>
                  <a:lnTo>
                    <a:pt x="239" y="235"/>
                  </a:lnTo>
                  <a:lnTo>
                    <a:pt x="279" y="235"/>
                  </a:lnTo>
                  <a:lnTo>
                    <a:pt x="339" y="244"/>
                  </a:lnTo>
                  <a:lnTo>
                    <a:pt x="339" y="235"/>
                  </a:lnTo>
                  <a:lnTo>
                    <a:pt x="339" y="231"/>
                  </a:lnTo>
                  <a:lnTo>
                    <a:pt x="339" y="218"/>
                  </a:lnTo>
                  <a:lnTo>
                    <a:pt x="339" y="207"/>
                  </a:lnTo>
                  <a:lnTo>
                    <a:pt x="339" y="191"/>
                  </a:lnTo>
                  <a:lnTo>
                    <a:pt x="339" y="177"/>
                  </a:lnTo>
                  <a:lnTo>
                    <a:pt x="336" y="163"/>
                  </a:lnTo>
                  <a:lnTo>
                    <a:pt x="299" y="161"/>
                  </a:lnTo>
                  <a:lnTo>
                    <a:pt x="302" y="128"/>
                  </a:lnTo>
                  <a:lnTo>
                    <a:pt x="333" y="93"/>
                  </a:lnTo>
                  <a:lnTo>
                    <a:pt x="346" y="74"/>
                  </a:lnTo>
                </a:path>
              </a:pathLst>
            </a:custGeom>
            <a:solidFill>
              <a:srgbClr val="019896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32" name="Freeform 114">
              <a:extLst>
                <a:ext uri="{FF2B5EF4-FFF2-40B4-BE49-F238E27FC236}">
                  <a16:creationId xmlns:a16="http://schemas.microsoft.com/office/drawing/2014/main" id="{52F7D526-0C50-4AE0-BFA6-D5ED12657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" y="2753"/>
              <a:ext cx="131" cy="158"/>
            </a:xfrm>
            <a:custGeom>
              <a:avLst/>
              <a:gdLst/>
              <a:ahLst/>
              <a:cxnLst>
                <a:cxn ang="0">
                  <a:pos x="43" y="40"/>
                </a:cxn>
                <a:cxn ang="0">
                  <a:pos x="49" y="30"/>
                </a:cxn>
                <a:cxn ang="0">
                  <a:pos x="53" y="19"/>
                </a:cxn>
                <a:cxn ang="0">
                  <a:pos x="56" y="17"/>
                </a:cxn>
                <a:cxn ang="0">
                  <a:pos x="63" y="7"/>
                </a:cxn>
                <a:cxn ang="0">
                  <a:pos x="74" y="3"/>
                </a:cxn>
                <a:cxn ang="0">
                  <a:pos x="83" y="0"/>
                </a:cxn>
                <a:cxn ang="0">
                  <a:pos x="97" y="0"/>
                </a:cxn>
                <a:cxn ang="0">
                  <a:pos x="107" y="3"/>
                </a:cxn>
                <a:cxn ang="0">
                  <a:pos x="116" y="10"/>
                </a:cxn>
                <a:cxn ang="0">
                  <a:pos x="123" y="14"/>
                </a:cxn>
                <a:cxn ang="0">
                  <a:pos x="130" y="26"/>
                </a:cxn>
                <a:cxn ang="0">
                  <a:pos x="3" y="157"/>
                </a:cxn>
                <a:cxn ang="0">
                  <a:pos x="16" y="143"/>
                </a:cxn>
                <a:cxn ang="0">
                  <a:pos x="6" y="120"/>
                </a:cxn>
                <a:cxn ang="0">
                  <a:pos x="3" y="107"/>
                </a:cxn>
                <a:cxn ang="0">
                  <a:pos x="0" y="93"/>
                </a:cxn>
                <a:cxn ang="0">
                  <a:pos x="0" y="77"/>
                </a:cxn>
                <a:cxn ang="0">
                  <a:pos x="0" y="63"/>
                </a:cxn>
                <a:cxn ang="0">
                  <a:pos x="6" y="47"/>
                </a:cxn>
                <a:cxn ang="0">
                  <a:pos x="13" y="33"/>
                </a:cxn>
                <a:cxn ang="0">
                  <a:pos x="16" y="30"/>
                </a:cxn>
                <a:cxn ang="0">
                  <a:pos x="13" y="40"/>
                </a:cxn>
                <a:cxn ang="0">
                  <a:pos x="43" y="40"/>
                </a:cxn>
              </a:cxnLst>
              <a:rect l="0" t="0" r="r" b="b"/>
              <a:pathLst>
                <a:path w="131" h="158">
                  <a:moveTo>
                    <a:pt x="43" y="40"/>
                  </a:moveTo>
                  <a:lnTo>
                    <a:pt x="49" y="30"/>
                  </a:lnTo>
                  <a:lnTo>
                    <a:pt x="53" y="19"/>
                  </a:lnTo>
                  <a:lnTo>
                    <a:pt x="56" y="17"/>
                  </a:lnTo>
                  <a:lnTo>
                    <a:pt x="63" y="7"/>
                  </a:lnTo>
                  <a:lnTo>
                    <a:pt x="74" y="3"/>
                  </a:lnTo>
                  <a:lnTo>
                    <a:pt x="83" y="0"/>
                  </a:lnTo>
                  <a:lnTo>
                    <a:pt x="97" y="0"/>
                  </a:lnTo>
                  <a:lnTo>
                    <a:pt x="107" y="3"/>
                  </a:lnTo>
                  <a:lnTo>
                    <a:pt x="116" y="10"/>
                  </a:lnTo>
                  <a:lnTo>
                    <a:pt x="123" y="14"/>
                  </a:lnTo>
                  <a:lnTo>
                    <a:pt x="130" y="26"/>
                  </a:lnTo>
                  <a:lnTo>
                    <a:pt x="3" y="157"/>
                  </a:lnTo>
                  <a:lnTo>
                    <a:pt x="16" y="143"/>
                  </a:lnTo>
                  <a:lnTo>
                    <a:pt x="6" y="120"/>
                  </a:lnTo>
                  <a:lnTo>
                    <a:pt x="3" y="107"/>
                  </a:lnTo>
                  <a:lnTo>
                    <a:pt x="0" y="93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6" y="47"/>
                  </a:lnTo>
                  <a:lnTo>
                    <a:pt x="13" y="33"/>
                  </a:lnTo>
                  <a:lnTo>
                    <a:pt x="16" y="30"/>
                  </a:lnTo>
                  <a:lnTo>
                    <a:pt x="13" y="40"/>
                  </a:lnTo>
                  <a:lnTo>
                    <a:pt x="43" y="40"/>
                  </a:lnTo>
                </a:path>
              </a:pathLst>
            </a:custGeom>
            <a:solidFill>
              <a:srgbClr val="FFD3B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33" name="Freeform 115">
              <a:extLst>
                <a:ext uri="{FF2B5EF4-FFF2-40B4-BE49-F238E27FC236}">
                  <a16:creationId xmlns:a16="http://schemas.microsoft.com/office/drawing/2014/main" id="{18F1158F-363B-482F-AEF8-156E14AE9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2519"/>
              <a:ext cx="168" cy="224"/>
            </a:xfrm>
            <a:custGeom>
              <a:avLst/>
              <a:gdLst/>
              <a:ahLst/>
              <a:cxnLst>
                <a:cxn ang="0">
                  <a:pos x="81" y="30"/>
                </a:cxn>
                <a:cxn ang="0">
                  <a:pos x="51" y="20"/>
                </a:cxn>
                <a:cxn ang="0">
                  <a:pos x="23" y="13"/>
                </a:cxn>
                <a:cxn ang="0">
                  <a:pos x="17" y="9"/>
                </a:cxn>
                <a:cxn ang="0">
                  <a:pos x="10" y="23"/>
                </a:cxn>
                <a:cxn ang="0">
                  <a:pos x="0" y="30"/>
                </a:cxn>
                <a:cxn ang="0">
                  <a:pos x="0" y="53"/>
                </a:cxn>
                <a:cxn ang="0">
                  <a:pos x="7" y="97"/>
                </a:cxn>
                <a:cxn ang="0">
                  <a:pos x="40" y="97"/>
                </a:cxn>
                <a:cxn ang="0">
                  <a:pos x="74" y="86"/>
                </a:cxn>
                <a:cxn ang="0">
                  <a:pos x="60" y="149"/>
                </a:cxn>
                <a:cxn ang="0">
                  <a:pos x="26" y="214"/>
                </a:cxn>
                <a:cxn ang="0">
                  <a:pos x="70" y="223"/>
                </a:cxn>
                <a:cxn ang="0">
                  <a:pos x="77" y="160"/>
                </a:cxn>
                <a:cxn ang="0">
                  <a:pos x="97" y="93"/>
                </a:cxn>
                <a:cxn ang="0">
                  <a:pos x="104" y="203"/>
                </a:cxn>
                <a:cxn ang="0">
                  <a:pos x="137" y="203"/>
                </a:cxn>
                <a:cxn ang="0">
                  <a:pos x="111" y="93"/>
                </a:cxn>
                <a:cxn ang="0">
                  <a:pos x="147" y="79"/>
                </a:cxn>
                <a:cxn ang="0">
                  <a:pos x="158" y="72"/>
                </a:cxn>
                <a:cxn ang="0">
                  <a:pos x="167" y="43"/>
                </a:cxn>
                <a:cxn ang="0">
                  <a:pos x="154" y="16"/>
                </a:cxn>
                <a:cxn ang="0">
                  <a:pos x="141" y="0"/>
                </a:cxn>
                <a:cxn ang="0">
                  <a:pos x="97" y="33"/>
                </a:cxn>
                <a:cxn ang="0">
                  <a:pos x="81" y="30"/>
                </a:cxn>
              </a:cxnLst>
              <a:rect l="0" t="0" r="r" b="b"/>
              <a:pathLst>
                <a:path w="168" h="224">
                  <a:moveTo>
                    <a:pt x="81" y="30"/>
                  </a:moveTo>
                  <a:lnTo>
                    <a:pt x="51" y="20"/>
                  </a:lnTo>
                  <a:lnTo>
                    <a:pt x="23" y="13"/>
                  </a:lnTo>
                  <a:lnTo>
                    <a:pt x="17" y="9"/>
                  </a:lnTo>
                  <a:lnTo>
                    <a:pt x="10" y="23"/>
                  </a:lnTo>
                  <a:lnTo>
                    <a:pt x="0" y="30"/>
                  </a:lnTo>
                  <a:lnTo>
                    <a:pt x="0" y="53"/>
                  </a:lnTo>
                  <a:lnTo>
                    <a:pt x="7" y="97"/>
                  </a:lnTo>
                  <a:lnTo>
                    <a:pt x="40" y="97"/>
                  </a:lnTo>
                  <a:lnTo>
                    <a:pt x="74" y="86"/>
                  </a:lnTo>
                  <a:lnTo>
                    <a:pt x="60" y="149"/>
                  </a:lnTo>
                  <a:lnTo>
                    <a:pt x="26" y="214"/>
                  </a:lnTo>
                  <a:lnTo>
                    <a:pt x="70" y="223"/>
                  </a:lnTo>
                  <a:lnTo>
                    <a:pt x="77" y="160"/>
                  </a:lnTo>
                  <a:lnTo>
                    <a:pt x="97" y="93"/>
                  </a:lnTo>
                  <a:lnTo>
                    <a:pt x="104" y="203"/>
                  </a:lnTo>
                  <a:lnTo>
                    <a:pt x="137" y="203"/>
                  </a:lnTo>
                  <a:lnTo>
                    <a:pt x="111" y="93"/>
                  </a:lnTo>
                  <a:lnTo>
                    <a:pt x="147" y="79"/>
                  </a:lnTo>
                  <a:lnTo>
                    <a:pt x="158" y="72"/>
                  </a:lnTo>
                  <a:lnTo>
                    <a:pt x="167" y="43"/>
                  </a:lnTo>
                  <a:lnTo>
                    <a:pt x="154" y="16"/>
                  </a:lnTo>
                  <a:lnTo>
                    <a:pt x="141" y="0"/>
                  </a:lnTo>
                  <a:lnTo>
                    <a:pt x="97" y="33"/>
                  </a:lnTo>
                  <a:lnTo>
                    <a:pt x="81" y="30"/>
                  </a:lnTo>
                </a:path>
              </a:pathLst>
            </a:custGeom>
            <a:solidFill>
              <a:srgbClr val="FF212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34" name="Freeform 116">
              <a:extLst>
                <a:ext uri="{FF2B5EF4-FFF2-40B4-BE49-F238E27FC236}">
                  <a16:creationId xmlns:a16="http://schemas.microsoft.com/office/drawing/2014/main" id="{A918AD17-48D4-44D6-B3CF-71C945EC3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2552"/>
              <a:ext cx="31" cy="54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30" y="23"/>
                </a:cxn>
                <a:cxn ang="0">
                  <a:pos x="30" y="50"/>
                </a:cxn>
                <a:cxn ang="0">
                  <a:pos x="20" y="53"/>
                </a:cxn>
                <a:cxn ang="0">
                  <a:pos x="0" y="53"/>
                </a:cxn>
                <a:cxn ang="0">
                  <a:pos x="14" y="23"/>
                </a:cxn>
                <a:cxn ang="0">
                  <a:pos x="7" y="0"/>
                </a:cxn>
                <a:cxn ang="0">
                  <a:pos x="30" y="0"/>
                </a:cxn>
              </a:cxnLst>
              <a:rect l="0" t="0" r="r" b="b"/>
              <a:pathLst>
                <a:path w="31" h="54">
                  <a:moveTo>
                    <a:pt x="27" y="3"/>
                  </a:moveTo>
                  <a:lnTo>
                    <a:pt x="30" y="23"/>
                  </a:lnTo>
                  <a:lnTo>
                    <a:pt x="30" y="50"/>
                  </a:lnTo>
                  <a:lnTo>
                    <a:pt x="20" y="53"/>
                  </a:lnTo>
                  <a:lnTo>
                    <a:pt x="0" y="53"/>
                  </a:lnTo>
                  <a:lnTo>
                    <a:pt x="14" y="23"/>
                  </a:lnTo>
                  <a:lnTo>
                    <a:pt x="7" y="0"/>
                  </a:lnTo>
                  <a:lnTo>
                    <a:pt x="3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35" name="Freeform 117">
              <a:extLst>
                <a:ext uri="{FF2B5EF4-FFF2-40B4-BE49-F238E27FC236}">
                  <a16:creationId xmlns:a16="http://schemas.microsoft.com/office/drawing/2014/main" id="{5EF04504-DB25-4D76-BDA5-2A7191765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2181"/>
              <a:ext cx="20" cy="2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2" y="19"/>
                </a:cxn>
                <a:cxn ang="0">
                  <a:pos x="5" y="24"/>
                </a:cxn>
                <a:cxn ang="0">
                  <a:pos x="7" y="27"/>
                </a:cxn>
                <a:cxn ang="0">
                  <a:pos x="12" y="27"/>
                </a:cxn>
                <a:cxn ang="0">
                  <a:pos x="14" y="24"/>
                </a:cxn>
                <a:cxn ang="0">
                  <a:pos x="17" y="19"/>
                </a:cxn>
                <a:cxn ang="0">
                  <a:pos x="19" y="12"/>
                </a:cxn>
                <a:cxn ang="0">
                  <a:pos x="17" y="8"/>
                </a:cxn>
                <a:cxn ang="0">
                  <a:pos x="14" y="3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5" y="3"/>
                </a:cxn>
                <a:cxn ang="0">
                  <a:pos x="2" y="8"/>
                </a:cxn>
                <a:cxn ang="0">
                  <a:pos x="0" y="14"/>
                </a:cxn>
              </a:cxnLst>
              <a:rect l="0" t="0" r="r" b="b"/>
              <a:pathLst>
                <a:path w="20" h="28">
                  <a:moveTo>
                    <a:pt x="0" y="14"/>
                  </a:moveTo>
                  <a:lnTo>
                    <a:pt x="0" y="14"/>
                  </a:lnTo>
                  <a:lnTo>
                    <a:pt x="2" y="19"/>
                  </a:lnTo>
                  <a:lnTo>
                    <a:pt x="5" y="24"/>
                  </a:lnTo>
                  <a:lnTo>
                    <a:pt x="7" y="27"/>
                  </a:lnTo>
                  <a:lnTo>
                    <a:pt x="12" y="27"/>
                  </a:lnTo>
                  <a:lnTo>
                    <a:pt x="14" y="24"/>
                  </a:lnTo>
                  <a:lnTo>
                    <a:pt x="17" y="19"/>
                  </a:lnTo>
                  <a:lnTo>
                    <a:pt x="19" y="12"/>
                  </a:lnTo>
                  <a:lnTo>
                    <a:pt x="17" y="8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2" y="8"/>
                  </a:lnTo>
                  <a:lnTo>
                    <a:pt x="0" y="1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36" name="Freeform 118">
              <a:extLst>
                <a:ext uri="{FF2B5EF4-FFF2-40B4-BE49-F238E27FC236}">
                  <a16:creationId xmlns:a16="http://schemas.microsoft.com/office/drawing/2014/main" id="{B1E1CE7E-2F8A-4173-B792-477F949AA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" y="2181"/>
              <a:ext cx="29" cy="3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4" y="27"/>
                </a:cxn>
                <a:cxn ang="0">
                  <a:pos x="7" y="34"/>
                </a:cxn>
                <a:cxn ang="0">
                  <a:pos x="11" y="37"/>
                </a:cxn>
                <a:cxn ang="0">
                  <a:pos x="18" y="37"/>
                </a:cxn>
                <a:cxn ang="0">
                  <a:pos x="21" y="34"/>
                </a:cxn>
                <a:cxn ang="0">
                  <a:pos x="25" y="27"/>
                </a:cxn>
                <a:cxn ang="0">
                  <a:pos x="28" y="16"/>
                </a:cxn>
                <a:cxn ang="0">
                  <a:pos x="25" y="10"/>
                </a:cxn>
                <a:cxn ang="0">
                  <a:pos x="21" y="3"/>
                </a:cxn>
                <a:cxn ang="0">
                  <a:pos x="18" y="0"/>
                </a:cxn>
                <a:cxn ang="0">
                  <a:pos x="11" y="0"/>
                </a:cxn>
                <a:cxn ang="0">
                  <a:pos x="7" y="3"/>
                </a:cxn>
                <a:cxn ang="0">
                  <a:pos x="4" y="10"/>
                </a:cxn>
                <a:cxn ang="0">
                  <a:pos x="0" y="20"/>
                </a:cxn>
              </a:cxnLst>
              <a:rect l="0" t="0" r="r" b="b"/>
              <a:pathLst>
                <a:path w="29" h="38">
                  <a:moveTo>
                    <a:pt x="0" y="20"/>
                  </a:moveTo>
                  <a:lnTo>
                    <a:pt x="4" y="27"/>
                  </a:lnTo>
                  <a:lnTo>
                    <a:pt x="7" y="34"/>
                  </a:lnTo>
                  <a:lnTo>
                    <a:pt x="11" y="37"/>
                  </a:lnTo>
                  <a:lnTo>
                    <a:pt x="18" y="37"/>
                  </a:lnTo>
                  <a:lnTo>
                    <a:pt x="21" y="34"/>
                  </a:lnTo>
                  <a:lnTo>
                    <a:pt x="25" y="27"/>
                  </a:lnTo>
                  <a:lnTo>
                    <a:pt x="28" y="16"/>
                  </a:lnTo>
                  <a:lnTo>
                    <a:pt x="25" y="10"/>
                  </a:lnTo>
                  <a:lnTo>
                    <a:pt x="21" y="3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7" y="3"/>
                  </a:lnTo>
                  <a:lnTo>
                    <a:pt x="4" y="10"/>
                  </a:lnTo>
                  <a:lnTo>
                    <a:pt x="0" y="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37" name="Freeform 119">
              <a:extLst>
                <a:ext uri="{FF2B5EF4-FFF2-40B4-BE49-F238E27FC236}">
                  <a16:creationId xmlns:a16="http://schemas.microsoft.com/office/drawing/2014/main" id="{B80A608B-3B9A-4FA9-8004-44A14F187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" y="2181"/>
              <a:ext cx="15" cy="2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0" y="19"/>
                </a:cxn>
                <a:cxn ang="0">
                  <a:pos x="4" y="24"/>
                </a:cxn>
                <a:cxn ang="0">
                  <a:pos x="6" y="27"/>
                </a:cxn>
                <a:cxn ang="0">
                  <a:pos x="10" y="27"/>
                </a:cxn>
                <a:cxn ang="0">
                  <a:pos x="12" y="24"/>
                </a:cxn>
                <a:cxn ang="0">
                  <a:pos x="14" y="19"/>
                </a:cxn>
                <a:cxn ang="0">
                  <a:pos x="14" y="12"/>
                </a:cxn>
                <a:cxn ang="0">
                  <a:pos x="14" y="8"/>
                </a:cxn>
                <a:cxn ang="0">
                  <a:pos x="12" y="3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2" y="3"/>
                </a:cxn>
                <a:cxn ang="0">
                  <a:pos x="0" y="8"/>
                </a:cxn>
                <a:cxn ang="0">
                  <a:pos x="0" y="14"/>
                </a:cxn>
              </a:cxnLst>
              <a:rect l="0" t="0" r="r" b="b"/>
              <a:pathLst>
                <a:path w="15" h="28">
                  <a:moveTo>
                    <a:pt x="0" y="14"/>
                  </a:moveTo>
                  <a:lnTo>
                    <a:pt x="0" y="14"/>
                  </a:lnTo>
                  <a:lnTo>
                    <a:pt x="0" y="19"/>
                  </a:lnTo>
                  <a:lnTo>
                    <a:pt x="4" y="24"/>
                  </a:lnTo>
                  <a:lnTo>
                    <a:pt x="6" y="27"/>
                  </a:lnTo>
                  <a:lnTo>
                    <a:pt x="10" y="27"/>
                  </a:lnTo>
                  <a:lnTo>
                    <a:pt x="12" y="24"/>
                  </a:lnTo>
                  <a:lnTo>
                    <a:pt x="14" y="19"/>
                  </a:lnTo>
                  <a:lnTo>
                    <a:pt x="14" y="12"/>
                  </a:lnTo>
                  <a:lnTo>
                    <a:pt x="14" y="8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0" y="1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38" name="Freeform 120">
              <a:extLst>
                <a:ext uri="{FF2B5EF4-FFF2-40B4-BE49-F238E27FC236}">
                  <a16:creationId xmlns:a16="http://schemas.microsoft.com/office/drawing/2014/main" id="{90327C57-AB8D-4A63-B8BF-5F0CF8D8C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" y="2181"/>
              <a:ext cx="24" cy="3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7"/>
                </a:cxn>
                <a:cxn ang="0">
                  <a:pos x="6" y="34"/>
                </a:cxn>
                <a:cxn ang="0">
                  <a:pos x="9" y="37"/>
                </a:cxn>
                <a:cxn ang="0">
                  <a:pos x="16" y="37"/>
                </a:cxn>
                <a:cxn ang="0">
                  <a:pos x="20" y="34"/>
                </a:cxn>
                <a:cxn ang="0">
                  <a:pos x="23" y="27"/>
                </a:cxn>
                <a:cxn ang="0">
                  <a:pos x="23" y="16"/>
                </a:cxn>
                <a:cxn ang="0">
                  <a:pos x="23" y="10"/>
                </a:cxn>
                <a:cxn ang="0">
                  <a:pos x="20" y="3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3" y="3"/>
                </a:cxn>
                <a:cxn ang="0">
                  <a:pos x="0" y="10"/>
                </a:cxn>
                <a:cxn ang="0">
                  <a:pos x="0" y="20"/>
                </a:cxn>
              </a:cxnLst>
              <a:rect l="0" t="0" r="r" b="b"/>
              <a:pathLst>
                <a:path w="24" h="38">
                  <a:moveTo>
                    <a:pt x="0" y="20"/>
                  </a:moveTo>
                  <a:lnTo>
                    <a:pt x="0" y="27"/>
                  </a:lnTo>
                  <a:lnTo>
                    <a:pt x="6" y="34"/>
                  </a:lnTo>
                  <a:lnTo>
                    <a:pt x="9" y="37"/>
                  </a:lnTo>
                  <a:lnTo>
                    <a:pt x="16" y="37"/>
                  </a:lnTo>
                  <a:lnTo>
                    <a:pt x="20" y="34"/>
                  </a:lnTo>
                  <a:lnTo>
                    <a:pt x="23" y="27"/>
                  </a:lnTo>
                  <a:lnTo>
                    <a:pt x="23" y="16"/>
                  </a:lnTo>
                  <a:lnTo>
                    <a:pt x="23" y="10"/>
                  </a:lnTo>
                  <a:lnTo>
                    <a:pt x="20" y="3"/>
                  </a:lnTo>
                  <a:lnTo>
                    <a:pt x="16" y="0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10"/>
                  </a:lnTo>
                  <a:lnTo>
                    <a:pt x="0" y="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39" name="Freeform 121">
              <a:extLst>
                <a:ext uri="{FF2B5EF4-FFF2-40B4-BE49-F238E27FC236}">
                  <a16:creationId xmlns:a16="http://schemas.microsoft.com/office/drawing/2014/main" id="{24C8395A-D21F-4222-9CBC-89AF57578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" y="2134"/>
              <a:ext cx="32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"/>
                </a:cxn>
                <a:cxn ang="0">
                  <a:pos x="17" y="10"/>
                </a:cxn>
                <a:cxn ang="0">
                  <a:pos x="31" y="20"/>
                </a:cxn>
              </a:cxnLst>
              <a:rect l="0" t="0" r="r" b="b"/>
              <a:pathLst>
                <a:path w="32" h="21">
                  <a:moveTo>
                    <a:pt x="0" y="0"/>
                  </a:moveTo>
                  <a:lnTo>
                    <a:pt x="7" y="3"/>
                  </a:lnTo>
                  <a:lnTo>
                    <a:pt x="17" y="10"/>
                  </a:lnTo>
                  <a:lnTo>
                    <a:pt x="31" y="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40" name="Freeform 122">
              <a:extLst>
                <a:ext uri="{FF2B5EF4-FFF2-40B4-BE49-F238E27FC236}">
                  <a16:creationId xmlns:a16="http://schemas.microsoft.com/office/drawing/2014/main" id="{EED1FD30-CC21-40E9-B72F-D2048D38F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" y="2000"/>
              <a:ext cx="393" cy="559"/>
            </a:xfrm>
            <a:custGeom>
              <a:avLst/>
              <a:gdLst/>
              <a:ahLst/>
              <a:cxnLst>
                <a:cxn ang="0">
                  <a:pos x="121" y="558"/>
                </a:cxn>
                <a:cxn ang="0">
                  <a:pos x="101" y="552"/>
                </a:cxn>
                <a:cxn ang="0">
                  <a:pos x="70" y="549"/>
                </a:cxn>
                <a:cxn ang="0">
                  <a:pos x="51" y="532"/>
                </a:cxn>
                <a:cxn ang="0">
                  <a:pos x="40" y="515"/>
                </a:cxn>
                <a:cxn ang="0">
                  <a:pos x="33" y="491"/>
                </a:cxn>
                <a:cxn ang="0">
                  <a:pos x="37" y="468"/>
                </a:cxn>
                <a:cxn ang="0">
                  <a:pos x="33" y="438"/>
                </a:cxn>
                <a:cxn ang="0">
                  <a:pos x="21" y="408"/>
                </a:cxn>
                <a:cxn ang="0">
                  <a:pos x="7" y="375"/>
                </a:cxn>
                <a:cxn ang="0">
                  <a:pos x="0" y="328"/>
                </a:cxn>
                <a:cxn ang="0">
                  <a:pos x="3" y="281"/>
                </a:cxn>
                <a:cxn ang="0">
                  <a:pos x="17" y="237"/>
                </a:cxn>
                <a:cxn ang="0">
                  <a:pos x="40" y="197"/>
                </a:cxn>
                <a:cxn ang="0">
                  <a:pos x="40" y="197"/>
                </a:cxn>
                <a:cxn ang="0">
                  <a:pos x="40" y="163"/>
                </a:cxn>
                <a:cxn ang="0">
                  <a:pos x="67" y="144"/>
                </a:cxn>
                <a:cxn ang="0">
                  <a:pos x="144" y="110"/>
                </a:cxn>
                <a:cxn ang="0">
                  <a:pos x="235" y="60"/>
                </a:cxn>
                <a:cxn ang="0">
                  <a:pos x="318" y="0"/>
                </a:cxn>
                <a:cxn ang="0">
                  <a:pos x="345" y="10"/>
                </a:cxn>
                <a:cxn ang="0">
                  <a:pos x="368" y="23"/>
                </a:cxn>
                <a:cxn ang="0">
                  <a:pos x="385" y="47"/>
                </a:cxn>
                <a:cxn ang="0">
                  <a:pos x="392" y="74"/>
                </a:cxn>
                <a:cxn ang="0">
                  <a:pos x="389" y="104"/>
                </a:cxn>
                <a:cxn ang="0">
                  <a:pos x="378" y="127"/>
                </a:cxn>
                <a:cxn ang="0">
                  <a:pos x="368" y="127"/>
                </a:cxn>
                <a:cxn ang="0">
                  <a:pos x="341" y="110"/>
                </a:cxn>
                <a:cxn ang="0">
                  <a:pos x="312" y="104"/>
                </a:cxn>
                <a:cxn ang="0">
                  <a:pos x="271" y="104"/>
                </a:cxn>
                <a:cxn ang="0">
                  <a:pos x="224" y="104"/>
                </a:cxn>
                <a:cxn ang="0">
                  <a:pos x="208" y="133"/>
                </a:cxn>
                <a:cxn ang="0">
                  <a:pos x="217" y="194"/>
                </a:cxn>
                <a:cxn ang="0">
                  <a:pos x="231" y="254"/>
                </a:cxn>
                <a:cxn ang="0">
                  <a:pos x="201" y="307"/>
                </a:cxn>
                <a:cxn ang="0">
                  <a:pos x="124" y="298"/>
                </a:cxn>
                <a:cxn ang="0">
                  <a:pos x="101" y="338"/>
                </a:cxn>
                <a:cxn ang="0">
                  <a:pos x="144" y="368"/>
                </a:cxn>
                <a:cxn ang="0">
                  <a:pos x="171" y="418"/>
                </a:cxn>
                <a:cxn ang="0">
                  <a:pos x="184" y="479"/>
                </a:cxn>
                <a:cxn ang="0">
                  <a:pos x="184" y="519"/>
                </a:cxn>
                <a:cxn ang="0">
                  <a:pos x="168" y="545"/>
                </a:cxn>
              </a:cxnLst>
              <a:rect l="0" t="0" r="r" b="b"/>
              <a:pathLst>
                <a:path w="393" h="559">
                  <a:moveTo>
                    <a:pt x="168" y="545"/>
                  </a:moveTo>
                  <a:lnTo>
                    <a:pt x="121" y="558"/>
                  </a:lnTo>
                  <a:lnTo>
                    <a:pt x="101" y="556"/>
                  </a:lnTo>
                  <a:lnTo>
                    <a:pt x="101" y="552"/>
                  </a:lnTo>
                  <a:lnTo>
                    <a:pt x="87" y="552"/>
                  </a:lnTo>
                  <a:lnTo>
                    <a:pt x="70" y="549"/>
                  </a:lnTo>
                  <a:lnTo>
                    <a:pt x="54" y="538"/>
                  </a:lnTo>
                  <a:lnTo>
                    <a:pt x="51" y="532"/>
                  </a:lnTo>
                  <a:lnTo>
                    <a:pt x="44" y="521"/>
                  </a:lnTo>
                  <a:lnTo>
                    <a:pt x="40" y="515"/>
                  </a:lnTo>
                  <a:lnTo>
                    <a:pt x="33" y="502"/>
                  </a:lnTo>
                  <a:lnTo>
                    <a:pt x="33" y="491"/>
                  </a:lnTo>
                  <a:lnTo>
                    <a:pt x="33" y="479"/>
                  </a:lnTo>
                  <a:lnTo>
                    <a:pt x="37" y="468"/>
                  </a:lnTo>
                  <a:lnTo>
                    <a:pt x="33" y="468"/>
                  </a:lnTo>
                  <a:lnTo>
                    <a:pt x="33" y="438"/>
                  </a:lnTo>
                  <a:lnTo>
                    <a:pt x="17" y="408"/>
                  </a:lnTo>
                  <a:lnTo>
                    <a:pt x="21" y="408"/>
                  </a:lnTo>
                  <a:lnTo>
                    <a:pt x="10" y="398"/>
                  </a:lnTo>
                  <a:lnTo>
                    <a:pt x="7" y="375"/>
                  </a:lnTo>
                  <a:lnTo>
                    <a:pt x="0" y="351"/>
                  </a:lnTo>
                  <a:lnTo>
                    <a:pt x="0" y="328"/>
                  </a:lnTo>
                  <a:lnTo>
                    <a:pt x="3" y="305"/>
                  </a:lnTo>
                  <a:lnTo>
                    <a:pt x="3" y="281"/>
                  </a:lnTo>
                  <a:lnTo>
                    <a:pt x="10" y="261"/>
                  </a:lnTo>
                  <a:lnTo>
                    <a:pt x="17" y="237"/>
                  </a:lnTo>
                  <a:lnTo>
                    <a:pt x="30" y="217"/>
                  </a:lnTo>
                  <a:lnTo>
                    <a:pt x="40" y="197"/>
                  </a:lnTo>
                  <a:lnTo>
                    <a:pt x="40" y="194"/>
                  </a:lnTo>
                  <a:lnTo>
                    <a:pt x="40" y="197"/>
                  </a:lnTo>
                  <a:lnTo>
                    <a:pt x="44" y="181"/>
                  </a:lnTo>
                  <a:lnTo>
                    <a:pt x="40" y="163"/>
                  </a:lnTo>
                  <a:lnTo>
                    <a:pt x="47" y="151"/>
                  </a:lnTo>
                  <a:lnTo>
                    <a:pt x="67" y="144"/>
                  </a:lnTo>
                  <a:lnTo>
                    <a:pt x="98" y="133"/>
                  </a:lnTo>
                  <a:lnTo>
                    <a:pt x="144" y="110"/>
                  </a:lnTo>
                  <a:lnTo>
                    <a:pt x="191" y="87"/>
                  </a:lnTo>
                  <a:lnTo>
                    <a:pt x="235" y="60"/>
                  </a:lnTo>
                  <a:lnTo>
                    <a:pt x="278" y="33"/>
                  </a:lnTo>
                  <a:lnTo>
                    <a:pt x="318" y="0"/>
                  </a:lnTo>
                  <a:lnTo>
                    <a:pt x="331" y="3"/>
                  </a:lnTo>
                  <a:lnTo>
                    <a:pt x="345" y="10"/>
                  </a:lnTo>
                  <a:lnTo>
                    <a:pt x="359" y="17"/>
                  </a:lnTo>
                  <a:lnTo>
                    <a:pt x="368" y="23"/>
                  </a:lnTo>
                  <a:lnTo>
                    <a:pt x="378" y="37"/>
                  </a:lnTo>
                  <a:lnTo>
                    <a:pt x="385" y="47"/>
                  </a:lnTo>
                  <a:lnTo>
                    <a:pt x="389" y="60"/>
                  </a:lnTo>
                  <a:lnTo>
                    <a:pt x="392" y="74"/>
                  </a:lnTo>
                  <a:lnTo>
                    <a:pt x="392" y="90"/>
                  </a:lnTo>
                  <a:lnTo>
                    <a:pt x="389" y="104"/>
                  </a:lnTo>
                  <a:lnTo>
                    <a:pt x="385" y="117"/>
                  </a:lnTo>
                  <a:lnTo>
                    <a:pt x="378" y="127"/>
                  </a:lnTo>
                  <a:lnTo>
                    <a:pt x="375" y="133"/>
                  </a:lnTo>
                  <a:lnTo>
                    <a:pt x="368" y="127"/>
                  </a:lnTo>
                  <a:lnTo>
                    <a:pt x="355" y="117"/>
                  </a:lnTo>
                  <a:lnTo>
                    <a:pt x="341" y="110"/>
                  </a:lnTo>
                  <a:lnTo>
                    <a:pt x="328" y="107"/>
                  </a:lnTo>
                  <a:lnTo>
                    <a:pt x="312" y="104"/>
                  </a:lnTo>
                  <a:lnTo>
                    <a:pt x="289" y="104"/>
                  </a:lnTo>
                  <a:lnTo>
                    <a:pt x="271" y="104"/>
                  </a:lnTo>
                  <a:lnTo>
                    <a:pt x="248" y="104"/>
                  </a:lnTo>
                  <a:lnTo>
                    <a:pt x="224" y="104"/>
                  </a:lnTo>
                  <a:lnTo>
                    <a:pt x="208" y="114"/>
                  </a:lnTo>
                  <a:lnTo>
                    <a:pt x="208" y="133"/>
                  </a:lnTo>
                  <a:lnTo>
                    <a:pt x="217" y="154"/>
                  </a:lnTo>
                  <a:lnTo>
                    <a:pt x="217" y="194"/>
                  </a:lnTo>
                  <a:lnTo>
                    <a:pt x="224" y="234"/>
                  </a:lnTo>
                  <a:lnTo>
                    <a:pt x="231" y="254"/>
                  </a:lnTo>
                  <a:lnTo>
                    <a:pt x="224" y="284"/>
                  </a:lnTo>
                  <a:lnTo>
                    <a:pt x="201" y="307"/>
                  </a:lnTo>
                  <a:lnTo>
                    <a:pt x="161" y="307"/>
                  </a:lnTo>
                  <a:lnTo>
                    <a:pt x="124" y="298"/>
                  </a:lnTo>
                  <a:lnTo>
                    <a:pt x="107" y="307"/>
                  </a:lnTo>
                  <a:lnTo>
                    <a:pt x="101" y="338"/>
                  </a:lnTo>
                  <a:lnTo>
                    <a:pt x="114" y="358"/>
                  </a:lnTo>
                  <a:lnTo>
                    <a:pt x="144" y="368"/>
                  </a:lnTo>
                  <a:lnTo>
                    <a:pt x="161" y="388"/>
                  </a:lnTo>
                  <a:lnTo>
                    <a:pt x="171" y="418"/>
                  </a:lnTo>
                  <a:lnTo>
                    <a:pt x="178" y="449"/>
                  </a:lnTo>
                  <a:lnTo>
                    <a:pt x="184" y="479"/>
                  </a:lnTo>
                  <a:lnTo>
                    <a:pt x="184" y="498"/>
                  </a:lnTo>
                  <a:lnTo>
                    <a:pt x="184" y="519"/>
                  </a:lnTo>
                  <a:lnTo>
                    <a:pt x="184" y="532"/>
                  </a:lnTo>
                  <a:lnTo>
                    <a:pt x="168" y="545"/>
                  </a:lnTo>
                </a:path>
              </a:pathLst>
            </a:custGeom>
            <a:solidFill>
              <a:srgbClr val="FF936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41" name="Freeform 123">
              <a:extLst>
                <a:ext uri="{FF2B5EF4-FFF2-40B4-BE49-F238E27FC236}">
                  <a16:creationId xmlns:a16="http://schemas.microsoft.com/office/drawing/2014/main" id="{6DACBC95-EDBE-4D6E-B249-A11196B6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" y="2398"/>
              <a:ext cx="145" cy="112"/>
            </a:xfrm>
            <a:custGeom>
              <a:avLst/>
              <a:gdLst/>
              <a:ahLst/>
              <a:cxnLst>
                <a:cxn ang="0">
                  <a:pos x="13" y="90"/>
                </a:cxn>
                <a:cxn ang="0">
                  <a:pos x="16" y="94"/>
                </a:cxn>
                <a:cxn ang="0">
                  <a:pos x="26" y="101"/>
                </a:cxn>
                <a:cxn ang="0">
                  <a:pos x="40" y="104"/>
                </a:cxn>
                <a:cxn ang="0">
                  <a:pos x="53" y="108"/>
                </a:cxn>
                <a:cxn ang="0">
                  <a:pos x="67" y="111"/>
                </a:cxn>
                <a:cxn ang="0">
                  <a:pos x="83" y="108"/>
                </a:cxn>
                <a:cxn ang="0">
                  <a:pos x="93" y="104"/>
                </a:cxn>
                <a:cxn ang="0">
                  <a:pos x="107" y="97"/>
                </a:cxn>
                <a:cxn ang="0">
                  <a:pos x="118" y="87"/>
                </a:cxn>
                <a:cxn ang="0">
                  <a:pos x="127" y="77"/>
                </a:cxn>
                <a:cxn ang="0">
                  <a:pos x="134" y="67"/>
                </a:cxn>
                <a:cxn ang="0">
                  <a:pos x="141" y="53"/>
                </a:cxn>
                <a:cxn ang="0">
                  <a:pos x="144" y="40"/>
                </a:cxn>
                <a:cxn ang="0">
                  <a:pos x="144" y="27"/>
                </a:cxn>
                <a:cxn ang="0">
                  <a:pos x="141" y="14"/>
                </a:cxn>
                <a:cxn ang="0">
                  <a:pos x="137" y="0"/>
                </a:cxn>
                <a:cxn ang="0">
                  <a:pos x="130" y="3"/>
                </a:cxn>
                <a:cxn ang="0">
                  <a:pos x="118" y="20"/>
                </a:cxn>
                <a:cxn ang="0">
                  <a:pos x="90" y="53"/>
                </a:cxn>
                <a:cxn ang="0">
                  <a:pos x="90" y="51"/>
                </a:cxn>
                <a:cxn ang="0">
                  <a:pos x="81" y="57"/>
                </a:cxn>
                <a:cxn ang="0">
                  <a:pos x="67" y="71"/>
                </a:cxn>
                <a:cxn ang="0">
                  <a:pos x="26" y="87"/>
                </a:cxn>
                <a:cxn ang="0">
                  <a:pos x="13" y="87"/>
                </a:cxn>
                <a:cxn ang="0">
                  <a:pos x="0" y="87"/>
                </a:cxn>
                <a:cxn ang="0">
                  <a:pos x="13" y="90"/>
                </a:cxn>
              </a:cxnLst>
              <a:rect l="0" t="0" r="r" b="b"/>
              <a:pathLst>
                <a:path w="145" h="112">
                  <a:moveTo>
                    <a:pt x="13" y="90"/>
                  </a:moveTo>
                  <a:lnTo>
                    <a:pt x="16" y="94"/>
                  </a:lnTo>
                  <a:lnTo>
                    <a:pt x="26" y="101"/>
                  </a:lnTo>
                  <a:lnTo>
                    <a:pt x="40" y="104"/>
                  </a:lnTo>
                  <a:lnTo>
                    <a:pt x="53" y="108"/>
                  </a:lnTo>
                  <a:lnTo>
                    <a:pt x="67" y="111"/>
                  </a:lnTo>
                  <a:lnTo>
                    <a:pt x="83" y="108"/>
                  </a:lnTo>
                  <a:lnTo>
                    <a:pt x="93" y="104"/>
                  </a:lnTo>
                  <a:lnTo>
                    <a:pt x="107" y="97"/>
                  </a:lnTo>
                  <a:lnTo>
                    <a:pt x="118" y="87"/>
                  </a:lnTo>
                  <a:lnTo>
                    <a:pt x="127" y="77"/>
                  </a:lnTo>
                  <a:lnTo>
                    <a:pt x="134" y="67"/>
                  </a:lnTo>
                  <a:lnTo>
                    <a:pt x="141" y="53"/>
                  </a:lnTo>
                  <a:lnTo>
                    <a:pt x="144" y="40"/>
                  </a:lnTo>
                  <a:lnTo>
                    <a:pt x="144" y="27"/>
                  </a:lnTo>
                  <a:lnTo>
                    <a:pt x="141" y="14"/>
                  </a:lnTo>
                  <a:lnTo>
                    <a:pt x="137" y="0"/>
                  </a:lnTo>
                  <a:lnTo>
                    <a:pt x="130" y="3"/>
                  </a:lnTo>
                  <a:lnTo>
                    <a:pt x="118" y="20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81" y="57"/>
                  </a:lnTo>
                  <a:lnTo>
                    <a:pt x="67" y="71"/>
                  </a:lnTo>
                  <a:lnTo>
                    <a:pt x="26" y="87"/>
                  </a:lnTo>
                  <a:lnTo>
                    <a:pt x="13" y="87"/>
                  </a:lnTo>
                  <a:lnTo>
                    <a:pt x="0" y="87"/>
                  </a:lnTo>
                  <a:lnTo>
                    <a:pt x="13" y="90"/>
                  </a:lnTo>
                </a:path>
              </a:pathLst>
            </a:custGeom>
            <a:solidFill>
              <a:srgbClr val="FF936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42" name="Freeform 124">
              <a:extLst>
                <a:ext uri="{FF2B5EF4-FFF2-40B4-BE49-F238E27FC236}">
                  <a16:creationId xmlns:a16="http://schemas.microsoft.com/office/drawing/2014/main" id="{8199FA95-6025-418C-9AF1-98E316640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" y="2093"/>
              <a:ext cx="8" cy="1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" y="10"/>
                </a:cxn>
                <a:cxn ang="0">
                  <a:pos x="4" y="7"/>
                </a:cxn>
                <a:cxn ang="0">
                  <a:pos x="4" y="3"/>
                </a:cxn>
                <a:cxn ang="0">
                  <a:pos x="7" y="0"/>
                </a:cxn>
              </a:cxnLst>
              <a:rect l="0" t="0" r="r" b="b"/>
              <a:pathLst>
                <a:path w="8" h="18">
                  <a:moveTo>
                    <a:pt x="0" y="17"/>
                  </a:moveTo>
                  <a:lnTo>
                    <a:pt x="4" y="10"/>
                  </a:lnTo>
                  <a:lnTo>
                    <a:pt x="4" y="7"/>
                  </a:lnTo>
                  <a:lnTo>
                    <a:pt x="4" y="3"/>
                  </a:lnTo>
                  <a:lnTo>
                    <a:pt x="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43" name="Freeform 125">
              <a:extLst>
                <a:ext uri="{FF2B5EF4-FFF2-40B4-BE49-F238E27FC236}">
                  <a16:creationId xmlns:a16="http://schemas.microsoft.com/office/drawing/2014/main" id="{F2E0A3E7-07BF-41BB-BDA2-AB60FC48B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2635"/>
              <a:ext cx="28" cy="2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7"/>
                </a:cxn>
                <a:cxn ang="0">
                  <a:pos x="10" y="11"/>
                </a:cxn>
                <a:cxn ang="0">
                  <a:pos x="14" y="28"/>
                </a:cxn>
                <a:cxn ang="0">
                  <a:pos x="27" y="28"/>
                </a:cxn>
                <a:cxn ang="0">
                  <a:pos x="17" y="4"/>
                </a:cxn>
                <a:cxn ang="0">
                  <a:pos x="7" y="0"/>
                </a:cxn>
              </a:cxnLst>
              <a:rect l="0" t="0" r="r" b="b"/>
              <a:pathLst>
                <a:path w="28" h="29">
                  <a:moveTo>
                    <a:pt x="7" y="0"/>
                  </a:moveTo>
                  <a:lnTo>
                    <a:pt x="0" y="7"/>
                  </a:lnTo>
                  <a:lnTo>
                    <a:pt x="10" y="11"/>
                  </a:lnTo>
                  <a:lnTo>
                    <a:pt x="14" y="28"/>
                  </a:lnTo>
                  <a:lnTo>
                    <a:pt x="27" y="28"/>
                  </a:lnTo>
                  <a:lnTo>
                    <a:pt x="17" y="4"/>
                  </a:lnTo>
                  <a:lnTo>
                    <a:pt x="7" y="0"/>
                  </a:lnTo>
                </a:path>
              </a:pathLst>
            </a:custGeom>
            <a:solidFill>
              <a:srgbClr val="B5B5B5"/>
            </a:solidFill>
            <a:ln w="12700" cap="rnd" cmpd="sng">
              <a:solidFill>
                <a:srgbClr val="B5B5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44" name="Freeform 126">
              <a:extLst>
                <a:ext uri="{FF2B5EF4-FFF2-40B4-BE49-F238E27FC236}">
                  <a16:creationId xmlns:a16="http://schemas.microsoft.com/office/drawing/2014/main" id="{9571E974-605A-4DF2-8847-F39A04620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" y="2535"/>
              <a:ext cx="42" cy="52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7" y="51"/>
                </a:cxn>
                <a:cxn ang="0">
                  <a:pos x="11" y="51"/>
                </a:cxn>
                <a:cxn ang="0">
                  <a:pos x="18" y="51"/>
                </a:cxn>
                <a:cxn ang="0">
                  <a:pos x="21" y="48"/>
                </a:cxn>
                <a:cxn ang="0">
                  <a:pos x="28" y="44"/>
                </a:cxn>
                <a:cxn ang="0">
                  <a:pos x="32" y="41"/>
                </a:cxn>
                <a:cxn ang="0">
                  <a:pos x="34" y="37"/>
                </a:cxn>
                <a:cxn ang="0">
                  <a:pos x="37" y="34"/>
                </a:cxn>
                <a:cxn ang="0">
                  <a:pos x="37" y="30"/>
                </a:cxn>
                <a:cxn ang="0">
                  <a:pos x="41" y="23"/>
                </a:cxn>
                <a:cxn ang="0">
                  <a:pos x="41" y="17"/>
                </a:cxn>
                <a:cxn ang="0">
                  <a:pos x="41" y="14"/>
                </a:cxn>
                <a:cxn ang="0">
                  <a:pos x="37" y="7"/>
                </a:cxn>
                <a:cxn ang="0">
                  <a:pos x="37" y="0"/>
                </a:cxn>
                <a:cxn ang="0">
                  <a:pos x="0" y="51"/>
                </a:cxn>
              </a:cxnLst>
              <a:rect l="0" t="0" r="r" b="b"/>
              <a:pathLst>
                <a:path w="42" h="52">
                  <a:moveTo>
                    <a:pt x="0" y="51"/>
                  </a:moveTo>
                  <a:lnTo>
                    <a:pt x="7" y="51"/>
                  </a:lnTo>
                  <a:lnTo>
                    <a:pt x="11" y="51"/>
                  </a:lnTo>
                  <a:lnTo>
                    <a:pt x="18" y="51"/>
                  </a:lnTo>
                  <a:lnTo>
                    <a:pt x="21" y="48"/>
                  </a:lnTo>
                  <a:lnTo>
                    <a:pt x="28" y="44"/>
                  </a:lnTo>
                  <a:lnTo>
                    <a:pt x="32" y="41"/>
                  </a:lnTo>
                  <a:lnTo>
                    <a:pt x="34" y="37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41" y="23"/>
                  </a:lnTo>
                  <a:lnTo>
                    <a:pt x="41" y="17"/>
                  </a:lnTo>
                  <a:lnTo>
                    <a:pt x="41" y="14"/>
                  </a:lnTo>
                  <a:lnTo>
                    <a:pt x="37" y="7"/>
                  </a:lnTo>
                  <a:lnTo>
                    <a:pt x="37" y="0"/>
                  </a:lnTo>
                  <a:lnTo>
                    <a:pt x="0" y="5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FFD3B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45" name="Freeform 127">
              <a:extLst>
                <a:ext uri="{FF2B5EF4-FFF2-40B4-BE49-F238E27FC236}">
                  <a16:creationId xmlns:a16="http://schemas.microsoft.com/office/drawing/2014/main" id="{ED8D1A4D-EDA6-47E8-AE86-866FE9DFE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" y="2552"/>
              <a:ext cx="141" cy="95"/>
            </a:xfrm>
            <a:custGeom>
              <a:avLst/>
              <a:gdLst/>
              <a:ahLst/>
              <a:cxnLst>
                <a:cxn ang="0">
                  <a:pos x="7" y="39"/>
                </a:cxn>
                <a:cxn ang="0">
                  <a:pos x="0" y="34"/>
                </a:cxn>
                <a:cxn ang="0">
                  <a:pos x="126" y="94"/>
                </a:cxn>
                <a:cxn ang="0">
                  <a:pos x="140" y="80"/>
                </a:cxn>
                <a:cxn ang="0">
                  <a:pos x="23" y="0"/>
                </a:cxn>
                <a:cxn ang="0">
                  <a:pos x="23" y="6"/>
                </a:cxn>
                <a:cxn ang="0">
                  <a:pos x="20" y="13"/>
                </a:cxn>
                <a:cxn ang="0">
                  <a:pos x="20" y="16"/>
                </a:cxn>
                <a:cxn ang="0">
                  <a:pos x="16" y="20"/>
                </a:cxn>
                <a:cxn ang="0">
                  <a:pos x="14" y="23"/>
                </a:cxn>
                <a:cxn ang="0">
                  <a:pos x="10" y="27"/>
                </a:cxn>
                <a:cxn ang="0">
                  <a:pos x="3" y="30"/>
                </a:cxn>
                <a:cxn ang="0">
                  <a:pos x="0" y="34"/>
                </a:cxn>
                <a:cxn ang="0">
                  <a:pos x="7" y="39"/>
                </a:cxn>
              </a:cxnLst>
              <a:rect l="0" t="0" r="r" b="b"/>
              <a:pathLst>
                <a:path w="141" h="95">
                  <a:moveTo>
                    <a:pt x="7" y="39"/>
                  </a:moveTo>
                  <a:lnTo>
                    <a:pt x="0" y="34"/>
                  </a:lnTo>
                  <a:lnTo>
                    <a:pt x="126" y="94"/>
                  </a:lnTo>
                  <a:lnTo>
                    <a:pt x="140" y="80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16" y="20"/>
                  </a:lnTo>
                  <a:lnTo>
                    <a:pt x="14" y="23"/>
                  </a:lnTo>
                  <a:lnTo>
                    <a:pt x="10" y="27"/>
                  </a:lnTo>
                  <a:lnTo>
                    <a:pt x="3" y="30"/>
                  </a:lnTo>
                  <a:lnTo>
                    <a:pt x="0" y="34"/>
                  </a:lnTo>
                  <a:lnTo>
                    <a:pt x="7" y="3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FFD3B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46" name="Freeform 128">
              <a:extLst>
                <a:ext uri="{FF2B5EF4-FFF2-40B4-BE49-F238E27FC236}">
                  <a16:creationId xmlns:a16="http://schemas.microsoft.com/office/drawing/2014/main" id="{E7402573-D072-41F3-98DC-6DFC5A364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" y="2569"/>
              <a:ext cx="24" cy="1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3" y="10"/>
                </a:cxn>
                <a:cxn ang="0">
                  <a:pos x="20" y="17"/>
                </a:cxn>
                <a:cxn ang="0">
                  <a:pos x="0" y="7"/>
                </a:cxn>
                <a:cxn ang="0">
                  <a:pos x="3" y="0"/>
                </a:cxn>
              </a:cxnLst>
              <a:rect l="0" t="0" r="r" b="b"/>
              <a:pathLst>
                <a:path w="24" h="18">
                  <a:moveTo>
                    <a:pt x="3" y="0"/>
                  </a:moveTo>
                  <a:lnTo>
                    <a:pt x="23" y="10"/>
                  </a:lnTo>
                  <a:lnTo>
                    <a:pt x="20" y="17"/>
                  </a:lnTo>
                  <a:lnTo>
                    <a:pt x="0" y="7"/>
                  </a:lnTo>
                  <a:lnTo>
                    <a:pt x="3" y="0"/>
                  </a:lnTo>
                </a:path>
              </a:pathLst>
            </a:custGeom>
            <a:solidFill>
              <a:srgbClr val="B5B5B5"/>
            </a:solidFill>
            <a:ln w="12700" cap="rnd" cmpd="sng">
              <a:solidFill>
                <a:srgbClr val="B5B5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47" name="Freeform 129">
              <a:extLst>
                <a:ext uri="{FF2B5EF4-FFF2-40B4-BE49-F238E27FC236}">
                  <a16:creationId xmlns:a16="http://schemas.microsoft.com/office/drawing/2014/main" id="{AAF2AB16-48AB-46FC-AAFE-8B85C641E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" y="2070"/>
              <a:ext cx="166" cy="212"/>
            </a:xfrm>
            <a:custGeom>
              <a:avLst/>
              <a:gdLst/>
              <a:ahLst/>
              <a:cxnLst>
                <a:cxn ang="0">
                  <a:pos x="44" y="211"/>
                </a:cxn>
                <a:cxn ang="0">
                  <a:pos x="47" y="208"/>
                </a:cxn>
                <a:cxn ang="0">
                  <a:pos x="58" y="198"/>
                </a:cxn>
                <a:cxn ang="0">
                  <a:pos x="65" y="191"/>
                </a:cxn>
                <a:cxn ang="0">
                  <a:pos x="70" y="184"/>
                </a:cxn>
                <a:cxn ang="0">
                  <a:pos x="65" y="184"/>
                </a:cxn>
                <a:cxn ang="0">
                  <a:pos x="61" y="181"/>
                </a:cxn>
                <a:cxn ang="0">
                  <a:pos x="40" y="174"/>
                </a:cxn>
                <a:cxn ang="0">
                  <a:pos x="61" y="181"/>
                </a:cxn>
                <a:cxn ang="0">
                  <a:pos x="68" y="184"/>
                </a:cxn>
                <a:cxn ang="0">
                  <a:pos x="84" y="181"/>
                </a:cxn>
                <a:cxn ang="0">
                  <a:pos x="98" y="178"/>
                </a:cxn>
                <a:cxn ang="0">
                  <a:pos x="114" y="167"/>
                </a:cxn>
                <a:cxn ang="0">
                  <a:pos x="125" y="158"/>
                </a:cxn>
                <a:cxn ang="0">
                  <a:pos x="138" y="144"/>
                </a:cxn>
                <a:cxn ang="0">
                  <a:pos x="148" y="134"/>
                </a:cxn>
                <a:cxn ang="0">
                  <a:pos x="155" y="125"/>
                </a:cxn>
                <a:cxn ang="0">
                  <a:pos x="162" y="111"/>
                </a:cxn>
                <a:cxn ang="0">
                  <a:pos x="165" y="100"/>
                </a:cxn>
                <a:cxn ang="0">
                  <a:pos x="158" y="91"/>
                </a:cxn>
                <a:cxn ang="0">
                  <a:pos x="151" y="81"/>
                </a:cxn>
                <a:cxn ang="0">
                  <a:pos x="144" y="77"/>
                </a:cxn>
                <a:cxn ang="0">
                  <a:pos x="144" y="81"/>
                </a:cxn>
                <a:cxn ang="0">
                  <a:pos x="148" y="70"/>
                </a:cxn>
                <a:cxn ang="0">
                  <a:pos x="144" y="63"/>
                </a:cxn>
                <a:cxn ang="0">
                  <a:pos x="128" y="51"/>
                </a:cxn>
                <a:cxn ang="0">
                  <a:pos x="128" y="47"/>
                </a:cxn>
                <a:cxn ang="0">
                  <a:pos x="128" y="44"/>
                </a:cxn>
                <a:cxn ang="0">
                  <a:pos x="121" y="37"/>
                </a:cxn>
                <a:cxn ang="0">
                  <a:pos x="118" y="33"/>
                </a:cxn>
                <a:cxn ang="0">
                  <a:pos x="111" y="27"/>
                </a:cxn>
                <a:cxn ang="0">
                  <a:pos x="102" y="23"/>
                </a:cxn>
                <a:cxn ang="0">
                  <a:pos x="105" y="17"/>
                </a:cxn>
                <a:cxn ang="0">
                  <a:pos x="105" y="10"/>
                </a:cxn>
                <a:cxn ang="0">
                  <a:pos x="102" y="7"/>
                </a:cxn>
                <a:cxn ang="0">
                  <a:pos x="95" y="3"/>
                </a:cxn>
                <a:cxn ang="0">
                  <a:pos x="81" y="0"/>
                </a:cxn>
                <a:cxn ang="0">
                  <a:pos x="77" y="0"/>
                </a:cxn>
                <a:cxn ang="0">
                  <a:pos x="68" y="10"/>
                </a:cxn>
                <a:cxn ang="0">
                  <a:pos x="61" y="3"/>
                </a:cxn>
                <a:cxn ang="0">
                  <a:pos x="47" y="3"/>
                </a:cxn>
                <a:cxn ang="0">
                  <a:pos x="33" y="7"/>
                </a:cxn>
                <a:cxn ang="0">
                  <a:pos x="17" y="23"/>
                </a:cxn>
                <a:cxn ang="0">
                  <a:pos x="10" y="44"/>
                </a:cxn>
                <a:cxn ang="0">
                  <a:pos x="7" y="93"/>
                </a:cxn>
                <a:cxn ang="0">
                  <a:pos x="7" y="141"/>
                </a:cxn>
                <a:cxn ang="0">
                  <a:pos x="0" y="148"/>
                </a:cxn>
              </a:cxnLst>
              <a:rect l="0" t="0" r="r" b="b"/>
              <a:pathLst>
                <a:path w="166" h="212">
                  <a:moveTo>
                    <a:pt x="44" y="211"/>
                  </a:moveTo>
                  <a:lnTo>
                    <a:pt x="47" y="208"/>
                  </a:lnTo>
                  <a:lnTo>
                    <a:pt x="58" y="198"/>
                  </a:lnTo>
                  <a:lnTo>
                    <a:pt x="65" y="191"/>
                  </a:lnTo>
                  <a:lnTo>
                    <a:pt x="70" y="184"/>
                  </a:lnTo>
                  <a:lnTo>
                    <a:pt x="65" y="184"/>
                  </a:lnTo>
                  <a:lnTo>
                    <a:pt x="61" y="181"/>
                  </a:lnTo>
                  <a:lnTo>
                    <a:pt x="40" y="174"/>
                  </a:lnTo>
                  <a:lnTo>
                    <a:pt x="61" y="181"/>
                  </a:lnTo>
                  <a:lnTo>
                    <a:pt x="68" y="184"/>
                  </a:lnTo>
                  <a:lnTo>
                    <a:pt x="84" y="181"/>
                  </a:lnTo>
                  <a:lnTo>
                    <a:pt x="98" y="178"/>
                  </a:lnTo>
                  <a:lnTo>
                    <a:pt x="114" y="167"/>
                  </a:lnTo>
                  <a:lnTo>
                    <a:pt x="125" y="158"/>
                  </a:lnTo>
                  <a:lnTo>
                    <a:pt x="138" y="144"/>
                  </a:lnTo>
                  <a:lnTo>
                    <a:pt x="148" y="134"/>
                  </a:lnTo>
                  <a:lnTo>
                    <a:pt x="155" y="125"/>
                  </a:lnTo>
                  <a:lnTo>
                    <a:pt x="162" y="111"/>
                  </a:lnTo>
                  <a:lnTo>
                    <a:pt x="165" y="100"/>
                  </a:lnTo>
                  <a:lnTo>
                    <a:pt x="158" y="91"/>
                  </a:lnTo>
                  <a:lnTo>
                    <a:pt x="151" y="81"/>
                  </a:lnTo>
                  <a:lnTo>
                    <a:pt x="144" y="77"/>
                  </a:lnTo>
                  <a:lnTo>
                    <a:pt x="144" y="81"/>
                  </a:lnTo>
                  <a:lnTo>
                    <a:pt x="148" y="70"/>
                  </a:lnTo>
                  <a:lnTo>
                    <a:pt x="144" y="63"/>
                  </a:lnTo>
                  <a:lnTo>
                    <a:pt x="128" y="51"/>
                  </a:lnTo>
                  <a:lnTo>
                    <a:pt x="128" y="47"/>
                  </a:lnTo>
                  <a:lnTo>
                    <a:pt x="128" y="44"/>
                  </a:lnTo>
                  <a:lnTo>
                    <a:pt x="121" y="37"/>
                  </a:lnTo>
                  <a:lnTo>
                    <a:pt x="118" y="33"/>
                  </a:lnTo>
                  <a:lnTo>
                    <a:pt x="111" y="27"/>
                  </a:lnTo>
                  <a:lnTo>
                    <a:pt x="102" y="23"/>
                  </a:lnTo>
                  <a:lnTo>
                    <a:pt x="105" y="17"/>
                  </a:lnTo>
                  <a:lnTo>
                    <a:pt x="105" y="10"/>
                  </a:lnTo>
                  <a:lnTo>
                    <a:pt x="102" y="7"/>
                  </a:lnTo>
                  <a:lnTo>
                    <a:pt x="95" y="3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68" y="10"/>
                  </a:lnTo>
                  <a:lnTo>
                    <a:pt x="61" y="3"/>
                  </a:lnTo>
                  <a:lnTo>
                    <a:pt x="47" y="3"/>
                  </a:lnTo>
                  <a:lnTo>
                    <a:pt x="33" y="7"/>
                  </a:lnTo>
                  <a:lnTo>
                    <a:pt x="17" y="23"/>
                  </a:lnTo>
                  <a:lnTo>
                    <a:pt x="10" y="44"/>
                  </a:lnTo>
                  <a:lnTo>
                    <a:pt x="7" y="93"/>
                  </a:lnTo>
                  <a:lnTo>
                    <a:pt x="7" y="141"/>
                  </a:lnTo>
                  <a:lnTo>
                    <a:pt x="0" y="14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</p:grpSp>
      <p:sp>
        <p:nvSpPr>
          <p:cNvPr id="448" name="AutoShape 130">
            <a:extLst>
              <a:ext uri="{FF2B5EF4-FFF2-40B4-BE49-F238E27FC236}">
                <a16:creationId xmlns:a16="http://schemas.microsoft.com/office/drawing/2014/main" id="{5B9BF550-5F1F-45D2-B386-C0DBCBAC40E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90026" y="2190752"/>
            <a:ext cx="1712821" cy="941917"/>
          </a:xfrm>
          <a:prstGeom prst="wedgeRoundRectCallout">
            <a:avLst>
              <a:gd name="adj1" fmla="val -17606"/>
              <a:gd name="adj2" fmla="val 66667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449" name="Rectangle 131">
            <a:extLst>
              <a:ext uri="{FF2B5EF4-FFF2-40B4-BE49-F238E27FC236}">
                <a16:creationId xmlns:a16="http://schemas.microsoft.com/office/drawing/2014/main" id="{C25E6904-4BEC-4E65-AA40-EE45B5782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800" y="2324101"/>
            <a:ext cx="1748085" cy="915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717" tIns="47019" rIns="95717" bIns="47019">
            <a:spAutoFit/>
          </a:bodyPr>
          <a:lstStyle/>
          <a:p>
            <a:pPr algn="ctr" defTabSz="967252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81" b="1" dirty="0">
                <a:solidFill>
                  <a:srgbClr val="000000"/>
                </a:solidFill>
              </a:rPr>
              <a:t>Expenditure in 25% of the schools is below a certain threshold</a:t>
            </a:r>
          </a:p>
        </p:txBody>
      </p:sp>
      <p:sp>
        <p:nvSpPr>
          <p:cNvPr id="134" name="Rectangle 223">
            <a:extLst>
              <a:ext uri="{FF2B5EF4-FFF2-40B4-BE49-F238E27FC236}">
                <a16:creationId xmlns:a16="http://schemas.microsoft.com/office/drawing/2014/main" id="{8E600466-58D0-419E-BACA-3743773D1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841" y="716484"/>
            <a:ext cx="3877569" cy="1083091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28548" tIns="97396" rIns="28548" bIns="97396" anchor="ctr" anchorCtr="1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00"/>
                </a:solidFill>
              </a:rPr>
              <a:t>Description is not a finding</a:t>
            </a:r>
            <a:endParaRPr lang="en-US" sz="1481" b="1" i="1" dirty="0">
              <a:solidFill>
                <a:srgbClr val="000000"/>
              </a:solidFill>
            </a:endParaRPr>
          </a:p>
        </p:txBody>
      </p:sp>
      <p:sp>
        <p:nvSpPr>
          <p:cNvPr id="2" name="Rectangle 38">
            <a:extLst>
              <a:ext uri="{FF2B5EF4-FFF2-40B4-BE49-F238E27FC236}">
                <a16:creationId xmlns:a16="http://schemas.microsoft.com/office/drawing/2014/main" id="{932BE903-69D1-4371-ABAA-0B69C4B35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9609" y="5380634"/>
            <a:ext cx="1922725" cy="5051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717" tIns="47019" rIns="95717" bIns="47019">
            <a:spAutoFit/>
          </a:bodyPr>
          <a:lstStyle/>
          <a:p>
            <a:pPr algn="ctr" defTabSz="967252" eaLnBrk="0" fontAlgn="base" hangingPunct="0">
              <a:lnSpc>
                <a:spcPct val="90000"/>
              </a:lnSpc>
              <a:spcAft>
                <a:spcPct val="0"/>
              </a:spcAft>
            </a:pPr>
            <a:r>
              <a:rPr lang="en-US" sz="1481" b="1" i="1" dirty="0">
                <a:solidFill>
                  <a:srgbClr val="000000"/>
                </a:solidFill>
              </a:rPr>
              <a:t>School Size </a:t>
            </a:r>
          </a:p>
          <a:p>
            <a:pPr algn="ctr" defTabSz="967252" eaLnBrk="0" fontAlgn="base" hangingPunct="0">
              <a:lnSpc>
                <a:spcPct val="90000"/>
              </a:lnSpc>
              <a:spcAft>
                <a:spcPct val="0"/>
              </a:spcAft>
            </a:pPr>
            <a:r>
              <a:rPr lang="en-US" sz="1481" b="1" i="1" dirty="0">
                <a:solidFill>
                  <a:srgbClr val="000000"/>
                </a:solidFill>
              </a:rPr>
              <a:t>(No. students)</a:t>
            </a:r>
          </a:p>
        </p:txBody>
      </p:sp>
      <p:sp>
        <p:nvSpPr>
          <p:cNvPr id="3" name="Rectangle 39">
            <a:extLst>
              <a:ext uri="{FF2B5EF4-FFF2-40B4-BE49-F238E27FC236}">
                <a16:creationId xmlns:a16="http://schemas.microsoft.com/office/drawing/2014/main" id="{9D7493E9-C4D3-4A32-B2CC-03F2351C49A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291478" y="3127647"/>
            <a:ext cx="1922726" cy="311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717" tIns="47019" rIns="95717" bIns="47019">
            <a:spAutoFit/>
          </a:bodyPr>
          <a:lstStyle/>
          <a:p>
            <a:pPr algn="ctr" defTabSz="967252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81" b="1" i="1" dirty="0">
                <a:solidFill>
                  <a:srgbClr val="000000"/>
                </a:solidFill>
              </a:rPr>
              <a:t>Expenditure </a:t>
            </a:r>
          </a:p>
        </p:txBody>
      </p:sp>
    </p:spTree>
    <p:extLst>
      <p:ext uri="{BB962C8B-B14F-4D97-AF65-F5344CB8AC3E}">
        <p14:creationId xmlns:p14="http://schemas.microsoft.com/office/powerpoint/2010/main" val="275245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00D787-8465-442B-A7CE-0A1F93B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Understand findings - tips</a:t>
            </a:r>
          </a:p>
        </p:txBody>
      </p:sp>
      <p:sp>
        <p:nvSpPr>
          <p:cNvPr id="227" name="Rectangle 222">
            <a:extLst>
              <a:ext uri="{FF2B5EF4-FFF2-40B4-BE49-F238E27FC236}">
                <a16:creationId xmlns:a16="http://schemas.microsoft.com/office/drawing/2014/main" id="{A04A91FB-69FC-4A72-B066-404A46C23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120" y="401615"/>
            <a:ext cx="8594330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169" tIns="28548" rIns="67169" bIns="28548" anchor="b"/>
          <a:lstStyle/>
          <a:p>
            <a:pPr defTabSz="977328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</a:pPr>
            <a:endParaRPr lang="en-US" sz="1904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Content Placeholder 3">
            <a:extLst>
              <a:ext uri="{FF2B5EF4-FFF2-40B4-BE49-F238E27FC236}">
                <a16:creationId xmlns:a16="http://schemas.microsoft.com/office/drawing/2014/main" id="{027803A9-B252-40AD-A398-FA429A054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3" y="881169"/>
            <a:ext cx="10528512" cy="5268443"/>
          </a:xfrm>
        </p:spPr>
        <p:txBody>
          <a:bodyPr/>
          <a:lstStyle/>
          <a:p>
            <a:pPr marL="0" indent="0" defTabSz="977328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should spark action </a:t>
            </a:r>
          </a:p>
          <a:p>
            <a:pPr>
              <a:spcBef>
                <a:spcPts val="1200"/>
              </a:spcBef>
            </a:pPr>
            <a:endParaRPr lang="en-GB" sz="2200" dirty="0"/>
          </a:p>
        </p:txBody>
      </p:sp>
      <p:sp>
        <p:nvSpPr>
          <p:cNvPr id="134" name="Oval 2">
            <a:extLst>
              <a:ext uri="{FF2B5EF4-FFF2-40B4-BE49-F238E27FC236}">
                <a16:creationId xmlns:a16="http://schemas.microsoft.com/office/drawing/2014/main" id="{CD8381B3-E601-42D8-8187-5DB805942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0895" y="5143500"/>
            <a:ext cx="1835404" cy="596900"/>
          </a:xfrm>
          <a:prstGeom prst="ellipse">
            <a:avLst/>
          </a:prstGeom>
          <a:solidFill>
            <a:srgbClr val="CECECE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35" name="Rectangle 4">
            <a:extLst>
              <a:ext uri="{FF2B5EF4-FFF2-40B4-BE49-F238E27FC236}">
                <a16:creationId xmlns:a16="http://schemas.microsoft.com/office/drawing/2014/main" id="{0D914C53-5786-49CB-8F1B-6BF047F81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300" y="1422402"/>
            <a:ext cx="6176230" cy="22987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36" name="Line 5">
            <a:extLst>
              <a:ext uri="{FF2B5EF4-FFF2-40B4-BE49-F238E27FC236}">
                <a16:creationId xmlns:a16="http://schemas.microsoft.com/office/drawing/2014/main" id="{4AB472B1-ADED-4E18-8EFA-D966EEC089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37016" y="1422400"/>
            <a:ext cx="0" cy="3263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37" name="Line 6">
            <a:extLst>
              <a:ext uri="{FF2B5EF4-FFF2-40B4-BE49-F238E27FC236}">
                <a16:creationId xmlns:a16="http://schemas.microsoft.com/office/drawing/2014/main" id="{B1D9A2EF-79B2-4B16-B6E3-6A8F0C9F4B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1604" y="4692650"/>
            <a:ext cx="8564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38" name="Line 7">
            <a:extLst>
              <a:ext uri="{FF2B5EF4-FFF2-40B4-BE49-F238E27FC236}">
                <a16:creationId xmlns:a16="http://schemas.microsoft.com/office/drawing/2014/main" id="{2DD0A6EC-830D-4186-A9CE-4F9CD6CD87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1604" y="4044950"/>
            <a:ext cx="8564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39" name="Line 8">
            <a:extLst>
              <a:ext uri="{FF2B5EF4-FFF2-40B4-BE49-F238E27FC236}">
                <a16:creationId xmlns:a16="http://schemas.microsoft.com/office/drawing/2014/main" id="{2EA671C0-0B22-4B68-80E4-0420A9D73A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1604" y="3384550"/>
            <a:ext cx="8564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40" name="Line 9">
            <a:extLst>
              <a:ext uri="{FF2B5EF4-FFF2-40B4-BE49-F238E27FC236}">
                <a16:creationId xmlns:a16="http://schemas.microsoft.com/office/drawing/2014/main" id="{B7BE3F1F-D380-4212-86B2-60FF7373AA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1604" y="2736850"/>
            <a:ext cx="8564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41" name="Line 10">
            <a:extLst>
              <a:ext uri="{FF2B5EF4-FFF2-40B4-BE49-F238E27FC236}">
                <a16:creationId xmlns:a16="http://schemas.microsoft.com/office/drawing/2014/main" id="{4464AD5A-0B1F-464C-8D0C-74FDA3124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1604" y="2076450"/>
            <a:ext cx="8564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42" name="Line 11">
            <a:extLst>
              <a:ext uri="{FF2B5EF4-FFF2-40B4-BE49-F238E27FC236}">
                <a16:creationId xmlns:a16="http://schemas.microsoft.com/office/drawing/2014/main" id="{7ECA78EC-34D2-4A61-827A-C7962B661D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1604" y="1428750"/>
            <a:ext cx="8564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43" name="Line 12">
            <a:extLst>
              <a:ext uri="{FF2B5EF4-FFF2-40B4-BE49-F238E27FC236}">
                <a16:creationId xmlns:a16="http://schemas.microsoft.com/office/drawing/2014/main" id="{F58DBF53-EB32-4FBD-A5C6-2ACF2755E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0300" y="4692650"/>
            <a:ext cx="616279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44" name="Line 13">
            <a:extLst>
              <a:ext uri="{FF2B5EF4-FFF2-40B4-BE49-F238E27FC236}">
                <a16:creationId xmlns:a16="http://schemas.microsoft.com/office/drawing/2014/main" id="{B664EBA3-2DFD-42AA-A630-D187D8095D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37016" y="4648202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45" name="Line 14">
            <a:extLst>
              <a:ext uri="{FF2B5EF4-FFF2-40B4-BE49-F238E27FC236}">
                <a16:creationId xmlns:a16="http://schemas.microsoft.com/office/drawing/2014/main" id="{0F56E288-17EA-4D18-A6B0-47F960220A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8786" y="4648202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46" name="Line 15">
            <a:extLst>
              <a:ext uri="{FF2B5EF4-FFF2-40B4-BE49-F238E27FC236}">
                <a16:creationId xmlns:a16="http://schemas.microsoft.com/office/drawing/2014/main" id="{8228EB77-7C3C-428B-A365-890721B289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00555" y="4648202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47" name="Line 16">
            <a:extLst>
              <a:ext uri="{FF2B5EF4-FFF2-40B4-BE49-F238E27FC236}">
                <a16:creationId xmlns:a16="http://schemas.microsoft.com/office/drawing/2014/main" id="{4EC37D3C-1508-42AB-A257-C674EE96B6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2325" y="4648202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48" name="Line 17">
            <a:extLst>
              <a:ext uri="{FF2B5EF4-FFF2-40B4-BE49-F238E27FC236}">
                <a16:creationId xmlns:a16="http://schemas.microsoft.com/office/drawing/2014/main" id="{DD718AE8-D5A5-45A6-B3C8-EC11803AD1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77529" y="4648202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49" name="Line 18">
            <a:extLst>
              <a:ext uri="{FF2B5EF4-FFF2-40B4-BE49-F238E27FC236}">
                <a16:creationId xmlns:a16="http://schemas.microsoft.com/office/drawing/2014/main" id="{667D1F9C-0812-4367-8CB2-9F55FF3F54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9299" y="4648202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50" name="Line 19">
            <a:extLst>
              <a:ext uri="{FF2B5EF4-FFF2-40B4-BE49-F238E27FC236}">
                <a16:creationId xmlns:a16="http://schemas.microsoft.com/office/drawing/2014/main" id="{7CFEB585-9F3B-4B6F-B9A9-7751FA61C4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41069" y="4648202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51" name="Line 20">
            <a:extLst>
              <a:ext uri="{FF2B5EF4-FFF2-40B4-BE49-F238E27FC236}">
                <a16:creationId xmlns:a16="http://schemas.microsoft.com/office/drawing/2014/main" id="{BD8064ED-4D20-4EE2-BA18-7D68B0C9DA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22838" y="4648202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52" name="Line 21">
            <a:extLst>
              <a:ext uri="{FF2B5EF4-FFF2-40B4-BE49-F238E27FC236}">
                <a16:creationId xmlns:a16="http://schemas.microsoft.com/office/drawing/2014/main" id="{179E4509-3E6C-4255-95DA-33097DF51D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06287" y="4648202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53" name="Line 22">
            <a:extLst>
              <a:ext uri="{FF2B5EF4-FFF2-40B4-BE49-F238E27FC236}">
                <a16:creationId xmlns:a16="http://schemas.microsoft.com/office/drawing/2014/main" id="{C9C947B7-92E6-489D-8408-63B221B28E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99812" y="4648202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54" name="Rectangle 23">
            <a:extLst>
              <a:ext uri="{FF2B5EF4-FFF2-40B4-BE49-F238E27FC236}">
                <a16:creationId xmlns:a16="http://schemas.microsoft.com/office/drawing/2014/main" id="{60028A1E-DC4D-4430-8BE3-21F032A89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2170" y="3913188"/>
            <a:ext cx="418823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5´0</a:t>
            </a:r>
          </a:p>
        </p:txBody>
      </p:sp>
      <p:sp>
        <p:nvSpPr>
          <p:cNvPr id="155" name="Rectangle 24">
            <a:extLst>
              <a:ext uri="{FF2B5EF4-FFF2-40B4-BE49-F238E27FC236}">
                <a16:creationId xmlns:a16="http://schemas.microsoft.com/office/drawing/2014/main" id="{F6458490-A67F-43DB-BE44-F3DBDBEC7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2170" y="3252788"/>
            <a:ext cx="418823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5´5</a:t>
            </a:r>
          </a:p>
        </p:txBody>
      </p:sp>
      <p:sp>
        <p:nvSpPr>
          <p:cNvPr id="156" name="Rectangle 25">
            <a:extLst>
              <a:ext uri="{FF2B5EF4-FFF2-40B4-BE49-F238E27FC236}">
                <a16:creationId xmlns:a16="http://schemas.microsoft.com/office/drawing/2014/main" id="{32E6BFFE-1792-4EAD-8648-3295F7638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2170" y="2605088"/>
            <a:ext cx="418823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6´0</a:t>
            </a:r>
          </a:p>
        </p:txBody>
      </p:sp>
      <p:sp>
        <p:nvSpPr>
          <p:cNvPr id="157" name="Rectangle 26">
            <a:extLst>
              <a:ext uri="{FF2B5EF4-FFF2-40B4-BE49-F238E27FC236}">
                <a16:creationId xmlns:a16="http://schemas.microsoft.com/office/drawing/2014/main" id="{912CDA18-5607-4546-9719-6472864CA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2170" y="1944688"/>
            <a:ext cx="418823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6´5</a:t>
            </a:r>
          </a:p>
        </p:txBody>
      </p:sp>
      <p:sp>
        <p:nvSpPr>
          <p:cNvPr id="158" name="Rectangle 27">
            <a:extLst>
              <a:ext uri="{FF2B5EF4-FFF2-40B4-BE49-F238E27FC236}">
                <a16:creationId xmlns:a16="http://schemas.microsoft.com/office/drawing/2014/main" id="{77A6F8F9-BB9D-4401-A67C-192D1462A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2170" y="1296988"/>
            <a:ext cx="418823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7´0</a:t>
            </a:r>
          </a:p>
        </p:txBody>
      </p:sp>
      <p:sp>
        <p:nvSpPr>
          <p:cNvPr id="159" name="Rectangle 28">
            <a:extLst>
              <a:ext uri="{FF2B5EF4-FFF2-40B4-BE49-F238E27FC236}">
                <a16:creationId xmlns:a16="http://schemas.microsoft.com/office/drawing/2014/main" id="{2D2AC000-A9D4-4D1B-AE4C-07C8E2026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95" y="4827588"/>
            <a:ext cx="366259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160" name="Rectangle 29">
            <a:extLst>
              <a:ext uri="{FF2B5EF4-FFF2-40B4-BE49-F238E27FC236}">
                <a16:creationId xmlns:a16="http://schemas.microsoft.com/office/drawing/2014/main" id="{39ED9DD2-1A9C-4E20-AC5F-807A94EDB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220" y="4827588"/>
            <a:ext cx="366259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161" name="Rectangle 30">
            <a:extLst>
              <a:ext uri="{FF2B5EF4-FFF2-40B4-BE49-F238E27FC236}">
                <a16:creationId xmlns:a16="http://schemas.microsoft.com/office/drawing/2014/main" id="{8A0636A0-B4B2-486C-B4DC-165F9347D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991" y="4827588"/>
            <a:ext cx="366259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70</a:t>
            </a:r>
          </a:p>
        </p:txBody>
      </p:sp>
      <p:sp>
        <p:nvSpPr>
          <p:cNvPr id="269" name="Rectangle 31">
            <a:extLst>
              <a:ext uri="{FF2B5EF4-FFF2-40B4-BE49-F238E27FC236}">
                <a16:creationId xmlns:a16="http://schemas.microsoft.com/office/drawing/2014/main" id="{C65D0B09-A94E-4D33-AB24-94189FBE6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439" y="4827588"/>
            <a:ext cx="366259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80</a:t>
            </a:r>
          </a:p>
        </p:txBody>
      </p:sp>
      <p:sp>
        <p:nvSpPr>
          <p:cNvPr id="270" name="Rectangle 32">
            <a:extLst>
              <a:ext uri="{FF2B5EF4-FFF2-40B4-BE49-F238E27FC236}">
                <a16:creationId xmlns:a16="http://schemas.microsoft.com/office/drawing/2014/main" id="{EA5467A4-D075-45E5-9602-7F93834FE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209" y="4827588"/>
            <a:ext cx="366259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90</a:t>
            </a:r>
          </a:p>
        </p:txBody>
      </p:sp>
      <p:sp>
        <p:nvSpPr>
          <p:cNvPr id="271" name="Rectangle 33">
            <a:extLst>
              <a:ext uri="{FF2B5EF4-FFF2-40B4-BE49-F238E27FC236}">
                <a16:creationId xmlns:a16="http://schemas.microsoft.com/office/drawing/2014/main" id="{E5A810A3-4887-43B5-B5DB-389F128DA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2982" y="4827588"/>
            <a:ext cx="452736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272" name="Rectangle 34">
            <a:extLst>
              <a:ext uri="{FF2B5EF4-FFF2-40B4-BE49-F238E27FC236}">
                <a16:creationId xmlns:a16="http://schemas.microsoft.com/office/drawing/2014/main" id="{006C0C86-6E9D-41DC-83EB-D6EED51DF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6506" y="4827588"/>
            <a:ext cx="452736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110</a:t>
            </a:r>
          </a:p>
        </p:txBody>
      </p:sp>
      <p:sp>
        <p:nvSpPr>
          <p:cNvPr id="273" name="Rectangle 35">
            <a:extLst>
              <a:ext uri="{FF2B5EF4-FFF2-40B4-BE49-F238E27FC236}">
                <a16:creationId xmlns:a16="http://schemas.microsoft.com/office/drawing/2014/main" id="{7FEE081F-2645-41E2-ABF6-9F8ED7A66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9956" y="4827588"/>
            <a:ext cx="452736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120</a:t>
            </a:r>
          </a:p>
        </p:txBody>
      </p:sp>
      <p:sp>
        <p:nvSpPr>
          <p:cNvPr id="274" name="Rectangle 36">
            <a:extLst>
              <a:ext uri="{FF2B5EF4-FFF2-40B4-BE49-F238E27FC236}">
                <a16:creationId xmlns:a16="http://schemas.microsoft.com/office/drawing/2014/main" id="{557DB7B9-F16D-4144-B3CB-3BAE99FDA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1725" y="4827588"/>
            <a:ext cx="452736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130</a:t>
            </a:r>
          </a:p>
        </p:txBody>
      </p:sp>
      <p:sp>
        <p:nvSpPr>
          <p:cNvPr id="275" name="Rectangle 37">
            <a:extLst>
              <a:ext uri="{FF2B5EF4-FFF2-40B4-BE49-F238E27FC236}">
                <a16:creationId xmlns:a16="http://schemas.microsoft.com/office/drawing/2014/main" id="{C5D5DE9C-9EE5-45A9-8288-7FBAA5E14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3494" y="4827588"/>
            <a:ext cx="452736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140</a:t>
            </a:r>
          </a:p>
        </p:txBody>
      </p:sp>
      <p:sp>
        <p:nvSpPr>
          <p:cNvPr id="276" name="Oval 38">
            <a:extLst>
              <a:ext uri="{FF2B5EF4-FFF2-40B4-BE49-F238E27FC236}">
                <a16:creationId xmlns:a16="http://schemas.microsoft.com/office/drawing/2014/main" id="{B477DBA8-D695-4DD7-88C9-2BC5C1BBB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9910" y="2165352"/>
            <a:ext cx="85642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77" name="Oval 39">
            <a:extLst>
              <a:ext uri="{FF2B5EF4-FFF2-40B4-BE49-F238E27FC236}">
                <a16:creationId xmlns:a16="http://schemas.microsoft.com/office/drawing/2014/main" id="{7B75A6D4-9EA0-4A99-AF3B-24E3821DA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6539" y="24828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78" name="Oval 40">
            <a:extLst>
              <a:ext uri="{FF2B5EF4-FFF2-40B4-BE49-F238E27FC236}">
                <a16:creationId xmlns:a16="http://schemas.microsoft.com/office/drawing/2014/main" id="{8E9C5D46-5D40-4779-B83B-C0DF4C220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487" y="29654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79" name="Oval 41">
            <a:extLst>
              <a:ext uri="{FF2B5EF4-FFF2-40B4-BE49-F238E27FC236}">
                <a16:creationId xmlns:a16="http://schemas.microsoft.com/office/drawing/2014/main" id="{84E87B64-0789-43E3-8A09-6E10D8D07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152" y="35369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80" name="Oval 42">
            <a:extLst>
              <a:ext uri="{FF2B5EF4-FFF2-40B4-BE49-F238E27FC236}">
                <a16:creationId xmlns:a16="http://schemas.microsoft.com/office/drawing/2014/main" id="{9D173A74-60C3-4139-9E38-BE51D9DF8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4502" y="3054350"/>
            <a:ext cx="85641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81" name="Oval 43">
            <a:extLst>
              <a:ext uri="{FF2B5EF4-FFF2-40B4-BE49-F238E27FC236}">
                <a16:creationId xmlns:a16="http://schemas.microsoft.com/office/drawing/2014/main" id="{58A3D12E-0A56-4DE5-BB40-7CC0557DB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1366" y="29527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82" name="Oval 44">
            <a:extLst>
              <a:ext uri="{FF2B5EF4-FFF2-40B4-BE49-F238E27FC236}">
                <a16:creationId xmlns:a16="http://schemas.microsoft.com/office/drawing/2014/main" id="{9251CBAD-8B71-4BD2-AE8D-7A0249298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7399" y="33083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83" name="Oval 45">
            <a:extLst>
              <a:ext uri="{FF2B5EF4-FFF2-40B4-BE49-F238E27FC236}">
                <a16:creationId xmlns:a16="http://schemas.microsoft.com/office/drawing/2014/main" id="{A287EA96-5E7D-4C41-A263-3EC53323D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4140" y="32321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84" name="Oval 46">
            <a:extLst>
              <a:ext uri="{FF2B5EF4-FFF2-40B4-BE49-F238E27FC236}">
                <a16:creationId xmlns:a16="http://schemas.microsoft.com/office/drawing/2014/main" id="{B0FA13BE-85EC-446F-95B9-1285EC9E8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2637" y="33591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85" name="Oval 47">
            <a:extLst>
              <a:ext uri="{FF2B5EF4-FFF2-40B4-BE49-F238E27FC236}">
                <a16:creationId xmlns:a16="http://schemas.microsoft.com/office/drawing/2014/main" id="{162795DA-0A56-497D-B432-333E1BC50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0239" y="3854450"/>
            <a:ext cx="85641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86" name="Oval 48">
            <a:extLst>
              <a:ext uri="{FF2B5EF4-FFF2-40B4-BE49-F238E27FC236}">
                <a16:creationId xmlns:a16="http://schemas.microsoft.com/office/drawing/2014/main" id="{C930A3E9-6339-41AB-9E23-9D42EC949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580" y="43624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87" name="Oval 49">
            <a:extLst>
              <a:ext uri="{FF2B5EF4-FFF2-40B4-BE49-F238E27FC236}">
                <a16:creationId xmlns:a16="http://schemas.microsoft.com/office/drawing/2014/main" id="{238DA4AB-9B52-4152-892F-23BD2167D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3927" y="4235450"/>
            <a:ext cx="85642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88" name="Oval 50">
            <a:extLst>
              <a:ext uri="{FF2B5EF4-FFF2-40B4-BE49-F238E27FC236}">
                <a16:creationId xmlns:a16="http://schemas.microsoft.com/office/drawing/2014/main" id="{D5706E9C-6D03-4EB0-A69B-2816E0C77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487" y="39052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89" name="Oval 51">
            <a:extLst>
              <a:ext uri="{FF2B5EF4-FFF2-40B4-BE49-F238E27FC236}">
                <a16:creationId xmlns:a16="http://schemas.microsoft.com/office/drawing/2014/main" id="{23173439-265D-4294-A673-881E770A7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7746" y="34226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90" name="Oval 52">
            <a:extLst>
              <a:ext uri="{FF2B5EF4-FFF2-40B4-BE49-F238E27FC236}">
                <a16:creationId xmlns:a16="http://schemas.microsoft.com/office/drawing/2014/main" id="{F18B1202-C67C-4DF9-AFA7-D6EA38044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4970" y="40449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91" name="Oval 53">
            <a:extLst>
              <a:ext uri="{FF2B5EF4-FFF2-40B4-BE49-F238E27FC236}">
                <a16:creationId xmlns:a16="http://schemas.microsoft.com/office/drawing/2014/main" id="{47DF6212-715D-466B-B609-890C4F4A5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122" y="4464052"/>
            <a:ext cx="85641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92" name="Oval 54">
            <a:extLst>
              <a:ext uri="{FF2B5EF4-FFF2-40B4-BE49-F238E27FC236}">
                <a16:creationId xmlns:a16="http://schemas.microsoft.com/office/drawing/2014/main" id="{BC223C04-DC65-4677-AB71-C57343007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6740" y="38290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93" name="Oval 55">
            <a:extLst>
              <a:ext uri="{FF2B5EF4-FFF2-40B4-BE49-F238E27FC236}">
                <a16:creationId xmlns:a16="http://schemas.microsoft.com/office/drawing/2014/main" id="{7582D253-9054-4837-B897-1073C8AB2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107" y="3511551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94" name="Oval 56">
            <a:extLst>
              <a:ext uri="{FF2B5EF4-FFF2-40B4-BE49-F238E27FC236}">
                <a16:creationId xmlns:a16="http://schemas.microsoft.com/office/drawing/2014/main" id="{FF5F6317-2EEC-46BF-A9AF-2B8649EAF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283" y="39941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95" name="Oval 57">
            <a:extLst>
              <a:ext uri="{FF2B5EF4-FFF2-40B4-BE49-F238E27FC236}">
                <a16:creationId xmlns:a16="http://schemas.microsoft.com/office/drawing/2014/main" id="{20F017B4-9EF3-4556-A240-07948E382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9233" y="38290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96" name="Oval 58">
            <a:extLst>
              <a:ext uri="{FF2B5EF4-FFF2-40B4-BE49-F238E27FC236}">
                <a16:creationId xmlns:a16="http://schemas.microsoft.com/office/drawing/2014/main" id="{8B9C4113-8840-4221-80A7-A86ECC4B3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1366" y="32321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97" name="Oval 59">
            <a:extLst>
              <a:ext uri="{FF2B5EF4-FFF2-40B4-BE49-F238E27FC236}">
                <a16:creationId xmlns:a16="http://schemas.microsoft.com/office/drawing/2014/main" id="{8D2CC976-CAF9-485A-95D0-2847828C0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479" y="3422650"/>
            <a:ext cx="85641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98" name="Oval 60">
            <a:extLst>
              <a:ext uri="{FF2B5EF4-FFF2-40B4-BE49-F238E27FC236}">
                <a16:creationId xmlns:a16="http://schemas.microsoft.com/office/drawing/2014/main" id="{ADBBB093-0EC6-451C-934A-14A2994B8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6539" y="30670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99" name="Oval 61">
            <a:extLst>
              <a:ext uri="{FF2B5EF4-FFF2-40B4-BE49-F238E27FC236}">
                <a16:creationId xmlns:a16="http://schemas.microsoft.com/office/drawing/2014/main" id="{CE122D98-FEC9-411A-A5BB-48AE319E4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599" y="27114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00" name="Oval 62">
            <a:extLst>
              <a:ext uri="{FF2B5EF4-FFF2-40B4-BE49-F238E27FC236}">
                <a16:creationId xmlns:a16="http://schemas.microsoft.com/office/drawing/2014/main" id="{376ECCFA-3DB8-465D-91B4-307110B1E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6372" y="42100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01" name="Oval 63">
            <a:extLst>
              <a:ext uri="{FF2B5EF4-FFF2-40B4-BE49-F238E27FC236}">
                <a16:creationId xmlns:a16="http://schemas.microsoft.com/office/drawing/2014/main" id="{92741F99-C79C-4269-8FD6-97EB0734A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026" y="42227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02" name="Oval 64">
            <a:extLst>
              <a:ext uri="{FF2B5EF4-FFF2-40B4-BE49-F238E27FC236}">
                <a16:creationId xmlns:a16="http://schemas.microsoft.com/office/drawing/2014/main" id="{DF122FF2-17C8-482D-B41A-E010513A8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513" y="38671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03" name="Oval 65">
            <a:extLst>
              <a:ext uri="{FF2B5EF4-FFF2-40B4-BE49-F238E27FC236}">
                <a16:creationId xmlns:a16="http://schemas.microsoft.com/office/drawing/2014/main" id="{E7127DA0-F29C-4E31-A5F2-031E7F28D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059" y="41592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04" name="Oval 66">
            <a:extLst>
              <a:ext uri="{FF2B5EF4-FFF2-40B4-BE49-F238E27FC236}">
                <a16:creationId xmlns:a16="http://schemas.microsoft.com/office/drawing/2014/main" id="{523F65DB-2B2F-4455-B354-02B7D173D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205" y="3511551"/>
            <a:ext cx="85641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05" name="Oval 67">
            <a:extLst>
              <a:ext uri="{FF2B5EF4-FFF2-40B4-BE49-F238E27FC236}">
                <a16:creationId xmlns:a16="http://schemas.microsoft.com/office/drawing/2014/main" id="{76E500AC-2CC9-4ABE-BFF5-05638595D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3296" y="3232150"/>
            <a:ext cx="85641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06" name="Oval 68">
            <a:extLst>
              <a:ext uri="{FF2B5EF4-FFF2-40B4-BE49-F238E27FC236}">
                <a16:creationId xmlns:a16="http://schemas.microsoft.com/office/drawing/2014/main" id="{68B6BB14-6072-4737-A8EF-C97244203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0520" y="33718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07" name="Oval 69">
            <a:extLst>
              <a:ext uri="{FF2B5EF4-FFF2-40B4-BE49-F238E27FC236}">
                <a16:creationId xmlns:a16="http://schemas.microsoft.com/office/drawing/2014/main" id="{2B9C4BD9-F2C4-4B81-8980-7DFD53AC1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3482" y="38798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08" name="Oval 70">
            <a:extLst>
              <a:ext uri="{FF2B5EF4-FFF2-40B4-BE49-F238E27FC236}">
                <a16:creationId xmlns:a16="http://schemas.microsoft.com/office/drawing/2014/main" id="{4B3E50AE-73AE-48A2-910B-B3969E4A1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122" y="4184650"/>
            <a:ext cx="85641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10" name="Rectangle 72">
            <a:extLst>
              <a:ext uri="{FF2B5EF4-FFF2-40B4-BE49-F238E27FC236}">
                <a16:creationId xmlns:a16="http://schemas.microsoft.com/office/drawing/2014/main" id="{8B7E22C7-7567-484E-BF07-7EE875D20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934" y="2908302"/>
            <a:ext cx="1922725" cy="311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717" tIns="47019" rIns="95717" bIns="47019">
            <a:spAutoFit/>
          </a:bodyPr>
          <a:lstStyle/>
          <a:p>
            <a:pPr algn="ctr" defTabSz="967252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81" b="1" i="1" dirty="0">
                <a:solidFill>
                  <a:srgbClr val="000000"/>
                </a:solidFill>
              </a:rPr>
              <a:t>Expenditure</a:t>
            </a:r>
          </a:p>
        </p:txBody>
      </p:sp>
      <p:sp>
        <p:nvSpPr>
          <p:cNvPr id="311" name="Freeform 75">
            <a:extLst>
              <a:ext uri="{FF2B5EF4-FFF2-40B4-BE49-F238E27FC236}">
                <a16:creationId xmlns:a16="http://schemas.microsoft.com/office/drawing/2014/main" id="{60DAA006-697A-41FA-90C2-02A62C035DA0}"/>
              </a:ext>
            </a:extLst>
          </p:cNvPr>
          <p:cNvSpPr>
            <a:spLocks/>
          </p:cNvSpPr>
          <p:nvPr/>
        </p:nvSpPr>
        <p:spPr bwMode="auto">
          <a:xfrm>
            <a:off x="8378083" y="4114800"/>
            <a:ext cx="2320704" cy="1766888"/>
          </a:xfrm>
          <a:custGeom>
            <a:avLst/>
            <a:gdLst/>
            <a:ahLst/>
            <a:cxnLst>
              <a:cxn ang="0">
                <a:pos x="554" y="0"/>
              </a:cxn>
              <a:cxn ang="0">
                <a:pos x="681" y="221"/>
              </a:cxn>
              <a:cxn ang="0">
                <a:pos x="744" y="104"/>
              </a:cxn>
              <a:cxn ang="0">
                <a:pos x="792" y="240"/>
              </a:cxn>
              <a:cxn ang="0">
                <a:pos x="831" y="166"/>
              </a:cxn>
              <a:cxn ang="0">
                <a:pos x="855" y="227"/>
              </a:cxn>
              <a:cxn ang="0">
                <a:pos x="1037" y="12"/>
              </a:cxn>
              <a:cxn ang="0">
                <a:pos x="958" y="283"/>
              </a:cxn>
              <a:cxn ang="0">
                <a:pos x="1148" y="154"/>
              </a:cxn>
              <a:cxn ang="0">
                <a:pos x="1061" y="307"/>
              </a:cxn>
              <a:cxn ang="0">
                <a:pos x="1377" y="178"/>
              </a:cxn>
              <a:cxn ang="0">
                <a:pos x="1148" y="350"/>
              </a:cxn>
              <a:cxn ang="0">
                <a:pos x="1354" y="313"/>
              </a:cxn>
              <a:cxn ang="0">
                <a:pos x="1219" y="405"/>
              </a:cxn>
              <a:cxn ang="0">
                <a:pos x="1496" y="375"/>
              </a:cxn>
              <a:cxn ang="0">
                <a:pos x="1251" y="491"/>
              </a:cxn>
              <a:cxn ang="0">
                <a:pos x="1488" y="491"/>
              </a:cxn>
              <a:cxn ang="0">
                <a:pos x="1266" y="553"/>
              </a:cxn>
              <a:cxn ang="0">
                <a:pos x="1369" y="590"/>
              </a:cxn>
              <a:cxn ang="0">
                <a:pos x="1219" y="608"/>
              </a:cxn>
              <a:cxn ang="0">
                <a:pos x="1456" y="713"/>
              </a:cxn>
              <a:cxn ang="0">
                <a:pos x="1187" y="676"/>
              </a:cxn>
              <a:cxn ang="0">
                <a:pos x="1330" y="762"/>
              </a:cxn>
              <a:cxn ang="0">
                <a:pos x="1140" y="731"/>
              </a:cxn>
              <a:cxn ang="0">
                <a:pos x="1259" y="829"/>
              </a:cxn>
              <a:cxn ang="0">
                <a:pos x="1116" y="805"/>
              </a:cxn>
              <a:cxn ang="0">
                <a:pos x="1266" y="989"/>
              </a:cxn>
              <a:cxn ang="0">
                <a:pos x="1061" y="872"/>
              </a:cxn>
              <a:cxn ang="0">
                <a:pos x="1092" y="1051"/>
              </a:cxn>
              <a:cxn ang="0">
                <a:pos x="918" y="903"/>
              </a:cxn>
              <a:cxn ang="0">
                <a:pos x="902" y="1112"/>
              </a:cxn>
              <a:cxn ang="0">
                <a:pos x="792" y="897"/>
              </a:cxn>
              <a:cxn ang="0">
                <a:pos x="744" y="965"/>
              </a:cxn>
              <a:cxn ang="0">
                <a:pos x="712" y="903"/>
              </a:cxn>
              <a:cxn ang="0">
                <a:pos x="578" y="1075"/>
              </a:cxn>
              <a:cxn ang="0">
                <a:pos x="602" y="922"/>
              </a:cxn>
              <a:cxn ang="0">
                <a:pos x="554" y="952"/>
              </a:cxn>
              <a:cxn ang="0">
                <a:pos x="562" y="854"/>
              </a:cxn>
              <a:cxn ang="0">
                <a:pos x="459" y="915"/>
              </a:cxn>
              <a:cxn ang="0">
                <a:pos x="475" y="829"/>
              </a:cxn>
              <a:cxn ang="0">
                <a:pos x="285" y="952"/>
              </a:cxn>
              <a:cxn ang="0">
                <a:pos x="404" y="774"/>
              </a:cxn>
              <a:cxn ang="0">
                <a:pos x="277" y="805"/>
              </a:cxn>
              <a:cxn ang="0">
                <a:pos x="356" y="707"/>
              </a:cxn>
              <a:cxn ang="0">
                <a:pos x="87" y="731"/>
              </a:cxn>
              <a:cxn ang="0">
                <a:pos x="301" y="639"/>
              </a:cxn>
              <a:cxn ang="0">
                <a:pos x="190" y="608"/>
              </a:cxn>
              <a:cxn ang="0">
                <a:pos x="340" y="559"/>
              </a:cxn>
              <a:cxn ang="0">
                <a:pos x="0" y="522"/>
              </a:cxn>
              <a:cxn ang="0">
                <a:pos x="309" y="491"/>
              </a:cxn>
              <a:cxn ang="0">
                <a:pos x="182" y="424"/>
              </a:cxn>
              <a:cxn ang="0">
                <a:pos x="420" y="424"/>
              </a:cxn>
              <a:cxn ang="0">
                <a:pos x="190" y="313"/>
              </a:cxn>
              <a:cxn ang="0">
                <a:pos x="427" y="338"/>
              </a:cxn>
              <a:cxn ang="0">
                <a:pos x="230" y="129"/>
              </a:cxn>
              <a:cxn ang="0">
                <a:pos x="514" y="283"/>
              </a:cxn>
              <a:cxn ang="0">
                <a:pos x="467" y="147"/>
              </a:cxn>
              <a:cxn ang="0">
                <a:pos x="586" y="246"/>
              </a:cxn>
              <a:cxn ang="0">
                <a:pos x="554" y="6"/>
              </a:cxn>
              <a:cxn ang="0">
                <a:pos x="554" y="0"/>
              </a:cxn>
            </a:cxnLst>
            <a:rect l="0" t="0" r="r" b="b"/>
            <a:pathLst>
              <a:path w="1497" h="1113">
                <a:moveTo>
                  <a:pt x="554" y="0"/>
                </a:moveTo>
                <a:lnTo>
                  <a:pt x="681" y="221"/>
                </a:lnTo>
                <a:lnTo>
                  <a:pt x="744" y="104"/>
                </a:lnTo>
                <a:lnTo>
                  <a:pt x="792" y="240"/>
                </a:lnTo>
                <a:lnTo>
                  <a:pt x="831" y="166"/>
                </a:lnTo>
                <a:lnTo>
                  <a:pt x="855" y="227"/>
                </a:lnTo>
                <a:lnTo>
                  <a:pt x="1037" y="12"/>
                </a:lnTo>
                <a:lnTo>
                  <a:pt x="958" y="283"/>
                </a:lnTo>
                <a:lnTo>
                  <a:pt x="1148" y="154"/>
                </a:lnTo>
                <a:lnTo>
                  <a:pt x="1061" y="307"/>
                </a:lnTo>
                <a:lnTo>
                  <a:pt x="1377" y="178"/>
                </a:lnTo>
                <a:lnTo>
                  <a:pt x="1148" y="350"/>
                </a:lnTo>
                <a:lnTo>
                  <a:pt x="1354" y="313"/>
                </a:lnTo>
                <a:lnTo>
                  <a:pt x="1219" y="405"/>
                </a:lnTo>
                <a:lnTo>
                  <a:pt x="1496" y="375"/>
                </a:lnTo>
                <a:lnTo>
                  <a:pt x="1251" y="491"/>
                </a:lnTo>
                <a:lnTo>
                  <a:pt x="1488" y="491"/>
                </a:lnTo>
                <a:lnTo>
                  <a:pt x="1266" y="553"/>
                </a:lnTo>
                <a:lnTo>
                  <a:pt x="1369" y="590"/>
                </a:lnTo>
                <a:lnTo>
                  <a:pt x="1219" y="608"/>
                </a:lnTo>
                <a:lnTo>
                  <a:pt x="1456" y="713"/>
                </a:lnTo>
                <a:lnTo>
                  <a:pt x="1187" y="676"/>
                </a:lnTo>
                <a:lnTo>
                  <a:pt x="1330" y="762"/>
                </a:lnTo>
                <a:lnTo>
                  <a:pt x="1140" y="731"/>
                </a:lnTo>
                <a:lnTo>
                  <a:pt x="1259" y="829"/>
                </a:lnTo>
                <a:lnTo>
                  <a:pt x="1116" y="805"/>
                </a:lnTo>
                <a:lnTo>
                  <a:pt x="1266" y="989"/>
                </a:lnTo>
                <a:lnTo>
                  <a:pt x="1061" y="872"/>
                </a:lnTo>
                <a:lnTo>
                  <a:pt x="1092" y="1051"/>
                </a:lnTo>
                <a:lnTo>
                  <a:pt x="918" y="903"/>
                </a:lnTo>
                <a:lnTo>
                  <a:pt x="902" y="1112"/>
                </a:lnTo>
                <a:lnTo>
                  <a:pt x="792" y="897"/>
                </a:lnTo>
                <a:lnTo>
                  <a:pt x="744" y="965"/>
                </a:lnTo>
                <a:lnTo>
                  <a:pt x="712" y="903"/>
                </a:lnTo>
                <a:lnTo>
                  <a:pt x="578" y="1075"/>
                </a:lnTo>
                <a:lnTo>
                  <a:pt x="602" y="922"/>
                </a:lnTo>
                <a:lnTo>
                  <a:pt x="554" y="952"/>
                </a:lnTo>
                <a:lnTo>
                  <a:pt x="562" y="854"/>
                </a:lnTo>
                <a:lnTo>
                  <a:pt x="459" y="915"/>
                </a:lnTo>
                <a:lnTo>
                  <a:pt x="475" y="829"/>
                </a:lnTo>
                <a:lnTo>
                  <a:pt x="285" y="952"/>
                </a:lnTo>
                <a:lnTo>
                  <a:pt x="404" y="774"/>
                </a:lnTo>
                <a:lnTo>
                  <a:pt x="277" y="805"/>
                </a:lnTo>
                <a:lnTo>
                  <a:pt x="356" y="707"/>
                </a:lnTo>
                <a:lnTo>
                  <a:pt x="87" y="731"/>
                </a:lnTo>
                <a:lnTo>
                  <a:pt x="301" y="639"/>
                </a:lnTo>
                <a:lnTo>
                  <a:pt x="190" y="608"/>
                </a:lnTo>
                <a:lnTo>
                  <a:pt x="340" y="559"/>
                </a:lnTo>
                <a:lnTo>
                  <a:pt x="0" y="522"/>
                </a:lnTo>
                <a:lnTo>
                  <a:pt x="309" y="491"/>
                </a:lnTo>
                <a:lnTo>
                  <a:pt x="182" y="424"/>
                </a:lnTo>
                <a:lnTo>
                  <a:pt x="420" y="424"/>
                </a:lnTo>
                <a:lnTo>
                  <a:pt x="190" y="313"/>
                </a:lnTo>
                <a:lnTo>
                  <a:pt x="427" y="338"/>
                </a:lnTo>
                <a:lnTo>
                  <a:pt x="230" y="129"/>
                </a:lnTo>
                <a:lnTo>
                  <a:pt x="514" y="283"/>
                </a:lnTo>
                <a:lnTo>
                  <a:pt x="467" y="147"/>
                </a:lnTo>
                <a:lnTo>
                  <a:pt x="586" y="246"/>
                </a:lnTo>
                <a:lnTo>
                  <a:pt x="554" y="6"/>
                </a:lnTo>
                <a:lnTo>
                  <a:pt x="554" y="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FF">
                  <a:gamma/>
                  <a:shade val="80000"/>
                  <a:invGamma/>
                </a:srgbClr>
              </a:gs>
            </a:gsLst>
            <a:path path="rect">
              <a:fillToRect l="50000" t="50000" r="50000" b="50000"/>
            </a:path>
          </a:gra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CECECE"/>
            </a:outerShdw>
          </a:effectLst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12" name="Rectangle 76">
            <a:extLst>
              <a:ext uri="{FF2B5EF4-FFF2-40B4-BE49-F238E27FC236}">
                <a16:creationId xmlns:a16="http://schemas.microsoft.com/office/drawing/2014/main" id="{1EA41008-5396-49FE-A96B-2BDF7A229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0400" y="4802374"/>
            <a:ext cx="1388729" cy="5636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717" tIns="47019" rIns="95717" bIns="47019">
            <a:spAutoFit/>
          </a:bodyPr>
          <a:lstStyle/>
          <a:p>
            <a:pPr algn="ctr" defTabSz="967252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92" b="1" dirty="0">
                <a:solidFill>
                  <a:srgbClr val="000000"/>
                </a:solidFill>
              </a:rPr>
              <a:t>75% needs subsidy</a:t>
            </a:r>
          </a:p>
        </p:txBody>
      </p:sp>
      <p:grpSp>
        <p:nvGrpSpPr>
          <p:cNvPr id="313" name="Group 77">
            <a:extLst>
              <a:ext uri="{FF2B5EF4-FFF2-40B4-BE49-F238E27FC236}">
                <a16:creationId xmlns:a16="http://schemas.microsoft.com/office/drawing/2014/main" id="{A6497E4D-2070-41A5-86B6-1B42E0DC68B8}"/>
              </a:ext>
            </a:extLst>
          </p:cNvPr>
          <p:cNvGrpSpPr>
            <a:grpSpLocks/>
          </p:cNvGrpSpPr>
          <p:nvPr/>
        </p:nvGrpSpPr>
        <p:grpSpPr bwMode="auto">
          <a:xfrm>
            <a:off x="1748461" y="4314825"/>
            <a:ext cx="1957989" cy="1924050"/>
            <a:chOff x="315" y="2718"/>
            <a:chExt cx="1263" cy="1212"/>
          </a:xfrm>
        </p:grpSpPr>
        <p:sp>
          <p:nvSpPr>
            <p:cNvPr id="314" name="Freeform 78">
              <a:extLst>
                <a:ext uri="{FF2B5EF4-FFF2-40B4-BE49-F238E27FC236}">
                  <a16:creationId xmlns:a16="http://schemas.microsoft.com/office/drawing/2014/main" id="{4B63CC95-CDCA-4F9F-82B0-5BE2D2B52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" y="2718"/>
              <a:ext cx="1257" cy="928"/>
            </a:xfrm>
            <a:custGeom>
              <a:avLst/>
              <a:gdLst/>
              <a:ahLst/>
              <a:cxnLst>
                <a:cxn ang="0">
                  <a:pos x="209" y="199"/>
                </a:cxn>
                <a:cxn ang="0">
                  <a:pos x="249" y="150"/>
                </a:cxn>
                <a:cxn ang="0">
                  <a:pos x="309" y="130"/>
                </a:cxn>
                <a:cxn ang="0">
                  <a:pos x="389" y="110"/>
                </a:cxn>
                <a:cxn ang="0">
                  <a:pos x="478" y="130"/>
                </a:cxn>
                <a:cxn ang="0">
                  <a:pos x="528" y="100"/>
                </a:cxn>
                <a:cxn ang="0">
                  <a:pos x="588" y="40"/>
                </a:cxn>
                <a:cxn ang="0">
                  <a:pos x="688" y="10"/>
                </a:cxn>
                <a:cxn ang="0">
                  <a:pos x="787" y="10"/>
                </a:cxn>
                <a:cxn ang="0">
                  <a:pos x="877" y="60"/>
                </a:cxn>
                <a:cxn ang="0">
                  <a:pos x="927" y="110"/>
                </a:cxn>
                <a:cxn ang="0">
                  <a:pos x="967" y="140"/>
                </a:cxn>
                <a:cxn ang="0">
                  <a:pos x="1047" y="150"/>
                </a:cxn>
                <a:cxn ang="0">
                  <a:pos x="1097" y="209"/>
                </a:cxn>
                <a:cxn ang="0">
                  <a:pos x="1106" y="269"/>
                </a:cxn>
                <a:cxn ang="0">
                  <a:pos x="1156" y="279"/>
                </a:cxn>
                <a:cxn ang="0">
                  <a:pos x="1206" y="299"/>
                </a:cxn>
                <a:cxn ang="0">
                  <a:pos x="1226" y="329"/>
                </a:cxn>
                <a:cxn ang="0">
                  <a:pos x="1246" y="379"/>
                </a:cxn>
                <a:cxn ang="0">
                  <a:pos x="1246" y="409"/>
                </a:cxn>
                <a:cxn ang="0">
                  <a:pos x="1246" y="468"/>
                </a:cxn>
                <a:cxn ang="0">
                  <a:pos x="1256" y="508"/>
                </a:cxn>
                <a:cxn ang="0">
                  <a:pos x="1246" y="558"/>
                </a:cxn>
                <a:cxn ang="0">
                  <a:pos x="1246" y="618"/>
                </a:cxn>
                <a:cxn ang="0">
                  <a:pos x="1256" y="668"/>
                </a:cxn>
                <a:cxn ang="0">
                  <a:pos x="1246" y="728"/>
                </a:cxn>
                <a:cxn ang="0">
                  <a:pos x="1206" y="768"/>
                </a:cxn>
                <a:cxn ang="0">
                  <a:pos x="1126" y="797"/>
                </a:cxn>
                <a:cxn ang="0">
                  <a:pos x="1067" y="777"/>
                </a:cxn>
                <a:cxn ang="0">
                  <a:pos x="1037" y="817"/>
                </a:cxn>
                <a:cxn ang="0">
                  <a:pos x="987" y="847"/>
                </a:cxn>
                <a:cxn ang="0">
                  <a:pos x="927" y="867"/>
                </a:cxn>
                <a:cxn ang="0">
                  <a:pos x="857" y="857"/>
                </a:cxn>
                <a:cxn ang="0">
                  <a:pos x="807" y="867"/>
                </a:cxn>
                <a:cxn ang="0">
                  <a:pos x="768" y="897"/>
                </a:cxn>
                <a:cxn ang="0">
                  <a:pos x="708" y="917"/>
                </a:cxn>
                <a:cxn ang="0">
                  <a:pos x="658" y="907"/>
                </a:cxn>
                <a:cxn ang="0">
                  <a:pos x="608" y="877"/>
                </a:cxn>
                <a:cxn ang="0">
                  <a:pos x="568" y="907"/>
                </a:cxn>
                <a:cxn ang="0">
                  <a:pos x="518" y="927"/>
                </a:cxn>
                <a:cxn ang="0">
                  <a:pos x="449" y="917"/>
                </a:cxn>
                <a:cxn ang="0">
                  <a:pos x="399" y="877"/>
                </a:cxn>
                <a:cxn ang="0">
                  <a:pos x="349" y="867"/>
                </a:cxn>
                <a:cxn ang="0">
                  <a:pos x="289" y="867"/>
                </a:cxn>
                <a:cxn ang="0">
                  <a:pos x="229" y="837"/>
                </a:cxn>
                <a:cxn ang="0">
                  <a:pos x="199" y="797"/>
                </a:cxn>
                <a:cxn ang="0">
                  <a:pos x="179" y="777"/>
                </a:cxn>
                <a:cxn ang="0">
                  <a:pos x="110" y="768"/>
                </a:cxn>
                <a:cxn ang="0">
                  <a:pos x="60" y="728"/>
                </a:cxn>
                <a:cxn ang="0">
                  <a:pos x="30" y="668"/>
                </a:cxn>
                <a:cxn ang="0">
                  <a:pos x="30" y="588"/>
                </a:cxn>
                <a:cxn ang="0">
                  <a:pos x="10" y="518"/>
                </a:cxn>
                <a:cxn ang="0">
                  <a:pos x="0" y="459"/>
                </a:cxn>
                <a:cxn ang="0">
                  <a:pos x="0" y="379"/>
                </a:cxn>
                <a:cxn ang="0">
                  <a:pos x="40" y="319"/>
                </a:cxn>
                <a:cxn ang="0">
                  <a:pos x="100" y="279"/>
                </a:cxn>
                <a:cxn ang="0">
                  <a:pos x="179" y="249"/>
                </a:cxn>
                <a:cxn ang="0">
                  <a:pos x="199" y="219"/>
                </a:cxn>
              </a:cxnLst>
              <a:rect l="0" t="0" r="r" b="b"/>
              <a:pathLst>
                <a:path w="1257" h="928">
                  <a:moveTo>
                    <a:pt x="199" y="219"/>
                  </a:moveTo>
                  <a:lnTo>
                    <a:pt x="209" y="199"/>
                  </a:lnTo>
                  <a:lnTo>
                    <a:pt x="219" y="169"/>
                  </a:lnTo>
                  <a:lnTo>
                    <a:pt x="249" y="150"/>
                  </a:lnTo>
                  <a:lnTo>
                    <a:pt x="279" y="130"/>
                  </a:lnTo>
                  <a:lnTo>
                    <a:pt x="309" y="130"/>
                  </a:lnTo>
                  <a:lnTo>
                    <a:pt x="339" y="120"/>
                  </a:lnTo>
                  <a:lnTo>
                    <a:pt x="389" y="110"/>
                  </a:lnTo>
                  <a:lnTo>
                    <a:pt x="439" y="120"/>
                  </a:lnTo>
                  <a:lnTo>
                    <a:pt x="478" y="130"/>
                  </a:lnTo>
                  <a:lnTo>
                    <a:pt x="508" y="140"/>
                  </a:lnTo>
                  <a:lnTo>
                    <a:pt x="528" y="100"/>
                  </a:lnTo>
                  <a:lnTo>
                    <a:pt x="558" y="60"/>
                  </a:lnTo>
                  <a:lnTo>
                    <a:pt x="588" y="40"/>
                  </a:lnTo>
                  <a:lnTo>
                    <a:pt x="628" y="20"/>
                  </a:lnTo>
                  <a:lnTo>
                    <a:pt x="688" y="10"/>
                  </a:lnTo>
                  <a:lnTo>
                    <a:pt x="738" y="0"/>
                  </a:lnTo>
                  <a:lnTo>
                    <a:pt x="787" y="10"/>
                  </a:lnTo>
                  <a:lnTo>
                    <a:pt x="837" y="30"/>
                  </a:lnTo>
                  <a:lnTo>
                    <a:pt x="877" y="60"/>
                  </a:lnTo>
                  <a:lnTo>
                    <a:pt x="907" y="90"/>
                  </a:lnTo>
                  <a:lnTo>
                    <a:pt x="927" y="110"/>
                  </a:lnTo>
                  <a:lnTo>
                    <a:pt x="927" y="150"/>
                  </a:lnTo>
                  <a:lnTo>
                    <a:pt x="967" y="140"/>
                  </a:lnTo>
                  <a:lnTo>
                    <a:pt x="1007" y="140"/>
                  </a:lnTo>
                  <a:lnTo>
                    <a:pt x="1047" y="150"/>
                  </a:lnTo>
                  <a:lnTo>
                    <a:pt x="1077" y="179"/>
                  </a:lnTo>
                  <a:lnTo>
                    <a:pt x="1097" y="209"/>
                  </a:lnTo>
                  <a:lnTo>
                    <a:pt x="1106" y="249"/>
                  </a:lnTo>
                  <a:lnTo>
                    <a:pt x="1106" y="269"/>
                  </a:lnTo>
                  <a:lnTo>
                    <a:pt x="1126" y="269"/>
                  </a:lnTo>
                  <a:lnTo>
                    <a:pt x="1156" y="279"/>
                  </a:lnTo>
                  <a:lnTo>
                    <a:pt x="1176" y="289"/>
                  </a:lnTo>
                  <a:lnTo>
                    <a:pt x="1206" y="299"/>
                  </a:lnTo>
                  <a:lnTo>
                    <a:pt x="1216" y="309"/>
                  </a:lnTo>
                  <a:lnTo>
                    <a:pt x="1226" y="329"/>
                  </a:lnTo>
                  <a:lnTo>
                    <a:pt x="1246" y="349"/>
                  </a:lnTo>
                  <a:lnTo>
                    <a:pt x="1246" y="379"/>
                  </a:lnTo>
                  <a:lnTo>
                    <a:pt x="1246" y="389"/>
                  </a:lnTo>
                  <a:lnTo>
                    <a:pt x="1246" y="409"/>
                  </a:lnTo>
                  <a:lnTo>
                    <a:pt x="1236" y="439"/>
                  </a:lnTo>
                  <a:lnTo>
                    <a:pt x="1246" y="468"/>
                  </a:lnTo>
                  <a:lnTo>
                    <a:pt x="1256" y="488"/>
                  </a:lnTo>
                  <a:lnTo>
                    <a:pt x="1256" y="508"/>
                  </a:lnTo>
                  <a:lnTo>
                    <a:pt x="1246" y="548"/>
                  </a:lnTo>
                  <a:lnTo>
                    <a:pt x="1246" y="558"/>
                  </a:lnTo>
                  <a:lnTo>
                    <a:pt x="1236" y="588"/>
                  </a:lnTo>
                  <a:lnTo>
                    <a:pt x="1246" y="618"/>
                  </a:lnTo>
                  <a:lnTo>
                    <a:pt x="1256" y="638"/>
                  </a:lnTo>
                  <a:lnTo>
                    <a:pt x="1256" y="668"/>
                  </a:lnTo>
                  <a:lnTo>
                    <a:pt x="1256" y="698"/>
                  </a:lnTo>
                  <a:lnTo>
                    <a:pt x="1246" y="728"/>
                  </a:lnTo>
                  <a:lnTo>
                    <a:pt x="1226" y="748"/>
                  </a:lnTo>
                  <a:lnTo>
                    <a:pt x="1206" y="768"/>
                  </a:lnTo>
                  <a:lnTo>
                    <a:pt x="1166" y="787"/>
                  </a:lnTo>
                  <a:lnTo>
                    <a:pt x="1126" y="797"/>
                  </a:lnTo>
                  <a:lnTo>
                    <a:pt x="1097" y="797"/>
                  </a:lnTo>
                  <a:lnTo>
                    <a:pt x="1067" y="777"/>
                  </a:lnTo>
                  <a:lnTo>
                    <a:pt x="1057" y="807"/>
                  </a:lnTo>
                  <a:lnTo>
                    <a:pt x="1037" y="817"/>
                  </a:lnTo>
                  <a:lnTo>
                    <a:pt x="1017" y="837"/>
                  </a:lnTo>
                  <a:lnTo>
                    <a:pt x="987" y="847"/>
                  </a:lnTo>
                  <a:lnTo>
                    <a:pt x="967" y="857"/>
                  </a:lnTo>
                  <a:lnTo>
                    <a:pt x="927" y="867"/>
                  </a:lnTo>
                  <a:lnTo>
                    <a:pt x="897" y="867"/>
                  </a:lnTo>
                  <a:lnTo>
                    <a:pt x="857" y="857"/>
                  </a:lnTo>
                  <a:lnTo>
                    <a:pt x="827" y="837"/>
                  </a:lnTo>
                  <a:lnTo>
                    <a:pt x="807" y="867"/>
                  </a:lnTo>
                  <a:lnTo>
                    <a:pt x="787" y="887"/>
                  </a:lnTo>
                  <a:lnTo>
                    <a:pt x="768" y="897"/>
                  </a:lnTo>
                  <a:lnTo>
                    <a:pt x="738" y="907"/>
                  </a:lnTo>
                  <a:lnTo>
                    <a:pt x="708" y="917"/>
                  </a:lnTo>
                  <a:lnTo>
                    <a:pt x="678" y="917"/>
                  </a:lnTo>
                  <a:lnTo>
                    <a:pt x="658" y="907"/>
                  </a:lnTo>
                  <a:lnTo>
                    <a:pt x="628" y="897"/>
                  </a:lnTo>
                  <a:lnTo>
                    <a:pt x="608" y="877"/>
                  </a:lnTo>
                  <a:lnTo>
                    <a:pt x="588" y="897"/>
                  </a:lnTo>
                  <a:lnTo>
                    <a:pt x="568" y="907"/>
                  </a:lnTo>
                  <a:lnTo>
                    <a:pt x="548" y="917"/>
                  </a:lnTo>
                  <a:lnTo>
                    <a:pt x="518" y="927"/>
                  </a:lnTo>
                  <a:lnTo>
                    <a:pt x="478" y="927"/>
                  </a:lnTo>
                  <a:lnTo>
                    <a:pt x="449" y="917"/>
                  </a:lnTo>
                  <a:lnTo>
                    <a:pt x="419" y="907"/>
                  </a:lnTo>
                  <a:lnTo>
                    <a:pt x="399" y="877"/>
                  </a:lnTo>
                  <a:lnTo>
                    <a:pt x="379" y="857"/>
                  </a:lnTo>
                  <a:lnTo>
                    <a:pt x="349" y="867"/>
                  </a:lnTo>
                  <a:lnTo>
                    <a:pt x="319" y="867"/>
                  </a:lnTo>
                  <a:lnTo>
                    <a:pt x="289" y="867"/>
                  </a:lnTo>
                  <a:lnTo>
                    <a:pt x="259" y="857"/>
                  </a:lnTo>
                  <a:lnTo>
                    <a:pt x="229" y="837"/>
                  </a:lnTo>
                  <a:lnTo>
                    <a:pt x="209" y="817"/>
                  </a:lnTo>
                  <a:lnTo>
                    <a:pt x="199" y="797"/>
                  </a:lnTo>
                  <a:lnTo>
                    <a:pt x="189" y="768"/>
                  </a:lnTo>
                  <a:lnTo>
                    <a:pt x="179" y="777"/>
                  </a:lnTo>
                  <a:lnTo>
                    <a:pt x="150" y="777"/>
                  </a:lnTo>
                  <a:lnTo>
                    <a:pt x="110" y="768"/>
                  </a:lnTo>
                  <a:lnTo>
                    <a:pt x="80" y="758"/>
                  </a:lnTo>
                  <a:lnTo>
                    <a:pt x="60" y="728"/>
                  </a:lnTo>
                  <a:lnTo>
                    <a:pt x="40" y="698"/>
                  </a:lnTo>
                  <a:lnTo>
                    <a:pt x="30" y="668"/>
                  </a:lnTo>
                  <a:lnTo>
                    <a:pt x="30" y="618"/>
                  </a:lnTo>
                  <a:lnTo>
                    <a:pt x="30" y="588"/>
                  </a:lnTo>
                  <a:lnTo>
                    <a:pt x="40" y="548"/>
                  </a:lnTo>
                  <a:lnTo>
                    <a:pt x="10" y="518"/>
                  </a:lnTo>
                  <a:lnTo>
                    <a:pt x="0" y="488"/>
                  </a:lnTo>
                  <a:lnTo>
                    <a:pt x="0" y="459"/>
                  </a:lnTo>
                  <a:lnTo>
                    <a:pt x="0" y="419"/>
                  </a:lnTo>
                  <a:lnTo>
                    <a:pt x="0" y="379"/>
                  </a:lnTo>
                  <a:lnTo>
                    <a:pt x="20" y="349"/>
                  </a:lnTo>
                  <a:lnTo>
                    <a:pt x="40" y="319"/>
                  </a:lnTo>
                  <a:lnTo>
                    <a:pt x="70" y="299"/>
                  </a:lnTo>
                  <a:lnTo>
                    <a:pt x="100" y="279"/>
                  </a:lnTo>
                  <a:lnTo>
                    <a:pt x="140" y="259"/>
                  </a:lnTo>
                  <a:lnTo>
                    <a:pt x="179" y="249"/>
                  </a:lnTo>
                  <a:lnTo>
                    <a:pt x="199" y="249"/>
                  </a:lnTo>
                  <a:lnTo>
                    <a:pt x="199" y="21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CECECE"/>
              </a:outerShdw>
            </a:effectLst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15" name="Oval 79">
              <a:extLst>
                <a:ext uri="{FF2B5EF4-FFF2-40B4-BE49-F238E27FC236}">
                  <a16:creationId xmlns:a16="http://schemas.microsoft.com/office/drawing/2014/main" id="{51F7C2DC-9645-44B6-83C9-7CA34ED2F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" y="3589"/>
              <a:ext cx="181" cy="13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CECECE"/>
              </a:outerShdw>
            </a:effectLst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16" name="Oval 80">
              <a:extLst>
                <a:ext uri="{FF2B5EF4-FFF2-40B4-BE49-F238E27FC236}">
                  <a16:creationId xmlns:a16="http://schemas.microsoft.com/office/drawing/2014/main" id="{C89164B9-585D-4FD3-828E-63E83FBB5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3759"/>
              <a:ext cx="142" cy="8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CECECE"/>
              </a:outerShdw>
            </a:effectLst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17" name="Oval 81">
              <a:extLst>
                <a:ext uri="{FF2B5EF4-FFF2-40B4-BE49-F238E27FC236}">
                  <a16:creationId xmlns:a16="http://schemas.microsoft.com/office/drawing/2014/main" id="{5ECC4892-23CB-4A03-B8F0-0A977E83F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" y="3859"/>
              <a:ext cx="81" cy="7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CECECE"/>
              </a:outerShdw>
            </a:effectLst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</p:grpSp>
      <p:sp>
        <p:nvSpPr>
          <p:cNvPr id="318" name="Rectangle 82">
            <a:extLst>
              <a:ext uri="{FF2B5EF4-FFF2-40B4-BE49-F238E27FC236}">
                <a16:creationId xmlns:a16="http://schemas.microsoft.com/office/drawing/2014/main" id="{3D6A685D-3B56-438D-B3C3-4FE9778E2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309" y="4672276"/>
            <a:ext cx="1674198" cy="7980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717" tIns="47019" rIns="95717" bIns="47019">
            <a:spAutoFit/>
          </a:bodyPr>
          <a:lstStyle/>
          <a:p>
            <a:pPr algn="ctr" defTabSz="967252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92" b="1" dirty="0">
                <a:solidFill>
                  <a:srgbClr val="000000"/>
                </a:solidFill>
              </a:rPr>
              <a:t>25% of the schools can afford access</a:t>
            </a:r>
          </a:p>
        </p:txBody>
      </p:sp>
      <p:sp>
        <p:nvSpPr>
          <p:cNvPr id="319" name="Oval 83">
            <a:extLst>
              <a:ext uri="{FF2B5EF4-FFF2-40B4-BE49-F238E27FC236}">
                <a16:creationId xmlns:a16="http://schemas.microsoft.com/office/drawing/2014/main" id="{89E58FA2-2332-45B8-AF76-D766CABDB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685" y="2203452"/>
            <a:ext cx="85641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20" name="Oval 84">
            <a:extLst>
              <a:ext uri="{FF2B5EF4-FFF2-40B4-BE49-F238E27FC236}">
                <a16:creationId xmlns:a16="http://schemas.microsoft.com/office/drawing/2014/main" id="{B4CA125F-AD1B-4030-9E93-ABD73E13D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1464" y="2482850"/>
            <a:ext cx="85642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21" name="Oval 85">
            <a:extLst>
              <a:ext uri="{FF2B5EF4-FFF2-40B4-BE49-F238E27FC236}">
                <a16:creationId xmlns:a16="http://schemas.microsoft.com/office/drawing/2014/main" id="{B09F8E50-A03B-4CFB-992A-EBC4B4A1E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685" y="2482850"/>
            <a:ext cx="85641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22" name="Oval 86">
            <a:extLst>
              <a:ext uri="{FF2B5EF4-FFF2-40B4-BE49-F238E27FC236}">
                <a16:creationId xmlns:a16="http://schemas.microsoft.com/office/drawing/2014/main" id="{10605E9E-63D7-42EF-B03A-6BCE26B01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3120" y="26733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23" name="Oval 87">
            <a:extLst>
              <a:ext uri="{FF2B5EF4-FFF2-40B4-BE49-F238E27FC236}">
                <a16:creationId xmlns:a16="http://schemas.microsoft.com/office/drawing/2014/main" id="{8511E82F-C2BC-49A7-A5B1-FC19DB315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003" y="25463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24" name="Oval 88">
            <a:extLst>
              <a:ext uri="{FF2B5EF4-FFF2-40B4-BE49-F238E27FC236}">
                <a16:creationId xmlns:a16="http://schemas.microsoft.com/office/drawing/2014/main" id="{0238EE3D-5934-4CE7-96F4-CC8336D32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3779" y="2825751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25" name="Oval 89">
            <a:extLst>
              <a:ext uri="{FF2B5EF4-FFF2-40B4-BE49-F238E27FC236}">
                <a16:creationId xmlns:a16="http://schemas.microsoft.com/office/drawing/2014/main" id="{97C62A4D-1D9C-4D68-A834-EA6F8AC14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003" y="2825751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26" name="Oval 90">
            <a:extLst>
              <a:ext uri="{FF2B5EF4-FFF2-40B4-BE49-F238E27FC236}">
                <a16:creationId xmlns:a16="http://schemas.microsoft.com/office/drawing/2014/main" id="{D6B863A3-FA10-4DDF-8358-8249D747D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7117" y="30162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27" name="Oval 91">
            <a:extLst>
              <a:ext uri="{FF2B5EF4-FFF2-40B4-BE49-F238E27FC236}">
                <a16:creationId xmlns:a16="http://schemas.microsoft.com/office/drawing/2014/main" id="{138FDC22-46CB-491D-BC33-190E5221A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877" y="24066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28" name="Oval 92">
            <a:extLst>
              <a:ext uri="{FF2B5EF4-FFF2-40B4-BE49-F238E27FC236}">
                <a16:creationId xmlns:a16="http://schemas.microsoft.com/office/drawing/2014/main" id="{027AF15B-3456-4A8F-8812-6D0513A8C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652" y="2686050"/>
            <a:ext cx="85641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29" name="Oval 93">
            <a:extLst>
              <a:ext uri="{FF2B5EF4-FFF2-40B4-BE49-F238E27FC236}">
                <a16:creationId xmlns:a16="http://schemas.microsoft.com/office/drawing/2014/main" id="{FDDF3E38-1EB0-4183-A0D2-7E7D1C4EC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877" y="26860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30" name="Oval 94">
            <a:extLst>
              <a:ext uri="{FF2B5EF4-FFF2-40B4-BE49-F238E27FC236}">
                <a16:creationId xmlns:a16="http://schemas.microsoft.com/office/drawing/2014/main" id="{E75424DA-B842-40C2-94B0-EB94A59C3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5994" y="2876550"/>
            <a:ext cx="85642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31" name="Rectangle 95">
            <a:extLst>
              <a:ext uri="{FF2B5EF4-FFF2-40B4-BE49-F238E27FC236}">
                <a16:creationId xmlns:a16="http://schemas.microsoft.com/office/drawing/2014/main" id="{2E900224-5020-4D14-B843-FAE00F79F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992" y="5283202"/>
            <a:ext cx="3397095" cy="3879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717" tIns="47019" rIns="95717" bIns="47019">
            <a:spAutoFit/>
          </a:bodyPr>
          <a:lstStyle/>
          <a:p>
            <a:pPr algn="ctr" defTabSz="967252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116" b="1" i="1">
                <a:solidFill>
                  <a:srgbClr val="000000"/>
                </a:solidFill>
              </a:rPr>
              <a:t>SO WHAT?</a:t>
            </a:r>
          </a:p>
        </p:txBody>
      </p:sp>
      <p:pic>
        <p:nvPicPr>
          <p:cNvPr id="332" name="Picture 96">
            <a:extLst>
              <a:ext uri="{FF2B5EF4-FFF2-40B4-BE49-F238E27FC236}">
                <a16:creationId xmlns:a16="http://schemas.microsoft.com/office/drawing/2014/main" id="{BB5227E6-0563-4977-9724-49757683EE95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24076" y="3556000"/>
            <a:ext cx="806033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33" name="Picture 97">
            <a:extLst>
              <a:ext uri="{FF2B5EF4-FFF2-40B4-BE49-F238E27FC236}">
                <a16:creationId xmlns:a16="http://schemas.microsoft.com/office/drawing/2014/main" id="{211C84E7-2C03-4CF9-A4DA-EB8C390A94D0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2873" y="5616577"/>
            <a:ext cx="532317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34" name="Picture 98">
            <a:extLst>
              <a:ext uri="{FF2B5EF4-FFF2-40B4-BE49-F238E27FC236}">
                <a16:creationId xmlns:a16="http://schemas.microsoft.com/office/drawing/2014/main" id="{F7D76F30-15B5-4306-AB81-1947CB5ED3F6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32884" y="5159375"/>
            <a:ext cx="532318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35" name="Picture 99">
            <a:extLst>
              <a:ext uri="{FF2B5EF4-FFF2-40B4-BE49-F238E27FC236}">
                <a16:creationId xmlns:a16="http://schemas.microsoft.com/office/drawing/2014/main" id="{2A2AB5BF-690B-436F-AF61-3E0E61316999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3004" y="3924300"/>
            <a:ext cx="617959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36" name="Picture 100">
            <a:extLst>
              <a:ext uri="{FF2B5EF4-FFF2-40B4-BE49-F238E27FC236}">
                <a16:creationId xmlns:a16="http://schemas.microsoft.com/office/drawing/2014/main" id="{6FD1CA0E-15B4-480F-833A-B4CE3FE933F6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3874" y="5092700"/>
            <a:ext cx="806033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37" name="Picture 101">
            <a:extLst>
              <a:ext uri="{FF2B5EF4-FFF2-40B4-BE49-F238E27FC236}">
                <a16:creationId xmlns:a16="http://schemas.microsoft.com/office/drawing/2014/main" id="{BAACB9D9-B45B-438E-A31B-3BA84E3B311B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31033" y="3889377"/>
            <a:ext cx="532318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38" name="Picture 102">
            <a:extLst>
              <a:ext uri="{FF2B5EF4-FFF2-40B4-BE49-F238E27FC236}">
                <a16:creationId xmlns:a16="http://schemas.microsoft.com/office/drawing/2014/main" id="{A2BD7195-28BC-4CCF-BBBC-27D43D7CA8FB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70756" y="5832475"/>
            <a:ext cx="532317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3" name="Rectangle 223">
            <a:extLst>
              <a:ext uri="{FF2B5EF4-FFF2-40B4-BE49-F238E27FC236}">
                <a16:creationId xmlns:a16="http://schemas.microsoft.com/office/drawing/2014/main" id="{8E600466-58D0-419E-BACA-3743773D1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841" y="938083"/>
            <a:ext cx="3877569" cy="639893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28548" tIns="97396" rIns="28548" bIns="97396" anchor="ctr" anchorCtr="1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00"/>
                </a:solidFill>
              </a:rPr>
              <a:t>Use the “so what” test </a:t>
            </a:r>
          </a:p>
        </p:txBody>
      </p:sp>
    </p:spTree>
    <p:extLst>
      <p:ext uri="{BB962C8B-B14F-4D97-AF65-F5344CB8AC3E}">
        <p14:creationId xmlns:p14="http://schemas.microsoft.com/office/powerpoint/2010/main" val="7112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00D787-8465-442B-A7CE-0A1F93B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Understand storytelling - tips</a:t>
            </a:r>
          </a:p>
        </p:txBody>
      </p:sp>
      <p:sp>
        <p:nvSpPr>
          <p:cNvPr id="227" name="Rectangle 222">
            <a:extLst>
              <a:ext uri="{FF2B5EF4-FFF2-40B4-BE49-F238E27FC236}">
                <a16:creationId xmlns:a16="http://schemas.microsoft.com/office/drawing/2014/main" id="{A04A91FB-69FC-4A72-B066-404A46C23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120" y="401615"/>
            <a:ext cx="8594330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169" tIns="28548" rIns="67169" bIns="28548" anchor="b"/>
          <a:lstStyle/>
          <a:p>
            <a:pPr defTabSz="977328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</a:pPr>
            <a:endParaRPr lang="en-US" sz="1904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Content Placeholder 3">
            <a:extLst>
              <a:ext uri="{FF2B5EF4-FFF2-40B4-BE49-F238E27FC236}">
                <a16:creationId xmlns:a16="http://schemas.microsoft.com/office/drawing/2014/main" id="{027803A9-B252-40AD-A398-FA429A054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3" y="881169"/>
            <a:ext cx="10528512" cy="5268443"/>
          </a:xfrm>
        </p:spPr>
        <p:txBody>
          <a:bodyPr/>
          <a:lstStyle/>
          <a:p>
            <a:pPr marL="0" indent="0" defTabSz="977328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careful about conclusions</a:t>
            </a:r>
          </a:p>
          <a:p>
            <a:pPr>
              <a:spcBef>
                <a:spcPts val="1200"/>
              </a:spcBef>
            </a:pPr>
            <a:endParaRPr lang="en-GB" sz="2200" dirty="0"/>
          </a:p>
        </p:txBody>
      </p:sp>
      <p:sp>
        <p:nvSpPr>
          <p:cNvPr id="103" name="Rectangle 2">
            <a:extLst>
              <a:ext uri="{FF2B5EF4-FFF2-40B4-BE49-F238E27FC236}">
                <a16:creationId xmlns:a16="http://schemas.microsoft.com/office/drawing/2014/main" id="{9CC56FAA-DCE4-4879-9226-378AE06FD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833" y="1377952"/>
            <a:ext cx="7593284" cy="4406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ECECE"/>
            </a:outerShdw>
          </a:effectLst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04" name="Line 4">
            <a:extLst>
              <a:ext uri="{FF2B5EF4-FFF2-40B4-BE49-F238E27FC236}">
                <a16:creationId xmlns:a16="http://schemas.microsoft.com/office/drawing/2014/main" id="{BFEA2806-E615-481A-B5E4-AD415B17B9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9173" y="4000500"/>
            <a:ext cx="6162796" cy="0"/>
          </a:xfrm>
          <a:prstGeom prst="line">
            <a:avLst/>
          </a:prstGeom>
          <a:noFill/>
          <a:ln w="25400">
            <a:pattFill prst="ltUpDiag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05" name="Line 5">
            <a:extLst>
              <a:ext uri="{FF2B5EF4-FFF2-40B4-BE49-F238E27FC236}">
                <a16:creationId xmlns:a16="http://schemas.microsoft.com/office/drawing/2014/main" id="{0272D62C-FA53-4159-A0C4-5387BF3F88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70700" y="1739900"/>
            <a:ext cx="0" cy="3263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06" name="Line 6">
            <a:extLst>
              <a:ext uri="{FF2B5EF4-FFF2-40B4-BE49-F238E27FC236}">
                <a16:creationId xmlns:a16="http://schemas.microsoft.com/office/drawing/2014/main" id="{AC2B8768-B445-4A56-A80D-E6BD54DFC3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5286" y="5010150"/>
            <a:ext cx="85641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07" name="Line 7">
            <a:extLst>
              <a:ext uri="{FF2B5EF4-FFF2-40B4-BE49-F238E27FC236}">
                <a16:creationId xmlns:a16="http://schemas.microsoft.com/office/drawing/2014/main" id="{F51B26BD-FE79-4E20-A5A3-D4D07D0CC3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5286" y="4362450"/>
            <a:ext cx="85641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08" name="Line 8">
            <a:extLst>
              <a:ext uri="{FF2B5EF4-FFF2-40B4-BE49-F238E27FC236}">
                <a16:creationId xmlns:a16="http://schemas.microsoft.com/office/drawing/2014/main" id="{BD0EC7C7-4963-4457-8745-60150C00A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5286" y="3702050"/>
            <a:ext cx="85641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09" name="Line 9">
            <a:extLst>
              <a:ext uri="{FF2B5EF4-FFF2-40B4-BE49-F238E27FC236}">
                <a16:creationId xmlns:a16="http://schemas.microsoft.com/office/drawing/2014/main" id="{372F0E75-A075-429F-A87A-621D6E1621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5286" y="3054350"/>
            <a:ext cx="85641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10" name="Line 10">
            <a:extLst>
              <a:ext uri="{FF2B5EF4-FFF2-40B4-BE49-F238E27FC236}">
                <a16:creationId xmlns:a16="http://schemas.microsoft.com/office/drawing/2014/main" id="{8B4EA27E-A35F-446E-BECC-1FC05A4439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5286" y="2393950"/>
            <a:ext cx="85641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11" name="Line 11">
            <a:extLst>
              <a:ext uri="{FF2B5EF4-FFF2-40B4-BE49-F238E27FC236}">
                <a16:creationId xmlns:a16="http://schemas.microsoft.com/office/drawing/2014/main" id="{48C2C2E5-BD77-460D-9183-848712327D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5286" y="1746250"/>
            <a:ext cx="85641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12" name="Line 12">
            <a:extLst>
              <a:ext uri="{FF2B5EF4-FFF2-40B4-BE49-F238E27FC236}">
                <a16:creationId xmlns:a16="http://schemas.microsoft.com/office/drawing/2014/main" id="{3770C7B8-7AC1-4BED-A375-FBA974DB99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3985" y="5010150"/>
            <a:ext cx="616279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13" name="Line 13">
            <a:extLst>
              <a:ext uri="{FF2B5EF4-FFF2-40B4-BE49-F238E27FC236}">
                <a16:creationId xmlns:a16="http://schemas.microsoft.com/office/drawing/2014/main" id="{8EC01D57-56DC-4A73-B8B9-66D1304819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70700" y="4965702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14" name="Line 14">
            <a:extLst>
              <a:ext uri="{FF2B5EF4-FFF2-40B4-BE49-F238E27FC236}">
                <a16:creationId xmlns:a16="http://schemas.microsoft.com/office/drawing/2014/main" id="{4A6FAF18-5FA3-4E8E-B29B-2982900BF8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52470" y="4965702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15" name="Line 15">
            <a:extLst>
              <a:ext uri="{FF2B5EF4-FFF2-40B4-BE49-F238E27FC236}">
                <a16:creationId xmlns:a16="http://schemas.microsoft.com/office/drawing/2014/main" id="{C6D09A50-8AD2-4AF3-A00A-B1CEFCBEF6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4240" y="4965702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16" name="Line 16">
            <a:extLst>
              <a:ext uri="{FF2B5EF4-FFF2-40B4-BE49-F238E27FC236}">
                <a16:creationId xmlns:a16="http://schemas.microsoft.com/office/drawing/2014/main" id="{079BBE2B-38D1-48E2-9FCE-18CAAD8A0D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16010" y="4965702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17" name="Line 17">
            <a:extLst>
              <a:ext uri="{FF2B5EF4-FFF2-40B4-BE49-F238E27FC236}">
                <a16:creationId xmlns:a16="http://schemas.microsoft.com/office/drawing/2014/main" id="{40E62438-7033-42E8-9263-AE9FB301C1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11214" y="4965702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18" name="Line 18">
            <a:extLst>
              <a:ext uri="{FF2B5EF4-FFF2-40B4-BE49-F238E27FC236}">
                <a16:creationId xmlns:a16="http://schemas.microsoft.com/office/drawing/2014/main" id="{9A2448A9-9828-43C7-865A-8293AE1E6E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92983" y="4965702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19" name="Line 19">
            <a:extLst>
              <a:ext uri="{FF2B5EF4-FFF2-40B4-BE49-F238E27FC236}">
                <a16:creationId xmlns:a16="http://schemas.microsoft.com/office/drawing/2014/main" id="{8EA5FD68-957F-4071-A347-65A6FEA7A0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4753" y="4965702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20" name="Line 20">
            <a:extLst>
              <a:ext uri="{FF2B5EF4-FFF2-40B4-BE49-F238E27FC236}">
                <a16:creationId xmlns:a16="http://schemas.microsoft.com/office/drawing/2014/main" id="{84405140-E65C-4F20-8FA6-F62180BCB7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56523" y="4965702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21" name="Line 21">
            <a:extLst>
              <a:ext uri="{FF2B5EF4-FFF2-40B4-BE49-F238E27FC236}">
                <a16:creationId xmlns:a16="http://schemas.microsoft.com/office/drawing/2014/main" id="{C88867F3-E85E-4E2F-8B37-03AC8D34CF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38293" y="4965702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22" name="Line 22">
            <a:extLst>
              <a:ext uri="{FF2B5EF4-FFF2-40B4-BE49-F238E27FC236}">
                <a16:creationId xmlns:a16="http://schemas.microsoft.com/office/drawing/2014/main" id="{D55305AA-C982-4168-948B-CF54F97EED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33497" y="4965702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23" name="Rectangle 23">
            <a:extLst>
              <a:ext uri="{FF2B5EF4-FFF2-40B4-BE49-F238E27FC236}">
                <a16:creationId xmlns:a16="http://schemas.microsoft.com/office/drawing/2014/main" id="{7763D9D1-3A76-4991-85CB-21B02F24E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5855" y="4230688"/>
            <a:ext cx="418823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5´0</a:t>
            </a:r>
          </a:p>
        </p:txBody>
      </p:sp>
      <p:sp>
        <p:nvSpPr>
          <p:cNvPr id="124" name="Rectangle 24">
            <a:extLst>
              <a:ext uri="{FF2B5EF4-FFF2-40B4-BE49-F238E27FC236}">
                <a16:creationId xmlns:a16="http://schemas.microsoft.com/office/drawing/2014/main" id="{FD5AB9FD-E368-4EBF-9376-677D7098A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5855" y="3570288"/>
            <a:ext cx="418823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5´5</a:t>
            </a:r>
          </a:p>
        </p:txBody>
      </p:sp>
      <p:sp>
        <p:nvSpPr>
          <p:cNvPr id="125" name="Rectangle 25">
            <a:extLst>
              <a:ext uri="{FF2B5EF4-FFF2-40B4-BE49-F238E27FC236}">
                <a16:creationId xmlns:a16="http://schemas.microsoft.com/office/drawing/2014/main" id="{7E4D97F1-A3DB-4095-8463-B159F2E97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5855" y="2922588"/>
            <a:ext cx="418823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6´0</a:t>
            </a:r>
          </a:p>
        </p:txBody>
      </p:sp>
      <p:sp>
        <p:nvSpPr>
          <p:cNvPr id="126" name="Rectangle 26">
            <a:extLst>
              <a:ext uri="{FF2B5EF4-FFF2-40B4-BE49-F238E27FC236}">
                <a16:creationId xmlns:a16="http://schemas.microsoft.com/office/drawing/2014/main" id="{95D428C3-04E0-4452-93A4-3437E000F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5855" y="2262188"/>
            <a:ext cx="418823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6´5</a:t>
            </a:r>
          </a:p>
        </p:txBody>
      </p:sp>
      <p:sp>
        <p:nvSpPr>
          <p:cNvPr id="127" name="Rectangle 27">
            <a:extLst>
              <a:ext uri="{FF2B5EF4-FFF2-40B4-BE49-F238E27FC236}">
                <a16:creationId xmlns:a16="http://schemas.microsoft.com/office/drawing/2014/main" id="{49271412-7BA8-4E1F-B1E5-3DA3DC480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5855" y="1614488"/>
            <a:ext cx="418823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7´0</a:t>
            </a:r>
          </a:p>
        </p:txBody>
      </p:sp>
      <p:sp>
        <p:nvSpPr>
          <p:cNvPr id="128" name="Rectangle 28">
            <a:extLst>
              <a:ext uri="{FF2B5EF4-FFF2-40B4-BE49-F238E27FC236}">
                <a16:creationId xmlns:a16="http://schemas.microsoft.com/office/drawing/2014/main" id="{EF9D2398-D195-4DD9-A359-0EEA2D2B1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079" y="5145088"/>
            <a:ext cx="366259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129" name="Rectangle 29">
            <a:extLst>
              <a:ext uri="{FF2B5EF4-FFF2-40B4-BE49-F238E27FC236}">
                <a16:creationId xmlns:a16="http://schemas.microsoft.com/office/drawing/2014/main" id="{5DD8A401-EA6E-48E4-952E-1C2E59387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906" y="5145088"/>
            <a:ext cx="366259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130" name="Rectangle 30">
            <a:extLst>
              <a:ext uri="{FF2B5EF4-FFF2-40B4-BE49-F238E27FC236}">
                <a16:creationId xmlns:a16="http://schemas.microsoft.com/office/drawing/2014/main" id="{84C16C86-149E-40B9-B73F-80568494D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9676" y="5145088"/>
            <a:ext cx="366259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70</a:t>
            </a:r>
          </a:p>
        </p:txBody>
      </p:sp>
      <p:sp>
        <p:nvSpPr>
          <p:cNvPr id="131" name="Rectangle 31">
            <a:extLst>
              <a:ext uri="{FF2B5EF4-FFF2-40B4-BE49-F238E27FC236}">
                <a16:creationId xmlns:a16="http://schemas.microsoft.com/office/drawing/2014/main" id="{3BD0C03E-E15C-4497-8D80-C859DB544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446" y="5145088"/>
            <a:ext cx="366259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80</a:t>
            </a:r>
          </a:p>
        </p:txBody>
      </p:sp>
      <p:sp>
        <p:nvSpPr>
          <p:cNvPr id="132" name="Rectangle 32">
            <a:extLst>
              <a:ext uri="{FF2B5EF4-FFF2-40B4-BE49-F238E27FC236}">
                <a16:creationId xmlns:a16="http://schemas.microsoft.com/office/drawing/2014/main" id="{DA956352-4E7E-4DDB-B5F6-371E5A009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4895" y="5145088"/>
            <a:ext cx="366259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90</a:t>
            </a:r>
          </a:p>
        </p:txBody>
      </p:sp>
      <p:sp>
        <p:nvSpPr>
          <p:cNvPr id="133" name="Rectangle 33">
            <a:extLst>
              <a:ext uri="{FF2B5EF4-FFF2-40B4-BE49-F238E27FC236}">
                <a16:creationId xmlns:a16="http://schemas.microsoft.com/office/drawing/2014/main" id="{9F7148B9-3E50-42D5-915E-A96522887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6667" y="5145088"/>
            <a:ext cx="452736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162" name="Rectangle 34">
            <a:extLst>
              <a:ext uri="{FF2B5EF4-FFF2-40B4-BE49-F238E27FC236}">
                <a16:creationId xmlns:a16="http://schemas.microsoft.com/office/drawing/2014/main" id="{6B311B09-EC52-4023-AA19-DF406BBDA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192" y="5145088"/>
            <a:ext cx="452736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110</a:t>
            </a:r>
          </a:p>
        </p:txBody>
      </p:sp>
      <p:sp>
        <p:nvSpPr>
          <p:cNvPr id="163" name="Rectangle 35">
            <a:extLst>
              <a:ext uri="{FF2B5EF4-FFF2-40B4-BE49-F238E27FC236}">
                <a16:creationId xmlns:a16="http://schemas.microsoft.com/office/drawing/2014/main" id="{DEA8941F-6E51-4A12-92D5-D920B4012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961" y="5145088"/>
            <a:ext cx="452736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120</a:t>
            </a:r>
          </a:p>
        </p:txBody>
      </p:sp>
      <p:sp>
        <p:nvSpPr>
          <p:cNvPr id="164" name="Rectangle 36">
            <a:extLst>
              <a:ext uri="{FF2B5EF4-FFF2-40B4-BE49-F238E27FC236}">
                <a16:creationId xmlns:a16="http://schemas.microsoft.com/office/drawing/2014/main" id="{E2773495-9704-4A96-9AE4-3259D9A36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5411" y="5145088"/>
            <a:ext cx="452736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130</a:t>
            </a:r>
          </a:p>
        </p:txBody>
      </p:sp>
      <p:sp>
        <p:nvSpPr>
          <p:cNvPr id="165" name="Rectangle 37">
            <a:extLst>
              <a:ext uri="{FF2B5EF4-FFF2-40B4-BE49-F238E27FC236}">
                <a16:creationId xmlns:a16="http://schemas.microsoft.com/office/drawing/2014/main" id="{30F80EC5-CF3C-44D6-9E7D-357B2CD19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7180" y="5145088"/>
            <a:ext cx="452736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140</a:t>
            </a:r>
          </a:p>
        </p:txBody>
      </p:sp>
      <p:sp>
        <p:nvSpPr>
          <p:cNvPr id="166" name="Rectangle 38">
            <a:extLst>
              <a:ext uri="{FF2B5EF4-FFF2-40B4-BE49-F238E27FC236}">
                <a16:creationId xmlns:a16="http://schemas.microsoft.com/office/drawing/2014/main" id="{3AA276D3-24A1-4696-9088-6DF1C01A9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104" y="5410202"/>
            <a:ext cx="1921046" cy="311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717" tIns="47019" rIns="95717" bIns="47019">
            <a:spAutoFit/>
          </a:bodyPr>
          <a:lstStyle/>
          <a:p>
            <a:pPr algn="ctr" defTabSz="967252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81" b="1" i="1">
                <a:solidFill>
                  <a:srgbClr val="000000"/>
                </a:solidFill>
              </a:rPr>
              <a:t>Weight</a:t>
            </a:r>
          </a:p>
        </p:txBody>
      </p:sp>
      <p:sp>
        <p:nvSpPr>
          <p:cNvPr id="167" name="Oval 39">
            <a:extLst>
              <a:ext uri="{FF2B5EF4-FFF2-40B4-BE49-F238E27FC236}">
                <a16:creationId xmlns:a16="http://schemas.microsoft.com/office/drawing/2014/main" id="{FF04F48F-E656-4B45-A1D5-A3A99D237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913" y="24066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68" name="Oval 40">
            <a:extLst>
              <a:ext uri="{FF2B5EF4-FFF2-40B4-BE49-F238E27FC236}">
                <a16:creationId xmlns:a16="http://schemas.microsoft.com/office/drawing/2014/main" id="{67406740-BF0A-4518-8456-FA518FB17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223" y="27241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69" name="Oval 41">
            <a:extLst>
              <a:ext uri="{FF2B5EF4-FFF2-40B4-BE49-F238E27FC236}">
                <a16:creationId xmlns:a16="http://schemas.microsoft.com/office/drawing/2014/main" id="{2BAA586A-E82A-4A08-89E9-693A10071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8172" y="3206752"/>
            <a:ext cx="85641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70" name="Oval 42">
            <a:extLst>
              <a:ext uri="{FF2B5EF4-FFF2-40B4-BE49-F238E27FC236}">
                <a16:creationId xmlns:a16="http://schemas.microsoft.com/office/drawing/2014/main" id="{E86FDA00-9747-4EDD-BCF0-658193590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837" y="37782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71" name="Oval 43">
            <a:extLst>
              <a:ext uri="{FF2B5EF4-FFF2-40B4-BE49-F238E27FC236}">
                <a16:creationId xmlns:a16="http://schemas.microsoft.com/office/drawing/2014/main" id="{25F94ED9-5841-43E4-BCC5-4C143E560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191" y="3295650"/>
            <a:ext cx="85642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72" name="Oval 44">
            <a:extLst>
              <a:ext uri="{FF2B5EF4-FFF2-40B4-BE49-F238E27FC236}">
                <a16:creationId xmlns:a16="http://schemas.microsoft.com/office/drawing/2014/main" id="{10E13A5E-53DA-414F-BE71-D27C7D89E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50" y="31940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73" name="Oval 45">
            <a:extLst>
              <a:ext uri="{FF2B5EF4-FFF2-40B4-BE49-F238E27FC236}">
                <a16:creationId xmlns:a16="http://schemas.microsoft.com/office/drawing/2014/main" id="{A59216C0-46CD-452E-AD2F-7FC3AAFB5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083" y="35496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74" name="Oval 46">
            <a:extLst>
              <a:ext uri="{FF2B5EF4-FFF2-40B4-BE49-F238E27FC236}">
                <a16:creationId xmlns:a16="http://schemas.microsoft.com/office/drawing/2014/main" id="{072DF045-D53F-4DB7-B965-936852704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7825" y="3473452"/>
            <a:ext cx="85641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75" name="Oval 47">
            <a:extLst>
              <a:ext uri="{FF2B5EF4-FFF2-40B4-BE49-F238E27FC236}">
                <a16:creationId xmlns:a16="http://schemas.microsoft.com/office/drawing/2014/main" id="{E776B5DF-7460-4453-B33F-249FDD9C9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322" y="36004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76" name="Oval 48">
            <a:extLst>
              <a:ext uri="{FF2B5EF4-FFF2-40B4-BE49-F238E27FC236}">
                <a16:creationId xmlns:a16="http://schemas.microsoft.com/office/drawing/2014/main" id="{8C23ACF7-F9AD-445D-97C4-2598C2067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3927" y="4095752"/>
            <a:ext cx="85642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77" name="Oval 49">
            <a:extLst>
              <a:ext uri="{FF2B5EF4-FFF2-40B4-BE49-F238E27FC236}">
                <a16:creationId xmlns:a16="http://schemas.microsoft.com/office/drawing/2014/main" id="{B445D096-B33F-423E-AEBB-D92E72760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266" y="46037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78" name="Oval 50">
            <a:extLst>
              <a:ext uri="{FF2B5EF4-FFF2-40B4-BE49-F238E27FC236}">
                <a16:creationId xmlns:a16="http://schemas.microsoft.com/office/drawing/2014/main" id="{376338EB-71B7-4665-B810-5EC4B2D07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609" y="4476752"/>
            <a:ext cx="85641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79" name="Oval 51">
            <a:extLst>
              <a:ext uri="{FF2B5EF4-FFF2-40B4-BE49-F238E27FC236}">
                <a16:creationId xmlns:a16="http://schemas.microsoft.com/office/drawing/2014/main" id="{40C5E3C2-A0D5-4AB0-8E03-E14B19605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8172" y="4146552"/>
            <a:ext cx="85641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80" name="Oval 52">
            <a:extLst>
              <a:ext uri="{FF2B5EF4-FFF2-40B4-BE49-F238E27FC236}">
                <a16:creationId xmlns:a16="http://schemas.microsoft.com/office/drawing/2014/main" id="{87340149-7E00-475F-8932-6834CBDDF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1430" y="36639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81" name="Oval 53">
            <a:extLst>
              <a:ext uri="{FF2B5EF4-FFF2-40B4-BE49-F238E27FC236}">
                <a16:creationId xmlns:a16="http://schemas.microsoft.com/office/drawing/2014/main" id="{370F6811-9845-4544-91D3-9EF20693B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8655" y="42862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82" name="Oval 54">
            <a:extLst>
              <a:ext uri="{FF2B5EF4-FFF2-40B4-BE49-F238E27FC236}">
                <a16:creationId xmlns:a16="http://schemas.microsoft.com/office/drawing/2014/main" id="{F7BD9688-C48D-43CB-AAF0-E0080FF8E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1811" y="4705352"/>
            <a:ext cx="85642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83" name="Oval 55">
            <a:extLst>
              <a:ext uri="{FF2B5EF4-FFF2-40B4-BE49-F238E27FC236}">
                <a16:creationId xmlns:a16="http://schemas.microsoft.com/office/drawing/2014/main" id="{818AA2BA-39DE-4B9B-B20E-A645B2811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425" y="4070351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84" name="Oval 56">
            <a:extLst>
              <a:ext uri="{FF2B5EF4-FFF2-40B4-BE49-F238E27FC236}">
                <a16:creationId xmlns:a16="http://schemas.microsoft.com/office/drawing/2014/main" id="{E520C0D5-124C-4201-A4D5-16C04148C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792" y="3752850"/>
            <a:ext cx="85641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85" name="Oval 57">
            <a:extLst>
              <a:ext uri="{FF2B5EF4-FFF2-40B4-BE49-F238E27FC236}">
                <a16:creationId xmlns:a16="http://schemas.microsoft.com/office/drawing/2014/main" id="{0795116C-D4EF-4A48-A82B-C2B3A404A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969" y="42354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86" name="Oval 58">
            <a:extLst>
              <a:ext uri="{FF2B5EF4-FFF2-40B4-BE49-F238E27FC236}">
                <a16:creationId xmlns:a16="http://schemas.microsoft.com/office/drawing/2014/main" id="{C2CE056B-D848-4D45-9BB8-03843FCB0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919" y="4070351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87" name="Oval 59">
            <a:extLst>
              <a:ext uri="{FF2B5EF4-FFF2-40B4-BE49-F238E27FC236}">
                <a16:creationId xmlns:a16="http://schemas.microsoft.com/office/drawing/2014/main" id="{91D5CD76-242F-4B82-8ED3-3839D8EC1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50" y="34734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88" name="Oval 60">
            <a:extLst>
              <a:ext uri="{FF2B5EF4-FFF2-40B4-BE49-F238E27FC236}">
                <a16:creationId xmlns:a16="http://schemas.microsoft.com/office/drawing/2014/main" id="{A5C9F6FC-A6BB-4192-B535-E221173A5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1167" y="3663952"/>
            <a:ext cx="85642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89" name="Oval 61">
            <a:extLst>
              <a:ext uri="{FF2B5EF4-FFF2-40B4-BE49-F238E27FC236}">
                <a16:creationId xmlns:a16="http://schemas.microsoft.com/office/drawing/2014/main" id="{6229BDE7-0D74-44B7-9ED7-9558050D5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223" y="33083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90" name="Oval 62">
            <a:extLst>
              <a:ext uri="{FF2B5EF4-FFF2-40B4-BE49-F238E27FC236}">
                <a16:creationId xmlns:a16="http://schemas.microsoft.com/office/drawing/2014/main" id="{A098981E-3305-4DCD-91A6-BC2562487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283" y="29527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91" name="Oval 63">
            <a:extLst>
              <a:ext uri="{FF2B5EF4-FFF2-40B4-BE49-F238E27FC236}">
                <a16:creationId xmlns:a16="http://schemas.microsoft.com/office/drawing/2014/main" id="{C02EEE59-1C7D-41FE-BDAB-46F73E492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057" y="44513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92" name="Oval 64">
            <a:extLst>
              <a:ext uri="{FF2B5EF4-FFF2-40B4-BE49-F238E27FC236}">
                <a16:creationId xmlns:a16="http://schemas.microsoft.com/office/drawing/2014/main" id="{E61721AF-58FF-47DD-B05D-C92880544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710" y="44640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93" name="Oval 65">
            <a:extLst>
              <a:ext uri="{FF2B5EF4-FFF2-40B4-BE49-F238E27FC236}">
                <a16:creationId xmlns:a16="http://schemas.microsoft.com/office/drawing/2014/main" id="{6805C2AE-D3C2-422A-AC21-58B620C07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199" y="41084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94" name="Oval 66">
            <a:extLst>
              <a:ext uri="{FF2B5EF4-FFF2-40B4-BE49-F238E27FC236}">
                <a16:creationId xmlns:a16="http://schemas.microsoft.com/office/drawing/2014/main" id="{56717EAF-8A45-49C5-8BDB-139FC6407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744" y="44005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95" name="Oval 67">
            <a:extLst>
              <a:ext uri="{FF2B5EF4-FFF2-40B4-BE49-F238E27FC236}">
                <a16:creationId xmlns:a16="http://schemas.microsoft.com/office/drawing/2014/main" id="{ACC4D95D-52D1-4970-80C9-FB12B20B6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93" y="3752850"/>
            <a:ext cx="85642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96" name="Oval 68">
            <a:extLst>
              <a:ext uri="{FF2B5EF4-FFF2-40B4-BE49-F238E27FC236}">
                <a16:creationId xmlns:a16="http://schemas.microsoft.com/office/drawing/2014/main" id="{EA263BB7-5D5A-4392-9586-CC5E4EC43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6984" y="3473452"/>
            <a:ext cx="85642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97" name="Oval 69">
            <a:extLst>
              <a:ext uri="{FF2B5EF4-FFF2-40B4-BE49-F238E27FC236}">
                <a16:creationId xmlns:a16="http://schemas.microsoft.com/office/drawing/2014/main" id="{403CE0C1-BB6A-40C2-8ABD-E897D51FB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205" y="3613150"/>
            <a:ext cx="85641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98" name="Oval 70">
            <a:extLst>
              <a:ext uri="{FF2B5EF4-FFF2-40B4-BE49-F238E27FC236}">
                <a16:creationId xmlns:a16="http://schemas.microsoft.com/office/drawing/2014/main" id="{056E35D2-03F7-4E2C-B9F8-8C77BA7B5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7167" y="41211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99" name="Oval 71">
            <a:extLst>
              <a:ext uri="{FF2B5EF4-FFF2-40B4-BE49-F238E27FC236}">
                <a16:creationId xmlns:a16="http://schemas.microsoft.com/office/drawing/2014/main" id="{32FC4BF1-EAA1-4ED7-85E6-EE5A3BA79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1811" y="4425950"/>
            <a:ext cx="85642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00" name="Oval 72">
            <a:extLst>
              <a:ext uri="{FF2B5EF4-FFF2-40B4-BE49-F238E27FC236}">
                <a16:creationId xmlns:a16="http://schemas.microsoft.com/office/drawing/2014/main" id="{67A7D67F-306D-4FEC-B704-51A83B88B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374" y="2444750"/>
            <a:ext cx="85642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01" name="Oval 73">
            <a:extLst>
              <a:ext uri="{FF2B5EF4-FFF2-40B4-BE49-F238E27FC236}">
                <a16:creationId xmlns:a16="http://schemas.microsoft.com/office/drawing/2014/main" id="{82EF04CD-E8FD-4D68-B0DD-B4EC0AF81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3466" y="27241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02" name="Oval 74">
            <a:extLst>
              <a:ext uri="{FF2B5EF4-FFF2-40B4-BE49-F238E27FC236}">
                <a16:creationId xmlns:a16="http://schemas.microsoft.com/office/drawing/2014/main" id="{E34E9F6B-3755-45BF-BF6C-3D62A6C8C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374" y="2724152"/>
            <a:ext cx="85642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03" name="Oval 75">
            <a:extLst>
              <a:ext uri="{FF2B5EF4-FFF2-40B4-BE49-F238E27FC236}">
                <a16:creationId xmlns:a16="http://schemas.microsoft.com/office/drawing/2014/main" id="{82864400-2D25-49C8-A6B1-CAF397E70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805" y="29146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04" name="Oval 76">
            <a:extLst>
              <a:ext uri="{FF2B5EF4-FFF2-40B4-BE49-F238E27FC236}">
                <a16:creationId xmlns:a16="http://schemas.microsoft.com/office/drawing/2014/main" id="{61E03FE7-E6B1-4B3D-983F-8DB68977B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689" y="27876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05" name="Oval 77">
            <a:extLst>
              <a:ext uri="{FF2B5EF4-FFF2-40B4-BE49-F238E27FC236}">
                <a16:creationId xmlns:a16="http://schemas.microsoft.com/office/drawing/2014/main" id="{CFECA8B5-72A2-444F-AF92-3E3DA6B2E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7463" y="30670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06" name="Oval 78">
            <a:extLst>
              <a:ext uri="{FF2B5EF4-FFF2-40B4-BE49-F238E27FC236}">
                <a16:creationId xmlns:a16="http://schemas.microsoft.com/office/drawing/2014/main" id="{EDBE42C7-B676-4A9D-AC26-4EB6537D6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689" y="30670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07" name="Oval 79">
            <a:extLst>
              <a:ext uri="{FF2B5EF4-FFF2-40B4-BE49-F238E27FC236}">
                <a16:creationId xmlns:a16="http://schemas.microsoft.com/office/drawing/2014/main" id="{F6054180-B9E5-4382-BCFA-F1E49CFF6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0802" y="32575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08" name="Oval 80">
            <a:extLst>
              <a:ext uri="{FF2B5EF4-FFF2-40B4-BE49-F238E27FC236}">
                <a16:creationId xmlns:a16="http://schemas.microsoft.com/office/drawing/2014/main" id="{A4F4B852-C2CD-4E90-9D3A-E6FCC5513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3562" y="26479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09" name="Oval 81">
            <a:extLst>
              <a:ext uri="{FF2B5EF4-FFF2-40B4-BE49-F238E27FC236}">
                <a16:creationId xmlns:a16="http://schemas.microsoft.com/office/drawing/2014/main" id="{BBFDDA82-6BB1-4485-AFDA-DD8212946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6339" y="2927350"/>
            <a:ext cx="85642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10" name="Oval 82">
            <a:extLst>
              <a:ext uri="{FF2B5EF4-FFF2-40B4-BE49-F238E27FC236}">
                <a16:creationId xmlns:a16="http://schemas.microsoft.com/office/drawing/2014/main" id="{7D00EF38-AEF3-4361-A668-437F0AE69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3562" y="29273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11" name="Oval 83">
            <a:extLst>
              <a:ext uri="{FF2B5EF4-FFF2-40B4-BE49-F238E27FC236}">
                <a16:creationId xmlns:a16="http://schemas.microsoft.com/office/drawing/2014/main" id="{111A7E90-3CFB-44F2-8C21-63FD25F3C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9676" y="3117850"/>
            <a:ext cx="85641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12" name="AutoShape 84">
            <a:extLst>
              <a:ext uri="{FF2B5EF4-FFF2-40B4-BE49-F238E27FC236}">
                <a16:creationId xmlns:a16="http://schemas.microsoft.com/office/drawing/2014/main" id="{D4DC2676-F74F-47AD-9770-934F6A07B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426" y="2559052"/>
            <a:ext cx="2406345" cy="836083"/>
          </a:xfrm>
          <a:prstGeom prst="wedgeRoundRectCallout">
            <a:avLst>
              <a:gd name="adj1" fmla="val -30556"/>
              <a:gd name="adj2" fmla="val 66667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13" name="Rectangle 85">
            <a:extLst>
              <a:ext uri="{FF2B5EF4-FFF2-40B4-BE49-F238E27FC236}">
                <a16:creationId xmlns:a16="http://schemas.microsoft.com/office/drawing/2014/main" id="{DCEB45D1-0BDF-4BA8-8FB1-0B93F2374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2520" y="2628902"/>
            <a:ext cx="2468477" cy="7980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717" tIns="47019" rIns="95717" bIns="47019">
            <a:spAutoFit/>
          </a:bodyPr>
          <a:lstStyle/>
          <a:p>
            <a:pPr algn="ctr" defTabSz="967252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92" b="1" dirty="0">
                <a:solidFill>
                  <a:srgbClr val="000000"/>
                </a:solidFill>
              </a:rPr>
              <a:t>I see a big opportunity if we influence people´s height!</a:t>
            </a:r>
          </a:p>
        </p:txBody>
      </p:sp>
      <p:grpSp>
        <p:nvGrpSpPr>
          <p:cNvPr id="214" name="Group 86">
            <a:extLst>
              <a:ext uri="{FF2B5EF4-FFF2-40B4-BE49-F238E27FC236}">
                <a16:creationId xmlns:a16="http://schemas.microsoft.com/office/drawing/2014/main" id="{3D588EB1-6B0C-4751-8C79-479D39787604}"/>
              </a:ext>
            </a:extLst>
          </p:cNvPr>
          <p:cNvGrpSpPr>
            <a:grpSpLocks/>
          </p:cNvGrpSpPr>
          <p:nvPr/>
        </p:nvGrpSpPr>
        <p:grpSpPr bwMode="auto">
          <a:xfrm>
            <a:off x="7645935" y="3536950"/>
            <a:ext cx="2456722" cy="2603500"/>
            <a:chOff x="4120" y="2228"/>
            <a:chExt cx="1585" cy="1640"/>
          </a:xfrm>
        </p:grpSpPr>
        <p:sp>
          <p:nvSpPr>
            <p:cNvPr id="215" name="Freeform 87">
              <a:extLst>
                <a:ext uri="{FF2B5EF4-FFF2-40B4-BE49-F238E27FC236}">
                  <a16:creationId xmlns:a16="http://schemas.microsoft.com/office/drawing/2014/main" id="{D3D7BD0A-0C27-43EE-957C-C0C540672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3645"/>
              <a:ext cx="800" cy="223"/>
            </a:xfrm>
            <a:custGeom>
              <a:avLst/>
              <a:gdLst/>
              <a:ahLst/>
              <a:cxnLst>
                <a:cxn ang="0">
                  <a:pos x="423" y="4"/>
                </a:cxn>
                <a:cxn ang="0">
                  <a:pos x="354" y="0"/>
                </a:cxn>
                <a:cxn ang="0">
                  <a:pos x="291" y="23"/>
                </a:cxn>
                <a:cxn ang="0">
                  <a:pos x="241" y="45"/>
                </a:cxn>
                <a:cxn ang="0">
                  <a:pos x="241" y="73"/>
                </a:cxn>
                <a:cxn ang="0">
                  <a:pos x="246" y="95"/>
                </a:cxn>
                <a:cxn ang="0">
                  <a:pos x="209" y="91"/>
                </a:cxn>
                <a:cxn ang="0">
                  <a:pos x="168" y="91"/>
                </a:cxn>
                <a:cxn ang="0">
                  <a:pos x="123" y="95"/>
                </a:cxn>
                <a:cxn ang="0">
                  <a:pos x="82" y="100"/>
                </a:cxn>
                <a:cxn ang="0">
                  <a:pos x="50" y="109"/>
                </a:cxn>
                <a:cxn ang="0">
                  <a:pos x="23" y="123"/>
                </a:cxn>
                <a:cxn ang="0">
                  <a:pos x="10" y="136"/>
                </a:cxn>
                <a:cxn ang="0">
                  <a:pos x="0" y="154"/>
                </a:cxn>
                <a:cxn ang="0">
                  <a:pos x="0" y="172"/>
                </a:cxn>
                <a:cxn ang="0">
                  <a:pos x="28" y="191"/>
                </a:cxn>
                <a:cxn ang="0">
                  <a:pos x="59" y="204"/>
                </a:cxn>
                <a:cxn ang="0">
                  <a:pos x="100" y="213"/>
                </a:cxn>
                <a:cxn ang="0">
                  <a:pos x="128" y="213"/>
                </a:cxn>
                <a:cxn ang="0">
                  <a:pos x="187" y="213"/>
                </a:cxn>
                <a:cxn ang="0">
                  <a:pos x="250" y="209"/>
                </a:cxn>
                <a:cxn ang="0">
                  <a:pos x="300" y="191"/>
                </a:cxn>
                <a:cxn ang="0">
                  <a:pos x="314" y="182"/>
                </a:cxn>
                <a:cxn ang="0">
                  <a:pos x="341" y="177"/>
                </a:cxn>
                <a:cxn ang="0">
                  <a:pos x="364" y="159"/>
                </a:cxn>
                <a:cxn ang="0">
                  <a:pos x="373" y="145"/>
                </a:cxn>
                <a:cxn ang="0">
                  <a:pos x="377" y="132"/>
                </a:cxn>
                <a:cxn ang="0">
                  <a:pos x="395" y="163"/>
                </a:cxn>
                <a:cxn ang="0">
                  <a:pos x="413" y="177"/>
                </a:cxn>
                <a:cxn ang="0">
                  <a:pos x="441" y="182"/>
                </a:cxn>
                <a:cxn ang="0">
                  <a:pos x="468" y="182"/>
                </a:cxn>
                <a:cxn ang="0">
                  <a:pos x="500" y="186"/>
                </a:cxn>
                <a:cxn ang="0">
                  <a:pos x="536" y="200"/>
                </a:cxn>
                <a:cxn ang="0">
                  <a:pos x="572" y="204"/>
                </a:cxn>
                <a:cxn ang="0">
                  <a:pos x="627" y="204"/>
                </a:cxn>
                <a:cxn ang="0">
                  <a:pos x="663" y="213"/>
                </a:cxn>
                <a:cxn ang="0">
                  <a:pos x="708" y="222"/>
                </a:cxn>
                <a:cxn ang="0">
                  <a:pos x="754" y="218"/>
                </a:cxn>
                <a:cxn ang="0">
                  <a:pos x="781" y="218"/>
                </a:cxn>
                <a:cxn ang="0">
                  <a:pos x="795" y="213"/>
                </a:cxn>
                <a:cxn ang="0">
                  <a:pos x="799" y="195"/>
                </a:cxn>
                <a:cxn ang="0">
                  <a:pos x="795" y="172"/>
                </a:cxn>
                <a:cxn ang="0">
                  <a:pos x="781" y="154"/>
                </a:cxn>
                <a:cxn ang="0">
                  <a:pos x="763" y="136"/>
                </a:cxn>
                <a:cxn ang="0">
                  <a:pos x="740" y="127"/>
                </a:cxn>
                <a:cxn ang="0">
                  <a:pos x="695" y="113"/>
                </a:cxn>
                <a:cxn ang="0">
                  <a:pos x="654" y="109"/>
                </a:cxn>
                <a:cxn ang="0">
                  <a:pos x="622" y="109"/>
                </a:cxn>
                <a:cxn ang="0">
                  <a:pos x="604" y="95"/>
                </a:cxn>
                <a:cxn ang="0">
                  <a:pos x="595" y="91"/>
                </a:cxn>
                <a:cxn ang="0">
                  <a:pos x="568" y="77"/>
                </a:cxn>
                <a:cxn ang="0">
                  <a:pos x="423" y="4"/>
                </a:cxn>
              </a:cxnLst>
              <a:rect l="0" t="0" r="r" b="b"/>
              <a:pathLst>
                <a:path w="800" h="223">
                  <a:moveTo>
                    <a:pt x="423" y="4"/>
                  </a:moveTo>
                  <a:lnTo>
                    <a:pt x="354" y="0"/>
                  </a:lnTo>
                  <a:lnTo>
                    <a:pt x="291" y="23"/>
                  </a:lnTo>
                  <a:lnTo>
                    <a:pt x="241" y="45"/>
                  </a:lnTo>
                  <a:lnTo>
                    <a:pt x="241" y="73"/>
                  </a:lnTo>
                  <a:lnTo>
                    <a:pt x="246" y="95"/>
                  </a:lnTo>
                  <a:lnTo>
                    <a:pt x="209" y="91"/>
                  </a:lnTo>
                  <a:lnTo>
                    <a:pt x="168" y="91"/>
                  </a:lnTo>
                  <a:lnTo>
                    <a:pt x="123" y="95"/>
                  </a:lnTo>
                  <a:lnTo>
                    <a:pt x="82" y="100"/>
                  </a:lnTo>
                  <a:lnTo>
                    <a:pt x="50" y="109"/>
                  </a:lnTo>
                  <a:lnTo>
                    <a:pt x="23" y="123"/>
                  </a:lnTo>
                  <a:lnTo>
                    <a:pt x="10" y="136"/>
                  </a:lnTo>
                  <a:lnTo>
                    <a:pt x="0" y="154"/>
                  </a:lnTo>
                  <a:lnTo>
                    <a:pt x="0" y="172"/>
                  </a:lnTo>
                  <a:lnTo>
                    <a:pt x="28" y="191"/>
                  </a:lnTo>
                  <a:lnTo>
                    <a:pt x="59" y="204"/>
                  </a:lnTo>
                  <a:lnTo>
                    <a:pt x="100" y="213"/>
                  </a:lnTo>
                  <a:lnTo>
                    <a:pt x="128" y="213"/>
                  </a:lnTo>
                  <a:lnTo>
                    <a:pt x="187" y="213"/>
                  </a:lnTo>
                  <a:lnTo>
                    <a:pt x="250" y="209"/>
                  </a:lnTo>
                  <a:lnTo>
                    <a:pt x="300" y="191"/>
                  </a:lnTo>
                  <a:lnTo>
                    <a:pt x="314" y="182"/>
                  </a:lnTo>
                  <a:lnTo>
                    <a:pt x="341" y="177"/>
                  </a:lnTo>
                  <a:lnTo>
                    <a:pt x="364" y="159"/>
                  </a:lnTo>
                  <a:lnTo>
                    <a:pt x="373" y="145"/>
                  </a:lnTo>
                  <a:lnTo>
                    <a:pt x="377" y="132"/>
                  </a:lnTo>
                  <a:lnTo>
                    <a:pt x="395" y="163"/>
                  </a:lnTo>
                  <a:lnTo>
                    <a:pt x="413" y="177"/>
                  </a:lnTo>
                  <a:lnTo>
                    <a:pt x="441" y="182"/>
                  </a:lnTo>
                  <a:lnTo>
                    <a:pt x="468" y="182"/>
                  </a:lnTo>
                  <a:lnTo>
                    <a:pt x="500" y="186"/>
                  </a:lnTo>
                  <a:lnTo>
                    <a:pt x="536" y="200"/>
                  </a:lnTo>
                  <a:lnTo>
                    <a:pt x="572" y="204"/>
                  </a:lnTo>
                  <a:lnTo>
                    <a:pt x="627" y="204"/>
                  </a:lnTo>
                  <a:lnTo>
                    <a:pt x="663" y="213"/>
                  </a:lnTo>
                  <a:lnTo>
                    <a:pt x="708" y="222"/>
                  </a:lnTo>
                  <a:lnTo>
                    <a:pt x="754" y="218"/>
                  </a:lnTo>
                  <a:lnTo>
                    <a:pt x="781" y="218"/>
                  </a:lnTo>
                  <a:lnTo>
                    <a:pt x="795" y="213"/>
                  </a:lnTo>
                  <a:lnTo>
                    <a:pt x="799" y="195"/>
                  </a:lnTo>
                  <a:lnTo>
                    <a:pt x="795" y="172"/>
                  </a:lnTo>
                  <a:lnTo>
                    <a:pt x="781" y="154"/>
                  </a:lnTo>
                  <a:lnTo>
                    <a:pt x="763" y="136"/>
                  </a:lnTo>
                  <a:lnTo>
                    <a:pt x="740" y="127"/>
                  </a:lnTo>
                  <a:lnTo>
                    <a:pt x="695" y="113"/>
                  </a:lnTo>
                  <a:lnTo>
                    <a:pt x="654" y="109"/>
                  </a:lnTo>
                  <a:lnTo>
                    <a:pt x="622" y="109"/>
                  </a:lnTo>
                  <a:lnTo>
                    <a:pt x="604" y="95"/>
                  </a:lnTo>
                  <a:lnTo>
                    <a:pt x="595" y="91"/>
                  </a:lnTo>
                  <a:lnTo>
                    <a:pt x="568" y="77"/>
                  </a:lnTo>
                  <a:lnTo>
                    <a:pt x="423" y="4"/>
                  </a:lnTo>
                </a:path>
              </a:pathLst>
            </a:custGeom>
            <a:solidFill>
              <a:srgbClr val="70230C"/>
            </a:solidFill>
            <a:ln w="12700" cap="rnd" cmpd="sng">
              <a:solidFill>
                <a:srgbClr val="70230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16" name="Freeform 88">
              <a:extLst>
                <a:ext uri="{FF2B5EF4-FFF2-40B4-BE49-F238E27FC236}">
                  <a16:creationId xmlns:a16="http://schemas.microsoft.com/office/drawing/2014/main" id="{F39F8A82-6761-439C-A4CB-317F0DDEA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3163"/>
              <a:ext cx="478" cy="587"/>
            </a:xfrm>
            <a:custGeom>
              <a:avLst/>
              <a:gdLst/>
              <a:ahLst/>
              <a:cxnLst>
                <a:cxn ang="0">
                  <a:pos x="386" y="23"/>
                </a:cxn>
                <a:cxn ang="0">
                  <a:pos x="223" y="0"/>
                </a:cxn>
                <a:cxn ang="0">
                  <a:pos x="146" y="28"/>
                </a:cxn>
                <a:cxn ang="0">
                  <a:pos x="59" y="28"/>
                </a:cxn>
                <a:cxn ang="0">
                  <a:pos x="50" y="55"/>
                </a:cxn>
                <a:cxn ang="0">
                  <a:pos x="10" y="100"/>
                </a:cxn>
                <a:cxn ang="0">
                  <a:pos x="0" y="155"/>
                </a:cxn>
                <a:cxn ang="0">
                  <a:pos x="0" y="191"/>
                </a:cxn>
                <a:cxn ang="0">
                  <a:pos x="0" y="232"/>
                </a:cxn>
                <a:cxn ang="0">
                  <a:pos x="10" y="268"/>
                </a:cxn>
                <a:cxn ang="0">
                  <a:pos x="23" y="305"/>
                </a:cxn>
                <a:cxn ang="0">
                  <a:pos x="37" y="350"/>
                </a:cxn>
                <a:cxn ang="0">
                  <a:pos x="46" y="391"/>
                </a:cxn>
                <a:cxn ang="0">
                  <a:pos x="46" y="418"/>
                </a:cxn>
                <a:cxn ang="0">
                  <a:pos x="50" y="468"/>
                </a:cxn>
                <a:cxn ang="0">
                  <a:pos x="55" y="509"/>
                </a:cxn>
                <a:cxn ang="0">
                  <a:pos x="59" y="536"/>
                </a:cxn>
                <a:cxn ang="0">
                  <a:pos x="87" y="527"/>
                </a:cxn>
                <a:cxn ang="0">
                  <a:pos x="123" y="527"/>
                </a:cxn>
                <a:cxn ang="0">
                  <a:pos x="150" y="532"/>
                </a:cxn>
                <a:cxn ang="0">
                  <a:pos x="187" y="532"/>
                </a:cxn>
                <a:cxn ang="0">
                  <a:pos x="191" y="527"/>
                </a:cxn>
                <a:cxn ang="0">
                  <a:pos x="191" y="545"/>
                </a:cxn>
                <a:cxn ang="0">
                  <a:pos x="196" y="577"/>
                </a:cxn>
                <a:cxn ang="0">
                  <a:pos x="196" y="586"/>
                </a:cxn>
                <a:cxn ang="0">
                  <a:pos x="214" y="586"/>
                </a:cxn>
                <a:cxn ang="0">
                  <a:pos x="246" y="582"/>
                </a:cxn>
                <a:cxn ang="0">
                  <a:pos x="282" y="568"/>
                </a:cxn>
                <a:cxn ang="0">
                  <a:pos x="309" y="555"/>
                </a:cxn>
                <a:cxn ang="0">
                  <a:pos x="336" y="550"/>
                </a:cxn>
                <a:cxn ang="0">
                  <a:pos x="359" y="550"/>
                </a:cxn>
                <a:cxn ang="0">
                  <a:pos x="382" y="555"/>
                </a:cxn>
                <a:cxn ang="0">
                  <a:pos x="386" y="559"/>
                </a:cxn>
                <a:cxn ang="0">
                  <a:pos x="395" y="559"/>
                </a:cxn>
                <a:cxn ang="0">
                  <a:pos x="395" y="555"/>
                </a:cxn>
                <a:cxn ang="0">
                  <a:pos x="382" y="523"/>
                </a:cxn>
                <a:cxn ang="0">
                  <a:pos x="377" y="505"/>
                </a:cxn>
                <a:cxn ang="0">
                  <a:pos x="382" y="491"/>
                </a:cxn>
                <a:cxn ang="0">
                  <a:pos x="382" y="482"/>
                </a:cxn>
                <a:cxn ang="0">
                  <a:pos x="395" y="450"/>
                </a:cxn>
                <a:cxn ang="0">
                  <a:pos x="413" y="414"/>
                </a:cxn>
                <a:cxn ang="0">
                  <a:pos x="427" y="391"/>
                </a:cxn>
                <a:cxn ang="0">
                  <a:pos x="436" y="373"/>
                </a:cxn>
                <a:cxn ang="0">
                  <a:pos x="445" y="364"/>
                </a:cxn>
                <a:cxn ang="0">
                  <a:pos x="454" y="341"/>
                </a:cxn>
                <a:cxn ang="0">
                  <a:pos x="472" y="305"/>
                </a:cxn>
                <a:cxn ang="0">
                  <a:pos x="477" y="277"/>
                </a:cxn>
                <a:cxn ang="0">
                  <a:pos x="477" y="250"/>
                </a:cxn>
                <a:cxn ang="0">
                  <a:pos x="477" y="223"/>
                </a:cxn>
                <a:cxn ang="0">
                  <a:pos x="472" y="200"/>
                </a:cxn>
                <a:cxn ang="0">
                  <a:pos x="468" y="178"/>
                </a:cxn>
                <a:cxn ang="0">
                  <a:pos x="450" y="155"/>
                </a:cxn>
                <a:cxn ang="0">
                  <a:pos x="432" y="132"/>
                </a:cxn>
                <a:cxn ang="0">
                  <a:pos x="386" y="23"/>
                </a:cxn>
              </a:cxnLst>
              <a:rect l="0" t="0" r="r" b="b"/>
              <a:pathLst>
                <a:path w="478" h="587">
                  <a:moveTo>
                    <a:pt x="386" y="23"/>
                  </a:moveTo>
                  <a:lnTo>
                    <a:pt x="223" y="0"/>
                  </a:lnTo>
                  <a:lnTo>
                    <a:pt x="146" y="28"/>
                  </a:lnTo>
                  <a:lnTo>
                    <a:pt x="59" y="28"/>
                  </a:lnTo>
                  <a:lnTo>
                    <a:pt x="50" y="55"/>
                  </a:lnTo>
                  <a:lnTo>
                    <a:pt x="10" y="100"/>
                  </a:lnTo>
                  <a:lnTo>
                    <a:pt x="0" y="155"/>
                  </a:lnTo>
                  <a:lnTo>
                    <a:pt x="0" y="191"/>
                  </a:lnTo>
                  <a:lnTo>
                    <a:pt x="0" y="232"/>
                  </a:lnTo>
                  <a:lnTo>
                    <a:pt x="10" y="268"/>
                  </a:lnTo>
                  <a:lnTo>
                    <a:pt x="23" y="305"/>
                  </a:lnTo>
                  <a:lnTo>
                    <a:pt x="37" y="350"/>
                  </a:lnTo>
                  <a:lnTo>
                    <a:pt x="46" y="391"/>
                  </a:lnTo>
                  <a:lnTo>
                    <a:pt x="46" y="418"/>
                  </a:lnTo>
                  <a:lnTo>
                    <a:pt x="50" y="468"/>
                  </a:lnTo>
                  <a:lnTo>
                    <a:pt x="55" y="509"/>
                  </a:lnTo>
                  <a:lnTo>
                    <a:pt x="59" y="536"/>
                  </a:lnTo>
                  <a:lnTo>
                    <a:pt x="87" y="527"/>
                  </a:lnTo>
                  <a:lnTo>
                    <a:pt x="123" y="527"/>
                  </a:lnTo>
                  <a:lnTo>
                    <a:pt x="150" y="532"/>
                  </a:lnTo>
                  <a:lnTo>
                    <a:pt x="187" y="532"/>
                  </a:lnTo>
                  <a:lnTo>
                    <a:pt x="191" y="527"/>
                  </a:lnTo>
                  <a:lnTo>
                    <a:pt x="191" y="545"/>
                  </a:lnTo>
                  <a:lnTo>
                    <a:pt x="196" y="577"/>
                  </a:lnTo>
                  <a:lnTo>
                    <a:pt x="196" y="586"/>
                  </a:lnTo>
                  <a:lnTo>
                    <a:pt x="214" y="586"/>
                  </a:lnTo>
                  <a:lnTo>
                    <a:pt x="246" y="582"/>
                  </a:lnTo>
                  <a:lnTo>
                    <a:pt x="282" y="568"/>
                  </a:lnTo>
                  <a:lnTo>
                    <a:pt x="309" y="555"/>
                  </a:lnTo>
                  <a:lnTo>
                    <a:pt x="336" y="550"/>
                  </a:lnTo>
                  <a:lnTo>
                    <a:pt x="359" y="550"/>
                  </a:lnTo>
                  <a:lnTo>
                    <a:pt x="382" y="555"/>
                  </a:lnTo>
                  <a:lnTo>
                    <a:pt x="386" y="559"/>
                  </a:lnTo>
                  <a:lnTo>
                    <a:pt x="395" y="559"/>
                  </a:lnTo>
                  <a:lnTo>
                    <a:pt x="395" y="555"/>
                  </a:lnTo>
                  <a:lnTo>
                    <a:pt x="382" y="523"/>
                  </a:lnTo>
                  <a:lnTo>
                    <a:pt x="377" y="505"/>
                  </a:lnTo>
                  <a:lnTo>
                    <a:pt x="382" y="491"/>
                  </a:lnTo>
                  <a:lnTo>
                    <a:pt x="382" y="482"/>
                  </a:lnTo>
                  <a:lnTo>
                    <a:pt x="395" y="450"/>
                  </a:lnTo>
                  <a:lnTo>
                    <a:pt x="413" y="414"/>
                  </a:lnTo>
                  <a:lnTo>
                    <a:pt x="427" y="391"/>
                  </a:lnTo>
                  <a:lnTo>
                    <a:pt x="436" y="373"/>
                  </a:lnTo>
                  <a:lnTo>
                    <a:pt x="445" y="364"/>
                  </a:lnTo>
                  <a:lnTo>
                    <a:pt x="454" y="341"/>
                  </a:lnTo>
                  <a:lnTo>
                    <a:pt x="472" y="305"/>
                  </a:lnTo>
                  <a:lnTo>
                    <a:pt x="477" y="277"/>
                  </a:lnTo>
                  <a:lnTo>
                    <a:pt x="477" y="250"/>
                  </a:lnTo>
                  <a:lnTo>
                    <a:pt x="477" y="223"/>
                  </a:lnTo>
                  <a:lnTo>
                    <a:pt x="472" y="200"/>
                  </a:lnTo>
                  <a:lnTo>
                    <a:pt x="468" y="178"/>
                  </a:lnTo>
                  <a:lnTo>
                    <a:pt x="450" y="155"/>
                  </a:lnTo>
                  <a:lnTo>
                    <a:pt x="432" y="132"/>
                  </a:lnTo>
                  <a:lnTo>
                    <a:pt x="386" y="23"/>
                  </a:lnTo>
                </a:path>
              </a:pathLst>
            </a:custGeom>
            <a:solidFill>
              <a:srgbClr val="963D14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17" name="Freeform 89">
              <a:extLst>
                <a:ext uri="{FF2B5EF4-FFF2-40B4-BE49-F238E27FC236}">
                  <a16:creationId xmlns:a16="http://schemas.microsoft.com/office/drawing/2014/main" id="{F54E1AD8-BE91-4590-A796-BC2989087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" y="3018"/>
              <a:ext cx="237" cy="255"/>
            </a:xfrm>
            <a:custGeom>
              <a:avLst/>
              <a:gdLst/>
              <a:ahLst/>
              <a:cxnLst>
                <a:cxn ang="0">
                  <a:pos x="232" y="145"/>
                </a:cxn>
                <a:cxn ang="0">
                  <a:pos x="236" y="114"/>
                </a:cxn>
                <a:cxn ang="0">
                  <a:pos x="227" y="27"/>
                </a:cxn>
                <a:cxn ang="0">
                  <a:pos x="141" y="0"/>
                </a:cxn>
                <a:cxn ang="0">
                  <a:pos x="82" y="23"/>
                </a:cxn>
                <a:cxn ang="0">
                  <a:pos x="55" y="45"/>
                </a:cxn>
                <a:cxn ang="0">
                  <a:pos x="0" y="145"/>
                </a:cxn>
                <a:cxn ang="0">
                  <a:pos x="9" y="236"/>
                </a:cxn>
                <a:cxn ang="0">
                  <a:pos x="87" y="250"/>
                </a:cxn>
                <a:cxn ang="0">
                  <a:pos x="132" y="254"/>
                </a:cxn>
                <a:cxn ang="0">
                  <a:pos x="191" y="254"/>
                </a:cxn>
                <a:cxn ang="0">
                  <a:pos x="232" y="145"/>
                </a:cxn>
              </a:cxnLst>
              <a:rect l="0" t="0" r="r" b="b"/>
              <a:pathLst>
                <a:path w="237" h="255">
                  <a:moveTo>
                    <a:pt x="232" y="145"/>
                  </a:moveTo>
                  <a:lnTo>
                    <a:pt x="236" y="114"/>
                  </a:lnTo>
                  <a:lnTo>
                    <a:pt x="227" y="27"/>
                  </a:lnTo>
                  <a:lnTo>
                    <a:pt x="141" y="0"/>
                  </a:lnTo>
                  <a:lnTo>
                    <a:pt x="82" y="23"/>
                  </a:lnTo>
                  <a:lnTo>
                    <a:pt x="55" y="45"/>
                  </a:lnTo>
                  <a:lnTo>
                    <a:pt x="0" y="145"/>
                  </a:lnTo>
                  <a:lnTo>
                    <a:pt x="9" y="236"/>
                  </a:lnTo>
                  <a:lnTo>
                    <a:pt x="87" y="250"/>
                  </a:lnTo>
                  <a:lnTo>
                    <a:pt x="132" y="254"/>
                  </a:lnTo>
                  <a:lnTo>
                    <a:pt x="191" y="254"/>
                  </a:lnTo>
                  <a:lnTo>
                    <a:pt x="232" y="14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18" name="Freeform 90">
              <a:extLst>
                <a:ext uri="{FF2B5EF4-FFF2-40B4-BE49-F238E27FC236}">
                  <a16:creationId xmlns:a16="http://schemas.microsoft.com/office/drawing/2014/main" id="{600FA857-3890-4118-9823-474C7C4D2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2836"/>
              <a:ext cx="459" cy="501"/>
            </a:xfrm>
            <a:custGeom>
              <a:avLst/>
              <a:gdLst/>
              <a:ahLst/>
              <a:cxnLst>
                <a:cxn ang="0">
                  <a:pos x="399" y="182"/>
                </a:cxn>
                <a:cxn ang="0">
                  <a:pos x="426" y="123"/>
                </a:cxn>
                <a:cxn ang="0">
                  <a:pos x="458" y="73"/>
                </a:cxn>
                <a:cxn ang="0">
                  <a:pos x="449" y="55"/>
                </a:cxn>
                <a:cxn ang="0">
                  <a:pos x="367" y="23"/>
                </a:cxn>
                <a:cxn ang="0">
                  <a:pos x="358" y="18"/>
                </a:cxn>
                <a:cxn ang="0">
                  <a:pos x="299" y="9"/>
                </a:cxn>
                <a:cxn ang="0">
                  <a:pos x="226" y="0"/>
                </a:cxn>
                <a:cxn ang="0">
                  <a:pos x="195" y="0"/>
                </a:cxn>
                <a:cxn ang="0">
                  <a:pos x="149" y="41"/>
                </a:cxn>
                <a:cxn ang="0">
                  <a:pos x="90" y="82"/>
                </a:cxn>
                <a:cxn ang="0">
                  <a:pos x="68" y="114"/>
                </a:cxn>
                <a:cxn ang="0">
                  <a:pos x="27" y="155"/>
                </a:cxn>
                <a:cxn ang="0">
                  <a:pos x="13" y="177"/>
                </a:cxn>
                <a:cxn ang="0">
                  <a:pos x="4" y="187"/>
                </a:cxn>
                <a:cxn ang="0">
                  <a:pos x="0" y="200"/>
                </a:cxn>
                <a:cxn ang="0">
                  <a:pos x="0" y="214"/>
                </a:cxn>
                <a:cxn ang="0">
                  <a:pos x="4" y="227"/>
                </a:cxn>
                <a:cxn ang="0">
                  <a:pos x="22" y="246"/>
                </a:cxn>
                <a:cxn ang="0">
                  <a:pos x="49" y="273"/>
                </a:cxn>
                <a:cxn ang="0">
                  <a:pos x="77" y="296"/>
                </a:cxn>
                <a:cxn ang="0">
                  <a:pos x="108" y="318"/>
                </a:cxn>
                <a:cxn ang="0">
                  <a:pos x="108" y="336"/>
                </a:cxn>
                <a:cxn ang="0">
                  <a:pos x="99" y="364"/>
                </a:cxn>
                <a:cxn ang="0">
                  <a:pos x="86" y="405"/>
                </a:cxn>
                <a:cxn ang="0">
                  <a:pos x="81" y="432"/>
                </a:cxn>
                <a:cxn ang="0">
                  <a:pos x="81" y="455"/>
                </a:cxn>
                <a:cxn ang="0">
                  <a:pos x="86" y="477"/>
                </a:cxn>
                <a:cxn ang="0">
                  <a:pos x="127" y="482"/>
                </a:cxn>
                <a:cxn ang="0">
                  <a:pos x="181" y="486"/>
                </a:cxn>
                <a:cxn ang="0">
                  <a:pos x="240" y="495"/>
                </a:cxn>
                <a:cxn ang="0">
                  <a:pos x="267" y="500"/>
                </a:cxn>
                <a:cxn ang="0">
                  <a:pos x="263" y="459"/>
                </a:cxn>
                <a:cxn ang="0">
                  <a:pos x="263" y="436"/>
                </a:cxn>
                <a:cxn ang="0">
                  <a:pos x="267" y="391"/>
                </a:cxn>
                <a:cxn ang="0">
                  <a:pos x="281" y="350"/>
                </a:cxn>
                <a:cxn ang="0">
                  <a:pos x="295" y="323"/>
                </a:cxn>
                <a:cxn ang="0">
                  <a:pos x="322" y="286"/>
                </a:cxn>
                <a:cxn ang="0">
                  <a:pos x="354" y="259"/>
                </a:cxn>
                <a:cxn ang="0">
                  <a:pos x="399" y="182"/>
                </a:cxn>
              </a:cxnLst>
              <a:rect l="0" t="0" r="r" b="b"/>
              <a:pathLst>
                <a:path w="459" h="501">
                  <a:moveTo>
                    <a:pt x="399" y="182"/>
                  </a:moveTo>
                  <a:lnTo>
                    <a:pt x="426" y="123"/>
                  </a:lnTo>
                  <a:lnTo>
                    <a:pt x="458" y="73"/>
                  </a:lnTo>
                  <a:lnTo>
                    <a:pt x="449" y="55"/>
                  </a:lnTo>
                  <a:lnTo>
                    <a:pt x="367" y="23"/>
                  </a:lnTo>
                  <a:lnTo>
                    <a:pt x="358" y="18"/>
                  </a:lnTo>
                  <a:lnTo>
                    <a:pt x="299" y="9"/>
                  </a:lnTo>
                  <a:lnTo>
                    <a:pt x="226" y="0"/>
                  </a:lnTo>
                  <a:lnTo>
                    <a:pt x="195" y="0"/>
                  </a:lnTo>
                  <a:lnTo>
                    <a:pt x="149" y="41"/>
                  </a:lnTo>
                  <a:lnTo>
                    <a:pt x="90" y="82"/>
                  </a:lnTo>
                  <a:lnTo>
                    <a:pt x="68" y="114"/>
                  </a:lnTo>
                  <a:lnTo>
                    <a:pt x="27" y="155"/>
                  </a:lnTo>
                  <a:lnTo>
                    <a:pt x="13" y="177"/>
                  </a:lnTo>
                  <a:lnTo>
                    <a:pt x="4" y="187"/>
                  </a:lnTo>
                  <a:lnTo>
                    <a:pt x="0" y="200"/>
                  </a:lnTo>
                  <a:lnTo>
                    <a:pt x="0" y="214"/>
                  </a:lnTo>
                  <a:lnTo>
                    <a:pt x="4" y="227"/>
                  </a:lnTo>
                  <a:lnTo>
                    <a:pt x="22" y="246"/>
                  </a:lnTo>
                  <a:lnTo>
                    <a:pt x="49" y="273"/>
                  </a:lnTo>
                  <a:lnTo>
                    <a:pt x="77" y="296"/>
                  </a:lnTo>
                  <a:lnTo>
                    <a:pt x="108" y="318"/>
                  </a:lnTo>
                  <a:lnTo>
                    <a:pt x="108" y="336"/>
                  </a:lnTo>
                  <a:lnTo>
                    <a:pt x="99" y="364"/>
                  </a:lnTo>
                  <a:lnTo>
                    <a:pt x="86" y="405"/>
                  </a:lnTo>
                  <a:lnTo>
                    <a:pt x="81" y="432"/>
                  </a:lnTo>
                  <a:lnTo>
                    <a:pt x="81" y="455"/>
                  </a:lnTo>
                  <a:lnTo>
                    <a:pt x="86" y="477"/>
                  </a:lnTo>
                  <a:lnTo>
                    <a:pt x="127" y="482"/>
                  </a:lnTo>
                  <a:lnTo>
                    <a:pt x="181" y="486"/>
                  </a:lnTo>
                  <a:lnTo>
                    <a:pt x="240" y="495"/>
                  </a:lnTo>
                  <a:lnTo>
                    <a:pt x="267" y="500"/>
                  </a:lnTo>
                  <a:lnTo>
                    <a:pt x="263" y="459"/>
                  </a:lnTo>
                  <a:lnTo>
                    <a:pt x="263" y="436"/>
                  </a:lnTo>
                  <a:lnTo>
                    <a:pt x="267" y="391"/>
                  </a:lnTo>
                  <a:lnTo>
                    <a:pt x="281" y="350"/>
                  </a:lnTo>
                  <a:lnTo>
                    <a:pt x="295" y="323"/>
                  </a:lnTo>
                  <a:lnTo>
                    <a:pt x="322" y="286"/>
                  </a:lnTo>
                  <a:lnTo>
                    <a:pt x="354" y="259"/>
                  </a:lnTo>
                  <a:lnTo>
                    <a:pt x="399" y="182"/>
                  </a:lnTo>
                </a:path>
              </a:pathLst>
            </a:custGeom>
            <a:solidFill>
              <a:srgbClr val="845123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19" name="Freeform 91">
              <a:extLst>
                <a:ext uri="{FF2B5EF4-FFF2-40B4-BE49-F238E27FC236}">
                  <a16:creationId xmlns:a16="http://schemas.microsoft.com/office/drawing/2014/main" id="{B4C4B65A-C0D2-4891-B33F-33B818AFA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" y="2795"/>
              <a:ext cx="414" cy="574"/>
            </a:xfrm>
            <a:custGeom>
              <a:avLst/>
              <a:gdLst/>
              <a:ahLst/>
              <a:cxnLst>
                <a:cxn ang="0">
                  <a:pos x="87" y="69"/>
                </a:cxn>
                <a:cxn ang="0">
                  <a:pos x="87" y="91"/>
                </a:cxn>
                <a:cxn ang="0">
                  <a:pos x="82" y="128"/>
                </a:cxn>
                <a:cxn ang="0">
                  <a:pos x="64" y="205"/>
                </a:cxn>
                <a:cxn ang="0">
                  <a:pos x="46" y="268"/>
                </a:cxn>
                <a:cxn ang="0">
                  <a:pos x="23" y="346"/>
                </a:cxn>
                <a:cxn ang="0">
                  <a:pos x="23" y="368"/>
                </a:cxn>
                <a:cxn ang="0">
                  <a:pos x="14" y="409"/>
                </a:cxn>
                <a:cxn ang="0">
                  <a:pos x="0" y="455"/>
                </a:cxn>
                <a:cxn ang="0">
                  <a:pos x="0" y="464"/>
                </a:cxn>
                <a:cxn ang="0">
                  <a:pos x="10" y="468"/>
                </a:cxn>
                <a:cxn ang="0">
                  <a:pos x="32" y="491"/>
                </a:cxn>
                <a:cxn ang="0">
                  <a:pos x="64" y="518"/>
                </a:cxn>
                <a:cxn ang="0">
                  <a:pos x="91" y="550"/>
                </a:cxn>
                <a:cxn ang="0">
                  <a:pos x="100" y="573"/>
                </a:cxn>
                <a:cxn ang="0">
                  <a:pos x="132" y="559"/>
                </a:cxn>
                <a:cxn ang="0">
                  <a:pos x="186" y="536"/>
                </a:cxn>
                <a:cxn ang="0">
                  <a:pos x="209" y="532"/>
                </a:cxn>
                <a:cxn ang="0">
                  <a:pos x="232" y="536"/>
                </a:cxn>
                <a:cxn ang="0">
                  <a:pos x="264" y="541"/>
                </a:cxn>
                <a:cxn ang="0">
                  <a:pos x="300" y="550"/>
                </a:cxn>
                <a:cxn ang="0">
                  <a:pos x="327" y="555"/>
                </a:cxn>
                <a:cxn ang="0">
                  <a:pos x="359" y="559"/>
                </a:cxn>
                <a:cxn ang="0">
                  <a:pos x="382" y="555"/>
                </a:cxn>
                <a:cxn ang="0">
                  <a:pos x="368" y="518"/>
                </a:cxn>
                <a:cxn ang="0">
                  <a:pos x="354" y="486"/>
                </a:cxn>
                <a:cxn ang="0">
                  <a:pos x="345" y="464"/>
                </a:cxn>
                <a:cxn ang="0">
                  <a:pos x="354" y="468"/>
                </a:cxn>
                <a:cxn ang="0">
                  <a:pos x="363" y="464"/>
                </a:cxn>
                <a:cxn ang="0">
                  <a:pos x="354" y="450"/>
                </a:cxn>
                <a:cxn ang="0">
                  <a:pos x="345" y="427"/>
                </a:cxn>
                <a:cxn ang="0">
                  <a:pos x="332" y="405"/>
                </a:cxn>
                <a:cxn ang="0">
                  <a:pos x="327" y="373"/>
                </a:cxn>
                <a:cxn ang="0">
                  <a:pos x="332" y="314"/>
                </a:cxn>
                <a:cxn ang="0">
                  <a:pos x="350" y="305"/>
                </a:cxn>
                <a:cxn ang="0">
                  <a:pos x="359" y="296"/>
                </a:cxn>
                <a:cxn ang="0">
                  <a:pos x="382" y="268"/>
                </a:cxn>
                <a:cxn ang="0">
                  <a:pos x="395" y="237"/>
                </a:cxn>
                <a:cxn ang="0">
                  <a:pos x="409" y="205"/>
                </a:cxn>
                <a:cxn ang="0">
                  <a:pos x="413" y="182"/>
                </a:cxn>
                <a:cxn ang="0">
                  <a:pos x="409" y="155"/>
                </a:cxn>
                <a:cxn ang="0">
                  <a:pos x="404" y="132"/>
                </a:cxn>
                <a:cxn ang="0">
                  <a:pos x="409" y="119"/>
                </a:cxn>
                <a:cxn ang="0">
                  <a:pos x="409" y="91"/>
                </a:cxn>
                <a:cxn ang="0">
                  <a:pos x="404" y="69"/>
                </a:cxn>
                <a:cxn ang="0">
                  <a:pos x="395" y="55"/>
                </a:cxn>
                <a:cxn ang="0">
                  <a:pos x="386" y="37"/>
                </a:cxn>
                <a:cxn ang="0">
                  <a:pos x="350" y="0"/>
                </a:cxn>
                <a:cxn ang="0">
                  <a:pos x="87" y="69"/>
                </a:cxn>
              </a:cxnLst>
              <a:rect l="0" t="0" r="r" b="b"/>
              <a:pathLst>
                <a:path w="414" h="574">
                  <a:moveTo>
                    <a:pt x="87" y="69"/>
                  </a:moveTo>
                  <a:lnTo>
                    <a:pt x="87" y="91"/>
                  </a:lnTo>
                  <a:lnTo>
                    <a:pt x="82" y="128"/>
                  </a:lnTo>
                  <a:lnTo>
                    <a:pt x="64" y="205"/>
                  </a:lnTo>
                  <a:lnTo>
                    <a:pt x="46" y="268"/>
                  </a:lnTo>
                  <a:lnTo>
                    <a:pt x="23" y="346"/>
                  </a:lnTo>
                  <a:lnTo>
                    <a:pt x="23" y="368"/>
                  </a:lnTo>
                  <a:lnTo>
                    <a:pt x="14" y="409"/>
                  </a:lnTo>
                  <a:lnTo>
                    <a:pt x="0" y="455"/>
                  </a:lnTo>
                  <a:lnTo>
                    <a:pt x="0" y="464"/>
                  </a:lnTo>
                  <a:lnTo>
                    <a:pt x="10" y="468"/>
                  </a:lnTo>
                  <a:lnTo>
                    <a:pt x="32" y="491"/>
                  </a:lnTo>
                  <a:lnTo>
                    <a:pt x="64" y="518"/>
                  </a:lnTo>
                  <a:lnTo>
                    <a:pt x="91" y="550"/>
                  </a:lnTo>
                  <a:lnTo>
                    <a:pt x="100" y="573"/>
                  </a:lnTo>
                  <a:lnTo>
                    <a:pt x="132" y="559"/>
                  </a:lnTo>
                  <a:lnTo>
                    <a:pt x="186" y="536"/>
                  </a:lnTo>
                  <a:lnTo>
                    <a:pt x="209" y="532"/>
                  </a:lnTo>
                  <a:lnTo>
                    <a:pt x="232" y="536"/>
                  </a:lnTo>
                  <a:lnTo>
                    <a:pt x="264" y="541"/>
                  </a:lnTo>
                  <a:lnTo>
                    <a:pt x="300" y="550"/>
                  </a:lnTo>
                  <a:lnTo>
                    <a:pt x="327" y="555"/>
                  </a:lnTo>
                  <a:lnTo>
                    <a:pt x="359" y="559"/>
                  </a:lnTo>
                  <a:lnTo>
                    <a:pt x="382" y="555"/>
                  </a:lnTo>
                  <a:lnTo>
                    <a:pt x="368" y="518"/>
                  </a:lnTo>
                  <a:lnTo>
                    <a:pt x="354" y="486"/>
                  </a:lnTo>
                  <a:lnTo>
                    <a:pt x="345" y="464"/>
                  </a:lnTo>
                  <a:lnTo>
                    <a:pt x="354" y="468"/>
                  </a:lnTo>
                  <a:lnTo>
                    <a:pt x="363" y="464"/>
                  </a:lnTo>
                  <a:lnTo>
                    <a:pt x="354" y="450"/>
                  </a:lnTo>
                  <a:lnTo>
                    <a:pt x="345" y="427"/>
                  </a:lnTo>
                  <a:lnTo>
                    <a:pt x="332" y="405"/>
                  </a:lnTo>
                  <a:lnTo>
                    <a:pt x="327" y="373"/>
                  </a:lnTo>
                  <a:lnTo>
                    <a:pt x="332" y="314"/>
                  </a:lnTo>
                  <a:lnTo>
                    <a:pt x="350" y="305"/>
                  </a:lnTo>
                  <a:lnTo>
                    <a:pt x="359" y="296"/>
                  </a:lnTo>
                  <a:lnTo>
                    <a:pt x="382" y="268"/>
                  </a:lnTo>
                  <a:lnTo>
                    <a:pt x="395" y="237"/>
                  </a:lnTo>
                  <a:lnTo>
                    <a:pt x="409" y="205"/>
                  </a:lnTo>
                  <a:lnTo>
                    <a:pt x="413" y="182"/>
                  </a:lnTo>
                  <a:lnTo>
                    <a:pt x="409" y="155"/>
                  </a:lnTo>
                  <a:lnTo>
                    <a:pt x="404" y="132"/>
                  </a:lnTo>
                  <a:lnTo>
                    <a:pt x="409" y="119"/>
                  </a:lnTo>
                  <a:lnTo>
                    <a:pt x="409" y="91"/>
                  </a:lnTo>
                  <a:lnTo>
                    <a:pt x="404" y="69"/>
                  </a:lnTo>
                  <a:lnTo>
                    <a:pt x="395" y="55"/>
                  </a:lnTo>
                  <a:lnTo>
                    <a:pt x="386" y="37"/>
                  </a:lnTo>
                  <a:lnTo>
                    <a:pt x="350" y="0"/>
                  </a:lnTo>
                  <a:lnTo>
                    <a:pt x="87" y="69"/>
                  </a:lnTo>
                </a:path>
              </a:pathLst>
            </a:custGeom>
            <a:solidFill>
              <a:srgbClr val="845123"/>
            </a:solidFill>
            <a:ln w="12700" cap="rnd" cmpd="sng">
              <a:solidFill>
                <a:srgbClr val="84512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20" name="Freeform 92">
              <a:extLst>
                <a:ext uri="{FF2B5EF4-FFF2-40B4-BE49-F238E27FC236}">
                  <a16:creationId xmlns:a16="http://schemas.microsoft.com/office/drawing/2014/main" id="{BCD88442-B53B-47EB-A944-D9503DBEB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2268"/>
              <a:ext cx="831" cy="651"/>
            </a:xfrm>
            <a:custGeom>
              <a:avLst/>
              <a:gdLst/>
              <a:ahLst/>
              <a:cxnLst>
                <a:cxn ang="0">
                  <a:pos x="385" y="623"/>
                </a:cxn>
                <a:cxn ang="0">
                  <a:pos x="431" y="627"/>
                </a:cxn>
                <a:cxn ang="0">
                  <a:pos x="471" y="627"/>
                </a:cxn>
                <a:cxn ang="0">
                  <a:pos x="512" y="627"/>
                </a:cxn>
                <a:cxn ang="0">
                  <a:pos x="558" y="618"/>
                </a:cxn>
                <a:cxn ang="0">
                  <a:pos x="599" y="609"/>
                </a:cxn>
                <a:cxn ang="0">
                  <a:pos x="639" y="596"/>
                </a:cxn>
                <a:cxn ang="0">
                  <a:pos x="676" y="577"/>
                </a:cxn>
                <a:cxn ang="0">
                  <a:pos x="717" y="555"/>
                </a:cxn>
                <a:cxn ang="0">
                  <a:pos x="748" y="532"/>
                </a:cxn>
                <a:cxn ang="0">
                  <a:pos x="789" y="500"/>
                </a:cxn>
                <a:cxn ang="0">
                  <a:pos x="812" y="468"/>
                </a:cxn>
                <a:cxn ang="0">
                  <a:pos x="821" y="446"/>
                </a:cxn>
                <a:cxn ang="0">
                  <a:pos x="825" y="418"/>
                </a:cxn>
                <a:cxn ang="0">
                  <a:pos x="830" y="391"/>
                </a:cxn>
                <a:cxn ang="0">
                  <a:pos x="830" y="368"/>
                </a:cxn>
                <a:cxn ang="0">
                  <a:pos x="825" y="341"/>
                </a:cxn>
                <a:cxn ang="0">
                  <a:pos x="816" y="314"/>
                </a:cxn>
                <a:cxn ang="0">
                  <a:pos x="803" y="291"/>
                </a:cxn>
                <a:cxn ang="0">
                  <a:pos x="789" y="273"/>
                </a:cxn>
                <a:cxn ang="0">
                  <a:pos x="771" y="250"/>
                </a:cxn>
                <a:cxn ang="0">
                  <a:pos x="753" y="237"/>
                </a:cxn>
                <a:cxn ang="0">
                  <a:pos x="744" y="223"/>
                </a:cxn>
                <a:cxn ang="0">
                  <a:pos x="753" y="214"/>
                </a:cxn>
                <a:cxn ang="0">
                  <a:pos x="757" y="205"/>
                </a:cxn>
                <a:cxn ang="0">
                  <a:pos x="757" y="191"/>
                </a:cxn>
                <a:cxn ang="0">
                  <a:pos x="753" y="182"/>
                </a:cxn>
                <a:cxn ang="0">
                  <a:pos x="744" y="173"/>
                </a:cxn>
                <a:cxn ang="0">
                  <a:pos x="735" y="164"/>
                </a:cxn>
                <a:cxn ang="0">
                  <a:pos x="726" y="159"/>
                </a:cxn>
                <a:cxn ang="0">
                  <a:pos x="712" y="159"/>
                </a:cxn>
                <a:cxn ang="0">
                  <a:pos x="703" y="164"/>
                </a:cxn>
                <a:cxn ang="0">
                  <a:pos x="553" y="37"/>
                </a:cxn>
                <a:cxn ang="0">
                  <a:pos x="358" y="0"/>
                </a:cxn>
                <a:cxn ang="0">
                  <a:pos x="236" y="28"/>
                </a:cxn>
                <a:cxn ang="0">
                  <a:pos x="222" y="32"/>
                </a:cxn>
                <a:cxn ang="0">
                  <a:pos x="195" y="50"/>
                </a:cxn>
                <a:cxn ang="0">
                  <a:pos x="172" y="69"/>
                </a:cxn>
                <a:cxn ang="0">
                  <a:pos x="154" y="87"/>
                </a:cxn>
                <a:cxn ang="0">
                  <a:pos x="136" y="110"/>
                </a:cxn>
                <a:cxn ang="0">
                  <a:pos x="140" y="255"/>
                </a:cxn>
                <a:cxn ang="0">
                  <a:pos x="72" y="323"/>
                </a:cxn>
                <a:cxn ang="0">
                  <a:pos x="54" y="332"/>
                </a:cxn>
                <a:cxn ang="0">
                  <a:pos x="36" y="346"/>
                </a:cxn>
                <a:cxn ang="0">
                  <a:pos x="22" y="364"/>
                </a:cxn>
                <a:cxn ang="0">
                  <a:pos x="9" y="382"/>
                </a:cxn>
                <a:cxn ang="0">
                  <a:pos x="4" y="405"/>
                </a:cxn>
                <a:cxn ang="0">
                  <a:pos x="0" y="427"/>
                </a:cxn>
                <a:cxn ang="0">
                  <a:pos x="0" y="450"/>
                </a:cxn>
                <a:cxn ang="0">
                  <a:pos x="0" y="473"/>
                </a:cxn>
                <a:cxn ang="0">
                  <a:pos x="9" y="491"/>
                </a:cxn>
                <a:cxn ang="0">
                  <a:pos x="18" y="514"/>
                </a:cxn>
                <a:cxn ang="0">
                  <a:pos x="31" y="532"/>
                </a:cxn>
                <a:cxn ang="0">
                  <a:pos x="72" y="600"/>
                </a:cxn>
                <a:cxn ang="0">
                  <a:pos x="381" y="623"/>
                </a:cxn>
              </a:cxnLst>
              <a:rect l="0" t="0" r="r" b="b"/>
              <a:pathLst>
                <a:path w="831" h="651">
                  <a:moveTo>
                    <a:pt x="381" y="623"/>
                  </a:moveTo>
                  <a:lnTo>
                    <a:pt x="385" y="623"/>
                  </a:lnTo>
                  <a:lnTo>
                    <a:pt x="408" y="627"/>
                  </a:lnTo>
                  <a:lnTo>
                    <a:pt x="431" y="627"/>
                  </a:lnTo>
                  <a:lnTo>
                    <a:pt x="449" y="627"/>
                  </a:lnTo>
                  <a:lnTo>
                    <a:pt x="471" y="627"/>
                  </a:lnTo>
                  <a:lnTo>
                    <a:pt x="494" y="627"/>
                  </a:lnTo>
                  <a:lnTo>
                    <a:pt x="512" y="627"/>
                  </a:lnTo>
                  <a:lnTo>
                    <a:pt x="535" y="623"/>
                  </a:lnTo>
                  <a:lnTo>
                    <a:pt x="558" y="618"/>
                  </a:lnTo>
                  <a:lnTo>
                    <a:pt x="576" y="614"/>
                  </a:lnTo>
                  <a:lnTo>
                    <a:pt x="599" y="609"/>
                  </a:lnTo>
                  <a:lnTo>
                    <a:pt x="617" y="600"/>
                  </a:lnTo>
                  <a:lnTo>
                    <a:pt x="639" y="596"/>
                  </a:lnTo>
                  <a:lnTo>
                    <a:pt x="658" y="586"/>
                  </a:lnTo>
                  <a:lnTo>
                    <a:pt x="676" y="577"/>
                  </a:lnTo>
                  <a:lnTo>
                    <a:pt x="694" y="568"/>
                  </a:lnTo>
                  <a:lnTo>
                    <a:pt x="717" y="555"/>
                  </a:lnTo>
                  <a:lnTo>
                    <a:pt x="730" y="546"/>
                  </a:lnTo>
                  <a:lnTo>
                    <a:pt x="748" y="532"/>
                  </a:lnTo>
                  <a:lnTo>
                    <a:pt x="766" y="518"/>
                  </a:lnTo>
                  <a:lnTo>
                    <a:pt x="789" y="500"/>
                  </a:lnTo>
                  <a:lnTo>
                    <a:pt x="803" y="482"/>
                  </a:lnTo>
                  <a:lnTo>
                    <a:pt x="812" y="468"/>
                  </a:lnTo>
                  <a:lnTo>
                    <a:pt x="816" y="455"/>
                  </a:lnTo>
                  <a:lnTo>
                    <a:pt x="821" y="446"/>
                  </a:lnTo>
                  <a:lnTo>
                    <a:pt x="825" y="432"/>
                  </a:lnTo>
                  <a:lnTo>
                    <a:pt x="825" y="418"/>
                  </a:lnTo>
                  <a:lnTo>
                    <a:pt x="830" y="405"/>
                  </a:lnTo>
                  <a:lnTo>
                    <a:pt x="830" y="391"/>
                  </a:lnTo>
                  <a:lnTo>
                    <a:pt x="830" y="382"/>
                  </a:lnTo>
                  <a:lnTo>
                    <a:pt x="830" y="368"/>
                  </a:lnTo>
                  <a:lnTo>
                    <a:pt x="825" y="355"/>
                  </a:lnTo>
                  <a:lnTo>
                    <a:pt x="825" y="341"/>
                  </a:lnTo>
                  <a:lnTo>
                    <a:pt x="821" y="328"/>
                  </a:lnTo>
                  <a:lnTo>
                    <a:pt x="816" y="314"/>
                  </a:lnTo>
                  <a:lnTo>
                    <a:pt x="812" y="305"/>
                  </a:lnTo>
                  <a:lnTo>
                    <a:pt x="803" y="291"/>
                  </a:lnTo>
                  <a:lnTo>
                    <a:pt x="798" y="282"/>
                  </a:lnTo>
                  <a:lnTo>
                    <a:pt x="789" y="273"/>
                  </a:lnTo>
                  <a:lnTo>
                    <a:pt x="780" y="259"/>
                  </a:lnTo>
                  <a:lnTo>
                    <a:pt x="771" y="250"/>
                  </a:lnTo>
                  <a:lnTo>
                    <a:pt x="762" y="246"/>
                  </a:lnTo>
                  <a:lnTo>
                    <a:pt x="753" y="237"/>
                  </a:lnTo>
                  <a:lnTo>
                    <a:pt x="739" y="228"/>
                  </a:lnTo>
                  <a:lnTo>
                    <a:pt x="744" y="223"/>
                  </a:lnTo>
                  <a:lnTo>
                    <a:pt x="748" y="219"/>
                  </a:lnTo>
                  <a:lnTo>
                    <a:pt x="753" y="214"/>
                  </a:lnTo>
                  <a:lnTo>
                    <a:pt x="753" y="209"/>
                  </a:lnTo>
                  <a:lnTo>
                    <a:pt x="757" y="205"/>
                  </a:lnTo>
                  <a:lnTo>
                    <a:pt x="757" y="200"/>
                  </a:lnTo>
                  <a:lnTo>
                    <a:pt x="757" y="191"/>
                  </a:lnTo>
                  <a:lnTo>
                    <a:pt x="753" y="187"/>
                  </a:lnTo>
                  <a:lnTo>
                    <a:pt x="753" y="182"/>
                  </a:lnTo>
                  <a:lnTo>
                    <a:pt x="748" y="178"/>
                  </a:lnTo>
                  <a:lnTo>
                    <a:pt x="744" y="173"/>
                  </a:lnTo>
                  <a:lnTo>
                    <a:pt x="739" y="169"/>
                  </a:lnTo>
                  <a:lnTo>
                    <a:pt x="735" y="164"/>
                  </a:lnTo>
                  <a:lnTo>
                    <a:pt x="730" y="164"/>
                  </a:lnTo>
                  <a:lnTo>
                    <a:pt x="726" y="159"/>
                  </a:lnTo>
                  <a:lnTo>
                    <a:pt x="721" y="159"/>
                  </a:lnTo>
                  <a:lnTo>
                    <a:pt x="712" y="159"/>
                  </a:lnTo>
                  <a:lnTo>
                    <a:pt x="707" y="164"/>
                  </a:lnTo>
                  <a:lnTo>
                    <a:pt x="703" y="164"/>
                  </a:lnTo>
                  <a:lnTo>
                    <a:pt x="621" y="105"/>
                  </a:lnTo>
                  <a:lnTo>
                    <a:pt x="553" y="37"/>
                  </a:lnTo>
                  <a:lnTo>
                    <a:pt x="467" y="10"/>
                  </a:lnTo>
                  <a:lnTo>
                    <a:pt x="358" y="0"/>
                  </a:lnTo>
                  <a:lnTo>
                    <a:pt x="231" y="14"/>
                  </a:lnTo>
                  <a:lnTo>
                    <a:pt x="236" y="28"/>
                  </a:lnTo>
                  <a:lnTo>
                    <a:pt x="231" y="28"/>
                  </a:lnTo>
                  <a:lnTo>
                    <a:pt x="222" y="32"/>
                  </a:lnTo>
                  <a:lnTo>
                    <a:pt x="208" y="41"/>
                  </a:lnTo>
                  <a:lnTo>
                    <a:pt x="195" y="50"/>
                  </a:lnTo>
                  <a:lnTo>
                    <a:pt x="186" y="60"/>
                  </a:lnTo>
                  <a:lnTo>
                    <a:pt x="172" y="69"/>
                  </a:lnTo>
                  <a:lnTo>
                    <a:pt x="163" y="78"/>
                  </a:lnTo>
                  <a:lnTo>
                    <a:pt x="154" y="87"/>
                  </a:lnTo>
                  <a:lnTo>
                    <a:pt x="145" y="100"/>
                  </a:lnTo>
                  <a:lnTo>
                    <a:pt x="136" y="110"/>
                  </a:lnTo>
                  <a:lnTo>
                    <a:pt x="140" y="191"/>
                  </a:lnTo>
                  <a:lnTo>
                    <a:pt x="140" y="255"/>
                  </a:lnTo>
                  <a:lnTo>
                    <a:pt x="77" y="318"/>
                  </a:lnTo>
                  <a:lnTo>
                    <a:pt x="72" y="323"/>
                  </a:lnTo>
                  <a:lnTo>
                    <a:pt x="63" y="328"/>
                  </a:lnTo>
                  <a:lnTo>
                    <a:pt x="54" y="332"/>
                  </a:lnTo>
                  <a:lnTo>
                    <a:pt x="45" y="341"/>
                  </a:lnTo>
                  <a:lnTo>
                    <a:pt x="36" y="346"/>
                  </a:lnTo>
                  <a:lnTo>
                    <a:pt x="27" y="355"/>
                  </a:lnTo>
                  <a:lnTo>
                    <a:pt x="22" y="364"/>
                  </a:lnTo>
                  <a:lnTo>
                    <a:pt x="18" y="373"/>
                  </a:lnTo>
                  <a:lnTo>
                    <a:pt x="9" y="382"/>
                  </a:lnTo>
                  <a:lnTo>
                    <a:pt x="4" y="396"/>
                  </a:lnTo>
                  <a:lnTo>
                    <a:pt x="4" y="405"/>
                  </a:lnTo>
                  <a:lnTo>
                    <a:pt x="0" y="414"/>
                  </a:lnTo>
                  <a:lnTo>
                    <a:pt x="0" y="427"/>
                  </a:lnTo>
                  <a:lnTo>
                    <a:pt x="0" y="437"/>
                  </a:lnTo>
                  <a:lnTo>
                    <a:pt x="0" y="450"/>
                  </a:lnTo>
                  <a:lnTo>
                    <a:pt x="0" y="459"/>
                  </a:lnTo>
                  <a:lnTo>
                    <a:pt x="0" y="473"/>
                  </a:lnTo>
                  <a:lnTo>
                    <a:pt x="4" y="482"/>
                  </a:lnTo>
                  <a:lnTo>
                    <a:pt x="9" y="491"/>
                  </a:lnTo>
                  <a:lnTo>
                    <a:pt x="13" y="505"/>
                  </a:lnTo>
                  <a:lnTo>
                    <a:pt x="18" y="514"/>
                  </a:lnTo>
                  <a:lnTo>
                    <a:pt x="22" y="523"/>
                  </a:lnTo>
                  <a:lnTo>
                    <a:pt x="31" y="532"/>
                  </a:lnTo>
                  <a:lnTo>
                    <a:pt x="40" y="537"/>
                  </a:lnTo>
                  <a:lnTo>
                    <a:pt x="72" y="600"/>
                  </a:lnTo>
                  <a:lnTo>
                    <a:pt x="290" y="650"/>
                  </a:lnTo>
                  <a:lnTo>
                    <a:pt x="381" y="623"/>
                  </a:lnTo>
                </a:path>
              </a:pathLst>
            </a:custGeom>
            <a:solidFill>
              <a:srgbClr val="FF9975"/>
            </a:solidFill>
            <a:ln w="12700" cap="rnd" cmpd="sng">
              <a:solidFill>
                <a:srgbClr val="FF997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21" name="Freeform 93">
              <a:extLst>
                <a:ext uri="{FF2B5EF4-FFF2-40B4-BE49-F238E27FC236}">
                  <a16:creationId xmlns:a16="http://schemas.microsoft.com/office/drawing/2014/main" id="{1B41EFBB-A542-412F-8FE3-6062383CF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2228"/>
              <a:ext cx="537" cy="196"/>
            </a:xfrm>
            <a:custGeom>
              <a:avLst/>
              <a:gdLst/>
              <a:ahLst/>
              <a:cxnLst>
                <a:cxn ang="0">
                  <a:pos x="527" y="172"/>
                </a:cxn>
                <a:cxn ang="0">
                  <a:pos x="509" y="150"/>
                </a:cxn>
                <a:cxn ang="0">
                  <a:pos x="518" y="136"/>
                </a:cxn>
                <a:cxn ang="0">
                  <a:pos x="513" y="118"/>
                </a:cxn>
                <a:cxn ang="0">
                  <a:pos x="477" y="104"/>
                </a:cxn>
                <a:cxn ang="0">
                  <a:pos x="450" y="77"/>
                </a:cxn>
                <a:cxn ang="0">
                  <a:pos x="395" y="50"/>
                </a:cxn>
                <a:cxn ang="0">
                  <a:pos x="368" y="36"/>
                </a:cxn>
                <a:cxn ang="0">
                  <a:pos x="350" y="13"/>
                </a:cxn>
                <a:cxn ang="0">
                  <a:pos x="286" y="22"/>
                </a:cxn>
                <a:cxn ang="0">
                  <a:pos x="286" y="9"/>
                </a:cxn>
                <a:cxn ang="0">
                  <a:pos x="259" y="0"/>
                </a:cxn>
                <a:cxn ang="0">
                  <a:pos x="232" y="4"/>
                </a:cxn>
                <a:cxn ang="0">
                  <a:pos x="155" y="13"/>
                </a:cxn>
                <a:cxn ang="0">
                  <a:pos x="100" y="4"/>
                </a:cxn>
                <a:cxn ang="0">
                  <a:pos x="50" y="9"/>
                </a:cxn>
                <a:cxn ang="0">
                  <a:pos x="5" y="18"/>
                </a:cxn>
                <a:cxn ang="0">
                  <a:pos x="19" y="31"/>
                </a:cxn>
                <a:cxn ang="0">
                  <a:pos x="14" y="50"/>
                </a:cxn>
                <a:cxn ang="0">
                  <a:pos x="0" y="63"/>
                </a:cxn>
                <a:cxn ang="0">
                  <a:pos x="55" y="68"/>
                </a:cxn>
                <a:cxn ang="0">
                  <a:pos x="118" y="77"/>
                </a:cxn>
                <a:cxn ang="0">
                  <a:pos x="109" y="54"/>
                </a:cxn>
                <a:cxn ang="0">
                  <a:pos x="137" y="59"/>
                </a:cxn>
                <a:cxn ang="0">
                  <a:pos x="164" y="59"/>
                </a:cxn>
                <a:cxn ang="0">
                  <a:pos x="236" y="81"/>
                </a:cxn>
                <a:cxn ang="0">
                  <a:pos x="295" y="95"/>
                </a:cxn>
                <a:cxn ang="0">
                  <a:pos x="314" y="86"/>
                </a:cxn>
                <a:cxn ang="0">
                  <a:pos x="341" y="86"/>
                </a:cxn>
                <a:cxn ang="0">
                  <a:pos x="350" y="86"/>
                </a:cxn>
                <a:cxn ang="0">
                  <a:pos x="368" y="131"/>
                </a:cxn>
                <a:cxn ang="0">
                  <a:pos x="395" y="163"/>
                </a:cxn>
                <a:cxn ang="0">
                  <a:pos x="454" y="195"/>
                </a:cxn>
              </a:cxnLst>
              <a:rect l="0" t="0" r="r" b="b"/>
              <a:pathLst>
                <a:path w="537" h="196">
                  <a:moveTo>
                    <a:pt x="536" y="190"/>
                  </a:moveTo>
                  <a:lnTo>
                    <a:pt x="527" y="172"/>
                  </a:lnTo>
                  <a:lnTo>
                    <a:pt x="513" y="154"/>
                  </a:lnTo>
                  <a:lnTo>
                    <a:pt x="509" y="150"/>
                  </a:lnTo>
                  <a:lnTo>
                    <a:pt x="518" y="145"/>
                  </a:lnTo>
                  <a:lnTo>
                    <a:pt x="518" y="136"/>
                  </a:lnTo>
                  <a:lnTo>
                    <a:pt x="518" y="127"/>
                  </a:lnTo>
                  <a:lnTo>
                    <a:pt x="513" y="118"/>
                  </a:lnTo>
                  <a:lnTo>
                    <a:pt x="491" y="113"/>
                  </a:lnTo>
                  <a:lnTo>
                    <a:pt x="477" y="104"/>
                  </a:lnTo>
                  <a:lnTo>
                    <a:pt x="463" y="86"/>
                  </a:lnTo>
                  <a:lnTo>
                    <a:pt x="450" y="77"/>
                  </a:lnTo>
                  <a:lnTo>
                    <a:pt x="422" y="63"/>
                  </a:lnTo>
                  <a:lnTo>
                    <a:pt x="395" y="50"/>
                  </a:lnTo>
                  <a:lnTo>
                    <a:pt x="373" y="40"/>
                  </a:lnTo>
                  <a:lnTo>
                    <a:pt x="368" y="36"/>
                  </a:lnTo>
                  <a:lnTo>
                    <a:pt x="363" y="22"/>
                  </a:lnTo>
                  <a:lnTo>
                    <a:pt x="350" y="13"/>
                  </a:lnTo>
                  <a:lnTo>
                    <a:pt x="332" y="18"/>
                  </a:lnTo>
                  <a:lnTo>
                    <a:pt x="286" y="22"/>
                  </a:lnTo>
                  <a:lnTo>
                    <a:pt x="286" y="18"/>
                  </a:lnTo>
                  <a:lnTo>
                    <a:pt x="286" y="9"/>
                  </a:lnTo>
                  <a:lnTo>
                    <a:pt x="277" y="0"/>
                  </a:lnTo>
                  <a:lnTo>
                    <a:pt x="259" y="0"/>
                  </a:lnTo>
                  <a:lnTo>
                    <a:pt x="241" y="4"/>
                  </a:lnTo>
                  <a:lnTo>
                    <a:pt x="232" y="4"/>
                  </a:lnTo>
                  <a:lnTo>
                    <a:pt x="200" y="9"/>
                  </a:lnTo>
                  <a:lnTo>
                    <a:pt x="155" y="13"/>
                  </a:lnTo>
                  <a:lnTo>
                    <a:pt x="137" y="9"/>
                  </a:lnTo>
                  <a:lnTo>
                    <a:pt x="100" y="4"/>
                  </a:lnTo>
                  <a:lnTo>
                    <a:pt x="82" y="4"/>
                  </a:lnTo>
                  <a:lnTo>
                    <a:pt x="50" y="9"/>
                  </a:lnTo>
                  <a:lnTo>
                    <a:pt x="10" y="13"/>
                  </a:lnTo>
                  <a:lnTo>
                    <a:pt x="5" y="18"/>
                  </a:lnTo>
                  <a:lnTo>
                    <a:pt x="10" y="22"/>
                  </a:lnTo>
                  <a:lnTo>
                    <a:pt x="19" y="31"/>
                  </a:lnTo>
                  <a:lnTo>
                    <a:pt x="28" y="40"/>
                  </a:lnTo>
                  <a:lnTo>
                    <a:pt x="14" y="50"/>
                  </a:lnTo>
                  <a:lnTo>
                    <a:pt x="5" y="54"/>
                  </a:lnTo>
                  <a:lnTo>
                    <a:pt x="0" y="63"/>
                  </a:lnTo>
                  <a:lnTo>
                    <a:pt x="5" y="68"/>
                  </a:lnTo>
                  <a:lnTo>
                    <a:pt x="55" y="68"/>
                  </a:lnTo>
                  <a:lnTo>
                    <a:pt x="96" y="77"/>
                  </a:lnTo>
                  <a:lnTo>
                    <a:pt x="118" y="77"/>
                  </a:lnTo>
                  <a:lnTo>
                    <a:pt x="118" y="68"/>
                  </a:lnTo>
                  <a:lnTo>
                    <a:pt x="109" y="54"/>
                  </a:lnTo>
                  <a:lnTo>
                    <a:pt x="114" y="50"/>
                  </a:lnTo>
                  <a:lnTo>
                    <a:pt x="137" y="59"/>
                  </a:lnTo>
                  <a:lnTo>
                    <a:pt x="168" y="68"/>
                  </a:lnTo>
                  <a:lnTo>
                    <a:pt x="164" y="59"/>
                  </a:lnTo>
                  <a:lnTo>
                    <a:pt x="187" y="68"/>
                  </a:lnTo>
                  <a:lnTo>
                    <a:pt x="236" y="81"/>
                  </a:lnTo>
                  <a:lnTo>
                    <a:pt x="277" y="90"/>
                  </a:lnTo>
                  <a:lnTo>
                    <a:pt x="295" y="95"/>
                  </a:lnTo>
                  <a:lnTo>
                    <a:pt x="309" y="90"/>
                  </a:lnTo>
                  <a:lnTo>
                    <a:pt x="314" y="86"/>
                  </a:lnTo>
                  <a:lnTo>
                    <a:pt x="323" y="100"/>
                  </a:lnTo>
                  <a:lnTo>
                    <a:pt x="341" y="86"/>
                  </a:lnTo>
                  <a:lnTo>
                    <a:pt x="350" y="77"/>
                  </a:lnTo>
                  <a:lnTo>
                    <a:pt x="350" y="86"/>
                  </a:lnTo>
                  <a:lnTo>
                    <a:pt x="359" y="109"/>
                  </a:lnTo>
                  <a:lnTo>
                    <a:pt x="368" y="131"/>
                  </a:lnTo>
                  <a:lnTo>
                    <a:pt x="382" y="145"/>
                  </a:lnTo>
                  <a:lnTo>
                    <a:pt x="395" y="163"/>
                  </a:lnTo>
                  <a:lnTo>
                    <a:pt x="432" y="190"/>
                  </a:lnTo>
                  <a:lnTo>
                    <a:pt x="454" y="195"/>
                  </a:lnTo>
                  <a:lnTo>
                    <a:pt x="536" y="190"/>
                  </a:lnTo>
                </a:path>
              </a:pathLst>
            </a:custGeom>
            <a:solidFill>
              <a:srgbClr val="C96623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22" name="Freeform 94">
              <a:extLst>
                <a:ext uri="{FF2B5EF4-FFF2-40B4-BE49-F238E27FC236}">
                  <a16:creationId xmlns:a16="http://schemas.microsoft.com/office/drawing/2014/main" id="{E73F0204-39D5-48D3-8A1B-77CBA3517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6" y="2414"/>
              <a:ext cx="260" cy="55"/>
            </a:xfrm>
            <a:custGeom>
              <a:avLst/>
              <a:gdLst/>
              <a:ahLst/>
              <a:cxnLst>
                <a:cxn ang="0">
                  <a:pos x="236" y="18"/>
                </a:cxn>
                <a:cxn ang="0">
                  <a:pos x="209" y="18"/>
                </a:cxn>
                <a:cxn ang="0">
                  <a:pos x="173" y="23"/>
                </a:cxn>
                <a:cxn ang="0">
                  <a:pos x="137" y="27"/>
                </a:cxn>
                <a:cxn ang="0">
                  <a:pos x="105" y="32"/>
                </a:cxn>
                <a:cxn ang="0">
                  <a:pos x="68" y="41"/>
                </a:cxn>
                <a:cxn ang="0">
                  <a:pos x="32" y="45"/>
                </a:cxn>
                <a:cxn ang="0">
                  <a:pos x="0" y="54"/>
                </a:cxn>
                <a:cxn ang="0">
                  <a:pos x="9" y="23"/>
                </a:cxn>
                <a:cxn ang="0">
                  <a:pos x="32" y="18"/>
                </a:cxn>
                <a:cxn ang="0">
                  <a:pos x="59" y="13"/>
                </a:cxn>
                <a:cxn ang="0">
                  <a:pos x="82" y="9"/>
                </a:cxn>
                <a:cxn ang="0">
                  <a:pos x="105" y="4"/>
                </a:cxn>
                <a:cxn ang="0">
                  <a:pos x="127" y="0"/>
                </a:cxn>
                <a:cxn ang="0">
                  <a:pos x="155" y="0"/>
                </a:cxn>
                <a:cxn ang="0">
                  <a:pos x="177" y="0"/>
                </a:cxn>
                <a:cxn ang="0">
                  <a:pos x="200" y="0"/>
                </a:cxn>
                <a:cxn ang="0">
                  <a:pos x="227" y="0"/>
                </a:cxn>
                <a:cxn ang="0">
                  <a:pos x="250" y="4"/>
                </a:cxn>
                <a:cxn ang="0">
                  <a:pos x="259" y="4"/>
                </a:cxn>
                <a:cxn ang="0">
                  <a:pos x="259" y="13"/>
                </a:cxn>
                <a:cxn ang="0">
                  <a:pos x="241" y="18"/>
                </a:cxn>
                <a:cxn ang="0">
                  <a:pos x="236" y="18"/>
                </a:cxn>
              </a:cxnLst>
              <a:rect l="0" t="0" r="r" b="b"/>
              <a:pathLst>
                <a:path w="260" h="55">
                  <a:moveTo>
                    <a:pt x="236" y="18"/>
                  </a:moveTo>
                  <a:lnTo>
                    <a:pt x="209" y="18"/>
                  </a:lnTo>
                  <a:lnTo>
                    <a:pt x="173" y="23"/>
                  </a:lnTo>
                  <a:lnTo>
                    <a:pt x="137" y="27"/>
                  </a:lnTo>
                  <a:lnTo>
                    <a:pt x="105" y="32"/>
                  </a:lnTo>
                  <a:lnTo>
                    <a:pt x="68" y="41"/>
                  </a:lnTo>
                  <a:lnTo>
                    <a:pt x="32" y="45"/>
                  </a:lnTo>
                  <a:lnTo>
                    <a:pt x="0" y="54"/>
                  </a:lnTo>
                  <a:lnTo>
                    <a:pt x="9" y="23"/>
                  </a:lnTo>
                  <a:lnTo>
                    <a:pt x="32" y="18"/>
                  </a:lnTo>
                  <a:lnTo>
                    <a:pt x="59" y="13"/>
                  </a:lnTo>
                  <a:lnTo>
                    <a:pt x="82" y="9"/>
                  </a:lnTo>
                  <a:lnTo>
                    <a:pt x="105" y="4"/>
                  </a:lnTo>
                  <a:lnTo>
                    <a:pt x="127" y="0"/>
                  </a:lnTo>
                  <a:lnTo>
                    <a:pt x="155" y="0"/>
                  </a:lnTo>
                  <a:lnTo>
                    <a:pt x="177" y="0"/>
                  </a:lnTo>
                  <a:lnTo>
                    <a:pt x="200" y="0"/>
                  </a:lnTo>
                  <a:lnTo>
                    <a:pt x="227" y="0"/>
                  </a:lnTo>
                  <a:lnTo>
                    <a:pt x="250" y="4"/>
                  </a:lnTo>
                  <a:lnTo>
                    <a:pt x="259" y="4"/>
                  </a:lnTo>
                  <a:lnTo>
                    <a:pt x="259" y="13"/>
                  </a:lnTo>
                  <a:lnTo>
                    <a:pt x="241" y="18"/>
                  </a:lnTo>
                  <a:lnTo>
                    <a:pt x="236" y="18"/>
                  </a:lnTo>
                </a:path>
              </a:pathLst>
            </a:custGeom>
            <a:solidFill>
              <a:srgbClr val="0C166C"/>
            </a:solidFill>
            <a:ln w="12700" cap="rnd" cmpd="sng">
              <a:solidFill>
                <a:srgbClr val="0C166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23" name="Freeform 95">
              <a:extLst>
                <a:ext uri="{FF2B5EF4-FFF2-40B4-BE49-F238E27FC236}">
                  <a16:creationId xmlns:a16="http://schemas.microsoft.com/office/drawing/2014/main" id="{2DC889EE-63F3-4C20-83E8-D6C199032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9" y="2405"/>
              <a:ext cx="69" cy="28"/>
            </a:xfrm>
            <a:custGeom>
              <a:avLst/>
              <a:gdLst/>
              <a:ahLst/>
              <a:cxnLst>
                <a:cxn ang="0">
                  <a:pos x="68" y="27"/>
                </a:cxn>
                <a:cxn ang="0">
                  <a:pos x="0" y="22"/>
                </a:cxn>
                <a:cxn ang="0">
                  <a:pos x="0" y="0"/>
                </a:cxn>
                <a:cxn ang="0">
                  <a:pos x="68" y="0"/>
                </a:cxn>
                <a:cxn ang="0">
                  <a:pos x="68" y="27"/>
                </a:cxn>
              </a:cxnLst>
              <a:rect l="0" t="0" r="r" b="b"/>
              <a:pathLst>
                <a:path w="69" h="28">
                  <a:moveTo>
                    <a:pt x="68" y="27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8" y="0"/>
                  </a:lnTo>
                  <a:lnTo>
                    <a:pt x="68" y="27"/>
                  </a:lnTo>
                </a:path>
              </a:pathLst>
            </a:custGeom>
            <a:solidFill>
              <a:srgbClr val="0C166C"/>
            </a:solidFill>
            <a:ln w="12700" cap="rnd" cmpd="sng">
              <a:solidFill>
                <a:srgbClr val="0C166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24" name="Freeform 96">
              <a:extLst>
                <a:ext uri="{FF2B5EF4-FFF2-40B4-BE49-F238E27FC236}">
                  <a16:creationId xmlns:a16="http://schemas.microsoft.com/office/drawing/2014/main" id="{C029FCBD-6187-4EFD-93AF-8AFD69197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2346"/>
              <a:ext cx="159" cy="169"/>
            </a:xfrm>
            <a:custGeom>
              <a:avLst/>
              <a:gdLst/>
              <a:ahLst/>
              <a:cxnLst>
                <a:cxn ang="0">
                  <a:pos x="9" y="168"/>
                </a:cxn>
                <a:cxn ang="0">
                  <a:pos x="4" y="145"/>
                </a:cxn>
                <a:cxn ang="0">
                  <a:pos x="4" y="122"/>
                </a:cxn>
                <a:cxn ang="0">
                  <a:pos x="0" y="100"/>
                </a:cxn>
                <a:cxn ang="0">
                  <a:pos x="0" y="77"/>
                </a:cxn>
                <a:cxn ang="0">
                  <a:pos x="4" y="54"/>
                </a:cxn>
                <a:cxn ang="0">
                  <a:pos x="4" y="32"/>
                </a:cxn>
                <a:cxn ang="0">
                  <a:pos x="9" y="13"/>
                </a:cxn>
                <a:cxn ang="0">
                  <a:pos x="22" y="9"/>
                </a:cxn>
                <a:cxn ang="0">
                  <a:pos x="36" y="4"/>
                </a:cxn>
                <a:cxn ang="0">
                  <a:pos x="49" y="4"/>
                </a:cxn>
                <a:cxn ang="0">
                  <a:pos x="63" y="0"/>
                </a:cxn>
                <a:cxn ang="0">
                  <a:pos x="77" y="0"/>
                </a:cxn>
                <a:cxn ang="0">
                  <a:pos x="90" y="0"/>
                </a:cxn>
                <a:cxn ang="0">
                  <a:pos x="104" y="4"/>
                </a:cxn>
                <a:cxn ang="0">
                  <a:pos x="118" y="4"/>
                </a:cxn>
                <a:cxn ang="0">
                  <a:pos x="131" y="9"/>
                </a:cxn>
                <a:cxn ang="0">
                  <a:pos x="140" y="13"/>
                </a:cxn>
                <a:cxn ang="0">
                  <a:pos x="145" y="13"/>
                </a:cxn>
                <a:cxn ang="0">
                  <a:pos x="154" y="86"/>
                </a:cxn>
                <a:cxn ang="0">
                  <a:pos x="158" y="150"/>
                </a:cxn>
                <a:cxn ang="0">
                  <a:pos x="9" y="168"/>
                </a:cxn>
              </a:cxnLst>
              <a:rect l="0" t="0" r="r" b="b"/>
              <a:pathLst>
                <a:path w="159" h="169">
                  <a:moveTo>
                    <a:pt x="9" y="168"/>
                  </a:moveTo>
                  <a:lnTo>
                    <a:pt x="4" y="145"/>
                  </a:lnTo>
                  <a:lnTo>
                    <a:pt x="4" y="122"/>
                  </a:lnTo>
                  <a:lnTo>
                    <a:pt x="0" y="100"/>
                  </a:lnTo>
                  <a:lnTo>
                    <a:pt x="0" y="77"/>
                  </a:lnTo>
                  <a:lnTo>
                    <a:pt x="4" y="54"/>
                  </a:lnTo>
                  <a:lnTo>
                    <a:pt x="4" y="32"/>
                  </a:lnTo>
                  <a:lnTo>
                    <a:pt x="9" y="13"/>
                  </a:lnTo>
                  <a:lnTo>
                    <a:pt x="22" y="9"/>
                  </a:lnTo>
                  <a:lnTo>
                    <a:pt x="36" y="4"/>
                  </a:lnTo>
                  <a:lnTo>
                    <a:pt x="49" y="4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90" y="0"/>
                  </a:lnTo>
                  <a:lnTo>
                    <a:pt x="104" y="4"/>
                  </a:lnTo>
                  <a:lnTo>
                    <a:pt x="118" y="4"/>
                  </a:lnTo>
                  <a:lnTo>
                    <a:pt x="131" y="9"/>
                  </a:lnTo>
                  <a:lnTo>
                    <a:pt x="140" y="13"/>
                  </a:lnTo>
                  <a:lnTo>
                    <a:pt x="145" y="13"/>
                  </a:lnTo>
                  <a:lnTo>
                    <a:pt x="154" y="86"/>
                  </a:lnTo>
                  <a:lnTo>
                    <a:pt x="158" y="150"/>
                  </a:lnTo>
                  <a:lnTo>
                    <a:pt x="9" y="168"/>
                  </a:lnTo>
                </a:path>
              </a:pathLst>
            </a:custGeom>
            <a:solidFill>
              <a:srgbClr val="0C166C"/>
            </a:solidFill>
            <a:ln w="12700" cap="rnd" cmpd="sng">
              <a:solidFill>
                <a:srgbClr val="0C166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25" name="Freeform 97">
              <a:extLst>
                <a:ext uri="{FF2B5EF4-FFF2-40B4-BE49-F238E27FC236}">
                  <a16:creationId xmlns:a16="http://schemas.microsoft.com/office/drawing/2014/main" id="{880563AF-6213-4AE1-AF51-7AB2C2D46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2368"/>
              <a:ext cx="114" cy="133"/>
            </a:xfrm>
            <a:custGeom>
              <a:avLst/>
              <a:gdLst/>
              <a:ahLst/>
              <a:cxnLst>
                <a:cxn ang="0">
                  <a:pos x="113" y="105"/>
                </a:cxn>
                <a:cxn ang="0">
                  <a:pos x="104" y="5"/>
                </a:cxn>
                <a:cxn ang="0">
                  <a:pos x="90" y="5"/>
                </a:cxn>
                <a:cxn ang="0">
                  <a:pos x="77" y="0"/>
                </a:cxn>
                <a:cxn ang="0">
                  <a:pos x="63" y="0"/>
                </a:cxn>
                <a:cxn ang="0">
                  <a:pos x="50" y="0"/>
                </a:cxn>
                <a:cxn ang="0">
                  <a:pos x="36" y="0"/>
                </a:cxn>
                <a:cxn ang="0">
                  <a:pos x="22" y="5"/>
                </a:cxn>
                <a:cxn ang="0">
                  <a:pos x="9" y="5"/>
                </a:cxn>
                <a:cxn ang="0">
                  <a:pos x="4" y="14"/>
                </a:cxn>
                <a:cxn ang="0">
                  <a:pos x="4" y="32"/>
                </a:cxn>
                <a:cxn ang="0">
                  <a:pos x="0" y="46"/>
                </a:cxn>
                <a:cxn ang="0">
                  <a:pos x="0" y="64"/>
                </a:cxn>
                <a:cxn ang="0">
                  <a:pos x="0" y="82"/>
                </a:cxn>
                <a:cxn ang="0">
                  <a:pos x="0" y="100"/>
                </a:cxn>
                <a:cxn ang="0">
                  <a:pos x="4" y="119"/>
                </a:cxn>
                <a:cxn ang="0">
                  <a:pos x="4" y="132"/>
                </a:cxn>
                <a:cxn ang="0">
                  <a:pos x="113" y="105"/>
                </a:cxn>
              </a:cxnLst>
              <a:rect l="0" t="0" r="r" b="b"/>
              <a:pathLst>
                <a:path w="114" h="133">
                  <a:moveTo>
                    <a:pt x="113" y="105"/>
                  </a:moveTo>
                  <a:lnTo>
                    <a:pt x="104" y="5"/>
                  </a:lnTo>
                  <a:lnTo>
                    <a:pt x="90" y="5"/>
                  </a:lnTo>
                  <a:lnTo>
                    <a:pt x="77" y="0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22" y="5"/>
                  </a:lnTo>
                  <a:lnTo>
                    <a:pt x="9" y="5"/>
                  </a:lnTo>
                  <a:lnTo>
                    <a:pt x="4" y="14"/>
                  </a:lnTo>
                  <a:lnTo>
                    <a:pt x="4" y="32"/>
                  </a:lnTo>
                  <a:lnTo>
                    <a:pt x="0" y="46"/>
                  </a:lnTo>
                  <a:lnTo>
                    <a:pt x="0" y="64"/>
                  </a:lnTo>
                  <a:lnTo>
                    <a:pt x="0" y="82"/>
                  </a:lnTo>
                  <a:lnTo>
                    <a:pt x="0" y="100"/>
                  </a:lnTo>
                  <a:lnTo>
                    <a:pt x="4" y="119"/>
                  </a:lnTo>
                  <a:lnTo>
                    <a:pt x="4" y="132"/>
                  </a:lnTo>
                  <a:lnTo>
                    <a:pt x="113" y="105"/>
                  </a:lnTo>
                </a:path>
              </a:pathLst>
            </a:custGeom>
            <a:solidFill>
              <a:srgbClr val="CFEDF4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26" name="Freeform 98">
              <a:extLst>
                <a:ext uri="{FF2B5EF4-FFF2-40B4-BE49-F238E27FC236}">
                  <a16:creationId xmlns:a16="http://schemas.microsoft.com/office/drawing/2014/main" id="{ACC5D716-C178-41C2-AA4C-F6B3F46C1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2455"/>
              <a:ext cx="341" cy="246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68" y="9"/>
                </a:cxn>
                <a:cxn ang="0">
                  <a:pos x="145" y="4"/>
                </a:cxn>
                <a:cxn ang="0">
                  <a:pos x="122" y="0"/>
                </a:cxn>
                <a:cxn ang="0">
                  <a:pos x="104" y="4"/>
                </a:cxn>
                <a:cxn ang="0">
                  <a:pos x="82" y="9"/>
                </a:cxn>
                <a:cxn ang="0">
                  <a:pos x="63" y="18"/>
                </a:cxn>
                <a:cxn ang="0">
                  <a:pos x="45" y="27"/>
                </a:cxn>
                <a:cxn ang="0">
                  <a:pos x="27" y="41"/>
                </a:cxn>
                <a:cxn ang="0">
                  <a:pos x="18" y="59"/>
                </a:cxn>
                <a:cxn ang="0">
                  <a:pos x="4" y="77"/>
                </a:cxn>
                <a:cxn ang="0">
                  <a:pos x="0" y="100"/>
                </a:cxn>
                <a:cxn ang="0">
                  <a:pos x="0" y="118"/>
                </a:cxn>
                <a:cxn ang="0">
                  <a:pos x="0" y="141"/>
                </a:cxn>
                <a:cxn ang="0">
                  <a:pos x="4" y="163"/>
                </a:cxn>
                <a:cxn ang="0">
                  <a:pos x="14" y="181"/>
                </a:cxn>
                <a:cxn ang="0">
                  <a:pos x="23" y="200"/>
                </a:cxn>
                <a:cxn ang="0">
                  <a:pos x="36" y="213"/>
                </a:cxn>
                <a:cxn ang="0">
                  <a:pos x="54" y="227"/>
                </a:cxn>
                <a:cxn ang="0">
                  <a:pos x="73" y="236"/>
                </a:cxn>
                <a:cxn ang="0">
                  <a:pos x="95" y="245"/>
                </a:cxn>
                <a:cxn ang="0">
                  <a:pos x="113" y="245"/>
                </a:cxn>
                <a:cxn ang="0">
                  <a:pos x="136" y="245"/>
                </a:cxn>
                <a:cxn ang="0">
                  <a:pos x="159" y="240"/>
                </a:cxn>
                <a:cxn ang="0">
                  <a:pos x="177" y="231"/>
                </a:cxn>
                <a:cxn ang="0">
                  <a:pos x="195" y="222"/>
                </a:cxn>
                <a:cxn ang="0">
                  <a:pos x="209" y="209"/>
                </a:cxn>
                <a:cxn ang="0">
                  <a:pos x="222" y="191"/>
                </a:cxn>
                <a:cxn ang="0">
                  <a:pos x="231" y="181"/>
                </a:cxn>
                <a:cxn ang="0">
                  <a:pos x="250" y="186"/>
                </a:cxn>
                <a:cxn ang="0">
                  <a:pos x="272" y="191"/>
                </a:cxn>
                <a:cxn ang="0">
                  <a:pos x="290" y="186"/>
                </a:cxn>
                <a:cxn ang="0">
                  <a:pos x="309" y="181"/>
                </a:cxn>
                <a:cxn ang="0">
                  <a:pos x="327" y="172"/>
                </a:cxn>
                <a:cxn ang="0">
                  <a:pos x="340" y="159"/>
                </a:cxn>
              </a:cxnLst>
              <a:rect l="0" t="0" r="r" b="b"/>
              <a:pathLst>
                <a:path w="341" h="246">
                  <a:moveTo>
                    <a:pt x="186" y="22"/>
                  </a:moveTo>
                  <a:lnTo>
                    <a:pt x="186" y="18"/>
                  </a:lnTo>
                  <a:lnTo>
                    <a:pt x="177" y="13"/>
                  </a:lnTo>
                  <a:lnTo>
                    <a:pt x="168" y="9"/>
                  </a:lnTo>
                  <a:lnTo>
                    <a:pt x="154" y="4"/>
                  </a:lnTo>
                  <a:lnTo>
                    <a:pt x="145" y="4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13" y="0"/>
                  </a:lnTo>
                  <a:lnTo>
                    <a:pt x="104" y="4"/>
                  </a:lnTo>
                  <a:lnTo>
                    <a:pt x="91" y="4"/>
                  </a:lnTo>
                  <a:lnTo>
                    <a:pt x="82" y="9"/>
                  </a:lnTo>
                  <a:lnTo>
                    <a:pt x="73" y="9"/>
                  </a:lnTo>
                  <a:lnTo>
                    <a:pt x="63" y="18"/>
                  </a:lnTo>
                  <a:lnTo>
                    <a:pt x="54" y="22"/>
                  </a:lnTo>
                  <a:lnTo>
                    <a:pt x="45" y="27"/>
                  </a:lnTo>
                  <a:lnTo>
                    <a:pt x="36" y="36"/>
                  </a:lnTo>
                  <a:lnTo>
                    <a:pt x="27" y="41"/>
                  </a:lnTo>
                  <a:lnTo>
                    <a:pt x="23" y="50"/>
                  </a:lnTo>
                  <a:lnTo>
                    <a:pt x="18" y="59"/>
                  </a:lnTo>
                  <a:lnTo>
                    <a:pt x="9" y="68"/>
                  </a:lnTo>
                  <a:lnTo>
                    <a:pt x="4" y="77"/>
                  </a:lnTo>
                  <a:lnTo>
                    <a:pt x="4" y="86"/>
                  </a:lnTo>
                  <a:lnTo>
                    <a:pt x="0" y="100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0" y="150"/>
                  </a:lnTo>
                  <a:lnTo>
                    <a:pt x="4" y="163"/>
                  </a:lnTo>
                  <a:lnTo>
                    <a:pt x="9" y="172"/>
                  </a:lnTo>
                  <a:lnTo>
                    <a:pt x="14" y="181"/>
                  </a:lnTo>
                  <a:lnTo>
                    <a:pt x="18" y="191"/>
                  </a:lnTo>
                  <a:lnTo>
                    <a:pt x="23" y="200"/>
                  </a:lnTo>
                  <a:lnTo>
                    <a:pt x="32" y="209"/>
                  </a:lnTo>
                  <a:lnTo>
                    <a:pt x="36" y="213"/>
                  </a:lnTo>
                  <a:lnTo>
                    <a:pt x="45" y="222"/>
                  </a:lnTo>
                  <a:lnTo>
                    <a:pt x="54" y="227"/>
                  </a:lnTo>
                  <a:lnTo>
                    <a:pt x="63" y="231"/>
                  </a:lnTo>
                  <a:lnTo>
                    <a:pt x="73" y="236"/>
                  </a:lnTo>
                  <a:lnTo>
                    <a:pt x="86" y="240"/>
                  </a:lnTo>
                  <a:lnTo>
                    <a:pt x="95" y="245"/>
                  </a:lnTo>
                  <a:lnTo>
                    <a:pt x="104" y="245"/>
                  </a:lnTo>
                  <a:lnTo>
                    <a:pt x="113" y="245"/>
                  </a:lnTo>
                  <a:lnTo>
                    <a:pt x="127" y="245"/>
                  </a:lnTo>
                  <a:lnTo>
                    <a:pt x="136" y="245"/>
                  </a:lnTo>
                  <a:lnTo>
                    <a:pt x="145" y="245"/>
                  </a:lnTo>
                  <a:lnTo>
                    <a:pt x="159" y="240"/>
                  </a:lnTo>
                  <a:lnTo>
                    <a:pt x="168" y="236"/>
                  </a:lnTo>
                  <a:lnTo>
                    <a:pt x="177" y="231"/>
                  </a:lnTo>
                  <a:lnTo>
                    <a:pt x="186" y="227"/>
                  </a:lnTo>
                  <a:lnTo>
                    <a:pt x="195" y="222"/>
                  </a:lnTo>
                  <a:lnTo>
                    <a:pt x="204" y="213"/>
                  </a:lnTo>
                  <a:lnTo>
                    <a:pt x="209" y="209"/>
                  </a:lnTo>
                  <a:lnTo>
                    <a:pt x="218" y="200"/>
                  </a:lnTo>
                  <a:lnTo>
                    <a:pt x="222" y="191"/>
                  </a:lnTo>
                  <a:lnTo>
                    <a:pt x="227" y="181"/>
                  </a:lnTo>
                  <a:lnTo>
                    <a:pt x="231" y="181"/>
                  </a:lnTo>
                  <a:lnTo>
                    <a:pt x="240" y="186"/>
                  </a:lnTo>
                  <a:lnTo>
                    <a:pt x="250" y="186"/>
                  </a:lnTo>
                  <a:lnTo>
                    <a:pt x="263" y="186"/>
                  </a:lnTo>
                  <a:lnTo>
                    <a:pt x="272" y="191"/>
                  </a:lnTo>
                  <a:lnTo>
                    <a:pt x="281" y="186"/>
                  </a:lnTo>
                  <a:lnTo>
                    <a:pt x="290" y="186"/>
                  </a:lnTo>
                  <a:lnTo>
                    <a:pt x="299" y="186"/>
                  </a:lnTo>
                  <a:lnTo>
                    <a:pt x="309" y="181"/>
                  </a:lnTo>
                  <a:lnTo>
                    <a:pt x="318" y="177"/>
                  </a:lnTo>
                  <a:lnTo>
                    <a:pt x="327" y="172"/>
                  </a:lnTo>
                  <a:lnTo>
                    <a:pt x="336" y="163"/>
                  </a:lnTo>
                  <a:lnTo>
                    <a:pt x="340" y="159"/>
                  </a:lnTo>
                  <a:lnTo>
                    <a:pt x="186" y="22"/>
                  </a:lnTo>
                </a:path>
              </a:pathLst>
            </a:custGeom>
            <a:solidFill>
              <a:srgbClr val="FF9975"/>
            </a:solidFill>
            <a:ln w="12700" cap="rnd" cmpd="sng">
              <a:solidFill>
                <a:srgbClr val="FF997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28" name="Freeform 99">
              <a:extLst>
                <a:ext uri="{FF2B5EF4-FFF2-40B4-BE49-F238E27FC236}">
                  <a16:creationId xmlns:a16="http://schemas.microsoft.com/office/drawing/2014/main" id="{947D14B0-254E-4ED6-A242-A8372E332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2455"/>
              <a:ext cx="341" cy="246"/>
            </a:xfrm>
            <a:custGeom>
              <a:avLst/>
              <a:gdLst/>
              <a:ahLst/>
              <a:cxnLst>
                <a:cxn ang="0">
                  <a:pos x="177" y="13"/>
                </a:cxn>
                <a:cxn ang="0">
                  <a:pos x="159" y="4"/>
                </a:cxn>
                <a:cxn ang="0">
                  <a:pos x="136" y="0"/>
                </a:cxn>
                <a:cxn ang="0">
                  <a:pos x="113" y="0"/>
                </a:cxn>
                <a:cxn ang="0">
                  <a:pos x="95" y="4"/>
                </a:cxn>
                <a:cxn ang="0">
                  <a:pos x="73" y="9"/>
                </a:cxn>
                <a:cxn ang="0">
                  <a:pos x="54" y="18"/>
                </a:cxn>
                <a:cxn ang="0">
                  <a:pos x="36" y="32"/>
                </a:cxn>
                <a:cxn ang="0">
                  <a:pos x="23" y="50"/>
                </a:cxn>
                <a:cxn ang="0">
                  <a:pos x="14" y="68"/>
                </a:cxn>
                <a:cxn ang="0">
                  <a:pos x="4" y="86"/>
                </a:cxn>
                <a:cxn ang="0">
                  <a:pos x="0" y="109"/>
                </a:cxn>
                <a:cxn ang="0">
                  <a:pos x="0" y="127"/>
                </a:cxn>
                <a:cxn ang="0">
                  <a:pos x="0" y="150"/>
                </a:cxn>
                <a:cxn ang="0">
                  <a:pos x="9" y="168"/>
                </a:cxn>
                <a:cxn ang="0">
                  <a:pos x="18" y="191"/>
                </a:cxn>
                <a:cxn ang="0">
                  <a:pos x="32" y="204"/>
                </a:cxn>
                <a:cxn ang="0">
                  <a:pos x="45" y="218"/>
                </a:cxn>
                <a:cxn ang="0">
                  <a:pos x="63" y="231"/>
                </a:cxn>
                <a:cxn ang="0">
                  <a:pos x="86" y="240"/>
                </a:cxn>
                <a:cxn ang="0">
                  <a:pos x="104" y="245"/>
                </a:cxn>
                <a:cxn ang="0">
                  <a:pos x="127" y="245"/>
                </a:cxn>
                <a:cxn ang="0">
                  <a:pos x="150" y="240"/>
                </a:cxn>
                <a:cxn ang="0">
                  <a:pos x="168" y="236"/>
                </a:cxn>
                <a:cxn ang="0">
                  <a:pos x="186" y="227"/>
                </a:cxn>
                <a:cxn ang="0">
                  <a:pos x="204" y="213"/>
                </a:cxn>
                <a:cxn ang="0">
                  <a:pos x="218" y="195"/>
                </a:cxn>
                <a:cxn ang="0">
                  <a:pos x="231" y="177"/>
                </a:cxn>
                <a:cxn ang="0">
                  <a:pos x="245" y="181"/>
                </a:cxn>
                <a:cxn ang="0">
                  <a:pos x="263" y="186"/>
                </a:cxn>
                <a:cxn ang="0">
                  <a:pos x="281" y="186"/>
                </a:cxn>
                <a:cxn ang="0">
                  <a:pos x="299" y="181"/>
                </a:cxn>
                <a:cxn ang="0">
                  <a:pos x="318" y="172"/>
                </a:cxn>
                <a:cxn ang="0">
                  <a:pos x="336" y="163"/>
                </a:cxn>
              </a:cxnLst>
              <a:rect l="0" t="0" r="r" b="b"/>
              <a:pathLst>
                <a:path w="341" h="246">
                  <a:moveTo>
                    <a:pt x="186" y="18"/>
                  </a:moveTo>
                  <a:lnTo>
                    <a:pt x="177" y="13"/>
                  </a:lnTo>
                  <a:lnTo>
                    <a:pt x="168" y="9"/>
                  </a:lnTo>
                  <a:lnTo>
                    <a:pt x="159" y="4"/>
                  </a:lnTo>
                  <a:lnTo>
                    <a:pt x="145" y="0"/>
                  </a:lnTo>
                  <a:lnTo>
                    <a:pt x="136" y="0"/>
                  </a:lnTo>
                  <a:lnTo>
                    <a:pt x="127" y="0"/>
                  </a:lnTo>
                  <a:lnTo>
                    <a:pt x="113" y="0"/>
                  </a:lnTo>
                  <a:lnTo>
                    <a:pt x="104" y="0"/>
                  </a:lnTo>
                  <a:lnTo>
                    <a:pt x="95" y="4"/>
                  </a:lnTo>
                  <a:lnTo>
                    <a:pt x="82" y="4"/>
                  </a:lnTo>
                  <a:lnTo>
                    <a:pt x="73" y="9"/>
                  </a:lnTo>
                  <a:lnTo>
                    <a:pt x="63" y="13"/>
                  </a:lnTo>
                  <a:lnTo>
                    <a:pt x="54" y="18"/>
                  </a:lnTo>
                  <a:lnTo>
                    <a:pt x="45" y="27"/>
                  </a:lnTo>
                  <a:lnTo>
                    <a:pt x="36" y="32"/>
                  </a:lnTo>
                  <a:lnTo>
                    <a:pt x="32" y="41"/>
                  </a:lnTo>
                  <a:lnTo>
                    <a:pt x="23" y="50"/>
                  </a:lnTo>
                  <a:lnTo>
                    <a:pt x="18" y="59"/>
                  </a:lnTo>
                  <a:lnTo>
                    <a:pt x="14" y="68"/>
                  </a:lnTo>
                  <a:lnTo>
                    <a:pt x="9" y="77"/>
                  </a:lnTo>
                  <a:lnTo>
                    <a:pt x="4" y="86"/>
                  </a:lnTo>
                  <a:lnTo>
                    <a:pt x="0" y="95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7"/>
                  </a:lnTo>
                  <a:lnTo>
                    <a:pt x="0" y="141"/>
                  </a:lnTo>
                  <a:lnTo>
                    <a:pt x="0" y="150"/>
                  </a:lnTo>
                  <a:lnTo>
                    <a:pt x="4" y="159"/>
                  </a:lnTo>
                  <a:lnTo>
                    <a:pt x="9" y="168"/>
                  </a:lnTo>
                  <a:lnTo>
                    <a:pt x="14" y="177"/>
                  </a:lnTo>
                  <a:lnTo>
                    <a:pt x="18" y="191"/>
                  </a:lnTo>
                  <a:lnTo>
                    <a:pt x="23" y="195"/>
                  </a:lnTo>
                  <a:lnTo>
                    <a:pt x="32" y="204"/>
                  </a:lnTo>
                  <a:lnTo>
                    <a:pt x="41" y="213"/>
                  </a:lnTo>
                  <a:lnTo>
                    <a:pt x="45" y="218"/>
                  </a:lnTo>
                  <a:lnTo>
                    <a:pt x="54" y="227"/>
                  </a:lnTo>
                  <a:lnTo>
                    <a:pt x="63" y="231"/>
                  </a:lnTo>
                  <a:lnTo>
                    <a:pt x="77" y="236"/>
                  </a:lnTo>
                  <a:lnTo>
                    <a:pt x="86" y="240"/>
                  </a:lnTo>
                  <a:lnTo>
                    <a:pt x="95" y="240"/>
                  </a:lnTo>
                  <a:lnTo>
                    <a:pt x="104" y="245"/>
                  </a:lnTo>
                  <a:lnTo>
                    <a:pt x="118" y="245"/>
                  </a:lnTo>
                  <a:lnTo>
                    <a:pt x="127" y="245"/>
                  </a:lnTo>
                  <a:lnTo>
                    <a:pt x="136" y="245"/>
                  </a:lnTo>
                  <a:lnTo>
                    <a:pt x="150" y="240"/>
                  </a:lnTo>
                  <a:lnTo>
                    <a:pt x="159" y="240"/>
                  </a:lnTo>
                  <a:lnTo>
                    <a:pt x="168" y="236"/>
                  </a:lnTo>
                  <a:lnTo>
                    <a:pt x="177" y="231"/>
                  </a:lnTo>
                  <a:lnTo>
                    <a:pt x="186" y="227"/>
                  </a:lnTo>
                  <a:lnTo>
                    <a:pt x="195" y="218"/>
                  </a:lnTo>
                  <a:lnTo>
                    <a:pt x="204" y="213"/>
                  </a:lnTo>
                  <a:lnTo>
                    <a:pt x="213" y="204"/>
                  </a:lnTo>
                  <a:lnTo>
                    <a:pt x="218" y="195"/>
                  </a:lnTo>
                  <a:lnTo>
                    <a:pt x="227" y="186"/>
                  </a:lnTo>
                  <a:lnTo>
                    <a:pt x="231" y="177"/>
                  </a:lnTo>
                  <a:lnTo>
                    <a:pt x="231" y="181"/>
                  </a:lnTo>
                  <a:lnTo>
                    <a:pt x="245" y="181"/>
                  </a:lnTo>
                  <a:lnTo>
                    <a:pt x="254" y="186"/>
                  </a:lnTo>
                  <a:lnTo>
                    <a:pt x="263" y="186"/>
                  </a:lnTo>
                  <a:lnTo>
                    <a:pt x="272" y="186"/>
                  </a:lnTo>
                  <a:lnTo>
                    <a:pt x="281" y="186"/>
                  </a:lnTo>
                  <a:lnTo>
                    <a:pt x="290" y="186"/>
                  </a:lnTo>
                  <a:lnTo>
                    <a:pt x="299" y="181"/>
                  </a:lnTo>
                  <a:lnTo>
                    <a:pt x="309" y="177"/>
                  </a:lnTo>
                  <a:lnTo>
                    <a:pt x="318" y="172"/>
                  </a:lnTo>
                  <a:lnTo>
                    <a:pt x="327" y="168"/>
                  </a:lnTo>
                  <a:lnTo>
                    <a:pt x="336" y="163"/>
                  </a:lnTo>
                  <a:lnTo>
                    <a:pt x="340" y="15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29" name="Freeform 100">
              <a:extLst>
                <a:ext uri="{FF2B5EF4-FFF2-40B4-BE49-F238E27FC236}">
                  <a16:creationId xmlns:a16="http://schemas.microsoft.com/office/drawing/2014/main" id="{6193CCC0-3332-454F-B796-72086E726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2359"/>
              <a:ext cx="237" cy="251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32" y="0"/>
                </a:cxn>
                <a:cxn ang="0">
                  <a:pos x="55" y="0"/>
                </a:cxn>
                <a:cxn ang="0">
                  <a:pos x="82" y="0"/>
                </a:cxn>
                <a:cxn ang="0">
                  <a:pos x="109" y="0"/>
                </a:cxn>
                <a:cxn ang="0">
                  <a:pos x="132" y="0"/>
                </a:cxn>
                <a:cxn ang="0">
                  <a:pos x="159" y="0"/>
                </a:cxn>
                <a:cxn ang="0">
                  <a:pos x="186" y="5"/>
                </a:cxn>
                <a:cxn ang="0">
                  <a:pos x="209" y="9"/>
                </a:cxn>
                <a:cxn ang="0">
                  <a:pos x="213" y="9"/>
                </a:cxn>
                <a:cxn ang="0">
                  <a:pos x="218" y="28"/>
                </a:cxn>
                <a:cxn ang="0">
                  <a:pos x="227" y="46"/>
                </a:cxn>
                <a:cxn ang="0">
                  <a:pos x="227" y="64"/>
                </a:cxn>
                <a:cxn ang="0">
                  <a:pos x="232" y="82"/>
                </a:cxn>
                <a:cxn ang="0">
                  <a:pos x="236" y="100"/>
                </a:cxn>
                <a:cxn ang="0">
                  <a:pos x="236" y="118"/>
                </a:cxn>
                <a:cxn ang="0">
                  <a:pos x="236" y="137"/>
                </a:cxn>
                <a:cxn ang="0">
                  <a:pos x="236" y="155"/>
                </a:cxn>
                <a:cxn ang="0">
                  <a:pos x="236" y="177"/>
                </a:cxn>
                <a:cxn ang="0">
                  <a:pos x="232" y="196"/>
                </a:cxn>
                <a:cxn ang="0">
                  <a:pos x="227" y="214"/>
                </a:cxn>
                <a:cxn ang="0">
                  <a:pos x="227" y="232"/>
                </a:cxn>
                <a:cxn ang="0">
                  <a:pos x="218" y="250"/>
                </a:cxn>
                <a:cxn ang="0">
                  <a:pos x="191" y="246"/>
                </a:cxn>
                <a:cxn ang="0">
                  <a:pos x="168" y="241"/>
                </a:cxn>
                <a:cxn ang="0">
                  <a:pos x="141" y="232"/>
                </a:cxn>
                <a:cxn ang="0">
                  <a:pos x="114" y="227"/>
                </a:cxn>
                <a:cxn ang="0">
                  <a:pos x="86" y="218"/>
                </a:cxn>
                <a:cxn ang="0">
                  <a:pos x="64" y="209"/>
                </a:cxn>
                <a:cxn ang="0">
                  <a:pos x="37" y="200"/>
                </a:cxn>
                <a:cxn ang="0">
                  <a:pos x="14" y="191"/>
                </a:cxn>
                <a:cxn ang="0">
                  <a:pos x="9" y="173"/>
                </a:cxn>
                <a:cxn ang="0">
                  <a:pos x="9" y="155"/>
                </a:cxn>
                <a:cxn ang="0">
                  <a:pos x="5" y="132"/>
                </a:cxn>
                <a:cxn ang="0">
                  <a:pos x="0" y="114"/>
                </a:cxn>
                <a:cxn ang="0">
                  <a:pos x="0" y="96"/>
                </a:cxn>
                <a:cxn ang="0">
                  <a:pos x="0" y="73"/>
                </a:cxn>
                <a:cxn ang="0">
                  <a:pos x="0" y="55"/>
                </a:cxn>
                <a:cxn ang="0">
                  <a:pos x="0" y="37"/>
                </a:cxn>
                <a:cxn ang="0">
                  <a:pos x="5" y="14"/>
                </a:cxn>
                <a:cxn ang="0">
                  <a:pos x="5" y="5"/>
                </a:cxn>
              </a:cxnLst>
              <a:rect l="0" t="0" r="r" b="b"/>
              <a:pathLst>
                <a:path w="237" h="251">
                  <a:moveTo>
                    <a:pt x="5" y="5"/>
                  </a:moveTo>
                  <a:lnTo>
                    <a:pt x="32" y="0"/>
                  </a:lnTo>
                  <a:lnTo>
                    <a:pt x="55" y="0"/>
                  </a:lnTo>
                  <a:lnTo>
                    <a:pt x="82" y="0"/>
                  </a:lnTo>
                  <a:lnTo>
                    <a:pt x="109" y="0"/>
                  </a:lnTo>
                  <a:lnTo>
                    <a:pt x="132" y="0"/>
                  </a:lnTo>
                  <a:lnTo>
                    <a:pt x="159" y="0"/>
                  </a:lnTo>
                  <a:lnTo>
                    <a:pt x="186" y="5"/>
                  </a:lnTo>
                  <a:lnTo>
                    <a:pt x="209" y="9"/>
                  </a:lnTo>
                  <a:lnTo>
                    <a:pt x="213" y="9"/>
                  </a:lnTo>
                  <a:lnTo>
                    <a:pt x="218" y="28"/>
                  </a:lnTo>
                  <a:lnTo>
                    <a:pt x="227" y="46"/>
                  </a:lnTo>
                  <a:lnTo>
                    <a:pt x="227" y="64"/>
                  </a:lnTo>
                  <a:lnTo>
                    <a:pt x="232" y="82"/>
                  </a:lnTo>
                  <a:lnTo>
                    <a:pt x="236" y="100"/>
                  </a:lnTo>
                  <a:lnTo>
                    <a:pt x="236" y="118"/>
                  </a:lnTo>
                  <a:lnTo>
                    <a:pt x="236" y="137"/>
                  </a:lnTo>
                  <a:lnTo>
                    <a:pt x="236" y="155"/>
                  </a:lnTo>
                  <a:lnTo>
                    <a:pt x="236" y="177"/>
                  </a:lnTo>
                  <a:lnTo>
                    <a:pt x="232" y="196"/>
                  </a:lnTo>
                  <a:lnTo>
                    <a:pt x="227" y="214"/>
                  </a:lnTo>
                  <a:lnTo>
                    <a:pt x="227" y="232"/>
                  </a:lnTo>
                  <a:lnTo>
                    <a:pt x="218" y="250"/>
                  </a:lnTo>
                  <a:lnTo>
                    <a:pt x="191" y="246"/>
                  </a:lnTo>
                  <a:lnTo>
                    <a:pt x="168" y="241"/>
                  </a:lnTo>
                  <a:lnTo>
                    <a:pt x="141" y="232"/>
                  </a:lnTo>
                  <a:lnTo>
                    <a:pt x="114" y="227"/>
                  </a:lnTo>
                  <a:lnTo>
                    <a:pt x="86" y="218"/>
                  </a:lnTo>
                  <a:lnTo>
                    <a:pt x="64" y="209"/>
                  </a:lnTo>
                  <a:lnTo>
                    <a:pt x="37" y="200"/>
                  </a:lnTo>
                  <a:lnTo>
                    <a:pt x="14" y="191"/>
                  </a:lnTo>
                  <a:lnTo>
                    <a:pt x="9" y="173"/>
                  </a:lnTo>
                  <a:lnTo>
                    <a:pt x="9" y="155"/>
                  </a:lnTo>
                  <a:lnTo>
                    <a:pt x="5" y="132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0" y="73"/>
                  </a:lnTo>
                  <a:lnTo>
                    <a:pt x="0" y="55"/>
                  </a:lnTo>
                  <a:lnTo>
                    <a:pt x="0" y="37"/>
                  </a:lnTo>
                  <a:lnTo>
                    <a:pt x="5" y="14"/>
                  </a:lnTo>
                  <a:lnTo>
                    <a:pt x="5" y="5"/>
                  </a:lnTo>
                </a:path>
              </a:pathLst>
            </a:custGeom>
            <a:solidFill>
              <a:srgbClr val="0C166C"/>
            </a:solidFill>
            <a:ln w="12700" cap="rnd" cmpd="sng">
              <a:solidFill>
                <a:srgbClr val="0C166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30" name="Freeform 101">
              <a:extLst>
                <a:ext uri="{FF2B5EF4-FFF2-40B4-BE49-F238E27FC236}">
                  <a16:creationId xmlns:a16="http://schemas.microsoft.com/office/drawing/2014/main" id="{6A3EF3BA-31DC-436F-82F2-12D06B6F0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382"/>
              <a:ext cx="182" cy="196"/>
            </a:xfrm>
            <a:custGeom>
              <a:avLst/>
              <a:gdLst/>
              <a:ahLst/>
              <a:cxnLst>
                <a:cxn ang="0">
                  <a:pos x="168" y="9"/>
                </a:cxn>
                <a:cxn ang="0">
                  <a:pos x="163" y="9"/>
                </a:cxn>
                <a:cxn ang="0">
                  <a:pos x="145" y="5"/>
                </a:cxn>
                <a:cxn ang="0">
                  <a:pos x="122" y="5"/>
                </a:cxn>
                <a:cxn ang="0">
                  <a:pos x="104" y="0"/>
                </a:cxn>
                <a:cxn ang="0">
                  <a:pos x="82" y="0"/>
                </a:cxn>
                <a:cxn ang="0">
                  <a:pos x="63" y="0"/>
                </a:cxn>
                <a:cxn ang="0">
                  <a:pos x="45" y="0"/>
                </a:cxn>
                <a:cxn ang="0">
                  <a:pos x="23" y="5"/>
                </a:cxn>
                <a:cxn ang="0">
                  <a:pos x="4" y="5"/>
                </a:cxn>
                <a:cxn ang="0">
                  <a:pos x="4" y="27"/>
                </a:cxn>
                <a:cxn ang="0">
                  <a:pos x="0" y="50"/>
                </a:cxn>
                <a:cxn ang="0">
                  <a:pos x="0" y="68"/>
                </a:cxn>
                <a:cxn ang="0">
                  <a:pos x="4" y="91"/>
                </a:cxn>
                <a:cxn ang="0">
                  <a:pos x="4" y="109"/>
                </a:cxn>
                <a:cxn ang="0">
                  <a:pos x="9" y="132"/>
                </a:cxn>
                <a:cxn ang="0">
                  <a:pos x="14" y="150"/>
                </a:cxn>
                <a:cxn ang="0">
                  <a:pos x="27" y="154"/>
                </a:cxn>
                <a:cxn ang="0">
                  <a:pos x="50" y="164"/>
                </a:cxn>
                <a:cxn ang="0">
                  <a:pos x="73" y="173"/>
                </a:cxn>
                <a:cxn ang="0">
                  <a:pos x="100" y="182"/>
                </a:cxn>
                <a:cxn ang="0">
                  <a:pos x="122" y="186"/>
                </a:cxn>
                <a:cxn ang="0">
                  <a:pos x="150" y="191"/>
                </a:cxn>
                <a:cxn ang="0">
                  <a:pos x="172" y="195"/>
                </a:cxn>
                <a:cxn ang="0">
                  <a:pos x="177" y="186"/>
                </a:cxn>
                <a:cxn ang="0">
                  <a:pos x="177" y="168"/>
                </a:cxn>
                <a:cxn ang="0">
                  <a:pos x="181" y="145"/>
                </a:cxn>
                <a:cxn ang="0">
                  <a:pos x="181" y="127"/>
                </a:cxn>
                <a:cxn ang="0">
                  <a:pos x="181" y="109"/>
                </a:cxn>
                <a:cxn ang="0">
                  <a:pos x="181" y="86"/>
                </a:cxn>
                <a:cxn ang="0">
                  <a:pos x="181" y="68"/>
                </a:cxn>
                <a:cxn ang="0">
                  <a:pos x="177" y="50"/>
                </a:cxn>
                <a:cxn ang="0">
                  <a:pos x="172" y="32"/>
                </a:cxn>
                <a:cxn ang="0">
                  <a:pos x="172" y="9"/>
                </a:cxn>
                <a:cxn ang="0">
                  <a:pos x="168" y="9"/>
                </a:cxn>
              </a:cxnLst>
              <a:rect l="0" t="0" r="r" b="b"/>
              <a:pathLst>
                <a:path w="182" h="196">
                  <a:moveTo>
                    <a:pt x="168" y="9"/>
                  </a:moveTo>
                  <a:lnTo>
                    <a:pt x="163" y="9"/>
                  </a:lnTo>
                  <a:lnTo>
                    <a:pt x="145" y="5"/>
                  </a:lnTo>
                  <a:lnTo>
                    <a:pt x="122" y="5"/>
                  </a:lnTo>
                  <a:lnTo>
                    <a:pt x="104" y="0"/>
                  </a:lnTo>
                  <a:lnTo>
                    <a:pt x="82" y="0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23" y="5"/>
                  </a:lnTo>
                  <a:lnTo>
                    <a:pt x="4" y="5"/>
                  </a:lnTo>
                  <a:lnTo>
                    <a:pt x="4" y="27"/>
                  </a:lnTo>
                  <a:lnTo>
                    <a:pt x="0" y="50"/>
                  </a:lnTo>
                  <a:lnTo>
                    <a:pt x="0" y="68"/>
                  </a:lnTo>
                  <a:lnTo>
                    <a:pt x="4" y="91"/>
                  </a:lnTo>
                  <a:lnTo>
                    <a:pt x="4" y="109"/>
                  </a:lnTo>
                  <a:lnTo>
                    <a:pt x="9" y="132"/>
                  </a:lnTo>
                  <a:lnTo>
                    <a:pt x="14" y="150"/>
                  </a:lnTo>
                  <a:lnTo>
                    <a:pt x="27" y="154"/>
                  </a:lnTo>
                  <a:lnTo>
                    <a:pt x="50" y="164"/>
                  </a:lnTo>
                  <a:lnTo>
                    <a:pt x="73" y="173"/>
                  </a:lnTo>
                  <a:lnTo>
                    <a:pt x="100" y="182"/>
                  </a:lnTo>
                  <a:lnTo>
                    <a:pt x="122" y="186"/>
                  </a:lnTo>
                  <a:lnTo>
                    <a:pt x="150" y="191"/>
                  </a:lnTo>
                  <a:lnTo>
                    <a:pt x="172" y="195"/>
                  </a:lnTo>
                  <a:lnTo>
                    <a:pt x="177" y="186"/>
                  </a:lnTo>
                  <a:lnTo>
                    <a:pt x="177" y="168"/>
                  </a:lnTo>
                  <a:lnTo>
                    <a:pt x="181" y="145"/>
                  </a:lnTo>
                  <a:lnTo>
                    <a:pt x="181" y="127"/>
                  </a:lnTo>
                  <a:lnTo>
                    <a:pt x="181" y="109"/>
                  </a:lnTo>
                  <a:lnTo>
                    <a:pt x="181" y="86"/>
                  </a:lnTo>
                  <a:lnTo>
                    <a:pt x="181" y="68"/>
                  </a:lnTo>
                  <a:lnTo>
                    <a:pt x="177" y="50"/>
                  </a:lnTo>
                  <a:lnTo>
                    <a:pt x="172" y="32"/>
                  </a:lnTo>
                  <a:lnTo>
                    <a:pt x="172" y="9"/>
                  </a:lnTo>
                  <a:lnTo>
                    <a:pt x="168" y="9"/>
                  </a:lnTo>
                </a:path>
              </a:pathLst>
            </a:custGeom>
            <a:solidFill>
              <a:srgbClr val="CFEDF4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31" name="Freeform 102">
              <a:extLst>
                <a:ext uri="{FF2B5EF4-FFF2-40B4-BE49-F238E27FC236}">
                  <a16:creationId xmlns:a16="http://schemas.microsoft.com/office/drawing/2014/main" id="{361B62F1-8A11-4814-8BBB-FF3B24CD8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3" y="2396"/>
              <a:ext cx="46" cy="51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7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5" y="41"/>
                </a:cxn>
                <a:cxn ang="0">
                  <a:pos x="9" y="45"/>
                </a:cxn>
                <a:cxn ang="0">
                  <a:pos x="14" y="45"/>
                </a:cxn>
                <a:cxn ang="0">
                  <a:pos x="18" y="45"/>
                </a:cxn>
                <a:cxn ang="0">
                  <a:pos x="23" y="50"/>
                </a:cxn>
                <a:cxn ang="0">
                  <a:pos x="27" y="45"/>
                </a:cxn>
                <a:cxn ang="0">
                  <a:pos x="32" y="45"/>
                </a:cxn>
                <a:cxn ang="0">
                  <a:pos x="36" y="45"/>
                </a:cxn>
                <a:cxn ang="0">
                  <a:pos x="36" y="41"/>
                </a:cxn>
                <a:cxn ang="0">
                  <a:pos x="41" y="36"/>
                </a:cxn>
                <a:cxn ang="0">
                  <a:pos x="45" y="31"/>
                </a:cxn>
                <a:cxn ang="0">
                  <a:pos x="45" y="27"/>
                </a:cxn>
                <a:cxn ang="0">
                  <a:pos x="45" y="22"/>
                </a:cxn>
                <a:cxn ang="0">
                  <a:pos x="45" y="18"/>
                </a:cxn>
                <a:cxn ang="0">
                  <a:pos x="45" y="13"/>
                </a:cxn>
                <a:cxn ang="0">
                  <a:pos x="41" y="9"/>
                </a:cxn>
                <a:cxn ang="0">
                  <a:pos x="36" y="4"/>
                </a:cxn>
                <a:cxn ang="0">
                  <a:pos x="32" y="0"/>
                </a:cxn>
                <a:cxn ang="0">
                  <a:pos x="27" y="0"/>
                </a:cxn>
                <a:cxn ang="0">
                  <a:pos x="23" y="0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9" y="4"/>
                </a:cxn>
                <a:cxn ang="0">
                  <a:pos x="5" y="4"/>
                </a:cxn>
                <a:cxn ang="0">
                  <a:pos x="5" y="9"/>
                </a:cxn>
                <a:cxn ang="0">
                  <a:pos x="0" y="13"/>
                </a:cxn>
                <a:cxn ang="0">
                  <a:pos x="0" y="18"/>
                </a:cxn>
                <a:cxn ang="0">
                  <a:pos x="0" y="22"/>
                </a:cxn>
              </a:cxnLst>
              <a:rect l="0" t="0" r="r" b="b"/>
              <a:pathLst>
                <a:path w="46" h="51">
                  <a:moveTo>
                    <a:pt x="0" y="22"/>
                  </a:moveTo>
                  <a:lnTo>
                    <a:pt x="0" y="27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5" y="41"/>
                  </a:lnTo>
                  <a:lnTo>
                    <a:pt x="9" y="45"/>
                  </a:lnTo>
                  <a:lnTo>
                    <a:pt x="14" y="45"/>
                  </a:lnTo>
                  <a:lnTo>
                    <a:pt x="18" y="45"/>
                  </a:lnTo>
                  <a:lnTo>
                    <a:pt x="23" y="50"/>
                  </a:lnTo>
                  <a:lnTo>
                    <a:pt x="27" y="45"/>
                  </a:lnTo>
                  <a:lnTo>
                    <a:pt x="32" y="45"/>
                  </a:lnTo>
                  <a:lnTo>
                    <a:pt x="36" y="45"/>
                  </a:lnTo>
                  <a:lnTo>
                    <a:pt x="36" y="41"/>
                  </a:lnTo>
                  <a:lnTo>
                    <a:pt x="41" y="36"/>
                  </a:lnTo>
                  <a:lnTo>
                    <a:pt x="45" y="31"/>
                  </a:lnTo>
                  <a:lnTo>
                    <a:pt x="45" y="27"/>
                  </a:lnTo>
                  <a:lnTo>
                    <a:pt x="45" y="22"/>
                  </a:lnTo>
                  <a:lnTo>
                    <a:pt x="45" y="18"/>
                  </a:lnTo>
                  <a:lnTo>
                    <a:pt x="45" y="13"/>
                  </a:lnTo>
                  <a:lnTo>
                    <a:pt x="41" y="9"/>
                  </a:lnTo>
                  <a:lnTo>
                    <a:pt x="36" y="4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9" y="4"/>
                  </a:lnTo>
                  <a:lnTo>
                    <a:pt x="5" y="4"/>
                  </a:lnTo>
                  <a:lnTo>
                    <a:pt x="5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2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32" name="Freeform 103">
              <a:extLst>
                <a:ext uri="{FF2B5EF4-FFF2-40B4-BE49-F238E27FC236}">
                  <a16:creationId xmlns:a16="http://schemas.microsoft.com/office/drawing/2014/main" id="{1C499C89-DBC5-4623-862A-83883F5D6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" y="2396"/>
              <a:ext cx="28" cy="23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9" y="0"/>
                </a:cxn>
                <a:cxn ang="0">
                  <a:pos x="27" y="22"/>
                </a:cxn>
                <a:cxn ang="0">
                  <a:pos x="0" y="18"/>
                </a:cxn>
              </a:cxnLst>
              <a:rect l="0" t="0" r="r" b="b"/>
              <a:pathLst>
                <a:path w="28" h="23">
                  <a:moveTo>
                    <a:pt x="0" y="18"/>
                  </a:moveTo>
                  <a:lnTo>
                    <a:pt x="9" y="0"/>
                  </a:lnTo>
                  <a:lnTo>
                    <a:pt x="27" y="22"/>
                  </a:lnTo>
                  <a:lnTo>
                    <a:pt x="0" y="18"/>
                  </a:lnTo>
                </a:path>
              </a:pathLst>
            </a:custGeom>
            <a:solidFill>
              <a:srgbClr val="CFEDF4"/>
            </a:solidFill>
            <a:ln w="12700" cap="rnd" cmpd="sng">
              <a:solidFill>
                <a:srgbClr val="CFEDF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33" name="Freeform 104">
              <a:extLst>
                <a:ext uri="{FF2B5EF4-FFF2-40B4-BE49-F238E27FC236}">
                  <a16:creationId xmlns:a16="http://schemas.microsoft.com/office/drawing/2014/main" id="{E56447CA-AB30-4CD9-9352-9F630B7A2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" y="2409"/>
              <a:ext cx="28" cy="42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4" y="41"/>
                </a:cxn>
                <a:cxn ang="0">
                  <a:pos x="9" y="37"/>
                </a:cxn>
                <a:cxn ang="0">
                  <a:pos x="13" y="37"/>
                </a:cxn>
                <a:cxn ang="0">
                  <a:pos x="18" y="32"/>
                </a:cxn>
                <a:cxn ang="0">
                  <a:pos x="23" y="28"/>
                </a:cxn>
                <a:cxn ang="0">
                  <a:pos x="23" y="23"/>
                </a:cxn>
                <a:cxn ang="0">
                  <a:pos x="23" y="18"/>
                </a:cxn>
                <a:cxn ang="0">
                  <a:pos x="27" y="14"/>
                </a:cxn>
                <a:cxn ang="0">
                  <a:pos x="23" y="9"/>
                </a:cxn>
                <a:cxn ang="0">
                  <a:pos x="23" y="5"/>
                </a:cxn>
                <a:cxn ang="0">
                  <a:pos x="23" y="0"/>
                </a:cxn>
              </a:cxnLst>
              <a:rect l="0" t="0" r="r" b="b"/>
              <a:pathLst>
                <a:path w="28" h="42">
                  <a:moveTo>
                    <a:pt x="0" y="41"/>
                  </a:moveTo>
                  <a:lnTo>
                    <a:pt x="4" y="41"/>
                  </a:lnTo>
                  <a:lnTo>
                    <a:pt x="9" y="37"/>
                  </a:lnTo>
                  <a:lnTo>
                    <a:pt x="13" y="37"/>
                  </a:lnTo>
                  <a:lnTo>
                    <a:pt x="18" y="32"/>
                  </a:lnTo>
                  <a:lnTo>
                    <a:pt x="23" y="28"/>
                  </a:lnTo>
                  <a:lnTo>
                    <a:pt x="23" y="23"/>
                  </a:lnTo>
                  <a:lnTo>
                    <a:pt x="23" y="18"/>
                  </a:lnTo>
                  <a:lnTo>
                    <a:pt x="27" y="14"/>
                  </a:lnTo>
                  <a:lnTo>
                    <a:pt x="23" y="9"/>
                  </a:lnTo>
                  <a:lnTo>
                    <a:pt x="23" y="5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34" name="Freeform 105">
              <a:extLst>
                <a:ext uri="{FF2B5EF4-FFF2-40B4-BE49-F238E27FC236}">
                  <a16:creationId xmlns:a16="http://schemas.microsoft.com/office/drawing/2014/main" id="{A0E71CC3-DC9B-456E-AA88-4137C1ECE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82"/>
              <a:ext cx="33" cy="46"/>
            </a:xfrm>
            <a:custGeom>
              <a:avLst/>
              <a:gdLst/>
              <a:ahLst/>
              <a:cxnLst>
                <a:cxn ang="0">
                  <a:pos x="32" y="23"/>
                </a:cxn>
                <a:cxn ang="0">
                  <a:pos x="32" y="27"/>
                </a:cxn>
                <a:cxn ang="0">
                  <a:pos x="32" y="32"/>
                </a:cxn>
                <a:cxn ang="0">
                  <a:pos x="32" y="36"/>
                </a:cxn>
                <a:cxn ang="0">
                  <a:pos x="27" y="41"/>
                </a:cxn>
                <a:cxn ang="0">
                  <a:pos x="23" y="45"/>
                </a:cxn>
                <a:cxn ang="0">
                  <a:pos x="18" y="45"/>
                </a:cxn>
                <a:cxn ang="0">
                  <a:pos x="14" y="45"/>
                </a:cxn>
                <a:cxn ang="0">
                  <a:pos x="9" y="45"/>
                </a:cxn>
                <a:cxn ang="0">
                  <a:pos x="9" y="41"/>
                </a:cxn>
                <a:cxn ang="0">
                  <a:pos x="5" y="41"/>
                </a:cxn>
                <a:cxn ang="0">
                  <a:pos x="5" y="36"/>
                </a:cxn>
                <a:cxn ang="0">
                  <a:pos x="0" y="32"/>
                </a:cxn>
                <a:cxn ang="0">
                  <a:pos x="0" y="27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9"/>
                </a:cxn>
                <a:cxn ang="0">
                  <a:pos x="5" y="5"/>
                </a:cxn>
                <a:cxn ang="0">
                  <a:pos x="9" y="5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3" y="0"/>
                </a:cxn>
                <a:cxn ang="0">
                  <a:pos x="27" y="5"/>
                </a:cxn>
                <a:cxn ang="0">
                  <a:pos x="32" y="9"/>
                </a:cxn>
                <a:cxn ang="0">
                  <a:pos x="32" y="14"/>
                </a:cxn>
                <a:cxn ang="0">
                  <a:pos x="32" y="18"/>
                </a:cxn>
                <a:cxn ang="0">
                  <a:pos x="32" y="23"/>
                </a:cxn>
              </a:cxnLst>
              <a:rect l="0" t="0" r="r" b="b"/>
              <a:pathLst>
                <a:path w="33" h="46">
                  <a:moveTo>
                    <a:pt x="32" y="23"/>
                  </a:moveTo>
                  <a:lnTo>
                    <a:pt x="32" y="27"/>
                  </a:lnTo>
                  <a:lnTo>
                    <a:pt x="32" y="32"/>
                  </a:lnTo>
                  <a:lnTo>
                    <a:pt x="32" y="36"/>
                  </a:lnTo>
                  <a:lnTo>
                    <a:pt x="27" y="41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4" y="45"/>
                  </a:lnTo>
                  <a:lnTo>
                    <a:pt x="9" y="45"/>
                  </a:lnTo>
                  <a:lnTo>
                    <a:pt x="9" y="41"/>
                  </a:lnTo>
                  <a:lnTo>
                    <a:pt x="5" y="41"/>
                  </a:lnTo>
                  <a:lnTo>
                    <a:pt x="5" y="36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9"/>
                  </a:lnTo>
                  <a:lnTo>
                    <a:pt x="5" y="5"/>
                  </a:lnTo>
                  <a:lnTo>
                    <a:pt x="9" y="5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5"/>
                  </a:lnTo>
                  <a:lnTo>
                    <a:pt x="32" y="9"/>
                  </a:lnTo>
                  <a:lnTo>
                    <a:pt x="32" y="14"/>
                  </a:lnTo>
                  <a:lnTo>
                    <a:pt x="32" y="18"/>
                  </a:lnTo>
                  <a:lnTo>
                    <a:pt x="32" y="2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35" name="Freeform 106">
              <a:extLst>
                <a:ext uri="{FF2B5EF4-FFF2-40B4-BE49-F238E27FC236}">
                  <a16:creationId xmlns:a16="http://schemas.microsoft.com/office/drawing/2014/main" id="{425FAD25-783C-4151-8C75-7F35C6469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2382"/>
              <a:ext cx="20" cy="19"/>
            </a:xfrm>
            <a:custGeom>
              <a:avLst/>
              <a:gdLst/>
              <a:ahLst/>
              <a:cxnLst>
                <a:cxn ang="0">
                  <a:pos x="19" y="18"/>
                </a:cxn>
                <a:cxn ang="0">
                  <a:pos x="14" y="0"/>
                </a:cxn>
                <a:cxn ang="0">
                  <a:pos x="0" y="18"/>
                </a:cxn>
                <a:cxn ang="0">
                  <a:pos x="19" y="18"/>
                </a:cxn>
              </a:cxnLst>
              <a:rect l="0" t="0" r="r" b="b"/>
              <a:pathLst>
                <a:path w="20" h="19">
                  <a:moveTo>
                    <a:pt x="19" y="18"/>
                  </a:moveTo>
                  <a:lnTo>
                    <a:pt x="14" y="0"/>
                  </a:lnTo>
                  <a:lnTo>
                    <a:pt x="0" y="18"/>
                  </a:lnTo>
                  <a:lnTo>
                    <a:pt x="19" y="18"/>
                  </a:lnTo>
                </a:path>
              </a:pathLst>
            </a:custGeom>
            <a:solidFill>
              <a:srgbClr val="CFEDF4"/>
            </a:solidFill>
            <a:ln w="12700" cap="rnd" cmpd="sng">
              <a:solidFill>
                <a:srgbClr val="CFEDF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36" name="Freeform 107">
              <a:extLst>
                <a:ext uri="{FF2B5EF4-FFF2-40B4-BE49-F238E27FC236}">
                  <a16:creationId xmlns:a16="http://schemas.microsoft.com/office/drawing/2014/main" id="{F02B263F-255C-4B54-B27E-8AE4A3C44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2396"/>
              <a:ext cx="19" cy="42"/>
            </a:xfrm>
            <a:custGeom>
              <a:avLst/>
              <a:gdLst/>
              <a:ahLst/>
              <a:cxnLst>
                <a:cxn ang="0">
                  <a:pos x="18" y="41"/>
                </a:cxn>
                <a:cxn ang="0">
                  <a:pos x="13" y="41"/>
                </a:cxn>
                <a:cxn ang="0">
                  <a:pos x="9" y="36"/>
                </a:cxn>
                <a:cxn ang="0">
                  <a:pos x="4" y="31"/>
                </a:cxn>
                <a:cxn ang="0">
                  <a:pos x="4" y="27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19" h="42">
                  <a:moveTo>
                    <a:pt x="18" y="41"/>
                  </a:moveTo>
                  <a:lnTo>
                    <a:pt x="13" y="41"/>
                  </a:lnTo>
                  <a:lnTo>
                    <a:pt x="9" y="36"/>
                  </a:lnTo>
                  <a:lnTo>
                    <a:pt x="4" y="31"/>
                  </a:lnTo>
                  <a:lnTo>
                    <a:pt x="4" y="27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37" name="Freeform 108">
              <a:extLst>
                <a:ext uri="{FF2B5EF4-FFF2-40B4-BE49-F238E27FC236}">
                  <a16:creationId xmlns:a16="http://schemas.microsoft.com/office/drawing/2014/main" id="{0CD71C1B-C7AE-48FE-A471-9925E637F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2364"/>
              <a:ext cx="6" cy="33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5" y="9"/>
                </a:cxn>
                <a:cxn ang="0">
                  <a:pos x="5" y="0"/>
                </a:cxn>
              </a:cxnLst>
              <a:rect l="0" t="0" r="r" b="b"/>
              <a:pathLst>
                <a:path w="6" h="33">
                  <a:moveTo>
                    <a:pt x="0" y="32"/>
                  </a:moveTo>
                  <a:lnTo>
                    <a:pt x="5" y="9"/>
                  </a:lnTo>
                  <a:lnTo>
                    <a:pt x="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38" name="Freeform 109">
              <a:extLst>
                <a:ext uri="{FF2B5EF4-FFF2-40B4-BE49-F238E27FC236}">
                  <a16:creationId xmlns:a16="http://schemas.microsoft.com/office/drawing/2014/main" id="{2DBA62DC-6BA4-4C30-9A2C-77473AEBB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2432"/>
              <a:ext cx="219" cy="178"/>
            </a:xfrm>
            <a:custGeom>
              <a:avLst/>
              <a:gdLst/>
              <a:ahLst/>
              <a:cxnLst>
                <a:cxn ang="0">
                  <a:pos x="218" y="177"/>
                </a:cxn>
                <a:cxn ang="0">
                  <a:pos x="191" y="173"/>
                </a:cxn>
                <a:cxn ang="0">
                  <a:pos x="168" y="168"/>
                </a:cxn>
                <a:cxn ang="0">
                  <a:pos x="141" y="159"/>
                </a:cxn>
                <a:cxn ang="0">
                  <a:pos x="114" y="154"/>
                </a:cxn>
                <a:cxn ang="0">
                  <a:pos x="86" y="145"/>
                </a:cxn>
                <a:cxn ang="0">
                  <a:pos x="64" y="136"/>
                </a:cxn>
                <a:cxn ang="0">
                  <a:pos x="37" y="127"/>
                </a:cxn>
                <a:cxn ang="0">
                  <a:pos x="14" y="118"/>
                </a:cxn>
                <a:cxn ang="0">
                  <a:pos x="9" y="100"/>
                </a:cxn>
                <a:cxn ang="0">
                  <a:pos x="5" y="82"/>
                </a:cxn>
                <a:cxn ang="0">
                  <a:pos x="5" y="59"/>
                </a:cxn>
                <a:cxn ang="0">
                  <a:pos x="0" y="41"/>
                </a:cxn>
                <a:cxn ang="0">
                  <a:pos x="0" y="23"/>
                </a:cxn>
                <a:cxn ang="0">
                  <a:pos x="0" y="0"/>
                </a:cxn>
              </a:cxnLst>
              <a:rect l="0" t="0" r="r" b="b"/>
              <a:pathLst>
                <a:path w="219" h="178">
                  <a:moveTo>
                    <a:pt x="218" y="177"/>
                  </a:moveTo>
                  <a:lnTo>
                    <a:pt x="191" y="173"/>
                  </a:lnTo>
                  <a:lnTo>
                    <a:pt x="168" y="168"/>
                  </a:lnTo>
                  <a:lnTo>
                    <a:pt x="141" y="159"/>
                  </a:lnTo>
                  <a:lnTo>
                    <a:pt x="114" y="154"/>
                  </a:lnTo>
                  <a:lnTo>
                    <a:pt x="86" y="145"/>
                  </a:lnTo>
                  <a:lnTo>
                    <a:pt x="64" y="136"/>
                  </a:lnTo>
                  <a:lnTo>
                    <a:pt x="37" y="127"/>
                  </a:lnTo>
                  <a:lnTo>
                    <a:pt x="14" y="118"/>
                  </a:lnTo>
                  <a:lnTo>
                    <a:pt x="9" y="100"/>
                  </a:lnTo>
                  <a:lnTo>
                    <a:pt x="5" y="82"/>
                  </a:lnTo>
                  <a:lnTo>
                    <a:pt x="5" y="59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39" name="Freeform 110">
              <a:extLst>
                <a:ext uri="{FF2B5EF4-FFF2-40B4-BE49-F238E27FC236}">
                  <a16:creationId xmlns:a16="http://schemas.microsoft.com/office/drawing/2014/main" id="{EDCF577F-D9F7-4413-ADC2-C32C4AAD5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" y="2359"/>
              <a:ext cx="205" cy="2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50" y="0"/>
                </a:cxn>
                <a:cxn ang="0">
                  <a:pos x="77" y="0"/>
                </a:cxn>
                <a:cxn ang="0">
                  <a:pos x="100" y="0"/>
                </a:cxn>
                <a:cxn ang="0">
                  <a:pos x="127" y="0"/>
                </a:cxn>
                <a:cxn ang="0">
                  <a:pos x="150" y="5"/>
                </a:cxn>
                <a:cxn ang="0">
                  <a:pos x="177" y="9"/>
                </a:cxn>
                <a:cxn ang="0">
                  <a:pos x="181" y="9"/>
                </a:cxn>
                <a:cxn ang="0">
                  <a:pos x="186" y="28"/>
                </a:cxn>
                <a:cxn ang="0">
                  <a:pos x="195" y="46"/>
                </a:cxn>
                <a:cxn ang="0">
                  <a:pos x="195" y="64"/>
                </a:cxn>
                <a:cxn ang="0">
                  <a:pos x="200" y="82"/>
                </a:cxn>
                <a:cxn ang="0">
                  <a:pos x="204" y="100"/>
                </a:cxn>
                <a:cxn ang="0">
                  <a:pos x="204" y="118"/>
                </a:cxn>
                <a:cxn ang="0">
                  <a:pos x="204" y="137"/>
                </a:cxn>
                <a:cxn ang="0">
                  <a:pos x="204" y="159"/>
                </a:cxn>
                <a:cxn ang="0">
                  <a:pos x="204" y="177"/>
                </a:cxn>
                <a:cxn ang="0">
                  <a:pos x="200" y="196"/>
                </a:cxn>
                <a:cxn ang="0">
                  <a:pos x="195" y="214"/>
                </a:cxn>
                <a:cxn ang="0">
                  <a:pos x="191" y="232"/>
                </a:cxn>
                <a:cxn ang="0">
                  <a:pos x="186" y="250"/>
                </a:cxn>
              </a:cxnLst>
              <a:rect l="0" t="0" r="r" b="b"/>
              <a:pathLst>
                <a:path w="205" h="251">
                  <a:moveTo>
                    <a:pt x="0" y="0"/>
                  </a:moveTo>
                  <a:lnTo>
                    <a:pt x="23" y="0"/>
                  </a:lnTo>
                  <a:lnTo>
                    <a:pt x="50" y="0"/>
                  </a:lnTo>
                  <a:lnTo>
                    <a:pt x="77" y="0"/>
                  </a:lnTo>
                  <a:lnTo>
                    <a:pt x="100" y="0"/>
                  </a:lnTo>
                  <a:lnTo>
                    <a:pt x="127" y="0"/>
                  </a:lnTo>
                  <a:lnTo>
                    <a:pt x="150" y="5"/>
                  </a:lnTo>
                  <a:lnTo>
                    <a:pt x="177" y="9"/>
                  </a:lnTo>
                  <a:lnTo>
                    <a:pt x="181" y="9"/>
                  </a:lnTo>
                  <a:lnTo>
                    <a:pt x="186" y="28"/>
                  </a:lnTo>
                  <a:lnTo>
                    <a:pt x="195" y="46"/>
                  </a:lnTo>
                  <a:lnTo>
                    <a:pt x="195" y="64"/>
                  </a:lnTo>
                  <a:lnTo>
                    <a:pt x="200" y="82"/>
                  </a:lnTo>
                  <a:lnTo>
                    <a:pt x="204" y="100"/>
                  </a:lnTo>
                  <a:lnTo>
                    <a:pt x="204" y="118"/>
                  </a:lnTo>
                  <a:lnTo>
                    <a:pt x="204" y="137"/>
                  </a:lnTo>
                  <a:lnTo>
                    <a:pt x="204" y="159"/>
                  </a:lnTo>
                  <a:lnTo>
                    <a:pt x="204" y="177"/>
                  </a:lnTo>
                  <a:lnTo>
                    <a:pt x="200" y="196"/>
                  </a:lnTo>
                  <a:lnTo>
                    <a:pt x="195" y="214"/>
                  </a:lnTo>
                  <a:lnTo>
                    <a:pt x="191" y="232"/>
                  </a:lnTo>
                  <a:lnTo>
                    <a:pt x="186" y="25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40" name="Freeform 111">
              <a:extLst>
                <a:ext uri="{FF2B5EF4-FFF2-40B4-BE49-F238E27FC236}">
                  <a16:creationId xmlns:a16="http://schemas.microsoft.com/office/drawing/2014/main" id="{5C03C790-EB00-4A1C-AFAB-4E5D36D87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" y="2432"/>
              <a:ext cx="4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0"/>
                </a:cxn>
              </a:cxnLst>
              <a:rect l="0" t="0" r="r" b="b"/>
              <a:pathLst>
                <a:path w="46" h="1">
                  <a:moveTo>
                    <a:pt x="0" y="0"/>
                  </a:moveTo>
                  <a:lnTo>
                    <a:pt x="4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41" name="Freeform 112">
              <a:extLst>
                <a:ext uri="{FF2B5EF4-FFF2-40B4-BE49-F238E27FC236}">
                  <a16:creationId xmlns:a16="http://schemas.microsoft.com/office/drawing/2014/main" id="{FA390D72-DD8E-4469-9949-7733E2044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2346"/>
              <a:ext cx="196" cy="146"/>
            </a:xfrm>
            <a:custGeom>
              <a:avLst/>
              <a:gdLst/>
              <a:ahLst/>
              <a:cxnLst>
                <a:cxn ang="0">
                  <a:pos x="4" y="145"/>
                </a:cxn>
                <a:cxn ang="0">
                  <a:pos x="0" y="122"/>
                </a:cxn>
                <a:cxn ang="0">
                  <a:pos x="0" y="100"/>
                </a:cxn>
                <a:cxn ang="0">
                  <a:pos x="0" y="77"/>
                </a:cxn>
                <a:cxn ang="0">
                  <a:pos x="4" y="54"/>
                </a:cxn>
                <a:cxn ang="0">
                  <a:pos x="4" y="32"/>
                </a:cxn>
                <a:cxn ang="0">
                  <a:pos x="4" y="13"/>
                </a:cxn>
                <a:cxn ang="0">
                  <a:pos x="22" y="9"/>
                </a:cxn>
                <a:cxn ang="0">
                  <a:pos x="31" y="4"/>
                </a:cxn>
                <a:cxn ang="0">
                  <a:pos x="49" y="4"/>
                </a:cxn>
                <a:cxn ang="0">
                  <a:pos x="63" y="0"/>
                </a:cxn>
                <a:cxn ang="0">
                  <a:pos x="77" y="0"/>
                </a:cxn>
                <a:cxn ang="0">
                  <a:pos x="90" y="0"/>
                </a:cxn>
                <a:cxn ang="0">
                  <a:pos x="104" y="4"/>
                </a:cxn>
                <a:cxn ang="0">
                  <a:pos x="118" y="4"/>
                </a:cxn>
                <a:cxn ang="0">
                  <a:pos x="131" y="9"/>
                </a:cxn>
                <a:cxn ang="0">
                  <a:pos x="140" y="13"/>
                </a:cxn>
                <a:cxn ang="0">
                  <a:pos x="145" y="13"/>
                </a:cxn>
                <a:cxn ang="0">
                  <a:pos x="149" y="59"/>
                </a:cxn>
                <a:cxn ang="0">
                  <a:pos x="195" y="59"/>
                </a:cxn>
              </a:cxnLst>
              <a:rect l="0" t="0" r="r" b="b"/>
              <a:pathLst>
                <a:path w="196" h="146">
                  <a:moveTo>
                    <a:pt x="4" y="145"/>
                  </a:moveTo>
                  <a:lnTo>
                    <a:pt x="0" y="122"/>
                  </a:lnTo>
                  <a:lnTo>
                    <a:pt x="0" y="100"/>
                  </a:lnTo>
                  <a:lnTo>
                    <a:pt x="0" y="77"/>
                  </a:lnTo>
                  <a:lnTo>
                    <a:pt x="4" y="54"/>
                  </a:lnTo>
                  <a:lnTo>
                    <a:pt x="4" y="32"/>
                  </a:lnTo>
                  <a:lnTo>
                    <a:pt x="4" y="13"/>
                  </a:lnTo>
                  <a:lnTo>
                    <a:pt x="22" y="9"/>
                  </a:lnTo>
                  <a:lnTo>
                    <a:pt x="31" y="4"/>
                  </a:lnTo>
                  <a:lnTo>
                    <a:pt x="49" y="4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90" y="0"/>
                  </a:lnTo>
                  <a:lnTo>
                    <a:pt x="104" y="4"/>
                  </a:lnTo>
                  <a:lnTo>
                    <a:pt x="118" y="4"/>
                  </a:lnTo>
                  <a:lnTo>
                    <a:pt x="131" y="9"/>
                  </a:lnTo>
                  <a:lnTo>
                    <a:pt x="140" y="13"/>
                  </a:lnTo>
                  <a:lnTo>
                    <a:pt x="145" y="13"/>
                  </a:lnTo>
                  <a:lnTo>
                    <a:pt x="149" y="59"/>
                  </a:lnTo>
                  <a:lnTo>
                    <a:pt x="195" y="5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42" name="Freeform 113">
              <a:extLst>
                <a:ext uri="{FF2B5EF4-FFF2-40B4-BE49-F238E27FC236}">
                  <a16:creationId xmlns:a16="http://schemas.microsoft.com/office/drawing/2014/main" id="{F4412A95-3731-4BB2-9AEB-E24FD0B04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" y="2432"/>
              <a:ext cx="205" cy="28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177" y="0"/>
                </a:cxn>
                <a:cxn ang="0">
                  <a:pos x="141" y="5"/>
                </a:cxn>
                <a:cxn ang="0">
                  <a:pos x="105" y="9"/>
                </a:cxn>
                <a:cxn ang="0">
                  <a:pos x="73" y="14"/>
                </a:cxn>
                <a:cxn ang="0">
                  <a:pos x="36" y="23"/>
                </a:cxn>
                <a:cxn ang="0">
                  <a:pos x="0" y="27"/>
                </a:cxn>
              </a:cxnLst>
              <a:rect l="0" t="0" r="r" b="b"/>
              <a:pathLst>
                <a:path w="205" h="28">
                  <a:moveTo>
                    <a:pt x="204" y="0"/>
                  </a:moveTo>
                  <a:lnTo>
                    <a:pt x="177" y="0"/>
                  </a:lnTo>
                  <a:lnTo>
                    <a:pt x="141" y="5"/>
                  </a:lnTo>
                  <a:lnTo>
                    <a:pt x="105" y="9"/>
                  </a:lnTo>
                  <a:lnTo>
                    <a:pt x="73" y="14"/>
                  </a:lnTo>
                  <a:lnTo>
                    <a:pt x="36" y="23"/>
                  </a:lnTo>
                  <a:lnTo>
                    <a:pt x="0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43" name="Freeform 114">
              <a:extLst>
                <a:ext uri="{FF2B5EF4-FFF2-40B4-BE49-F238E27FC236}">
                  <a16:creationId xmlns:a16="http://schemas.microsoft.com/office/drawing/2014/main" id="{51F7EF6D-16A2-418E-8C76-13CD51E5D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2709"/>
              <a:ext cx="160" cy="51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14" y="50"/>
                </a:cxn>
                <a:cxn ang="0">
                  <a:pos x="23" y="50"/>
                </a:cxn>
                <a:cxn ang="0">
                  <a:pos x="37" y="50"/>
                </a:cxn>
                <a:cxn ang="0">
                  <a:pos x="50" y="50"/>
                </a:cxn>
                <a:cxn ang="0">
                  <a:pos x="64" y="50"/>
                </a:cxn>
                <a:cxn ang="0">
                  <a:pos x="73" y="46"/>
                </a:cxn>
                <a:cxn ang="0">
                  <a:pos x="87" y="46"/>
                </a:cxn>
                <a:cxn ang="0">
                  <a:pos x="100" y="41"/>
                </a:cxn>
                <a:cxn ang="0">
                  <a:pos x="109" y="36"/>
                </a:cxn>
                <a:cxn ang="0">
                  <a:pos x="123" y="32"/>
                </a:cxn>
                <a:cxn ang="0">
                  <a:pos x="132" y="23"/>
                </a:cxn>
                <a:cxn ang="0">
                  <a:pos x="141" y="18"/>
                </a:cxn>
                <a:cxn ang="0">
                  <a:pos x="150" y="9"/>
                </a:cxn>
                <a:cxn ang="0">
                  <a:pos x="159" y="0"/>
                </a:cxn>
              </a:cxnLst>
              <a:rect l="0" t="0" r="r" b="b"/>
              <a:pathLst>
                <a:path w="160" h="51">
                  <a:moveTo>
                    <a:pt x="0" y="46"/>
                  </a:moveTo>
                  <a:lnTo>
                    <a:pt x="14" y="50"/>
                  </a:lnTo>
                  <a:lnTo>
                    <a:pt x="23" y="50"/>
                  </a:lnTo>
                  <a:lnTo>
                    <a:pt x="37" y="50"/>
                  </a:lnTo>
                  <a:lnTo>
                    <a:pt x="50" y="50"/>
                  </a:lnTo>
                  <a:lnTo>
                    <a:pt x="64" y="50"/>
                  </a:lnTo>
                  <a:lnTo>
                    <a:pt x="73" y="46"/>
                  </a:lnTo>
                  <a:lnTo>
                    <a:pt x="87" y="46"/>
                  </a:lnTo>
                  <a:lnTo>
                    <a:pt x="100" y="41"/>
                  </a:lnTo>
                  <a:lnTo>
                    <a:pt x="109" y="36"/>
                  </a:lnTo>
                  <a:lnTo>
                    <a:pt x="123" y="32"/>
                  </a:lnTo>
                  <a:lnTo>
                    <a:pt x="132" y="23"/>
                  </a:lnTo>
                  <a:lnTo>
                    <a:pt x="141" y="18"/>
                  </a:lnTo>
                  <a:lnTo>
                    <a:pt x="150" y="9"/>
                  </a:lnTo>
                  <a:lnTo>
                    <a:pt x="15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44" name="Freeform 115">
              <a:extLst>
                <a:ext uri="{FF2B5EF4-FFF2-40B4-BE49-F238E27FC236}">
                  <a16:creationId xmlns:a16="http://schemas.microsoft.com/office/drawing/2014/main" id="{AD1D844B-A9F7-4274-98A0-9A531551F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" y="2427"/>
              <a:ext cx="450" cy="469"/>
            </a:xfrm>
            <a:custGeom>
              <a:avLst/>
              <a:gdLst/>
              <a:ahLst/>
              <a:cxnLst>
                <a:cxn ang="0">
                  <a:pos x="4" y="464"/>
                </a:cxn>
                <a:cxn ang="0">
                  <a:pos x="50" y="468"/>
                </a:cxn>
                <a:cxn ang="0">
                  <a:pos x="90" y="468"/>
                </a:cxn>
                <a:cxn ang="0">
                  <a:pos x="131" y="468"/>
                </a:cxn>
                <a:cxn ang="0">
                  <a:pos x="177" y="459"/>
                </a:cxn>
                <a:cxn ang="0">
                  <a:pos x="218" y="450"/>
                </a:cxn>
                <a:cxn ang="0">
                  <a:pos x="258" y="437"/>
                </a:cxn>
                <a:cxn ang="0">
                  <a:pos x="295" y="418"/>
                </a:cxn>
                <a:cxn ang="0">
                  <a:pos x="336" y="396"/>
                </a:cxn>
                <a:cxn ang="0">
                  <a:pos x="367" y="373"/>
                </a:cxn>
                <a:cxn ang="0">
                  <a:pos x="408" y="341"/>
                </a:cxn>
                <a:cxn ang="0">
                  <a:pos x="431" y="309"/>
                </a:cxn>
                <a:cxn ang="0">
                  <a:pos x="440" y="287"/>
                </a:cxn>
                <a:cxn ang="0">
                  <a:pos x="444" y="259"/>
                </a:cxn>
                <a:cxn ang="0">
                  <a:pos x="449" y="232"/>
                </a:cxn>
                <a:cxn ang="0">
                  <a:pos x="449" y="209"/>
                </a:cxn>
                <a:cxn ang="0">
                  <a:pos x="444" y="182"/>
                </a:cxn>
                <a:cxn ang="0">
                  <a:pos x="435" y="155"/>
                </a:cxn>
                <a:cxn ang="0">
                  <a:pos x="422" y="132"/>
                </a:cxn>
                <a:cxn ang="0">
                  <a:pos x="408" y="114"/>
                </a:cxn>
                <a:cxn ang="0">
                  <a:pos x="390" y="91"/>
                </a:cxn>
                <a:cxn ang="0">
                  <a:pos x="367" y="78"/>
                </a:cxn>
                <a:cxn ang="0">
                  <a:pos x="363" y="64"/>
                </a:cxn>
                <a:cxn ang="0">
                  <a:pos x="372" y="55"/>
                </a:cxn>
                <a:cxn ang="0">
                  <a:pos x="376" y="46"/>
                </a:cxn>
                <a:cxn ang="0">
                  <a:pos x="376" y="32"/>
                </a:cxn>
                <a:cxn ang="0">
                  <a:pos x="372" y="23"/>
                </a:cxn>
                <a:cxn ang="0">
                  <a:pos x="363" y="14"/>
                </a:cxn>
                <a:cxn ang="0">
                  <a:pos x="354" y="5"/>
                </a:cxn>
                <a:cxn ang="0">
                  <a:pos x="345" y="0"/>
                </a:cxn>
                <a:cxn ang="0">
                  <a:pos x="331" y="0"/>
                </a:cxn>
                <a:cxn ang="0">
                  <a:pos x="322" y="5"/>
                </a:cxn>
              </a:cxnLst>
              <a:rect l="0" t="0" r="r" b="b"/>
              <a:pathLst>
                <a:path w="450" h="469">
                  <a:moveTo>
                    <a:pt x="0" y="464"/>
                  </a:moveTo>
                  <a:lnTo>
                    <a:pt x="4" y="464"/>
                  </a:lnTo>
                  <a:lnTo>
                    <a:pt x="27" y="468"/>
                  </a:lnTo>
                  <a:lnTo>
                    <a:pt x="50" y="468"/>
                  </a:lnTo>
                  <a:lnTo>
                    <a:pt x="68" y="468"/>
                  </a:lnTo>
                  <a:lnTo>
                    <a:pt x="90" y="468"/>
                  </a:lnTo>
                  <a:lnTo>
                    <a:pt x="113" y="468"/>
                  </a:lnTo>
                  <a:lnTo>
                    <a:pt x="131" y="468"/>
                  </a:lnTo>
                  <a:lnTo>
                    <a:pt x="154" y="464"/>
                  </a:lnTo>
                  <a:lnTo>
                    <a:pt x="177" y="459"/>
                  </a:lnTo>
                  <a:lnTo>
                    <a:pt x="195" y="455"/>
                  </a:lnTo>
                  <a:lnTo>
                    <a:pt x="218" y="450"/>
                  </a:lnTo>
                  <a:lnTo>
                    <a:pt x="236" y="441"/>
                  </a:lnTo>
                  <a:lnTo>
                    <a:pt x="258" y="437"/>
                  </a:lnTo>
                  <a:lnTo>
                    <a:pt x="277" y="427"/>
                  </a:lnTo>
                  <a:lnTo>
                    <a:pt x="295" y="418"/>
                  </a:lnTo>
                  <a:lnTo>
                    <a:pt x="313" y="409"/>
                  </a:lnTo>
                  <a:lnTo>
                    <a:pt x="336" y="396"/>
                  </a:lnTo>
                  <a:lnTo>
                    <a:pt x="349" y="387"/>
                  </a:lnTo>
                  <a:lnTo>
                    <a:pt x="367" y="373"/>
                  </a:lnTo>
                  <a:lnTo>
                    <a:pt x="385" y="359"/>
                  </a:lnTo>
                  <a:lnTo>
                    <a:pt x="408" y="341"/>
                  </a:lnTo>
                  <a:lnTo>
                    <a:pt x="422" y="323"/>
                  </a:lnTo>
                  <a:lnTo>
                    <a:pt x="431" y="309"/>
                  </a:lnTo>
                  <a:lnTo>
                    <a:pt x="435" y="296"/>
                  </a:lnTo>
                  <a:lnTo>
                    <a:pt x="440" y="287"/>
                  </a:lnTo>
                  <a:lnTo>
                    <a:pt x="444" y="273"/>
                  </a:lnTo>
                  <a:lnTo>
                    <a:pt x="444" y="259"/>
                  </a:lnTo>
                  <a:lnTo>
                    <a:pt x="449" y="246"/>
                  </a:lnTo>
                  <a:lnTo>
                    <a:pt x="449" y="232"/>
                  </a:lnTo>
                  <a:lnTo>
                    <a:pt x="449" y="223"/>
                  </a:lnTo>
                  <a:lnTo>
                    <a:pt x="449" y="209"/>
                  </a:lnTo>
                  <a:lnTo>
                    <a:pt x="444" y="196"/>
                  </a:lnTo>
                  <a:lnTo>
                    <a:pt x="444" y="182"/>
                  </a:lnTo>
                  <a:lnTo>
                    <a:pt x="440" y="169"/>
                  </a:lnTo>
                  <a:lnTo>
                    <a:pt x="435" y="155"/>
                  </a:lnTo>
                  <a:lnTo>
                    <a:pt x="431" y="146"/>
                  </a:lnTo>
                  <a:lnTo>
                    <a:pt x="422" y="132"/>
                  </a:lnTo>
                  <a:lnTo>
                    <a:pt x="417" y="123"/>
                  </a:lnTo>
                  <a:lnTo>
                    <a:pt x="408" y="114"/>
                  </a:lnTo>
                  <a:lnTo>
                    <a:pt x="399" y="100"/>
                  </a:lnTo>
                  <a:lnTo>
                    <a:pt x="390" y="91"/>
                  </a:lnTo>
                  <a:lnTo>
                    <a:pt x="381" y="87"/>
                  </a:lnTo>
                  <a:lnTo>
                    <a:pt x="367" y="78"/>
                  </a:lnTo>
                  <a:lnTo>
                    <a:pt x="358" y="69"/>
                  </a:lnTo>
                  <a:lnTo>
                    <a:pt x="363" y="64"/>
                  </a:lnTo>
                  <a:lnTo>
                    <a:pt x="367" y="60"/>
                  </a:lnTo>
                  <a:lnTo>
                    <a:pt x="372" y="55"/>
                  </a:lnTo>
                  <a:lnTo>
                    <a:pt x="372" y="50"/>
                  </a:lnTo>
                  <a:lnTo>
                    <a:pt x="376" y="46"/>
                  </a:lnTo>
                  <a:lnTo>
                    <a:pt x="376" y="41"/>
                  </a:lnTo>
                  <a:lnTo>
                    <a:pt x="376" y="32"/>
                  </a:lnTo>
                  <a:lnTo>
                    <a:pt x="372" y="28"/>
                  </a:lnTo>
                  <a:lnTo>
                    <a:pt x="372" y="23"/>
                  </a:lnTo>
                  <a:lnTo>
                    <a:pt x="367" y="19"/>
                  </a:lnTo>
                  <a:lnTo>
                    <a:pt x="363" y="14"/>
                  </a:lnTo>
                  <a:lnTo>
                    <a:pt x="358" y="10"/>
                  </a:lnTo>
                  <a:lnTo>
                    <a:pt x="354" y="5"/>
                  </a:lnTo>
                  <a:lnTo>
                    <a:pt x="349" y="5"/>
                  </a:lnTo>
                  <a:lnTo>
                    <a:pt x="345" y="0"/>
                  </a:lnTo>
                  <a:lnTo>
                    <a:pt x="340" y="0"/>
                  </a:lnTo>
                  <a:lnTo>
                    <a:pt x="331" y="0"/>
                  </a:lnTo>
                  <a:lnTo>
                    <a:pt x="326" y="5"/>
                  </a:lnTo>
                  <a:lnTo>
                    <a:pt x="322" y="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45" name="Freeform 116">
              <a:extLst>
                <a:ext uri="{FF2B5EF4-FFF2-40B4-BE49-F238E27FC236}">
                  <a16:creationId xmlns:a16="http://schemas.microsoft.com/office/drawing/2014/main" id="{E9B1309D-0ED6-466E-A7A2-C596AF5C3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300"/>
              <a:ext cx="55" cy="4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45" y="9"/>
                </a:cxn>
                <a:cxn ang="0">
                  <a:pos x="32" y="18"/>
                </a:cxn>
                <a:cxn ang="0">
                  <a:pos x="18" y="28"/>
                </a:cxn>
                <a:cxn ang="0">
                  <a:pos x="9" y="37"/>
                </a:cxn>
                <a:cxn ang="0">
                  <a:pos x="0" y="46"/>
                </a:cxn>
              </a:cxnLst>
              <a:rect l="0" t="0" r="r" b="b"/>
              <a:pathLst>
                <a:path w="55" h="47">
                  <a:moveTo>
                    <a:pt x="54" y="0"/>
                  </a:moveTo>
                  <a:lnTo>
                    <a:pt x="45" y="9"/>
                  </a:lnTo>
                  <a:lnTo>
                    <a:pt x="32" y="18"/>
                  </a:lnTo>
                  <a:lnTo>
                    <a:pt x="18" y="28"/>
                  </a:lnTo>
                  <a:lnTo>
                    <a:pt x="9" y="37"/>
                  </a:lnTo>
                  <a:lnTo>
                    <a:pt x="0" y="4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46" name="Freeform 117">
              <a:extLst>
                <a:ext uri="{FF2B5EF4-FFF2-40B4-BE49-F238E27FC236}">
                  <a16:creationId xmlns:a16="http://schemas.microsoft.com/office/drawing/2014/main" id="{2A7E9D71-268B-4B70-AA4C-A9E7E7020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2614"/>
              <a:ext cx="37" cy="178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27" y="9"/>
                </a:cxn>
                <a:cxn ang="0">
                  <a:pos x="22" y="18"/>
                </a:cxn>
                <a:cxn ang="0">
                  <a:pos x="13" y="27"/>
                </a:cxn>
                <a:cxn ang="0">
                  <a:pos x="9" y="36"/>
                </a:cxn>
                <a:cxn ang="0">
                  <a:pos x="4" y="50"/>
                </a:cxn>
                <a:cxn ang="0">
                  <a:pos x="4" y="59"/>
                </a:cxn>
                <a:cxn ang="0">
                  <a:pos x="0" y="68"/>
                </a:cxn>
                <a:cxn ang="0">
                  <a:pos x="0" y="81"/>
                </a:cxn>
                <a:cxn ang="0">
                  <a:pos x="0" y="91"/>
                </a:cxn>
                <a:cxn ang="0">
                  <a:pos x="0" y="104"/>
                </a:cxn>
                <a:cxn ang="0">
                  <a:pos x="0" y="113"/>
                </a:cxn>
                <a:cxn ang="0">
                  <a:pos x="0" y="127"/>
                </a:cxn>
                <a:cxn ang="0">
                  <a:pos x="4" y="136"/>
                </a:cxn>
                <a:cxn ang="0">
                  <a:pos x="9" y="145"/>
                </a:cxn>
                <a:cxn ang="0">
                  <a:pos x="13" y="159"/>
                </a:cxn>
                <a:cxn ang="0">
                  <a:pos x="18" y="168"/>
                </a:cxn>
                <a:cxn ang="0">
                  <a:pos x="22" y="177"/>
                </a:cxn>
              </a:cxnLst>
              <a:rect l="0" t="0" r="r" b="b"/>
              <a:pathLst>
                <a:path w="37" h="178">
                  <a:moveTo>
                    <a:pt x="36" y="0"/>
                  </a:moveTo>
                  <a:lnTo>
                    <a:pt x="27" y="9"/>
                  </a:lnTo>
                  <a:lnTo>
                    <a:pt x="22" y="18"/>
                  </a:lnTo>
                  <a:lnTo>
                    <a:pt x="13" y="27"/>
                  </a:lnTo>
                  <a:lnTo>
                    <a:pt x="9" y="36"/>
                  </a:lnTo>
                  <a:lnTo>
                    <a:pt x="4" y="50"/>
                  </a:lnTo>
                  <a:lnTo>
                    <a:pt x="4" y="59"/>
                  </a:lnTo>
                  <a:lnTo>
                    <a:pt x="0" y="68"/>
                  </a:lnTo>
                  <a:lnTo>
                    <a:pt x="0" y="81"/>
                  </a:lnTo>
                  <a:lnTo>
                    <a:pt x="0" y="91"/>
                  </a:lnTo>
                  <a:lnTo>
                    <a:pt x="0" y="104"/>
                  </a:lnTo>
                  <a:lnTo>
                    <a:pt x="0" y="113"/>
                  </a:lnTo>
                  <a:lnTo>
                    <a:pt x="0" y="127"/>
                  </a:lnTo>
                  <a:lnTo>
                    <a:pt x="4" y="136"/>
                  </a:lnTo>
                  <a:lnTo>
                    <a:pt x="9" y="145"/>
                  </a:lnTo>
                  <a:lnTo>
                    <a:pt x="13" y="159"/>
                  </a:lnTo>
                  <a:lnTo>
                    <a:pt x="18" y="168"/>
                  </a:lnTo>
                  <a:lnTo>
                    <a:pt x="22" y="1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47" name="Freeform 118">
              <a:extLst>
                <a:ext uri="{FF2B5EF4-FFF2-40B4-BE49-F238E27FC236}">
                  <a16:creationId xmlns:a16="http://schemas.microsoft.com/office/drawing/2014/main" id="{01E8A8BD-117D-4030-8F50-CCDDD5BE6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" y="2768"/>
              <a:ext cx="269" cy="187"/>
            </a:xfrm>
            <a:custGeom>
              <a:avLst/>
              <a:gdLst/>
              <a:ahLst/>
              <a:cxnLst>
                <a:cxn ang="0">
                  <a:pos x="223" y="186"/>
                </a:cxn>
                <a:cxn ang="0">
                  <a:pos x="204" y="182"/>
                </a:cxn>
                <a:cxn ang="0">
                  <a:pos x="182" y="177"/>
                </a:cxn>
                <a:cxn ang="0">
                  <a:pos x="159" y="173"/>
                </a:cxn>
                <a:cxn ang="0">
                  <a:pos x="136" y="173"/>
                </a:cxn>
                <a:cxn ang="0">
                  <a:pos x="109" y="177"/>
                </a:cxn>
                <a:cxn ang="0">
                  <a:pos x="91" y="177"/>
                </a:cxn>
                <a:cxn ang="0">
                  <a:pos x="82" y="173"/>
                </a:cxn>
                <a:cxn ang="0">
                  <a:pos x="77" y="164"/>
                </a:cxn>
                <a:cxn ang="0">
                  <a:pos x="77" y="159"/>
                </a:cxn>
                <a:cxn ang="0">
                  <a:pos x="77" y="155"/>
                </a:cxn>
                <a:cxn ang="0">
                  <a:pos x="59" y="155"/>
                </a:cxn>
                <a:cxn ang="0">
                  <a:pos x="50" y="150"/>
                </a:cxn>
                <a:cxn ang="0">
                  <a:pos x="41" y="136"/>
                </a:cxn>
                <a:cxn ang="0">
                  <a:pos x="41" y="127"/>
                </a:cxn>
                <a:cxn ang="0">
                  <a:pos x="46" y="123"/>
                </a:cxn>
                <a:cxn ang="0">
                  <a:pos x="18" y="118"/>
                </a:cxn>
                <a:cxn ang="0">
                  <a:pos x="9" y="109"/>
                </a:cxn>
                <a:cxn ang="0">
                  <a:pos x="5" y="105"/>
                </a:cxn>
                <a:cxn ang="0">
                  <a:pos x="0" y="96"/>
                </a:cxn>
                <a:cxn ang="0">
                  <a:pos x="5" y="82"/>
                </a:cxn>
                <a:cxn ang="0">
                  <a:pos x="14" y="73"/>
                </a:cxn>
                <a:cxn ang="0">
                  <a:pos x="32" y="68"/>
                </a:cxn>
                <a:cxn ang="0">
                  <a:pos x="27" y="55"/>
                </a:cxn>
                <a:cxn ang="0">
                  <a:pos x="32" y="37"/>
                </a:cxn>
                <a:cxn ang="0">
                  <a:pos x="50" y="27"/>
                </a:cxn>
                <a:cxn ang="0">
                  <a:pos x="64" y="18"/>
                </a:cxn>
                <a:cxn ang="0">
                  <a:pos x="82" y="9"/>
                </a:cxn>
                <a:cxn ang="0">
                  <a:pos x="96" y="5"/>
                </a:cxn>
                <a:cxn ang="0">
                  <a:pos x="109" y="0"/>
                </a:cxn>
                <a:cxn ang="0">
                  <a:pos x="127" y="9"/>
                </a:cxn>
                <a:cxn ang="0">
                  <a:pos x="145" y="18"/>
                </a:cxn>
                <a:cxn ang="0">
                  <a:pos x="164" y="37"/>
                </a:cxn>
                <a:cxn ang="0">
                  <a:pos x="182" y="64"/>
                </a:cxn>
                <a:cxn ang="0">
                  <a:pos x="186" y="82"/>
                </a:cxn>
                <a:cxn ang="0">
                  <a:pos x="200" y="100"/>
                </a:cxn>
                <a:cxn ang="0">
                  <a:pos x="223" y="109"/>
                </a:cxn>
                <a:cxn ang="0">
                  <a:pos x="241" y="118"/>
                </a:cxn>
                <a:cxn ang="0">
                  <a:pos x="268" y="127"/>
                </a:cxn>
                <a:cxn ang="0">
                  <a:pos x="223" y="186"/>
                </a:cxn>
              </a:cxnLst>
              <a:rect l="0" t="0" r="r" b="b"/>
              <a:pathLst>
                <a:path w="269" h="187">
                  <a:moveTo>
                    <a:pt x="223" y="186"/>
                  </a:moveTo>
                  <a:lnTo>
                    <a:pt x="204" y="182"/>
                  </a:lnTo>
                  <a:lnTo>
                    <a:pt x="182" y="177"/>
                  </a:lnTo>
                  <a:lnTo>
                    <a:pt x="159" y="173"/>
                  </a:lnTo>
                  <a:lnTo>
                    <a:pt x="136" y="173"/>
                  </a:lnTo>
                  <a:lnTo>
                    <a:pt x="109" y="177"/>
                  </a:lnTo>
                  <a:lnTo>
                    <a:pt x="91" y="177"/>
                  </a:lnTo>
                  <a:lnTo>
                    <a:pt x="82" y="173"/>
                  </a:lnTo>
                  <a:lnTo>
                    <a:pt x="77" y="164"/>
                  </a:lnTo>
                  <a:lnTo>
                    <a:pt x="77" y="159"/>
                  </a:lnTo>
                  <a:lnTo>
                    <a:pt x="77" y="155"/>
                  </a:lnTo>
                  <a:lnTo>
                    <a:pt x="59" y="155"/>
                  </a:lnTo>
                  <a:lnTo>
                    <a:pt x="50" y="150"/>
                  </a:lnTo>
                  <a:lnTo>
                    <a:pt x="41" y="136"/>
                  </a:lnTo>
                  <a:lnTo>
                    <a:pt x="41" y="127"/>
                  </a:lnTo>
                  <a:lnTo>
                    <a:pt x="46" y="123"/>
                  </a:lnTo>
                  <a:lnTo>
                    <a:pt x="18" y="118"/>
                  </a:lnTo>
                  <a:lnTo>
                    <a:pt x="9" y="109"/>
                  </a:lnTo>
                  <a:lnTo>
                    <a:pt x="5" y="105"/>
                  </a:lnTo>
                  <a:lnTo>
                    <a:pt x="0" y="96"/>
                  </a:lnTo>
                  <a:lnTo>
                    <a:pt x="5" y="82"/>
                  </a:lnTo>
                  <a:lnTo>
                    <a:pt x="14" y="73"/>
                  </a:lnTo>
                  <a:lnTo>
                    <a:pt x="32" y="68"/>
                  </a:lnTo>
                  <a:lnTo>
                    <a:pt x="27" y="55"/>
                  </a:lnTo>
                  <a:lnTo>
                    <a:pt x="32" y="37"/>
                  </a:lnTo>
                  <a:lnTo>
                    <a:pt x="50" y="27"/>
                  </a:lnTo>
                  <a:lnTo>
                    <a:pt x="64" y="18"/>
                  </a:lnTo>
                  <a:lnTo>
                    <a:pt x="82" y="9"/>
                  </a:lnTo>
                  <a:lnTo>
                    <a:pt x="96" y="5"/>
                  </a:lnTo>
                  <a:lnTo>
                    <a:pt x="109" y="0"/>
                  </a:lnTo>
                  <a:lnTo>
                    <a:pt x="127" y="9"/>
                  </a:lnTo>
                  <a:lnTo>
                    <a:pt x="145" y="18"/>
                  </a:lnTo>
                  <a:lnTo>
                    <a:pt x="164" y="37"/>
                  </a:lnTo>
                  <a:lnTo>
                    <a:pt x="182" y="64"/>
                  </a:lnTo>
                  <a:lnTo>
                    <a:pt x="186" y="82"/>
                  </a:lnTo>
                  <a:lnTo>
                    <a:pt x="200" y="100"/>
                  </a:lnTo>
                  <a:lnTo>
                    <a:pt x="223" y="109"/>
                  </a:lnTo>
                  <a:lnTo>
                    <a:pt x="241" y="118"/>
                  </a:lnTo>
                  <a:lnTo>
                    <a:pt x="268" y="127"/>
                  </a:lnTo>
                  <a:lnTo>
                    <a:pt x="223" y="186"/>
                  </a:lnTo>
                </a:path>
              </a:pathLst>
            </a:custGeom>
            <a:solidFill>
              <a:srgbClr val="FF9975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48" name="Freeform 119">
              <a:extLst>
                <a:ext uri="{FF2B5EF4-FFF2-40B4-BE49-F238E27FC236}">
                  <a16:creationId xmlns:a16="http://schemas.microsoft.com/office/drawing/2014/main" id="{0701D0D4-EE85-4D02-A436-4C997EE8D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" y="2836"/>
              <a:ext cx="600" cy="337"/>
            </a:xfrm>
            <a:custGeom>
              <a:avLst/>
              <a:gdLst/>
              <a:ahLst/>
              <a:cxnLst>
                <a:cxn ang="0">
                  <a:pos x="536" y="109"/>
                </a:cxn>
                <a:cxn ang="0">
                  <a:pos x="568" y="155"/>
                </a:cxn>
                <a:cxn ang="0">
                  <a:pos x="595" y="200"/>
                </a:cxn>
                <a:cxn ang="0">
                  <a:pos x="599" y="232"/>
                </a:cxn>
                <a:cxn ang="0">
                  <a:pos x="595" y="259"/>
                </a:cxn>
                <a:cxn ang="0">
                  <a:pos x="586" y="286"/>
                </a:cxn>
                <a:cxn ang="0">
                  <a:pos x="568" y="305"/>
                </a:cxn>
                <a:cxn ang="0">
                  <a:pos x="545" y="323"/>
                </a:cxn>
                <a:cxn ang="0">
                  <a:pos x="518" y="332"/>
                </a:cxn>
                <a:cxn ang="0">
                  <a:pos x="477" y="336"/>
                </a:cxn>
                <a:cxn ang="0">
                  <a:pos x="441" y="336"/>
                </a:cxn>
                <a:cxn ang="0">
                  <a:pos x="413" y="332"/>
                </a:cxn>
                <a:cxn ang="0">
                  <a:pos x="386" y="327"/>
                </a:cxn>
                <a:cxn ang="0">
                  <a:pos x="354" y="318"/>
                </a:cxn>
                <a:cxn ang="0">
                  <a:pos x="300" y="296"/>
                </a:cxn>
                <a:cxn ang="0">
                  <a:pos x="259" y="282"/>
                </a:cxn>
                <a:cxn ang="0">
                  <a:pos x="191" y="259"/>
                </a:cxn>
                <a:cxn ang="0">
                  <a:pos x="159" y="246"/>
                </a:cxn>
                <a:cxn ang="0">
                  <a:pos x="123" y="232"/>
                </a:cxn>
                <a:cxn ang="0">
                  <a:pos x="82" y="214"/>
                </a:cxn>
                <a:cxn ang="0">
                  <a:pos x="41" y="196"/>
                </a:cxn>
                <a:cxn ang="0">
                  <a:pos x="5" y="159"/>
                </a:cxn>
                <a:cxn ang="0">
                  <a:pos x="0" y="146"/>
                </a:cxn>
                <a:cxn ang="0">
                  <a:pos x="5" y="123"/>
                </a:cxn>
                <a:cxn ang="0">
                  <a:pos x="10" y="109"/>
                </a:cxn>
                <a:cxn ang="0">
                  <a:pos x="28" y="82"/>
                </a:cxn>
                <a:cxn ang="0">
                  <a:pos x="55" y="55"/>
                </a:cxn>
                <a:cxn ang="0">
                  <a:pos x="78" y="37"/>
                </a:cxn>
                <a:cxn ang="0">
                  <a:pos x="100" y="23"/>
                </a:cxn>
                <a:cxn ang="0">
                  <a:pos x="118" y="14"/>
                </a:cxn>
                <a:cxn ang="0">
                  <a:pos x="150" y="0"/>
                </a:cxn>
                <a:cxn ang="0">
                  <a:pos x="159" y="0"/>
                </a:cxn>
                <a:cxn ang="0">
                  <a:pos x="182" y="9"/>
                </a:cxn>
                <a:cxn ang="0">
                  <a:pos x="214" y="18"/>
                </a:cxn>
                <a:cxn ang="0">
                  <a:pos x="246" y="32"/>
                </a:cxn>
                <a:cxn ang="0">
                  <a:pos x="282" y="50"/>
                </a:cxn>
                <a:cxn ang="0">
                  <a:pos x="323" y="64"/>
                </a:cxn>
                <a:cxn ang="0">
                  <a:pos x="359" y="78"/>
                </a:cxn>
                <a:cxn ang="0">
                  <a:pos x="391" y="91"/>
                </a:cxn>
                <a:cxn ang="0">
                  <a:pos x="400" y="91"/>
                </a:cxn>
                <a:cxn ang="0">
                  <a:pos x="409" y="87"/>
                </a:cxn>
                <a:cxn ang="0">
                  <a:pos x="418" y="73"/>
                </a:cxn>
                <a:cxn ang="0">
                  <a:pos x="427" y="68"/>
                </a:cxn>
                <a:cxn ang="0">
                  <a:pos x="454" y="73"/>
                </a:cxn>
                <a:cxn ang="0">
                  <a:pos x="477" y="78"/>
                </a:cxn>
                <a:cxn ang="0">
                  <a:pos x="536" y="109"/>
                </a:cxn>
              </a:cxnLst>
              <a:rect l="0" t="0" r="r" b="b"/>
              <a:pathLst>
                <a:path w="600" h="337">
                  <a:moveTo>
                    <a:pt x="536" y="109"/>
                  </a:moveTo>
                  <a:lnTo>
                    <a:pt x="568" y="155"/>
                  </a:lnTo>
                  <a:lnTo>
                    <a:pt x="595" y="200"/>
                  </a:lnTo>
                  <a:lnTo>
                    <a:pt x="599" y="232"/>
                  </a:lnTo>
                  <a:lnTo>
                    <a:pt x="595" y="259"/>
                  </a:lnTo>
                  <a:lnTo>
                    <a:pt x="586" y="286"/>
                  </a:lnTo>
                  <a:lnTo>
                    <a:pt x="568" y="305"/>
                  </a:lnTo>
                  <a:lnTo>
                    <a:pt x="545" y="323"/>
                  </a:lnTo>
                  <a:lnTo>
                    <a:pt x="518" y="332"/>
                  </a:lnTo>
                  <a:lnTo>
                    <a:pt x="477" y="336"/>
                  </a:lnTo>
                  <a:lnTo>
                    <a:pt x="441" y="336"/>
                  </a:lnTo>
                  <a:lnTo>
                    <a:pt x="413" y="332"/>
                  </a:lnTo>
                  <a:lnTo>
                    <a:pt x="386" y="327"/>
                  </a:lnTo>
                  <a:lnTo>
                    <a:pt x="354" y="318"/>
                  </a:lnTo>
                  <a:lnTo>
                    <a:pt x="300" y="296"/>
                  </a:lnTo>
                  <a:lnTo>
                    <a:pt x="259" y="282"/>
                  </a:lnTo>
                  <a:lnTo>
                    <a:pt x="191" y="259"/>
                  </a:lnTo>
                  <a:lnTo>
                    <a:pt x="159" y="246"/>
                  </a:lnTo>
                  <a:lnTo>
                    <a:pt x="123" y="232"/>
                  </a:lnTo>
                  <a:lnTo>
                    <a:pt x="82" y="214"/>
                  </a:lnTo>
                  <a:lnTo>
                    <a:pt x="41" y="196"/>
                  </a:lnTo>
                  <a:lnTo>
                    <a:pt x="5" y="159"/>
                  </a:lnTo>
                  <a:lnTo>
                    <a:pt x="0" y="146"/>
                  </a:lnTo>
                  <a:lnTo>
                    <a:pt x="5" y="123"/>
                  </a:lnTo>
                  <a:lnTo>
                    <a:pt x="10" y="109"/>
                  </a:lnTo>
                  <a:lnTo>
                    <a:pt x="28" y="82"/>
                  </a:lnTo>
                  <a:lnTo>
                    <a:pt x="55" y="55"/>
                  </a:lnTo>
                  <a:lnTo>
                    <a:pt x="78" y="37"/>
                  </a:lnTo>
                  <a:lnTo>
                    <a:pt x="100" y="23"/>
                  </a:lnTo>
                  <a:lnTo>
                    <a:pt x="118" y="14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82" y="9"/>
                  </a:lnTo>
                  <a:lnTo>
                    <a:pt x="214" y="18"/>
                  </a:lnTo>
                  <a:lnTo>
                    <a:pt x="246" y="32"/>
                  </a:lnTo>
                  <a:lnTo>
                    <a:pt x="282" y="50"/>
                  </a:lnTo>
                  <a:lnTo>
                    <a:pt x="323" y="64"/>
                  </a:lnTo>
                  <a:lnTo>
                    <a:pt x="359" y="78"/>
                  </a:lnTo>
                  <a:lnTo>
                    <a:pt x="391" y="91"/>
                  </a:lnTo>
                  <a:lnTo>
                    <a:pt x="400" y="91"/>
                  </a:lnTo>
                  <a:lnTo>
                    <a:pt x="409" y="87"/>
                  </a:lnTo>
                  <a:lnTo>
                    <a:pt x="418" y="73"/>
                  </a:lnTo>
                  <a:lnTo>
                    <a:pt x="427" y="68"/>
                  </a:lnTo>
                  <a:lnTo>
                    <a:pt x="454" y="73"/>
                  </a:lnTo>
                  <a:lnTo>
                    <a:pt x="477" y="78"/>
                  </a:lnTo>
                  <a:lnTo>
                    <a:pt x="536" y="109"/>
                  </a:lnTo>
                </a:path>
              </a:pathLst>
            </a:custGeom>
            <a:solidFill>
              <a:srgbClr val="845123"/>
            </a:solidFill>
            <a:ln w="12700" cap="rnd" cmpd="sng">
              <a:solidFill>
                <a:srgbClr val="84512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49" name="Freeform 120">
              <a:extLst>
                <a:ext uri="{FF2B5EF4-FFF2-40B4-BE49-F238E27FC236}">
                  <a16:creationId xmlns:a16="http://schemas.microsoft.com/office/drawing/2014/main" id="{53961D4B-1F9E-4FF6-B0E0-04E5B4B27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509"/>
              <a:ext cx="736" cy="328"/>
            </a:xfrm>
            <a:custGeom>
              <a:avLst/>
              <a:gdLst/>
              <a:ahLst/>
              <a:cxnLst>
                <a:cxn ang="0">
                  <a:pos x="690" y="327"/>
                </a:cxn>
                <a:cxn ang="0">
                  <a:pos x="0" y="9"/>
                </a:cxn>
                <a:cxn ang="0">
                  <a:pos x="14" y="0"/>
                </a:cxn>
                <a:cxn ang="0">
                  <a:pos x="735" y="314"/>
                </a:cxn>
                <a:cxn ang="0">
                  <a:pos x="690" y="327"/>
                </a:cxn>
              </a:cxnLst>
              <a:rect l="0" t="0" r="r" b="b"/>
              <a:pathLst>
                <a:path w="736" h="328">
                  <a:moveTo>
                    <a:pt x="690" y="327"/>
                  </a:moveTo>
                  <a:lnTo>
                    <a:pt x="0" y="9"/>
                  </a:lnTo>
                  <a:lnTo>
                    <a:pt x="14" y="0"/>
                  </a:lnTo>
                  <a:lnTo>
                    <a:pt x="735" y="314"/>
                  </a:lnTo>
                  <a:lnTo>
                    <a:pt x="690" y="327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50" name="Freeform 121">
              <a:extLst>
                <a:ext uri="{FF2B5EF4-FFF2-40B4-BE49-F238E27FC236}">
                  <a16:creationId xmlns:a16="http://schemas.microsoft.com/office/drawing/2014/main" id="{42500180-8F01-494D-B737-05C9478DC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" y="2836"/>
              <a:ext cx="628" cy="337"/>
            </a:xfrm>
            <a:custGeom>
              <a:avLst/>
              <a:gdLst/>
              <a:ahLst/>
              <a:cxnLst>
                <a:cxn ang="0">
                  <a:pos x="627" y="273"/>
                </a:cxn>
                <a:cxn ang="0">
                  <a:pos x="590" y="300"/>
                </a:cxn>
                <a:cxn ang="0">
                  <a:pos x="550" y="323"/>
                </a:cxn>
                <a:cxn ang="0">
                  <a:pos x="518" y="332"/>
                </a:cxn>
                <a:cxn ang="0">
                  <a:pos x="477" y="336"/>
                </a:cxn>
                <a:cxn ang="0">
                  <a:pos x="441" y="336"/>
                </a:cxn>
                <a:cxn ang="0">
                  <a:pos x="413" y="332"/>
                </a:cxn>
                <a:cxn ang="0">
                  <a:pos x="386" y="327"/>
                </a:cxn>
                <a:cxn ang="0">
                  <a:pos x="354" y="318"/>
                </a:cxn>
                <a:cxn ang="0">
                  <a:pos x="300" y="296"/>
                </a:cxn>
                <a:cxn ang="0">
                  <a:pos x="259" y="282"/>
                </a:cxn>
                <a:cxn ang="0">
                  <a:pos x="191" y="259"/>
                </a:cxn>
                <a:cxn ang="0">
                  <a:pos x="159" y="246"/>
                </a:cxn>
                <a:cxn ang="0">
                  <a:pos x="123" y="232"/>
                </a:cxn>
                <a:cxn ang="0">
                  <a:pos x="82" y="214"/>
                </a:cxn>
                <a:cxn ang="0">
                  <a:pos x="41" y="191"/>
                </a:cxn>
                <a:cxn ang="0">
                  <a:pos x="5" y="159"/>
                </a:cxn>
                <a:cxn ang="0">
                  <a:pos x="0" y="146"/>
                </a:cxn>
                <a:cxn ang="0">
                  <a:pos x="5" y="123"/>
                </a:cxn>
                <a:cxn ang="0">
                  <a:pos x="10" y="105"/>
                </a:cxn>
                <a:cxn ang="0">
                  <a:pos x="28" y="78"/>
                </a:cxn>
                <a:cxn ang="0">
                  <a:pos x="55" y="55"/>
                </a:cxn>
                <a:cxn ang="0">
                  <a:pos x="78" y="37"/>
                </a:cxn>
                <a:cxn ang="0">
                  <a:pos x="100" y="23"/>
                </a:cxn>
                <a:cxn ang="0">
                  <a:pos x="118" y="14"/>
                </a:cxn>
                <a:cxn ang="0">
                  <a:pos x="150" y="0"/>
                </a:cxn>
                <a:cxn ang="0">
                  <a:pos x="159" y="0"/>
                </a:cxn>
                <a:cxn ang="0">
                  <a:pos x="182" y="5"/>
                </a:cxn>
                <a:cxn ang="0">
                  <a:pos x="214" y="18"/>
                </a:cxn>
                <a:cxn ang="0">
                  <a:pos x="246" y="32"/>
                </a:cxn>
                <a:cxn ang="0">
                  <a:pos x="282" y="50"/>
                </a:cxn>
                <a:cxn ang="0">
                  <a:pos x="323" y="64"/>
                </a:cxn>
                <a:cxn ang="0">
                  <a:pos x="359" y="78"/>
                </a:cxn>
                <a:cxn ang="0">
                  <a:pos x="391" y="91"/>
                </a:cxn>
                <a:cxn ang="0">
                  <a:pos x="400" y="91"/>
                </a:cxn>
              </a:cxnLst>
              <a:rect l="0" t="0" r="r" b="b"/>
              <a:pathLst>
                <a:path w="628" h="337">
                  <a:moveTo>
                    <a:pt x="627" y="273"/>
                  </a:moveTo>
                  <a:lnTo>
                    <a:pt x="590" y="300"/>
                  </a:lnTo>
                  <a:lnTo>
                    <a:pt x="550" y="323"/>
                  </a:lnTo>
                  <a:lnTo>
                    <a:pt x="518" y="332"/>
                  </a:lnTo>
                  <a:lnTo>
                    <a:pt x="477" y="336"/>
                  </a:lnTo>
                  <a:lnTo>
                    <a:pt x="441" y="336"/>
                  </a:lnTo>
                  <a:lnTo>
                    <a:pt x="413" y="332"/>
                  </a:lnTo>
                  <a:lnTo>
                    <a:pt x="386" y="327"/>
                  </a:lnTo>
                  <a:lnTo>
                    <a:pt x="354" y="318"/>
                  </a:lnTo>
                  <a:lnTo>
                    <a:pt x="300" y="296"/>
                  </a:lnTo>
                  <a:lnTo>
                    <a:pt x="259" y="282"/>
                  </a:lnTo>
                  <a:lnTo>
                    <a:pt x="191" y="259"/>
                  </a:lnTo>
                  <a:lnTo>
                    <a:pt x="159" y="246"/>
                  </a:lnTo>
                  <a:lnTo>
                    <a:pt x="123" y="232"/>
                  </a:lnTo>
                  <a:lnTo>
                    <a:pt x="82" y="214"/>
                  </a:lnTo>
                  <a:lnTo>
                    <a:pt x="41" y="191"/>
                  </a:lnTo>
                  <a:lnTo>
                    <a:pt x="5" y="159"/>
                  </a:lnTo>
                  <a:lnTo>
                    <a:pt x="0" y="146"/>
                  </a:lnTo>
                  <a:lnTo>
                    <a:pt x="5" y="123"/>
                  </a:lnTo>
                  <a:lnTo>
                    <a:pt x="10" y="105"/>
                  </a:lnTo>
                  <a:lnTo>
                    <a:pt x="28" y="78"/>
                  </a:lnTo>
                  <a:lnTo>
                    <a:pt x="55" y="55"/>
                  </a:lnTo>
                  <a:lnTo>
                    <a:pt x="78" y="37"/>
                  </a:lnTo>
                  <a:lnTo>
                    <a:pt x="100" y="23"/>
                  </a:lnTo>
                  <a:lnTo>
                    <a:pt x="118" y="14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82" y="5"/>
                  </a:lnTo>
                  <a:lnTo>
                    <a:pt x="214" y="18"/>
                  </a:lnTo>
                  <a:lnTo>
                    <a:pt x="246" y="32"/>
                  </a:lnTo>
                  <a:lnTo>
                    <a:pt x="282" y="50"/>
                  </a:lnTo>
                  <a:lnTo>
                    <a:pt x="323" y="64"/>
                  </a:lnTo>
                  <a:lnTo>
                    <a:pt x="359" y="78"/>
                  </a:lnTo>
                  <a:lnTo>
                    <a:pt x="391" y="91"/>
                  </a:lnTo>
                  <a:lnTo>
                    <a:pt x="400" y="9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51" name="Freeform 122">
              <a:extLst>
                <a:ext uri="{FF2B5EF4-FFF2-40B4-BE49-F238E27FC236}">
                  <a16:creationId xmlns:a16="http://schemas.microsoft.com/office/drawing/2014/main" id="{E6FAA73C-ACC6-4C27-AC05-F71DF7E26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2" y="3054"/>
              <a:ext cx="15" cy="9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0" y="19"/>
                </a:cxn>
                <a:cxn ang="0">
                  <a:pos x="0" y="41"/>
                </a:cxn>
                <a:cxn ang="0">
                  <a:pos x="0" y="68"/>
                </a:cxn>
                <a:cxn ang="0">
                  <a:pos x="0" y="96"/>
                </a:cxn>
              </a:cxnLst>
              <a:rect l="0" t="0" r="r" b="b"/>
              <a:pathLst>
                <a:path w="15" h="97">
                  <a:moveTo>
                    <a:pt x="14" y="0"/>
                  </a:moveTo>
                  <a:lnTo>
                    <a:pt x="10" y="19"/>
                  </a:lnTo>
                  <a:lnTo>
                    <a:pt x="0" y="41"/>
                  </a:lnTo>
                  <a:lnTo>
                    <a:pt x="0" y="68"/>
                  </a:lnTo>
                  <a:lnTo>
                    <a:pt x="0" y="9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52" name="Freeform 123">
              <a:extLst>
                <a:ext uri="{FF2B5EF4-FFF2-40B4-BE49-F238E27FC236}">
                  <a16:creationId xmlns:a16="http://schemas.microsoft.com/office/drawing/2014/main" id="{1EC3042D-67DB-40BF-93AB-D2D64521F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2" y="2923"/>
              <a:ext cx="55" cy="37"/>
            </a:xfrm>
            <a:custGeom>
              <a:avLst/>
              <a:gdLst/>
              <a:ahLst/>
              <a:cxnLst>
                <a:cxn ang="0">
                  <a:pos x="54" y="36"/>
                </a:cxn>
                <a:cxn ang="0">
                  <a:pos x="50" y="31"/>
                </a:cxn>
                <a:cxn ang="0">
                  <a:pos x="45" y="27"/>
                </a:cxn>
                <a:cxn ang="0">
                  <a:pos x="36" y="22"/>
                </a:cxn>
                <a:cxn ang="0">
                  <a:pos x="27" y="13"/>
                </a:cxn>
                <a:cxn ang="0">
                  <a:pos x="18" y="9"/>
                </a:cxn>
                <a:cxn ang="0">
                  <a:pos x="0" y="4"/>
                </a:cxn>
                <a:cxn ang="0">
                  <a:pos x="9" y="4"/>
                </a:cxn>
                <a:cxn ang="0">
                  <a:pos x="18" y="4"/>
                </a:cxn>
                <a:cxn ang="0">
                  <a:pos x="23" y="0"/>
                </a:cxn>
                <a:cxn ang="0">
                  <a:pos x="32" y="0"/>
                </a:cxn>
                <a:cxn ang="0">
                  <a:pos x="41" y="0"/>
                </a:cxn>
                <a:cxn ang="0">
                  <a:pos x="54" y="0"/>
                </a:cxn>
              </a:cxnLst>
              <a:rect l="0" t="0" r="r" b="b"/>
              <a:pathLst>
                <a:path w="55" h="37">
                  <a:moveTo>
                    <a:pt x="54" y="36"/>
                  </a:moveTo>
                  <a:lnTo>
                    <a:pt x="50" y="31"/>
                  </a:lnTo>
                  <a:lnTo>
                    <a:pt x="45" y="27"/>
                  </a:lnTo>
                  <a:lnTo>
                    <a:pt x="36" y="22"/>
                  </a:lnTo>
                  <a:lnTo>
                    <a:pt x="27" y="13"/>
                  </a:lnTo>
                  <a:lnTo>
                    <a:pt x="18" y="9"/>
                  </a:lnTo>
                  <a:lnTo>
                    <a:pt x="0" y="4"/>
                  </a:lnTo>
                  <a:lnTo>
                    <a:pt x="9" y="4"/>
                  </a:lnTo>
                  <a:lnTo>
                    <a:pt x="18" y="4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54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53" name="Freeform 124">
              <a:extLst>
                <a:ext uri="{FF2B5EF4-FFF2-40B4-BE49-F238E27FC236}">
                  <a16:creationId xmlns:a16="http://schemas.microsoft.com/office/drawing/2014/main" id="{D816D481-F530-4185-8725-182CB4998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2" y="2932"/>
              <a:ext cx="10" cy="28"/>
            </a:xfrm>
            <a:custGeom>
              <a:avLst/>
              <a:gdLst/>
              <a:ahLst/>
              <a:cxnLst>
                <a:cxn ang="0">
                  <a:pos x="9" y="27"/>
                </a:cxn>
                <a:cxn ang="0">
                  <a:pos x="9" y="22"/>
                </a:cxn>
                <a:cxn ang="0">
                  <a:pos x="9" y="9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10" h="28">
                  <a:moveTo>
                    <a:pt x="9" y="27"/>
                  </a:moveTo>
                  <a:lnTo>
                    <a:pt x="9" y="22"/>
                  </a:lnTo>
                  <a:lnTo>
                    <a:pt x="9" y="9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54" name="Freeform 125">
              <a:extLst>
                <a:ext uri="{FF2B5EF4-FFF2-40B4-BE49-F238E27FC236}">
                  <a16:creationId xmlns:a16="http://schemas.microsoft.com/office/drawing/2014/main" id="{51B540D6-3181-4328-8773-08823F329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" y="2832"/>
              <a:ext cx="414" cy="537"/>
            </a:xfrm>
            <a:custGeom>
              <a:avLst/>
              <a:gdLst/>
              <a:ahLst/>
              <a:cxnLst>
                <a:cxn ang="0">
                  <a:pos x="19" y="331"/>
                </a:cxn>
                <a:cxn ang="0">
                  <a:pos x="14" y="372"/>
                </a:cxn>
                <a:cxn ang="0">
                  <a:pos x="0" y="418"/>
                </a:cxn>
                <a:cxn ang="0">
                  <a:pos x="0" y="427"/>
                </a:cxn>
                <a:cxn ang="0">
                  <a:pos x="10" y="431"/>
                </a:cxn>
                <a:cxn ang="0">
                  <a:pos x="32" y="454"/>
                </a:cxn>
                <a:cxn ang="0">
                  <a:pos x="64" y="481"/>
                </a:cxn>
                <a:cxn ang="0">
                  <a:pos x="91" y="513"/>
                </a:cxn>
                <a:cxn ang="0">
                  <a:pos x="100" y="536"/>
                </a:cxn>
                <a:cxn ang="0">
                  <a:pos x="132" y="522"/>
                </a:cxn>
                <a:cxn ang="0">
                  <a:pos x="186" y="495"/>
                </a:cxn>
                <a:cxn ang="0">
                  <a:pos x="209" y="495"/>
                </a:cxn>
                <a:cxn ang="0">
                  <a:pos x="227" y="495"/>
                </a:cxn>
                <a:cxn ang="0">
                  <a:pos x="264" y="504"/>
                </a:cxn>
                <a:cxn ang="0">
                  <a:pos x="300" y="513"/>
                </a:cxn>
                <a:cxn ang="0">
                  <a:pos x="327" y="518"/>
                </a:cxn>
                <a:cxn ang="0">
                  <a:pos x="359" y="522"/>
                </a:cxn>
                <a:cxn ang="0">
                  <a:pos x="377" y="518"/>
                </a:cxn>
                <a:cxn ang="0">
                  <a:pos x="368" y="481"/>
                </a:cxn>
                <a:cxn ang="0">
                  <a:pos x="354" y="449"/>
                </a:cxn>
                <a:cxn ang="0">
                  <a:pos x="345" y="427"/>
                </a:cxn>
                <a:cxn ang="0">
                  <a:pos x="354" y="431"/>
                </a:cxn>
                <a:cxn ang="0">
                  <a:pos x="363" y="427"/>
                </a:cxn>
                <a:cxn ang="0">
                  <a:pos x="354" y="409"/>
                </a:cxn>
                <a:cxn ang="0">
                  <a:pos x="345" y="390"/>
                </a:cxn>
                <a:cxn ang="0">
                  <a:pos x="332" y="368"/>
                </a:cxn>
                <a:cxn ang="0">
                  <a:pos x="327" y="336"/>
                </a:cxn>
                <a:cxn ang="0">
                  <a:pos x="332" y="277"/>
                </a:cxn>
                <a:cxn ang="0">
                  <a:pos x="350" y="268"/>
                </a:cxn>
                <a:cxn ang="0">
                  <a:pos x="359" y="259"/>
                </a:cxn>
                <a:cxn ang="0">
                  <a:pos x="382" y="231"/>
                </a:cxn>
                <a:cxn ang="0">
                  <a:pos x="395" y="200"/>
                </a:cxn>
                <a:cxn ang="0">
                  <a:pos x="409" y="168"/>
                </a:cxn>
                <a:cxn ang="0">
                  <a:pos x="413" y="145"/>
                </a:cxn>
                <a:cxn ang="0">
                  <a:pos x="409" y="118"/>
                </a:cxn>
                <a:cxn ang="0">
                  <a:pos x="404" y="95"/>
                </a:cxn>
                <a:cxn ang="0">
                  <a:pos x="409" y="82"/>
                </a:cxn>
                <a:cxn ang="0">
                  <a:pos x="409" y="54"/>
                </a:cxn>
                <a:cxn ang="0">
                  <a:pos x="404" y="32"/>
                </a:cxn>
                <a:cxn ang="0">
                  <a:pos x="395" y="18"/>
                </a:cxn>
                <a:cxn ang="0">
                  <a:pos x="386" y="0"/>
                </a:cxn>
              </a:cxnLst>
              <a:rect l="0" t="0" r="r" b="b"/>
              <a:pathLst>
                <a:path w="414" h="537">
                  <a:moveTo>
                    <a:pt x="19" y="331"/>
                  </a:moveTo>
                  <a:lnTo>
                    <a:pt x="14" y="372"/>
                  </a:lnTo>
                  <a:lnTo>
                    <a:pt x="0" y="418"/>
                  </a:lnTo>
                  <a:lnTo>
                    <a:pt x="0" y="427"/>
                  </a:lnTo>
                  <a:lnTo>
                    <a:pt x="10" y="431"/>
                  </a:lnTo>
                  <a:lnTo>
                    <a:pt x="32" y="454"/>
                  </a:lnTo>
                  <a:lnTo>
                    <a:pt x="64" y="481"/>
                  </a:lnTo>
                  <a:lnTo>
                    <a:pt x="91" y="513"/>
                  </a:lnTo>
                  <a:lnTo>
                    <a:pt x="100" y="536"/>
                  </a:lnTo>
                  <a:lnTo>
                    <a:pt x="132" y="522"/>
                  </a:lnTo>
                  <a:lnTo>
                    <a:pt x="186" y="495"/>
                  </a:lnTo>
                  <a:lnTo>
                    <a:pt x="209" y="495"/>
                  </a:lnTo>
                  <a:lnTo>
                    <a:pt x="227" y="495"/>
                  </a:lnTo>
                  <a:lnTo>
                    <a:pt x="264" y="504"/>
                  </a:lnTo>
                  <a:lnTo>
                    <a:pt x="300" y="513"/>
                  </a:lnTo>
                  <a:lnTo>
                    <a:pt x="327" y="518"/>
                  </a:lnTo>
                  <a:lnTo>
                    <a:pt x="359" y="522"/>
                  </a:lnTo>
                  <a:lnTo>
                    <a:pt x="377" y="518"/>
                  </a:lnTo>
                  <a:lnTo>
                    <a:pt x="368" y="481"/>
                  </a:lnTo>
                  <a:lnTo>
                    <a:pt x="354" y="449"/>
                  </a:lnTo>
                  <a:lnTo>
                    <a:pt x="345" y="427"/>
                  </a:lnTo>
                  <a:lnTo>
                    <a:pt x="354" y="431"/>
                  </a:lnTo>
                  <a:lnTo>
                    <a:pt x="363" y="427"/>
                  </a:lnTo>
                  <a:lnTo>
                    <a:pt x="354" y="409"/>
                  </a:lnTo>
                  <a:lnTo>
                    <a:pt x="345" y="390"/>
                  </a:lnTo>
                  <a:lnTo>
                    <a:pt x="332" y="368"/>
                  </a:lnTo>
                  <a:lnTo>
                    <a:pt x="327" y="336"/>
                  </a:lnTo>
                  <a:lnTo>
                    <a:pt x="332" y="277"/>
                  </a:lnTo>
                  <a:lnTo>
                    <a:pt x="350" y="268"/>
                  </a:lnTo>
                  <a:lnTo>
                    <a:pt x="359" y="259"/>
                  </a:lnTo>
                  <a:lnTo>
                    <a:pt x="382" y="231"/>
                  </a:lnTo>
                  <a:lnTo>
                    <a:pt x="395" y="200"/>
                  </a:lnTo>
                  <a:lnTo>
                    <a:pt x="409" y="168"/>
                  </a:lnTo>
                  <a:lnTo>
                    <a:pt x="413" y="145"/>
                  </a:lnTo>
                  <a:lnTo>
                    <a:pt x="409" y="118"/>
                  </a:lnTo>
                  <a:lnTo>
                    <a:pt x="404" y="95"/>
                  </a:lnTo>
                  <a:lnTo>
                    <a:pt x="409" y="82"/>
                  </a:lnTo>
                  <a:lnTo>
                    <a:pt x="409" y="54"/>
                  </a:lnTo>
                  <a:lnTo>
                    <a:pt x="404" y="32"/>
                  </a:lnTo>
                  <a:lnTo>
                    <a:pt x="395" y="18"/>
                  </a:lnTo>
                  <a:lnTo>
                    <a:pt x="38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55" name="Freeform 126">
              <a:extLst>
                <a:ext uri="{FF2B5EF4-FFF2-40B4-BE49-F238E27FC236}">
                  <a16:creationId xmlns:a16="http://schemas.microsoft.com/office/drawing/2014/main" id="{56B992D6-A68C-4758-857A-9AE005258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2" y="3222"/>
              <a:ext cx="182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4"/>
                </a:cxn>
                <a:cxn ang="0">
                  <a:pos x="9" y="23"/>
                </a:cxn>
                <a:cxn ang="0">
                  <a:pos x="9" y="32"/>
                </a:cxn>
                <a:cxn ang="0">
                  <a:pos x="18" y="32"/>
                </a:cxn>
                <a:cxn ang="0">
                  <a:pos x="36" y="28"/>
                </a:cxn>
                <a:cxn ang="0">
                  <a:pos x="59" y="28"/>
                </a:cxn>
                <a:cxn ang="0">
                  <a:pos x="81" y="28"/>
                </a:cxn>
                <a:cxn ang="0">
                  <a:pos x="104" y="28"/>
                </a:cxn>
                <a:cxn ang="0">
                  <a:pos x="127" y="32"/>
                </a:cxn>
                <a:cxn ang="0">
                  <a:pos x="154" y="32"/>
                </a:cxn>
                <a:cxn ang="0">
                  <a:pos x="181" y="37"/>
                </a:cxn>
              </a:cxnLst>
              <a:rect l="0" t="0" r="r" b="b"/>
              <a:pathLst>
                <a:path w="182" h="38">
                  <a:moveTo>
                    <a:pt x="0" y="0"/>
                  </a:moveTo>
                  <a:lnTo>
                    <a:pt x="9" y="14"/>
                  </a:lnTo>
                  <a:lnTo>
                    <a:pt x="9" y="23"/>
                  </a:lnTo>
                  <a:lnTo>
                    <a:pt x="9" y="32"/>
                  </a:lnTo>
                  <a:lnTo>
                    <a:pt x="18" y="32"/>
                  </a:lnTo>
                  <a:lnTo>
                    <a:pt x="36" y="28"/>
                  </a:lnTo>
                  <a:lnTo>
                    <a:pt x="59" y="28"/>
                  </a:lnTo>
                  <a:lnTo>
                    <a:pt x="81" y="28"/>
                  </a:lnTo>
                  <a:lnTo>
                    <a:pt x="104" y="28"/>
                  </a:lnTo>
                  <a:lnTo>
                    <a:pt x="127" y="32"/>
                  </a:lnTo>
                  <a:lnTo>
                    <a:pt x="154" y="32"/>
                  </a:lnTo>
                  <a:lnTo>
                    <a:pt x="181" y="3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56" name="Freeform 127">
              <a:extLst>
                <a:ext uri="{FF2B5EF4-FFF2-40B4-BE49-F238E27FC236}">
                  <a16:creationId xmlns:a16="http://schemas.microsoft.com/office/drawing/2014/main" id="{D83E3D2E-0639-470C-9AA3-78D98CA8E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5" y="2814"/>
              <a:ext cx="33" cy="1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3" y="0"/>
                </a:cxn>
                <a:cxn ang="0">
                  <a:pos x="14" y="4"/>
                </a:cxn>
                <a:cxn ang="0">
                  <a:pos x="9" y="4"/>
                </a:cxn>
                <a:cxn ang="0">
                  <a:pos x="0" y="9"/>
                </a:cxn>
              </a:cxnLst>
              <a:rect l="0" t="0" r="r" b="b"/>
              <a:pathLst>
                <a:path w="33" h="10">
                  <a:moveTo>
                    <a:pt x="32" y="0"/>
                  </a:moveTo>
                  <a:lnTo>
                    <a:pt x="23" y="0"/>
                  </a:lnTo>
                  <a:lnTo>
                    <a:pt x="14" y="4"/>
                  </a:lnTo>
                  <a:lnTo>
                    <a:pt x="9" y="4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57" name="Freeform 128">
              <a:extLst>
                <a:ext uri="{FF2B5EF4-FFF2-40B4-BE49-F238E27FC236}">
                  <a16:creationId xmlns:a16="http://schemas.microsoft.com/office/drawing/2014/main" id="{D4CECCE8-9C7A-4691-9FD9-A630C5839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2873"/>
              <a:ext cx="51" cy="19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40" y="4"/>
                </a:cxn>
                <a:cxn ang="0">
                  <a:pos x="27" y="13"/>
                </a:cxn>
                <a:cxn ang="0">
                  <a:pos x="13" y="18"/>
                </a:cxn>
                <a:cxn ang="0">
                  <a:pos x="0" y="18"/>
                </a:cxn>
              </a:cxnLst>
              <a:rect l="0" t="0" r="r" b="b"/>
              <a:pathLst>
                <a:path w="51" h="19">
                  <a:moveTo>
                    <a:pt x="50" y="0"/>
                  </a:moveTo>
                  <a:lnTo>
                    <a:pt x="40" y="4"/>
                  </a:lnTo>
                  <a:lnTo>
                    <a:pt x="27" y="13"/>
                  </a:lnTo>
                  <a:lnTo>
                    <a:pt x="13" y="18"/>
                  </a:lnTo>
                  <a:lnTo>
                    <a:pt x="0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58" name="Freeform 129">
              <a:extLst>
                <a:ext uri="{FF2B5EF4-FFF2-40B4-BE49-F238E27FC236}">
                  <a16:creationId xmlns:a16="http://schemas.microsoft.com/office/drawing/2014/main" id="{C68EDACA-F975-4759-B93A-3FB1BD4DE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5" y="2909"/>
              <a:ext cx="47" cy="1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7" y="5"/>
                </a:cxn>
                <a:cxn ang="0">
                  <a:pos x="23" y="9"/>
                </a:cxn>
                <a:cxn ang="0">
                  <a:pos x="9" y="14"/>
                </a:cxn>
                <a:cxn ang="0">
                  <a:pos x="0" y="14"/>
                </a:cxn>
              </a:cxnLst>
              <a:rect l="0" t="0" r="r" b="b"/>
              <a:pathLst>
                <a:path w="47" h="15">
                  <a:moveTo>
                    <a:pt x="46" y="0"/>
                  </a:moveTo>
                  <a:lnTo>
                    <a:pt x="37" y="5"/>
                  </a:lnTo>
                  <a:lnTo>
                    <a:pt x="23" y="9"/>
                  </a:lnTo>
                  <a:lnTo>
                    <a:pt x="9" y="14"/>
                  </a:lnTo>
                  <a:lnTo>
                    <a:pt x="0" y="1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59" name="Freeform 130">
              <a:extLst>
                <a:ext uri="{FF2B5EF4-FFF2-40B4-BE49-F238E27FC236}">
                  <a16:creationId xmlns:a16="http://schemas.microsoft.com/office/drawing/2014/main" id="{167B93B5-A4E4-473D-A26E-03FD3D55A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" y="3336"/>
              <a:ext cx="46" cy="360"/>
            </a:xfrm>
            <a:custGeom>
              <a:avLst/>
              <a:gdLst/>
              <a:ahLst/>
              <a:cxnLst>
                <a:cxn ang="0">
                  <a:pos x="41" y="359"/>
                </a:cxn>
                <a:cxn ang="0">
                  <a:pos x="41" y="323"/>
                </a:cxn>
                <a:cxn ang="0">
                  <a:pos x="41" y="295"/>
                </a:cxn>
                <a:cxn ang="0">
                  <a:pos x="41" y="273"/>
                </a:cxn>
                <a:cxn ang="0">
                  <a:pos x="41" y="268"/>
                </a:cxn>
                <a:cxn ang="0">
                  <a:pos x="41" y="250"/>
                </a:cxn>
                <a:cxn ang="0">
                  <a:pos x="45" y="227"/>
                </a:cxn>
                <a:cxn ang="0">
                  <a:pos x="41" y="204"/>
                </a:cxn>
                <a:cxn ang="0">
                  <a:pos x="36" y="191"/>
                </a:cxn>
                <a:cxn ang="0">
                  <a:pos x="27" y="168"/>
                </a:cxn>
                <a:cxn ang="0">
                  <a:pos x="22" y="159"/>
                </a:cxn>
                <a:cxn ang="0">
                  <a:pos x="13" y="141"/>
                </a:cxn>
                <a:cxn ang="0">
                  <a:pos x="4" y="123"/>
                </a:cxn>
                <a:cxn ang="0">
                  <a:pos x="0" y="104"/>
                </a:cxn>
                <a:cxn ang="0">
                  <a:pos x="0" y="91"/>
                </a:cxn>
                <a:cxn ang="0">
                  <a:pos x="4" y="68"/>
                </a:cxn>
                <a:cxn ang="0">
                  <a:pos x="9" y="50"/>
                </a:cxn>
                <a:cxn ang="0">
                  <a:pos x="22" y="36"/>
                </a:cxn>
                <a:cxn ang="0">
                  <a:pos x="32" y="27"/>
                </a:cxn>
                <a:cxn ang="0">
                  <a:pos x="18" y="23"/>
                </a:cxn>
                <a:cxn ang="0">
                  <a:pos x="13" y="18"/>
                </a:cxn>
                <a:cxn ang="0">
                  <a:pos x="9" y="14"/>
                </a:cxn>
                <a:cxn ang="0">
                  <a:pos x="4" y="9"/>
                </a:cxn>
                <a:cxn ang="0">
                  <a:pos x="0" y="0"/>
                </a:cxn>
              </a:cxnLst>
              <a:rect l="0" t="0" r="r" b="b"/>
              <a:pathLst>
                <a:path w="46" h="360">
                  <a:moveTo>
                    <a:pt x="41" y="359"/>
                  </a:moveTo>
                  <a:lnTo>
                    <a:pt x="41" y="323"/>
                  </a:lnTo>
                  <a:lnTo>
                    <a:pt x="41" y="295"/>
                  </a:lnTo>
                  <a:lnTo>
                    <a:pt x="41" y="273"/>
                  </a:lnTo>
                  <a:lnTo>
                    <a:pt x="41" y="268"/>
                  </a:lnTo>
                  <a:lnTo>
                    <a:pt x="41" y="250"/>
                  </a:lnTo>
                  <a:lnTo>
                    <a:pt x="45" y="227"/>
                  </a:lnTo>
                  <a:lnTo>
                    <a:pt x="41" y="204"/>
                  </a:lnTo>
                  <a:lnTo>
                    <a:pt x="36" y="191"/>
                  </a:lnTo>
                  <a:lnTo>
                    <a:pt x="27" y="168"/>
                  </a:lnTo>
                  <a:lnTo>
                    <a:pt x="22" y="159"/>
                  </a:lnTo>
                  <a:lnTo>
                    <a:pt x="13" y="141"/>
                  </a:lnTo>
                  <a:lnTo>
                    <a:pt x="4" y="123"/>
                  </a:lnTo>
                  <a:lnTo>
                    <a:pt x="0" y="104"/>
                  </a:lnTo>
                  <a:lnTo>
                    <a:pt x="0" y="91"/>
                  </a:lnTo>
                  <a:lnTo>
                    <a:pt x="4" y="68"/>
                  </a:lnTo>
                  <a:lnTo>
                    <a:pt x="9" y="50"/>
                  </a:lnTo>
                  <a:lnTo>
                    <a:pt x="22" y="36"/>
                  </a:lnTo>
                  <a:lnTo>
                    <a:pt x="32" y="27"/>
                  </a:lnTo>
                  <a:lnTo>
                    <a:pt x="18" y="23"/>
                  </a:lnTo>
                  <a:lnTo>
                    <a:pt x="13" y="18"/>
                  </a:lnTo>
                  <a:lnTo>
                    <a:pt x="9" y="14"/>
                  </a:lnTo>
                  <a:lnTo>
                    <a:pt x="4" y="9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60" name="Freeform 131">
              <a:extLst>
                <a:ext uri="{FF2B5EF4-FFF2-40B4-BE49-F238E27FC236}">
                  <a16:creationId xmlns:a16="http://schemas.microsoft.com/office/drawing/2014/main" id="{43DE8CCA-9C36-4AD1-97D6-165B8566B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3736"/>
              <a:ext cx="800" cy="132"/>
            </a:xfrm>
            <a:custGeom>
              <a:avLst/>
              <a:gdLst/>
              <a:ahLst/>
              <a:cxnLst>
                <a:cxn ang="0">
                  <a:pos x="246" y="4"/>
                </a:cxn>
                <a:cxn ang="0">
                  <a:pos x="209" y="0"/>
                </a:cxn>
                <a:cxn ang="0">
                  <a:pos x="168" y="0"/>
                </a:cxn>
                <a:cxn ang="0">
                  <a:pos x="123" y="4"/>
                </a:cxn>
                <a:cxn ang="0">
                  <a:pos x="82" y="9"/>
                </a:cxn>
                <a:cxn ang="0">
                  <a:pos x="50" y="18"/>
                </a:cxn>
                <a:cxn ang="0">
                  <a:pos x="23" y="32"/>
                </a:cxn>
                <a:cxn ang="0">
                  <a:pos x="10" y="45"/>
                </a:cxn>
                <a:cxn ang="0">
                  <a:pos x="0" y="63"/>
                </a:cxn>
                <a:cxn ang="0">
                  <a:pos x="0" y="81"/>
                </a:cxn>
                <a:cxn ang="0">
                  <a:pos x="28" y="100"/>
                </a:cxn>
                <a:cxn ang="0">
                  <a:pos x="59" y="113"/>
                </a:cxn>
                <a:cxn ang="0">
                  <a:pos x="100" y="122"/>
                </a:cxn>
                <a:cxn ang="0">
                  <a:pos x="128" y="122"/>
                </a:cxn>
                <a:cxn ang="0">
                  <a:pos x="187" y="122"/>
                </a:cxn>
                <a:cxn ang="0">
                  <a:pos x="250" y="118"/>
                </a:cxn>
                <a:cxn ang="0">
                  <a:pos x="300" y="100"/>
                </a:cxn>
                <a:cxn ang="0">
                  <a:pos x="314" y="91"/>
                </a:cxn>
                <a:cxn ang="0">
                  <a:pos x="341" y="86"/>
                </a:cxn>
                <a:cxn ang="0">
                  <a:pos x="364" y="68"/>
                </a:cxn>
                <a:cxn ang="0">
                  <a:pos x="373" y="54"/>
                </a:cxn>
                <a:cxn ang="0">
                  <a:pos x="377" y="41"/>
                </a:cxn>
                <a:cxn ang="0">
                  <a:pos x="395" y="72"/>
                </a:cxn>
                <a:cxn ang="0">
                  <a:pos x="413" y="86"/>
                </a:cxn>
                <a:cxn ang="0">
                  <a:pos x="441" y="91"/>
                </a:cxn>
                <a:cxn ang="0">
                  <a:pos x="468" y="91"/>
                </a:cxn>
                <a:cxn ang="0">
                  <a:pos x="500" y="95"/>
                </a:cxn>
                <a:cxn ang="0">
                  <a:pos x="536" y="109"/>
                </a:cxn>
                <a:cxn ang="0">
                  <a:pos x="572" y="113"/>
                </a:cxn>
                <a:cxn ang="0">
                  <a:pos x="627" y="113"/>
                </a:cxn>
                <a:cxn ang="0">
                  <a:pos x="663" y="122"/>
                </a:cxn>
                <a:cxn ang="0">
                  <a:pos x="708" y="131"/>
                </a:cxn>
                <a:cxn ang="0">
                  <a:pos x="754" y="127"/>
                </a:cxn>
                <a:cxn ang="0">
                  <a:pos x="781" y="127"/>
                </a:cxn>
                <a:cxn ang="0">
                  <a:pos x="795" y="122"/>
                </a:cxn>
                <a:cxn ang="0">
                  <a:pos x="799" y="104"/>
                </a:cxn>
                <a:cxn ang="0">
                  <a:pos x="795" y="81"/>
                </a:cxn>
                <a:cxn ang="0">
                  <a:pos x="781" y="63"/>
                </a:cxn>
                <a:cxn ang="0">
                  <a:pos x="763" y="45"/>
                </a:cxn>
                <a:cxn ang="0">
                  <a:pos x="740" y="36"/>
                </a:cxn>
                <a:cxn ang="0">
                  <a:pos x="695" y="22"/>
                </a:cxn>
                <a:cxn ang="0">
                  <a:pos x="654" y="18"/>
                </a:cxn>
                <a:cxn ang="0">
                  <a:pos x="622" y="18"/>
                </a:cxn>
              </a:cxnLst>
              <a:rect l="0" t="0" r="r" b="b"/>
              <a:pathLst>
                <a:path w="800" h="132">
                  <a:moveTo>
                    <a:pt x="246" y="4"/>
                  </a:moveTo>
                  <a:lnTo>
                    <a:pt x="209" y="0"/>
                  </a:lnTo>
                  <a:lnTo>
                    <a:pt x="168" y="0"/>
                  </a:lnTo>
                  <a:lnTo>
                    <a:pt x="123" y="4"/>
                  </a:lnTo>
                  <a:lnTo>
                    <a:pt x="82" y="9"/>
                  </a:lnTo>
                  <a:lnTo>
                    <a:pt x="50" y="18"/>
                  </a:lnTo>
                  <a:lnTo>
                    <a:pt x="23" y="32"/>
                  </a:lnTo>
                  <a:lnTo>
                    <a:pt x="10" y="45"/>
                  </a:lnTo>
                  <a:lnTo>
                    <a:pt x="0" y="63"/>
                  </a:lnTo>
                  <a:lnTo>
                    <a:pt x="0" y="81"/>
                  </a:lnTo>
                  <a:lnTo>
                    <a:pt x="28" y="100"/>
                  </a:lnTo>
                  <a:lnTo>
                    <a:pt x="59" y="113"/>
                  </a:lnTo>
                  <a:lnTo>
                    <a:pt x="100" y="122"/>
                  </a:lnTo>
                  <a:lnTo>
                    <a:pt x="128" y="122"/>
                  </a:lnTo>
                  <a:lnTo>
                    <a:pt x="187" y="122"/>
                  </a:lnTo>
                  <a:lnTo>
                    <a:pt x="250" y="118"/>
                  </a:lnTo>
                  <a:lnTo>
                    <a:pt x="300" y="100"/>
                  </a:lnTo>
                  <a:lnTo>
                    <a:pt x="314" y="91"/>
                  </a:lnTo>
                  <a:lnTo>
                    <a:pt x="341" y="86"/>
                  </a:lnTo>
                  <a:lnTo>
                    <a:pt x="364" y="68"/>
                  </a:lnTo>
                  <a:lnTo>
                    <a:pt x="373" y="54"/>
                  </a:lnTo>
                  <a:lnTo>
                    <a:pt x="377" y="41"/>
                  </a:lnTo>
                  <a:lnTo>
                    <a:pt x="395" y="72"/>
                  </a:lnTo>
                  <a:lnTo>
                    <a:pt x="413" y="86"/>
                  </a:lnTo>
                  <a:lnTo>
                    <a:pt x="441" y="91"/>
                  </a:lnTo>
                  <a:lnTo>
                    <a:pt x="468" y="91"/>
                  </a:lnTo>
                  <a:lnTo>
                    <a:pt x="500" y="95"/>
                  </a:lnTo>
                  <a:lnTo>
                    <a:pt x="536" y="109"/>
                  </a:lnTo>
                  <a:lnTo>
                    <a:pt x="572" y="113"/>
                  </a:lnTo>
                  <a:lnTo>
                    <a:pt x="627" y="113"/>
                  </a:lnTo>
                  <a:lnTo>
                    <a:pt x="663" y="122"/>
                  </a:lnTo>
                  <a:lnTo>
                    <a:pt x="708" y="131"/>
                  </a:lnTo>
                  <a:lnTo>
                    <a:pt x="754" y="127"/>
                  </a:lnTo>
                  <a:lnTo>
                    <a:pt x="781" y="127"/>
                  </a:lnTo>
                  <a:lnTo>
                    <a:pt x="795" y="122"/>
                  </a:lnTo>
                  <a:lnTo>
                    <a:pt x="799" y="104"/>
                  </a:lnTo>
                  <a:lnTo>
                    <a:pt x="795" y="81"/>
                  </a:lnTo>
                  <a:lnTo>
                    <a:pt x="781" y="63"/>
                  </a:lnTo>
                  <a:lnTo>
                    <a:pt x="763" y="45"/>
                  </a:lnTo>
                  <a:lnTo>
                    <a:pt x="740" y="36"/>
                  </a:lnTo>
                  <a:lnTo>
                    <a:pt x="695" y="22"/>
                  </a:lnTo>
                  <a:lnTo>
                    <a:pt x="654" y="18"/>
                  </a:lnTo>
                  <a:lnTo>
                    <a:pt x="622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61" name="Freeform 132">
              <a:extLst>
                <a:ext uri="{FF2B5EF4-FFF2-40B4-BE49-F238E27FC236}">
                  <a16:creationId xmlns:a16="http://schemas.microsoft.com/office/drawing/2014/main" id="{58E724C4-4CF3-4886-BD70-029D78C11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708"/>
              <a:ext cx="83" cy="6"/>
            </a:xfrm>
            <a:custGeom>
              <a:avLst/>
              <a:gdLst/>
              <a:ahLst/>
              <a:cxnLst>
                <a:cxn ang="0">
                  <a:pos x="82" y="5"/>
                </a:cxn>
                <a:cxn ang="0">
                  <a:pos x="77" y="5"/>
                </a:cxn>
                <a:cxn ang="0">
                  <a:pos x="64" y="0"/>
                </a:cxn>
                <a:cxn ang="0">
                  <a:pos x="54" y="0"/>
                </a:cxn>
                <a:cxn ang="0">
                  <a:pos x="41" y="0"/>
                </a:cxn>
                <a:cxn ang="0">
                  <a:pos x="32" y="0"/>
                </a:cxn>
                <a:cxn ang="0">
                  <a:pos x="23" y="0"/>
                </a:cxn>
                <a:cxn ang="0">
                  <a:pos x="9" y="0"/>
                </a:cxn>
                <a:cxn ang="0">
                  <a:pos x="0" y="5"/>
                </a:cxn>
              </a:cxnLst>
              <a:rect l="0" t="0" r="r" b="b"/>
              <a:pathLst>
                <a:path w="83" h="6">
                  <a:moveTo>
                    <a:pt x="82" y="5"/>
                  </a:moveTo>
                  <a:lnTo>
                    <a:pt x="77" y="5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1" y="0"/>
                  </a:lnTo>
                  <a:lnTo>
                    <a:pt x="32" y="0"/>
                  </a:lnTo>
                  <a:lnTo>
                    <a:pt x="23" y="0"/>
                  </a:lnTo>
                  <a:lnTo>
                    <a:pt x="9" y="0"/>
                  </a:lnTo>
                  <a:lnTo>
                    <a:pt x="0" y="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62" name="Freeform 133">
              <a:extLst>
                <a:ext uri="{FF2B5EF4-FFF2-40B4-BE49-F238E27FC236}">
                  <a16:creationId xmlns:a16="http://schemas.microsoft.com/office/drawing/2014/main" id="{EE8DF3EE-9CA4-418E-B57A-61754A403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3727"/>
              <a:ext cx="70" cy="23"/>
            </a:xfrm>
            <a:custGeom>
              <a:avLst/>
              <a:gdLst/>
              <a:ahLst/>
              <a:cxnLst>
                <a:cxn ang="0">
                  <a:pos x="69" y="22"/>
                </a:cxn>
                <a:cxn ang="0">
                  <a:pos x="69" y="18"/>
                </a:cxn>
                <a:cxn ang="0">
                  <a:pos x="64" y="13"/>
                </a:cxn>
                <a:cxn ang="0">
                  <a:pos x="55" y="9"/>
                </a:cxn>
                <a:cxn ang="0">
                  <a:pos x="50" y="4"/>
                </a:cxn>
                <a:cxn ang="0">
                  <a:pos x="41" y="4"/>
                </a:cxn>
                <a:cxn ang="0">
                  <a:pos x="32" y="0"/>
                </a:cxn>
                <a:cxn ang="0">
                  <a:pos x="28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70" h="23">
                  <a:moveTo>
                    <a:pt x="69" y="22"/>
                  </a:moveTo>
                  <a:lnTo>
                    <a:pt x="69" y="18"/>
                  </a:lnTo>
                  <a:lnTo>
                    <a:pt x="64" y="13"/>
                  </a:lnTo>
                  <a:lnTo>
                    <a:pt x="55" y="9"/>
                  </a:lnTo>
                  <a:lnTo>
                    <a:pt x="50" y="4"/>
                  </a:lnTo>
                  <a:lnTo>
                    <a:pt x="41" y="4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63" name="Freeform 134">
              <a:extLst>
                <a:ext uri="{FF2B5EF4-FFF2-40B4-BE49-F238E27FC236}">
                  <a16:creationId xmlns:a16="http://schemas.microsoft.com/office/drawing/2014/main" id="{B306CDCA-5DAF-4D07-A8AE-4B74BE405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4" y="3745"/>
              <a:ext cx="60" cy="24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" y="0"/>
                </a:cxn>
                <a:cxn ang="0">
                  <a:pos x="40" y="4"/>
                </a:cxn>
                <a:cxn ang="0">
                  <a:pos x="31" y="4"/>
                </a:cxn>
                <a:cxn ang="0">
                  <a:pos x="22" y="9"/>
                </a:cxn>
                <a:cxn ang="0">
                  <a:pos x="18" y="13"/>
                </a:cxn>
                <a:cxn ang="0">
                  <a:pos x="9" y="18"/>
                </a:cxn>
                <a:cxn ang="0">
                  <a:pos x="0" y="23"/>
                </a:cxn>
              </a:cxnLst>
              <a:rect l="0" t="0" r="r" b="b"/>
              <a:pathLst>
                <a:path w="60" h="24">
                  <a:moveTo>
                    <a:pt x="59" y="0"/>
                  </a:moveTo>
                  <a:lnTo>
                    <a:pt x="49" y="0"/>
                  </a:lnTo>
                  <a:lnTo>
                    <a:pt x="40" y="4"/>
                  </a:lnTo>
                  <a:lnTo>
                    <a:pt x="31" y="4"/>
                  </a:lnTo>
                  <a:lnTo>
                    <a:pt x="22" y="9"/>
                  </a:lnTo>
                  <a:lnTo>
                    <a:pt x="18" y="13"/>
                  </a:lnTo>
                  <a:lnTo>
                    <a:pt x="9" y="18"/>
                  </a:lnTo>
                  <a:lnTo>
                    <a:pt x="0" y="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64" name="Freeform 135">
              <a:extLst>
                <a:ext uri="{FF2B5EF4-FFF2-40B4-BE49-F238E27FC236}">
                  <a16:creationId xmlns:a16="http://schemas.microsoft.com/office/drawing/2014/main" id="{165B4011-3545-437C-9179-48A0427C2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6" y="3731"/>
              <a:ext cx="69" cy="19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64" y="0"/>
                </a:cxn>
                <a:cxn ang="0">
                  <a:pos x="55" y="0"/>
                </a:cxn>
                <a:cxn ang="0">
                  <a:pos x="41" y="5"/>
                </a:cxn>
                <a:cxn ang="0">
                  <a:pos x="32" y="5"/>
                </a:cxn>
                <a:cxn ang="0">
                  <a:pos x="18" y="9"/>
                </a:cxn>
                <a:cxn ang="0">
                  <a:pos x="9" y="14"/>
                </a:cxn>
                <a:cxn ang="0">
                  <a:pos x="0" y="18"/>
                </a:cxn>
              </a:cxnLst>
              <a:rect l="0" t="0" r="r" b="b"/>
              <a:pathLst>
                <a:path w="69" h="19">
                  <a:moveTo>
                    <a:pt x="68" y="0"/>
                  </a:moveTo>
                  <a:lnTo>
                    <a:pt x="64" y="0"/>
                  </a:lnTo>
                  <a:lnTo>
                    <a:pt x="55" y="0"/>
                  </a:lnTo>
                  <a:lnTo>
                    <a:pt x="41" y="5"/>
                  </a:lnTo>
                  <a:lnTo>
                    <a:pt x="32" y="5"/>
                  </a:lnTo>
                  <a:lnTo>
                    <a:pt x="18" y="9"/>
                  </a:lnTo>
                  <a:lnTo>
                    <a:pt x="9" y="14"/>
                  </a:lnTo>
                  <a:lnTo>
                    <a:pt x="0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65" name="Freeform 136">
              <a:extLst>
                <a:ext uri="{FF2B5EF4-FFF2-40B4-BE49-F238E27FC236}">
                  <a16:creationId xmlns:a16="http://schemas.microsoft.com/office/drawing/2014/main" id="{82A653AA-32AB-464F-AA3C-07ABBEFBB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" y="3749"/>
              <a:ext cx="1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19"/>
                </a:cxn>
                <a:cxn ang="0">
                  <a:pos x="0" y="28"/>
                </a:cxn>
              </a:cxnLst>
              <a:rect l="0" t="0" r="r" b="b"/>
              <a:pathLst>
                <a:path w="1" h="29">
                  <a:moveTo>
                    <a:pt x="0" y="0"/>
                  </a:moveTo>
                  <a:lnTo>
                    <a:pt x="0" y="14"/>
                  </a:lnTo>
                  <a:lnTo>
                    <a:pt x="0" y="19"/>
                  </a:lnTo>
                  <a:lnTo>
                    <a:pt x="0" y="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</p:grpSp>
      <p:sp>
        <p:nvSpPr>
          <p:cNvPr id="139" name="Rectangle 223">
            <a:extLst>
              <a:ext uri="{FF2B5EF4-FFF2-40B4-BE49-F238E27FC236}">
                <a16:creationId xmlns:a16="http://schemas.microsoft.com/office/drawing/2014/main" id="{8E600466-58D0-419E-BACA-3743773D1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841" y="938083"/>
            <a:ext cx="3877569" cy="639893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28548" tIns="97396" rIns="28548" bIns="97396" anchor="ctr" anchorCtr="1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00"/>
                </a:solidFill>
              </a:rPr>
              <a:t>Test your logic</a:t>
            </a:r>
          </a:p>
        </p:txBody>
      </p:sp>
      <p:sp>
        <p:nvSpPr>
          <p:cNvPr id="2" name="Rectangle 39">
            <a:extLst>
              <a:ext uri="{FF2B5EF4-FFF2-40B4-BE49-F238E27FC236}">
                <a16:creationId xmlns:a16="http://schemas.microsoft.com/office/drawing/2014/main" id="{14C66257-B775-4EBA-AB19-51F398B288B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94940" y="3168924"/>
            <a:ext cx="1922726" cy="311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717" tIns="47019" rIns="95717" bIns="47019">
            <a:spAutoFit/>
          </a:bodyPr>
          <a:lstStyle/>
          <a:p>
            <a:pPr algn="ctr" defTabSz="967252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81" b="1" i="1" dirty="0">
                <a:solidFill>
                  <a:srgbClr val="000000"/>
                </a:solidFill>
              </a:rPr>
              <a:t>Height</a:t>
            </a:r>
          </a:p>
        </p:txBody>
      </p:sp>
    </p:spTree>
    <p:extLst>
      <p:ext uri="{BB962C8B-B14F-4D97-AF65-F5344CB8AC3E}">
        <p14:creationId xmlns:p14="http://schemas.microsoft.com/office/powerpoint/2010/main" val="199930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00D787-8465-442B-A7CE-0A1F93B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Understand storytelling - tips </a:t>
            </a:r>
          </a:p>
        </p:txBody>
      </p:sp>
      <p:sp>
        <p:nvSpPr>
          <p:cNvPr id="227" name="Rectangle 222">
            <a:extLst>
              <a:ext uri="{FF2B5EF4-FFF2-40B4-BE49-F238E27FC236}">
                <a16:creationId xmlns:a16="http://schemas.microsoft.com/office/drawing/2014/main" id="{A04A91FB-69FC-4A72-B066-404A46C23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120" y="401615"/>
            <a:ext cx="8594330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169" tIns="28548" rIns="67169" bIns="28548" anchor="b"/>
          <a:lstStyle/>
          <a:p>
            <a:pPr defTabSz="977328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</a:pPr>
            <a:endParaRPr lang="en-US" sz="1904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Content Placeholder 3">
            <a:extLst>
              <a:ext uri="{FF2B5EF4-FFF2-40B4-BE49-F238E27FC236}">
                <a16:creationId xmlns:a16="http://schemas.microsoft.com/office/drawing/2014/main" id="{027803A9-B252-40AD-A398-FA429A054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3" y="881169"/>
            <a:ext cx="10528512" cy="5268443"/>
          </a:xfrm>
        </p:spPr>
        <p:txBody>
          <a:bodyPr/>
          <a:lstStyle/>
          <a:p>
            <a:pPr marL="0" indent="0" defTabSz="977328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absence of data is a finding e.g.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i="1" dirty="0">
                <a:solidFill>
                  <a:srgbClr val="000000"/>
                </a:solidFill>
              </a:rPr>
              <a:t>revenue received at hospitals is not recorded in BAS</a:t>
            </a:r>
          </a:p>
          <a:p>
            <a:pPr marL="0" indent="0" defTabSz="977328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buNone/>
            </a:pP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en-GB" sz="2200" dirty="0"/>
          </a:p>
        </p:txBody>
      </p:sp>
      <p:sp>
        <p:nvSpPr>
          <p:cNvPr id="7" name="Rectangle 223">
            <a:extLst>
              <a:ext uri="{FF2B5EF4-FFF2-40B4-BE49-F238E27FC236}">
                <a16:creationId xmlns:a16="http://schemas.microsoft.com/office/drawing/2014/main" id="{8E600466-58D0-419E-BACA-3743773D1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166" y="1724892"/>
            <a:ext cx="3877569" cy="639893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28548" tIns="97396" rIns="28548" bIns="97396" anchor="ctr" anchorCtr="1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00"/>
                </a:solidFill>
              </a:rPr>
              <a:t>Point it out</a:t>
            </a:r>
          </a:p>
        </p:txBody>
      </p:sp>
    </p:spTree>
    <p:extLst>
      <p:ext uri="{BB962C8B-B14F-4D97-AF65-F5344CB8AC3E}">
        <p14:creationId xmlns:p14="http://schemas.microsoft.com/office/powerpoint/2010/main" val="138819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FE787-A45E-1546-B64A-6534787F8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generate Findings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8729DA-EB1E-E54D-A8F5-78985EAEFA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14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539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B4911E-F9CF-4878-8317-A0EC3B97DE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15</a:t>
            </a:fld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00D787-8465-442B-A7CE-0A1F93B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Understand findings – reference points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6B3B8E-36D7-4EB0-8B10-C6488CB06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3" y="785633"/>
            <a:ext cx="10528512" cy="526844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2400" dirty="0"/>
              <a:t>A reference point is used to give meaning to your analysis or observations</a:t>
            </a:r>
          </a:p>
          <a:p>
            <a:pPr>
              <a:spcBef>
                <a:spcPts val="600"/>
              </a:spcBef>
            </a:pPr>
            <a:endParaRPr lang="en-GB" sz="2400" dirty="0"/>
          </a:p>
          <a:p>
            <a:pPr>
              <a:spcBef>
                <a:spcPts val="600"/>
              </a:spcBef>
            </a:pPr>
            <a:r>
              <a:rPr lang="en-GB" sz="2400" dirty="0"/>
              <a:t>A reference point could be:</a:t>
            </a:r>
          </a:p>
          <a:p>
            <a:pPr lvl="1">
              <a:spcBef>
                <a:spcPts val="600"/>
              </a:spcBef>
            </a:pPr>
            <a:r>
              <a:rPr lang="en-GB" sz="2200" dirty="0"/>
              <a:t>Your expectations</a:t>
            </a:r>
          </a:p>
          <a:p>
            <a:pPr lvl="1">
              <a:spcBef>
                <a:spcPts val="600"/>
              </a:spcBef>
            </a:pPr>
            <a:r>
              <a:rPr lang="en-GB" sz="2200" dirty="0"/>
              <a:t>An internal or external benchmark</a:t>
            </a:r>
          </a:p>
          <a:p>
            <a:pPr lvl="1">
              <a:spcBef>
                <a:spcPts val="600"/>
              </a:spcBef>
            </a:pPr>
            <a:r>
              <a:rPr lang="en-GB" sz="2200" dirty="0"/>
              <a:t>History</a:t>
            </a:r>
          </a:p>
          <a:p>
            <a:pPr lvl="1">
              <a:spcBef>
                <a:spcPts val="600"/>
              </a:spcBef>
            </a:pPr>
            <a:r>
              <a:rPr lang="en-GB" sz="2200" dirty="0"/>
              <a:t>A target or goal</a:t>
            </a:r>
          </a:p>
          <a:p>
            <a:pPr>
              <a:spcBef>
                <a:spcPts val="600"/>
              </a:spcBef>
            </a:pPr>
            <a:endParaRPr lang="en-GB" sz="2400" dirty="0"/>
          </a:p>
          <a:p>
            <a:pPr>
              <a:spcBef>
                <a:spcPts val="600"/>
              </a:spcBef>
            </a:pPr>
            <a:r>
              <a:rPr lang="en-GB" sz="2400" dirty="0"/>
              <a:t>A reference point should also relate to the purpose of your spending review e.g.,</a:t>
            </a:r>
          </a:p>
          <a:p>
            <a:pPr lvl="1">
              <a:spcBef>
                <a:spcPts val="600"/>
              </a:spcBef>
            </a:pPr>
            <a:r>
              <a:rPr lang="en-GB" sz="2200" dirty="0"/>
              <a:t>Find savings</a:t>
            </a:r>
          </a:p>
          <a:p>
            <a:pPr lvl="1">
              <a:spcBef>
                <a:spcPts val="600"/>
              </a:spcBef>
            </a:pPr>
            <a:r>
              <a:rPr lang="en-GB" sz="2200" dirty="0"/>
              <a:t>Test whether the programme is worth having</a:t>
            </a:r>
          </a:p>
          <a:p>
            <a:pPr lvl="1">
              <a:spcBef>
                <a:spcPts val="600"/>
              </a:spcBef>
            </a:pPr>
            <a:r>
              <a:rPr lang="en-GB" sz="2200" dirty="0"/>
              <a:t>Improve value for money on the programme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86651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B4911E-F9CF-4878-8317-A0EC3B97DE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16</a:t>
            </a:fld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00D787-8465-442B-A7CE-0A1F93B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Understand findings – reference points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2CCE565-F3EA-4389-8AEA-F46CBF80D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3" y="684217"/>
            <a:ext cx="10528512" cy="40805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2400" dirty="0"/>
              <a:t>Potential reference points for different analytical techniques</a:t>
            </a:r>
            <a:endParaRPr lang="en-GB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A70C49-BDA7-4602-8A08-6ED186A14B22}"/>
              </a:ext>
            </a:extLst>
          </p:cNvPr>
          <p:cNvSpPr txBox="1"/>
          <p:nvPr/>
        </p:nvSpPr>
        <p:spPr>
          <a:xfrm>
            <a:off x="493012" y="4945912"/>
            <a:ext cx="5345080" cy="6924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Unit Cost analysis</a:t>
            </a:r>
          </a:p>
          <a:p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Benchmarking</a:t>
            </a: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40D880-462B-4C94-8017-F3F33D5593ED}"/>
              </a:ext>
            </a:extLst>
          </p:cNvPr>
          <p:cNvSpPr txBox="1"/>
          <p:nvPr/>
        </p:nvSpPr>
        <p:spPr>
          <a:xfrm>
            <a:off x="493006" y="1609576"/>
            <a:ext cx="5345086" cy="5783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  <a:prstDash val="solid"/>
          </a:ln>
        </p:spPr>
        <p:txBody>
          <a:bodyPr wrap="square" rtlCol="0">
            <a:noAutofit/>
          </a:bodyPr>
          <a:lstStyle/>
          <a:p>
            <a:pPr lvl="0" defTabSz="457158">
              <a:defRPr/>
            </a:pP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Summation using pivot tables</a:t>
            </a:r>
          </a:p>
          <a:p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05140D-5235-428A-B233-C847F1E521E6}"/>
              </a:ext>
            </a:extLst>
          </p:cNvPr>
          <p:cNvSpPr txBox="1"/>
          <p:nvPr/>
        </p:nvSpPr>
        <p:spPr>
          <a:xfrm>
            <a:off x="493006" y="2167568"/>
            <a:ext cx="5345086" cy="7907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prstDash val="solid"/>
          </a:ln>
        </p:spPr>
        <p:txBody>
          <a:bodyPr wrap="square" rtlCol="0">
            <a:noAutofit/>
          </a:bodyPr>
          <a:lstStyle/>
          <a:p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Trend analysis</a:t>
            </a:r>
          </a:p>
          <a:p>
            <a:pPr marL="285750" lvl="0" indent="-285750" defTabSz="457158">
              <a:buFont typeface="Arial" panose="020B0604020202020204" pitchFamily="34" charset="0"/>
              <a:buChar char="•"/>
              <a:defRPr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Use Year on Year Growth Rate Formula</a:t>
            </a:r>
          </a:p>
          <a:p>
            <a:pPr marL="285750" lvl="0" indent="-285750" defTabSz="457158">
              <a:buFont typeface="Arial" panose="020B0604020202020204" pitchFamily="34" charset="0"/>
              <a:buChar char="•"/>
              <a:defRPr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Use Compound Annual Growth Rate Formula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207FF3-E75D-4A7D-B1C5-AEE1D6C67E70}"/>
              </a:ext>
            </a:extLst>
          </p:cNvPr>
          <p:cNvSpPr txBox="1"/>
          <p:nvPr/>
        </p:nvSpPr>
        <p:spPr>
          <a:xfrm>
            <a:off x="493006" y="3489029"/>
            <a:ext cx="5345086" cy="6924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Order and rank analysis</a:t>
            </a:r>
          </a:p>
          <a:p>
            <a:pPr marL="285750" lvl="0" indent="-285750" defTabSz="457158">
              <a:buFont typeface="Arial" panose="020B0604020202020204" pitchFamily="34" charset="0"/>
              <a:buChar char="•"/>
              <a:defRPr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Use of sort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Use of rank functions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CDE0A9-82FB-4DA9-8E24-F226E558CB37}"/>
              </a:ext>
            </a:extLst>
          </p:cNvPr>
          <p:cNvSpPr txBox="1"/>
          <p:nvPr/>
        </p:nvSpPr>
        <p:spPr>
          <a:xfrm>
            <a:off x="493006" y="1229216"/>
            <a:ext cx="5345086" cy="4080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Applicable analytical technique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915D4C-9951-4634-8E70-DDEDA9E20590}"/>
              </a:ext>
            </a:extLst>
          </p:cNvPr>
          <p:cNvSpPr txBox="1"/>
          <p:nvPr/>
        </p:nvSpPr>
        <p:spPr>
          <a:xfrm>
            <a:off x="493006" y="4199771"/>
            <a:ext cx="5345086" cy="6924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Share and pareto analysis</a:t>
            </a:r>
          </a:p>
          <a:p>
            <a:pPr marL="285750" lvl="0" indent="-285750" defTabSz="457158">
              <a:buFont typeface="Arial" panose="020B0604020202020204" pitchFamily="34" charset="0"/>
              <a:buChar char="•"/>
              <a:defRPr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Use of percentage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Use of sort, percentage, sum, and conditional formatting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E51036-8702-4A3A-9241-C2726B67459A}"/>
              </a:ext>
            </a:extLst>
          </p:cNvPr>
          <p:cNvSpPr txBox="1"/>
          <p:nvPr/>
        </p:nvSpPr>
        <p:spPr>
          <a:xfrm>
            <a:off x="493006" y="2975363"/>
            <a:ext cx="5345086" cy="49244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lvl="0" defTabSz="457158">
              <a:defRPr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Growth projections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Use of simple growth formula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177D22-52F9-4C7F-B11E-FDD05FBB4DBE}"/>
              </a:ext>
            </a:extLst>
          </p:cNvPr>
          <p:cNvSpPr txBox="1"/>
          <p:nvPr/>
        </p:nvSpPr>
        <p:spPr>
          <a:xfrm>
            <a:off x="493006" y="5713799"/>
            <a:ext cx="5345080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Regression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X-Y scatter graph</a:t>
            </a:r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A12A00-61CE-482A-B69B-34D874257EC4}"/>
              </a:ext>
            </a:extLst>
          </p:cNvPr>
          <p:cNvSpPr txBox="1"/>
          <p:nvPr/>
        </p:nvSpPr>
        <p:spPr>
          <a:xfrm>
            <a:off x="5927962" y="1609576"/>
            <a:ext cx="5345086" cy="5783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  <a:prstDash val="solid"/>
          </a:ln>
        </p:spPr>
        <p:txBody>
          <a:bodyPr wrap="square" rtlCol="0">
            <a:noAutofit/>
          </a:bodyPr>
          <a:lstStyle/>
          <a:p>
            <a:pPr lvl="0" defTabSz="457158">
              <a:defRPr/>
            </a:pP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Your expectation</a:t>
            </a:r>
          </a:p>
          <a:p>
            <a:pPr lvl="0" defTabSz="457158">
              <a:defRPr/>
            </a:pP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Historical spend</a:t>
            </a:r>
          </a:p>
          <a:p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0276B5-E7D0-4848-8BD5-A33BB5E7D8DF}"/>
              </a:ext>
            </a:extLst>
          </p:cNvPr>
          <p:cNvSpPr txBox="1"/>
          <p:nvPr/>
        </p:nvSpPr>
        <p:spPr>
          <a:xfrm>
            <a:off x="5927962" y="2167567"/>
            <a:ext cx="5345086" cy="12948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prstDash val="solid"/>
          </a:ln>
        </p:spPr>
        <p:txBody>
          <a:bodyPr wrap="square" rtlCol="0">
            <a:noAutofit/>
          </a:bodyPr>
          <a:lstStyle/>
          <a:p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Inflation rates</a:t>
            </a:r>
          </a:p>
          <a:p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Growth rates from other locations</a:t>
            </a:r>
          </a:p>
          <a:p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Implications for future expenditure</a:t>
            </a: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4882271-6433-4F60-BF33-565ECEDD4C93}"/>
              </a:ext>
            </a:extLst>
          </p:cNvPr>
          <p:cNvSpPr txBox="1"/>
          <p:nvPr/>
        </p:nvSpPr>
        <p:spPr>
          <a:xfrm>
            <a:off x="5927962" y="3489029"/>
            <a:ext cx="5345086" cy="6924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Policy priorities</a:t>
            </a:r>
          </a:p>
          <a:p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Customer needs</a:t>
            </a:r>
          </a:p>
          <a:p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Your expectations</a:t>
            </a: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7CD765-4952-4161-B4CA-C1118A5D6174}"/>
              </a:ext>
            </a:extLst>
          </p:cNvPr>
          <p:cNvSpPr txBox="1"/>
          <p:nvPr/>
        </p:nvSpPr>
        <p:spPr>
          <a:xfrm>
            <a:off x="5927962" y="1229216"/>
            <a:ext cx="5345086" cy="4080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Possible reference points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653ECC-F61E-43F2-95F4-1DBF6ED35A6B}"/>
              </a:ext>
            </a:extLst>
          </p:cNvPr>
          <p:cNvSpPr txBox="1"/>
          <p:nvPr/>
        </p:nvSpPr>
        <p:spPr>
          <a:xfrm>
            <a:off x="5927962" y="4211487"/>
            <a:ext cx="5345086" cy="6924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Policy priorities</a:t>
            </a:r>
          </a:p>
          <a:p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Expectations</a:t>
            </a:r>
          </a:p>
          <a:p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Other locations or similar programmes</a:t>
            </a: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D97B13E-3441-44D6-AD72-39FBC0404F9A}"/>
              </a:ext>
            </a:extLst>
          </p:cNvPr>
          <p:cNvSpPr txBox="1"/>
          <p:nvPr/>
        </p:nvSpPr>
        <p:spPr>
          <a:xfrm>
            <a:off x="5927968" y="4968797"/>
            <a:ext cx="5345080" cy="6924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Market rates, programme expansion</a:t>
            </a:r>
          </a:p>
          <a:p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Potential savings</a:t>
            </a: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1429F0-062C-4185-81C2-128CB8215BC9}"/>
              </a:ext>
            </a:extLst>
          </p:cNvPr>
          <p:cNvSpPr txBox="1"/>
          <p:nvPr/>
        </p:nvSpPr>
        <p:spPr>
          <a:xfrm>
            <a:off x="5927968" y="5726107"/>
            <a:ext cx="5345080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Expectations</a:t>
            </a:r>
          </a:p>
          <a:p>
            <a:r>
              <a:rPr lang="en-GB" dirty="0"/>
              <a:t>Design assumptions</a:t>
            </a:r>
          </a:p>
        </p:txBody>
      </p:sp>
    </p:spTree>
    <p:extLst>
      <p:ext uri="{BB962C8B-B14F-4D97-AF65-F5344CB8AC3E}">
        <p14:creationId xmlns:p14="http://schemas.microsoft.com/office/powerpoint/2010/main" val="1380966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1D42F-EB22-40F3-BB2E-539C3C3A52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17</a:t>
            </a:fld>
            <a:endParaRPr lang="en-ZA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44954B0F-7B7B-4B81-B56E-0E479133D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678" y="718509"/>
            <a:ext cx="9274522" cy="6149613"/>
          </a:xfrm>
        </p:spPr>
        <p:txBody>
          <a:bodyPr/>
          <a:lstStyle/>
          <a:p>
            <a:pPr marL="0" indent="0">
              <a:buNone/>
            </a:pPr>
            <a:r>
              <a:rPr lang="en-ZA" sz="1800" b="1" dirty="0">
                <a:solidFill>
                  <a:srgbClr val="0B6C36"/>
                </a:solidFill>
              </a:rPr>
              <a:t>Example 1 – Please go to </a:t>
            </a:r>
            <a:r>
              <a:rPr lang="en-ZA" sz="1800" b="1" dirty="0">
                <a:solidFill>
                  <a:srgbClr val="0B6C36"/>
                </a:solidFill>
                <a:hlinkClick r:id="rId3"/>
              </a:rPr>
              <a:t>www.menti.com</a:t>
            </a:r>
            <a:r>
              <a:rPr lang="en-ZA" sz="1800" b="1" dirty="0">
                <a:solidFill>
                  <a:srgbClr val="0B6C36"/>
                </a:solidFill>
              </a:rPr>
              <a:t> and use code 42 10 75 7</a:t>
            </a:r>
          </a:p>
          <a:p>
            <a:r>
              <a:rPr lang="en-GB" sz="2000" dirty="0"/>
              <a:t>What key finding can you draw from the chart below: </a:t>
            </a:r>
          </a:p>
          <a:p>
            <a:pPr marL="0" indent="0">
              <a:buNone/>
            </a:pPr>
            <a:endParaRPr lang="en-GB" sz="1600" b="1" dirty="0">
              <a:solidFill>
                <a:srgbClr val="0B6C36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rgbClr val="0B6C36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rgbClr val="0B6C36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rgbClr val="0B6C36"/>
              </a:solidFill>
            </a:endParaRPr>
          </a:p>
          <a:p>
            <a:pPr marL="0" lvl="3" indent="0">
              <a:buNone/>
              <a:tabLst/>
            </a:pPr>
            <a:endParaRPr lang="en-GB" b="1" dirty="0">
              <a:solidFill>
                <a:srgbClr val="0B6C36"/>
              </a:solidFill>
            </a:endParaRPr>
          </a:p>
          <a:p>
            <a:pPr marL="0" lvl="3" indent="0">
              <a:buNone/>
              <a:tabLst/>
            </a:pPr>
            <a:endParaRPr lang="en-GB" b="1" dirty="0">
              <a:solidFill>
                <a:srgbClr val="0B6C36"/>
              </a:solidFill>
            </a:endParaRPr>
          </a:p>
          <a:p>
            <a:pPr marL="0" lvl="3" indent="0">
              <a:buNone/>
              <a:tabLst/>
            </a:pPr>
            <a:endParaRPr lang="en-GB" b="1" dirty="0">
              <a:solidFill>
                <a:srgbClr val="0B6C36"/>
              </a:solidFill>
            </a:endParaRPr>
          </a:p>
          <a:p>
            <a:pPr marL="0" lvl="3" indent="0">
              <a:buNone/>
              <a:tabLst/>
            </a:pPr>
            <a:endParaRPr lang="en-GB" b="1" dirty="0">
              <a:solidFill>
                <a:srgbClr val="0B6C36"/>
              </a:solidFill>
            </a:endParaRPr>
          </a:p>
          <a:p>
            <a:pPr marL="0" lvl="3" indent="0">
              <a:buNone/>
              <a:tabLst/>
            </a:pPr>
            <a:endParaRPr lang="en-GB" b="1" dirty="0">
              <a:solidFill>
                <a:srgbClr val="0B6C36"/>
              </a:solidFill>
            </a:endParaRPr>
          </a:p>
          <a:p>
            <a:pPr marL="0" lvl="3" indent="0">
              <a:buNone/>
              <a:tabLst/>
            </a:pPr>
            <a:endParaRPr lang="en-GB" b="1" dirty="0">
              <a:solidFill>
                <a:srgbClr val="0B6C36"/>
              </a:solidFill>
            </a:endParaRPr>
          </a:p>
          <a:p>
            <a:pPr marL="0" lvl="3" indent="0">
              <a:buNone/>
              <a:tabLst/>
            </a:pPr>
            <a:endParaRPr lang="en-GB" b="1" dirty="0">
              <a:solidFill>
                <a:srgbClr val="0B6C36"/>
              </a:solidFill>
            </a:endParaRPr>
          </a:p>
          <a:p>
            <a:pPr marL="0" lvl="3" indent="0">
              <a:buNone/>
              <a:tabLst/>
            </a:pPr>
            <a:endParaRPr lang="en-GB" b="1" dirty="0">
              <a:solidFill>
                <a:srgbClr val="0B6C36"/>
              </a:solidFill>
            </a:endParaRPr>
          </a:p>
          <a:p>
            <a:pPr marL="0" lvl="3" indent="0">
              <a:buNone/>
              <a:tabLst/>
            </a:pPr>
            <a:r>
              <a:rPr lang="en-GB" b="1" dirty="0">
                <a:solidFill>
                  <a:srgbClr val="0B6C36"/>
                </a:solidFill>
              </a:rPr>
              <a:t>Hint </a:t>
            </a:r>
          </a:p>
          <a:p>
            <a:pPr marL="362720" lvl="3">
              <a:tabLst/>
            </a:pPr>
            <a:r>
              <a:rPr lang="en-GB" sz="2000" dirty="0"/>
              <a:t>Think total savings</a:t>
            </a:r>
          </a:p>
          <a:p>
            <a:pPr marL="362720" lvl="3">
              <a:tabLst/>
            </a:pPr>
            <a:endParaRPr lang="en-GB" dirty="0"/>
          </a:p>
          <a:p>
            <a:pPr marL="0" indent="0">
              <a:buNone/>
            </a:pPr>
            <a:endParaRPr lang="en-ZA" dirty="0"/>
          </a:p>
        </p:txBody>
      </p:sp>
      <p:graphicFrame>
        <p:nvGraphicFramePr>
          <p:cNvPr id="6" name="Object 2">
            <a:hlinkClick r:id="" action="ppaction://ole?verb=0"/>
            <a:extLst>
              <a:ext uri="{FF2B5EF4-FFF2-40B4-BE49-F238E27FC236}">
                <a16:creationId xmlns:a16="http://schemas.microsoft.com/office/drawing/2014/main" id="{B5396407-ADD5-440B-807C-1D857DD380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744484"/>
              </p:ext>
            </p:extLst>
          </p:nvPr>
        </p:nvGraphicFramePr>
        <p:xfrm>
          <a:off x="5799265" y="2366691"/>
          <a:ext cx="2397739" cy="25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Chart" r:id="rId4" imgW="3457575" imgH="3609975" progId="MSGraph.Chart.8">
                  <p:embed followColorScheme="full"/>
                </p:oleObj>
              </mc:Choice>
              <mc:Fallback>
                <p:oleObj name="Chart" r:id="rId4" imgW="3457575" imgH="3609975" progId="MSGraph.Chart.8">
                  <p:embed followColorScheme="full"/>
                  <p:pic>
                    <p:nvPicPr>
                      <p:cNvPr id="5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F7C433C0-D3FF-40DC-AA09-CE086BE13B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9265" y="2366691"/>
                        <a:ext cx="2397739" cy="250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6">
            <a:extLst>
              <a:ext uri="{FF2B5EF4-FFF2-40B4-BE49-F238E27FC236}">
                <a16:creationId xmlns:a16="http://schemas.microsoft.com/office/drawing/2014/main" id="{F5D8281C-27CF-4433-BBDD-13AFA3700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5000" y="1892642"/>
            <a:ext cx="2766270" cy="63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5593" tIns="42045" rIns="85593" bIns="42045" anchor="b">
            <a:spAutoFit/>
          </a:bodyPr>
          <a:lstStyle>
            <a:lvl1pPr defTabSz="8651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3850" indent="-107950" defTabSz="8651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41338" indent="-109538" defTabSz="8651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57238" indent="-107950" defTabSz="8651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73138" indent="-107950" defTabSz="8651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30338" indent="-10795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87538" indent="-10795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344738" indent="-10795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801938" indent="-10795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Average Expenditure per meal for high capacity urban hospitals (Rands)</a:t>
            </a:r>
            <a:endParaRPr lang="en-US" altLang="en-US" sz="10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FC42A29-1A01-49EB-AC47-319786037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77150"/>
              </p:ext>
            </p:extLst>
          </p:nvPr>
        </p:nvGraphicFramePr>
        <p:xfrm>
          <a:off x="3534335" y="4807052"/>
          <a:ext cx="4345595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2081">
                  <a:extLst>
                    <a:ext uri="{9D8B030D-6E8A-4147-A177-3AD203B41FA5}">
                      <a16:colId xmlns:a16="http://schemas.microsoft.com/office/drawing/2014/main" val="261736315"/>
                    </a:ext>
                  </a:extLst>
                </a:gridCol>
                <a:gridCol w="981757">
                  <a:extLst>
                    <a:ext uri="{9D8B030D-6E8A-4147-A177-3AD203B41FA5}">
                      <a16:colId xmlns:a16="http://schemas.microsoft.com/office/drawing/2014/main" val="2338824893"/>
                    </a:ext>
                  </a:extLst>
                </a:gridCol>
                <a:gridCol w="981757">
                  <a:extLst>
                    <a:ext uri="{9D8B030D-6E8A-4147-A177-3AD203B41FA5}">
                      <a16:colId xmlns:a16="http://schemas.microsoft.com/office/drawing/2014/main" val="1962040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meals served per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494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656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1D42F-EB22-40F3-BB2E-539C3C3A52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18</a:t>
            </a:fld>
            <a:endParaRPr lang="en-ZA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44954B0F-7B7B-4B81-B56E-0E479133D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678" y="718509"/>
            <a:ext cx="9274522" cy="6149613"/>
          </a:xfrm>
        </p:spPr>
        <p:txBody>
          <a:bodyPr/>
          <a:lstStyle/>
          <a:p>
            <a:pPr marL="0" indent="0">
              <a:buNone/>
            </a:pPr>
            <a:r>
              <a:rPr lang="en-ZA" sz="1800" b="1" dirty="0">
                <a:solidFill>
                  <a:srgbClr val="0B6C36"/>
                </a:solidFill>
              </a:rPr>
              <a:t>Example 1 - Answer</a:t>
            </a:r>
          </a:p>
          <a:p>
            <a:r>
              <a:rPr lang="en-GB" sz="2000" dirty="0"/>
              <a:t>What key finding can you draw from the chart below: </a:t>
            </a:r>
          </a:p>
          <a:p>
            <a:pPr marL="0" indent="0">
              <a:buNone/>
            </a:pPr>
            <a:endParaRPr lang="en-GB" sz="1600" b="1" dirty="0">
              <a:solidFill>
                <a:srgbClr val="0B6C36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rgbClr val="0B6C36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rgbClr val="0B6C36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rgbClr val="0B6C36"/>
              </a:solidFill>
            </a:endParaRPr>
          </a:p>
          <a:p>
            <a:pPr marL="0" lvl="3" indent="0">
              <a:buNone/>
              <a:tabLst/>
            </a:pPr>
            <a:endParaRPr lang="en-GB" b="1" dirty="0">
              <a:solidFill>
                <a:srgbClr val="0B6C36"/>
              </a:solidFill>
            </a:endParaRPr>
          </a:p>
          <a:p>
            <a:pPr marL="0" lvl="3" indent="0">
              <a:buNone/>
              <a:tabLst/>
            </a:pPr>
            <a:endParaRPr lang="en-GB" b="1" dirty="0">
              <a:solidFill>
                <a:srgbClr val="0B6C36"/>
              </a:solidFill>
            </a:endParaRPr>
          </a:p>
          <a:p>
            <a:pPr marL="0" lvl="3" indent="0">
              <a:buNone/>
              <a:tabLst/>
            </a:pPr>
            <a:endParaRPr lang="en-GB" b="1" dirty="0">
              <a:solidFill>
                <a:srgbClr val="0B6C36"/>
              </a:solidFill>
            </a:endParaRPr>
          </a:p>
          <a:p>
            <a:pPr marL="0" lvl="3" indent="0">
              <a:buNone/>
              <a:tabLst/>
            </a:pPr>
            <a:endParaRPr lang="en-GB" b="1" dirty="0">
              <a:solidFill>
                <a:srgbClr val="0B6C36"/>
              </a:solidFill>
            </a:endParaRPr>
          </a:p>
          <a:p>
            <a:pPr marL="0" lvl="3" indent="0">
              <a:buNone/>
              <a:tabLst/>
            </a:pPr>
            <a:endParaRPr lang="en-GB" b="1" dirty="0">
              <a:solidFill>
                <a:srgbClr val="0B6C36"/>
              </a:solidFill>
            </a:endParaRPr>
          </a:p>
          <a:p>
            <a:pPr marL="0" lvl="3" indent="0">
              <a:buNone/>
              <a:tabLst/>
            </a:pPr>
            <a:endParaRPr lang="en-GB" b="1" dirty="0">
              <a:solidFill>
                <a:srgbClr val="0B6C36"/>
              </a:solidFill>
            </a:endParaRPr>
          </a:p>
          <a:p>
            <a:pPr marL="0" lvl="3" indent="0">
              <a:buNone/>
              <a:tabLst/>
            </a:pPr>
            <a:endParaRPr lang="en-GB" b="1" dirty="0">
              <a:solidFill>
                <a:srgbClr val="0B6C36"/>
              </a:solidFill>
            </a:endParaRPr>
          </a:p>
          <a:p>
            <a:pPr marL="0" lvl="3" indent="0">
              <a:buNone/>
              <a:tabLst/>
            </a:pPr>
            <a:endParaRPr lang="en-GB" b="1" dirty="0">
              <a:solidFill>
                <a:srgbClr val="0B6C36"/>
              </a:solidFill>
            </a:endParaRPr>
          </a:p>
          <a:p>
            <a:pPr marL="0" lvl="3" indent="0">
              <a:buNone/>
              <a:tabLst/>
            </a:pPr>
            <a:r>
              <a:rPr lang="en-GB" b="1" dirty="0">
                <a:solidFill>
                  <a:srgbClr val="0B6C36"/>
                </a:solidFill>
              </a:rPr>
              <a:t>Sample answer </a:t>
            </a:r>
          </a:p>
          <a:p>
            <a:pPr marL="362720" lvl="3">
              <a:tabLst/>
            </a:pPr>
            <a:r>
              <a:rPr lang="en-GB" sz="2000" dirty="0">
                <a:solidFill>
                  <a:srgbClr val="FF0000"/>
                </a:solidFill>
              </a:rPr>
              <a:t>R15 million can be saved by insourcing catering in high capacity urban hospitals</a:t>
            </a:r>
          </a:p>
          <a:p>
            <a:pPr marL="362720" lvl="3">
              <a:tabLst/>
            </a:pPr>
            <a:endParaRPr lang="en-GB" dirty="0"/>
          </a:p>
          <a:p>
            <a:pPr marL="0" indent="0">
              <a:buNone/>
            </a:pPr>
            <a:endParaRPr lang="en-ZA" dirty="0"/>
          </a:p>
        </p:txBody>
      </p:sp>
      <p:graphicFrame>
        <p:nvGraphicFramePr>
          <p:cNvPr id="6" name="Object 2">
            <a:hlinkClick r:id="" action="ppaction://ole?verb=0"/>
            <a:extLst>
              <a:ext uri="{FF2B5EF4-FFF2-40B4-BE49-F238E27FC236}">
                <a16:creationId xmlns:a16="http://schemas.microsoft.com/office/drawing/2014/main" id="{B5396407-ADD5-440B-807C-1D857DD380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926827"/>
              </p:ext>
            </p:extLst>
          </p:nvPr>
        </p:nvGraphicFramePr>
        <p:xfrm>
          <a:off x="5830796" y="2104505"/>
          <a:ext cx="2397739" cy="25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Chart" r:id="rId3" imgW="3457575" imgH="3609975" progId="MSGraph.Chart.8">
                  <p:embed followColorScheme="full"/>
                </p:oleObj>
              </mc:Choice>
              <mc:Fallback>
                <p:oleObj name="Chart" r:id="rId3" imgW="3457575" imgH="3609975" progId="MSGraph.Chart.8">
                  <p:embed followColorScheme="full"/>
                  <p:pic>
                    <p:nvPicPr>
                      <p:cNvPr id="6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B5396407-ADD5-440B-807C-1D857DD380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0796" y="2104505"/>
                        <a:ext cx="2397739" cy="250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6">
            <a:extLst>
              <a:ext uri="{FF2B5EF4-FFF2-40B4-BE49-F238E27FC236}">
                <a16:creationId xmlns:a16="http://schemas.microsoft.com/office/drawing/2014/main" id="{F5D8281C-27CF-4433-BBDD-13AFA3700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531" y="1630456"/>
            <a:ext cx="2766270" cy="63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5593" tIns="42045" rIns="85593" bIns="42045" anchor="b">
            <a:spAutoFit/>
          </a:bodyPr>
          <a:lstStyle>
            <a:lvl1pPr defTabSz="8651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3850" indent="-107950" defTabSz="8651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41338" indent="-109538" defTabSz="8651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57238" indent="-107950" defTabSz="8651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73138" indent="-107950" defTabSz="8651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30338" indent="-10795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87538" indent="-10795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344738" indent="-10795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801938" indent="-10795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Average Expenditure per meal for high capacity urban hospitals (Rands)</a:t>
            </a:r>
            <a:endParaRPr lang="en-US" altLang="en-US" sz="10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FC42A29-1A01-49EB-AC47-319786037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923563"/>
              </p:ext>
            </p:extLst>
          </p:nvPr>
        </p:nvGraphicFramePr>
        <p:xfrm>
          <a:off x="3657998" y="4563819"/>
          <a:ext cx="4345595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2081">
                  <a:extLst>
                    <a:ext uri="{9D8B030D-6E8A-4147-A177-3AD203B41FA5}">
                      <a16:colId xmlns:a16="http://schemas.microsoft.com/office/drawing/2014/main" val="261736315"/>
                    </a:ext>
                  </a:extLst>
                </a:gridCol>
                <a:gridCol w="981757">
                  <a:extLst>
                    <a:ext uri="{9D8B030D-6E8A-4147-A177-3AD203B41FA5}">
                      <a16:colId xmlns:a16="http://schemas.microsoft.com/office/drawing/2014/main" val="2338824893"/>
                    </a:ext>
                  </a:extLst>
                </a:gridCol>
                <a:gridCol w="981757">
                  <a:extLst>
                    <a:ext uri="{9D8B030D-6E8A-4147-A177-3AD203B41FA5}">
                      <a16:colId xmlns:a16="http://schemas.microsoft.com/office/drawing/2014/main" val="1962040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meals served per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494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358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1D42F-EB22-40F3-BB2E-539C3C3A52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19</a:t>
            </a:fld>
            <a:endParaRPr lang="en-ZA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44954B0F-7B7B-4B81-B56E-0E479133D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678" y="459204"/>
            <a:ext cx="9274522" cy="6149613"/>
          </a:xfrm>
        </p:spPr>
        <p:txBody>
          <a:bodyPr/>
          <a:lstStyle/>
          <a:p>
            <a:pPr marL="0" indent="0">
              <a:buNone/>
            </a:pPr>
            <a:r>
              <a:rPr lang="en-ZA" sz="1800" b="1" dirty="0">
                <a:solidFill>
                  <a:srgbClr val="0B6C36"/>
                </a:solidFill>
              </a:rPr>
              <a:t>Example 2 - Please go to </a:t>
            </a:r>
            <a:r>
              <a:rPr lang="en-ZA" sz="1800" b="1" dirty="0">
                <a:solidFill>
                  <a:srgbClr val="0B6C36"/>
                </a:solidFill>
                <a:hlinkClick r:id="rId2"/>
              </a:rPr>
              <a:t>www.menti.com</a:t>
            </a:r>
            <a:r>
              <a:rPr lang="en-ZA" sz="1800" b="1" dirty="0">
                <a:solidFill>
                  <a:srgbClr val="0B6C36"/>
                </a:solidFill>
              </a:rPr>
              <a:t> and use code 42 10 75 7</a:t>
            </a:r>
          </a:p>
          <a:p>
            <a:pPr marL="0" indent="0">
              <a:buNone/>
            </a:pPr>
            <a:endParaRPr lang="en-ZA" sz="1800" b="1" dirty="0">
              <a:solidFill>
                <a:srgbClr val="0B6C36"/>
              </a:solidFill>
            </a:endParaRPr>
          </a:p>
          <a:p>
            <a:r>
              <a:rPr lang="en-GB" sz="2000" dirty="0"/>
              <a:t>What key finding can you draw from the chart below: </a:t>
            </a:r>
          </a:p>
          <a:p>
            <a:pPr marL="0" indent="0">
              <a:buNone/>
            </a:pPr>
            <a:endParaRPr lang="en-GB" sz="1600" b="1" dirty="0">
              <a:solidFill>
                <a:srgbClr val="0B6C36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rgbClr val="0B6C36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rgbClr val="0B6C36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rgbClr val="0B6C36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rgbClr val="0B6C36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rgbClr val="0B6C36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rgbClr val="0B6C36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rgbClr val="0B6C36"/>
              </a:solidFill>
            </a:endParaRPr>
          </a:p>
          <a:p>
            <a:pPr marL="0" lvl="3" indent="0">
              <a:buNone/>
              <a:tabLst/>
            </a:pPr>
            <a:endParaRPr lang="en-GB" b="1" dirty="0">
              <a:solidFill>
                <a:srgbClr val="0B6C36"/>
              </a:solidFill>
            </a:endParaRPr>
          </a:p>
          <a:p>
            <a:pPr marL="0" lvl="3" indent="0">
              <a:buNone/>
              <a:tabLst/>
            </a:pPr>
            <a:endParaRPr lang="en-GB" b="1" dirty="0">
              <a:solidFill>
                <a:srgbClr val="0B6C36"/>
              </a:solidFill>
            </a:endParaRPr>
          </a:p>
          <a:p>
            <a:pPr marL="0" lvl="3" indent="0">
              <a:buNone/>
              <a:tabLst/>
            </a:pPr>
            <a:endParaRPr lang="en-GB" b="1" dirty="0">
              <a:solidFill>
                <a:srgbClr val="0B6C36"/>
              </a:solidFill>
            </a:endParaRPr>
          </a:p>
          <a:p>
            <a:pPr marL="0" lvl="3" indent="0">
              <a:buNone/>
              <a:tabLst/>
            </a:pPr>
            <a:r>
              <a:rPr lang="en-GB" b="1" dirty="0">
                <a:solidFill>
                  <a:srgbClr val="0B6C36"/>
                </a:solidFill>
              </a:rPr>
              <a:t>Hint</a:t>
            </a:r>
          </a:p>
          <a:p>
            <a:pPr marL="362720" lvl="3">
              <a:tabLst/>
            </a:pPr>
            <a:r>
              <a:rPr lang="en-GB" sz="2000" dirty="0"/>
              <a:t>Think of direct programme costs vs. programme overheads</a:t>
            </a:r>
          </a:p>
          <a:p>
            <a:pPr marL="362720" lvl="3">
              <a:tabLst/>
            </a:pPr>
            <a:r>
              <a:rPr lang="en-GB" sz="2000" dirty="0"/>
              <a:t>Think policy choices around programme implementation</a:t>
            </a:r>
          </a:p>
          <a:p>
            <a:endParaRPr lang="en-GB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F5D8281C-27CF-4433-BBDD-13AFA3700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9558" y="1836284"/>
            <a:ext cx="3689130" cy="45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5593" tIns="42045" rIns="85593" bIns="42045" anchor="b">
            <a:spAutoFit/>
          </a:bodyPr>
          <a:lstStyle>
            <a:lvl1pPr defTabSz="8651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3850" indent="-107950" defTabSz="8651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41338" indent="-109538" defTabSz="8651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57238" indent="-107950" defTabSz="8651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73138" indent="-107950" defTabSz="8651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30338" indent="-10795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87538" indent="-10795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344738" indent="-10795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801938" indent="-10795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Distribution of expenditure on TB </a:t>
            </a:r>
            <a:r>
              <a:rPr lang="en-US" altLang="en-US" sz="1200" b="1" dirty="0" err="1"/>
              <a:t>programmes</a:t>
            </a:r>
            <a:r>
              <a:rPr lang="en-US" altLang="en-US" sz="1200" b="1" dirty="0"/>
              <a:t> by expenditure buckets</a:t>
            </a:r>
            <a:endParaRPr lang="en-US" altLang="en-US" sz="10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48C2510-19FD-47F4-8FEF-A003FC271F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9039516"/>
              </p:ext>
            </p:extLst>
          </p:nvPr>
        </p:nvGraphicFramePr>
        <p:xfrm>
          <a:off x="3404474" y="2487593"/>
          <a:ext cx="7159297" cy="270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8796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00D787-8465-442B-A7CE-0A1F93B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How to do an expenditure analysis?</a:t>
            </a:r>
          </a:p>
        </p:txBody>
      </p:sp>
      <p:sp>
        <p:nvSpPr>
          <p:cNvPr id="227" name="Rectangle 222">
            <a:extLst>
              <a:ext uri="{FF2B5EF4-FFF2-40B4-BE49-F238E27FC236}">
                <a16:creationId xmlns:a16="http://schemas.microsoft.com/office/drawing/2014/main" id="{A04A91FB-69FC-4A72-B066-404A46C23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120" y="401615"/>
            <a:ext cx="8594330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169" tIns="28548" rIns="67169" bIns="28548" anchor="b"/>
          <a:lstStyle/>
          <a:p>
            <a:pPr defTabSz="977328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</a:pPr>
            <a:endParaRPr lang="en-US" sz="1904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E1B3E36-671E-4D93-9734-DEDDCB421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3" y="429482"/>
            <a:ext cx="11062947" cy="5268443"/>
          </a:xfrm>
        </p:spPr>
        <p:txBody>
          <a:bodyPr/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	5 steps: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760634" lvl="1" indent="-362686" defTabSz="483582">
              <a:spcBef>
                <a:spcPts val="1800"/>
              </a:spcBef>
              <a:spcAft>
                <a:spcPts val="635"/>
              </a:spcAft>
              <a:tabLst>
                <a:tab pos="241813" algn="l"/>
              </a:tabLst>
            </a:pPr>
            <a:endParaRPr lang="en-GB" b="1" dirty="0">
              <a:solidFill>
                <a:prstClr val="black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760634" lvl="1" indent="-362686" defTabSz="483582">
              <a:spcBef>
                <a:spcPts val="1800"/>
              </a:spcBef>
              <a:spcAft>
                <a:spcPts val="635"/>
              </a:spcAft>
              <a:tabLst>
                <a:tab pos="241813" algn="l"/>
              </a:tabLst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Find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identify funding sources </a:t>
            </a:r>
          </a:p>
          <a:p>
            <a:pPr marL="760634" lvl="1" indent="-362686" defTabSz="483582">
              <a:spcBef>
                <a:spcPts val="1200"/>
              </a:spcBef>
              <a:spcAft>
                <a:spcPts val="635"/>
              </a:spcAft>
              <a:tabLst>
                <a:tab pos="241813" algn="l"/>
              </a:tabLst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Consolidate &amp; Clean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data to show total expenditure </a:t>
            </a:r>
          </a:p>
          <a:p>
            <a:pPr marL="760634" lvl="1" indent="-362686" defTabSz="483582">
              <a:spcBef>
                <a:spcPts val="635"/>
              </a:spcBef>
              <a:spcAft>
                <a:spcPts val="635"/>
              </a:spcAft>
              <a:tabLst>
                <a:tab pos="241813" algn="l"/>
              </a:tabLst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Group &amp; Allocate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expenditure to expenditure buckets aligned to log frame</a:t>
            </a:r>
          </a:p>
          <a:p>
            <a:pPr marL="760634" lvl="1" indent="-362686" defTabSz="483582">
              <a:spcBef>
                <a:spcPts val="635"/>
              </a:spcBef>
              <a:spcAft>
                <a:spcPts val="635"/>
              </a:spcAft>
              <a:tabLst>
                <a:tab pos="241813" algn="l"/>
              </a:tabLst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Analyse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to show trends and findings</a:t>
            </a:r>
          </a:p>
          <a:p>
            <a:pPr marL="760634" lvl="1" indent="-362686" defTabSz="483582">
              <a:spcBef>
                <a:spcPts val="635"/>
              </a:spcBef>
              <a:spcAft>
                <a:spcPts val="635"/>
              </a:spcAft>
              <a:tabLst>
                <a:tab pos="241813" algn="l"/>
              </a:tabLst>
            </a:pPr>
            <a:r>
              <a:rPr lang="en-GB" b="1" u="sng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Interpret </a:t>
            </a:r>
            <a:r>
              <a:rPr lang="en-GB" u="sng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the key findings supported by evidence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DB619AD6-F7EA-4029-BD19-1D840677C9DF}"/>
              </a:ext>
            </a:extLst>
          </p:cNvPr>
          <p:cNvGraphicFramePr>
            <a:graphicFrameLocks/>
          </p:cNvGraphicFramePr>
          <p:nvPr/>
        </p:nvGraphicFramePr>
        <p:xfrm>
          <a:off x="678458" y="1762877"/>
          <a:ext cx="11354536" cy="783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FB3394A-FBA1-7749-A40F-620449F3DA96}"/>
              </a:ext>
            </a:extLst>
          </p:cNvPr>
          <p:cNvSpPr txBox="1"/>
          <p:nvPr/>
        </p:nvSpPr>
        <p:spPr>
          <a:xfrm rot="16200000">
            <a:off x="-408164" y="3408232"/>
            <a:ext cx="209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4BB6F9-D072-C142-B5DE-DEC7079EA04D}"/>
              </a:ext>
            </a:extLst>
          </p:cNvPr>
          <p:cNvSpPr txBox="1"/>
          <p:nvPr/>
        </p:nvSpPr>
        <p:spPr>
          <a:xfrm rot="16200000">
            <a:off x="-407334" y="4943257"/>
            <a:ext cx="209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772A32C2-2C38-8146-AC54-D64E4E59DFB3}"/>
              </a:ext>
            </a:extLst>
          </p:cNvPr>
          <p:cNvSpPr/>
          <p:nvPr/>
        </p:nvSpPr>
        <p:spPr>
          <a:xfrm>
            <a:off x="958146" y="2920933"/>
            <a:ext cx="383443" cy="1584129"/>
          </a:xfrm>
          <a:prstGeom prst="leftBrace">
            <a:avLst>
              <a:gd name="adj1" fmla="val 4289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62E47A4A-4608-2240-9510-0005D4E15910}"/>
              </a:ext>
            </a:extLst>
          </p:cNvPr>
          <p:cNvSpPr/>
          <p:nvPr/>
        </p:nvSpPr>
        <p:spPr>
          <a:xfrm>
            <a:off x="958145" y="4604462"/>
            <a:ext cx="383443" cy="1046922"/>
          </a:xfrm>
          <a:prstGeom prst="leftBrace">
            <a:avLst>
              <a:gd name="adj1" fmla="val 4289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BDA3D8F-78AF-A248-A0B6-54A33B31DF9B}"/>
              </a:ext>
            </a:extLst>
          </p:cNvPr>
          <p:cNvSpPr/>
          <p:nvPr/>
        </p:nvSpPr>
        <p:spPr>
          <a:xfrm>
            <a:off x="454091" y="1444574"/>
            <a:ext cx="594530" cy="576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25DA60A-8BB5-CD4E-BC33-8E8437D33599}"/>
              </a:ext>
            </a:extLst>
          </p:cNvPr>
          <p:cNvSpPr/>
          <p:nvPr/>
        </p:nvSpPr>
        <p:spPr>
          <a:xfrm>
            <a:off x="3012017" y="1459637"/>
            <a:ext cx="594530" cy="576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B89E74-E3E4-6941-836E-728AB0A93C76}"/>
              </a:ext>
            </a:extLst>
          </p:cNvPr>
          <p:cNvSpPr/>
          <p:nvPr/>
        </p:nvSpPr>
        <p:spPr>
          <a:xfrm>
            <a:off x="5199781" y="1440285"/>
            <a:ext cx="594530" cy="576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52EF18-5142-A842-BA89-AF3C81A3A6FC}"/>
              </a:ext>
            </a:extLst>
          </p:cNvPr>
          <p:cNvSpPr/>
          <p:nvPr/>
        </p:nvSpPr>
        <p:spPr>
          <a:xfrm>
            <a:off x="7338657" y="1440284"/>
            <a:ext cx="594530" cy="576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D7600A8-7711-E54B-B1AC-8D7110BD3F40}"/>
              </a:ext>
            </a:extLst>
          </p:cNvPr>
          <p:cNvSpPr/>
          <p:nvPr/>
        </p:nvSpPr>
        <p:spPr>
          <a:xfrm>
            <a:off x="9575309" y="1440283"/>
            <a:ext cx="594530" cy="576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3846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1D42F-EB22-40F3-BB2E-539C3C3A52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20</a:t>
            </a:fld>
            <a:endParaRPr lang="en-ZA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44954B0F-7B7B-4B81-B56E-0E479133D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678" y="459204"/>
            <a:ext cx="9274522" cy="6149613"/>
          </a:xfrm>
        </p:spPr>
        <p:txBody>
          <a:bodyPr/>
          <a:lstStyle/>
          <a:p>
            <a:pPr marL="0" indent="0">
              <a:buNone/>
            </a:pPr>
            <a:r>
              <a:rPr lang="en-ZA" sz="1800" b="1" dirty="0">
                <a:solidFill>
                  <a:srgbClr val="0B6C36"/>
                </a:solidFill>
              </a:rPr>
              <a:t>Example 2</a:t>
            </a:r>
          </a:p>
          <a:p>
            <a:r>
              <a:rPr lang="en-GB" sz="2000" dirty="0"/>
              <a:t>What key finding can you draw from the chart below: </a:t>
            </a:r>
          </a:p>
          <a:p>
            <a:pPr marL="0" indent="0">
              <a:buNone/>
            </a:pPr>
            <a:endParaRPr lang="en-GB" sz="1600" b="1" dirty="0">
              <a:solidFill>
                <a:srgbClr val="0B6C36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rgbClr val="0B6C36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rgbClr val="0B6C36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rgbClr val="0B6C36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rgbClr val="0B6C36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rgbClr val="0B6C36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rgbClr val="0B6C36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rgbClr val="0B6C36"/>
              </a:solidFill>
            </a:endParaRPr>
          </a:p>
          <a:p>
            <a:pPr marL="0" lvl="3" indent="0">
              <a:buNone/>
              <a:tabLst/>
            </a:pPr>
            <a:endParaRPr lang="en-GB" b="1" dirty="0">
              <a:solidFill>
                <a:srgbClr val="0B6C36"/>
              </a:solidFill>
            </a:endParaRPr>
          </a:p>
          <a:p>
            <a:pPr marL="0" lvl="3" indent="0">
              <a:buNone/>
              <a:tabLst/>
            </a:pPr>
            <a:endParaRPr lang="en-GB" b="1" dirty="0">
              <a:solidFill>
                <a:srgbClr val="0B6C36"/>
              </a:solidFill>
            </a:endParaRPr>
          </a:p>
          <a:p>
            <a:pPr marL="0" lvl="3" indent="0">
              <a:buNone/>
              <a:tabLst/>
            </a:pPr>
            <a:endParaRPr lang="en-GB" b="1" dirty="0">
              <a:solidFill>
                <a:srgbClr val="0B6C36"/>
              </a:solidFill>
            </a:endParaRPr>
          </a:p>
          <a:p>
            <a:pPr marL="0" lvl="3" indent="0">
              <a:buNone/>
              <a:tabLst/>
            </a:pPr>
            <a:endParaRPr lang="en-GB" b="1" dirty="0">
              <a:solidFill>
                <a:srgbClr val="0B6C36"/>
              </a:solidFill>
            </a:endParaRPr>
          </a:p>
          <a:p>
            <a:pPr marL="0" lvl="3" indent="0">
              <a:buNone/>
              <a:tabLst/>
            </a:pPr>
            <a:r>
              <a:rPr lang="en-GB" b="1" dirty="0">
                <a:solidFill>
                  <a:srgbClr val="0B6C36"/>
                </a:solidFill>
              </a:rPr>
              <a:t>Sample answer</a:t>
            </a:r>
          </a:p>
          <a:p>
            <a:pPr marL="362720" lvl="3">
              <a:tabLst/>
            </a:pPr>
            <a:r>
              <a:rPr lang="en-GB" sz="2000" dirty="0">
                <a:solidFill>
                  <a:srgbClr val="FF0000"/>
                </a:solidFill>
              </a:rPr>
              <a:t>Programme expenditure is efficient as over 80% of the expenditure is on direct programme costs </a:t>
            </a:r>
          </a:p>
          <a:p>
            <a:pPr marL="362720" lvl="3">
              <a:tabLst/>
            </a:pPr>
            <a:r>
              <a:rPr lang="en-GB" sz="2000" dirty="0">
                <a:solidFill>
                  <a:srgbClr val="FF0000"/>
                </a:solidFill>
              </a:rPr>
              <a:t>Our policy of delivering services via NPIs is been poorly implemented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F5D8281C-27CF-4433-BBDD-13AFA3700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9558" y="1836284"/>
            <a:ext cx="3689130" cy="45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5593" tIns="42045" rIns="85593" bIns="42045" anchor="b">
            <a:spAutoFit/>
          </a:bodyPr>
          <a:lstStyle>
            <a:lvl1pPr defTabSz="8651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3850" indent="-107950" defTabSz="8651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41338" indent="-109538" defTabSz="8651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57238" indent="-107950" defTabSz="8651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73138" indent="-107950" defTabSz="8651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30338" indent="-10795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87538" indent="-10795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344738" indent="-10795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801938" indent="-10795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Distribution of expenditure on TB </a:t>
            </a:r>
            <a:r>
              <a:rPr lang="en-US" altLang="en-US" sz="1200" b="1" dirty="0" err="1"/>
              <a:t>programmes</a:t>
            </a:r>
            <a:r>
              <a:rPr lang="en-US" altLang="en-US" sz="1200" b="1" dirty="0"/>
              <a:t> by expenditure buckets</a:t>
            </a:r>
            <a:endParaRPr lang="en-US" altLang="en-US" sz="10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48C2510-19FD-47F4-8FEF-A003FC271FF0}"/>
              </a:ext>
            </a:extLst>
          </p:cNvPr>
          <p:cNvGraphicFramePr/>
          <p:nvPr/>
        </p:nvGraphicFramePr>
        <p:xfrm>
          <a:off x="3404474" y="2487593"/>
          <a:ext cx="7159297" cy="270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CA2D91-2903-4510-8C1F-BB0637CC0D1E}"/>
              </a:ext>
            </a:extLst>
          </p:cNvPr>
          <p:cNvCxnSpPr/>
          <p:nvPr/>
        </p:nvCxnSpPr>
        <p:spPr>
          <a:xfrm>
            <a:off x="3404474" y="3429000"/>
            <a:ext cx="72845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74BC5D1-1335-493A-BCC9-85F966DD0CB9}"/>
              </a:ext>
            </a:extLst>
          </p:cNvPr>
          <p:cNvSpPr txBox="1"/>
          <p:nvPr/>
        </p:nvSpPr>
        <p:spPr>
          <a:xfrm>
            <a:off x="9285890" y="3666632"/>
            <a:ext cx="2069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Direct programme costs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A18D88-A222-43D8-99B6-AB94A6037613}"/>
              </a:ext>
            </a:extLst>
          </p:cNvPr>
          <p:cNvSpPr txBox="1"/>
          <p:nvPr/>
        </p:nvSpPr>
        <p:spPr>
          <a:xfrm>
            <a:off x="9285889" y="2615460"/>
            <a:ext cx="2069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Programme overheads</a:t>
            </a:r>
          </a:p>
        </p:txBody>
      </p:sp>
    </p:spTree>
    <p:extLst>
      <p:ext uri="{BB962C8B-B14F-4D97-AF65-F5344CB8AC3E}">
        <p14:creationId xmlns:p14="http://schemas.microsoft.com/office/powerpoint/2010/main" val="576191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1D42F-EB22-40F3-BB2E-539C3C3A52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21</a:t>
            </a:fld>
            <a:endParaRPr lang="en-ZA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44954B0F-7B7B-4B81-B56E-0E479133D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678" y="459204"/>
            <a:ext cx="9274522" cy="6149613"/>
          </a:xfrm>
        </p:spPr>
        <p:txBody>
          <a:bodyPr/>
          <a:lstStyle/>
          <a:p>
            <a:pPr marL="0" indent="0">
              <a:buNone/>
            </a:pPr>
            <a:r>
              <a:rPr lang="en-ZA" sz="1800" b="1" dirty="0">
                <a:solidFill>
                  <a:srgbClr val="0B6C36"/>
                </a:solidFill>
              </a:rPr>
              <a:t>Example 3 - Please go to </a:t>
            </a:r>
            <a:r>
              <a:rPr lang="en-ZA" sz="1800" b="1" dirty="0">
                <a:solidFill>
                  <a:srgbClr val="0B6C36"/>
                </a:solidFill>
                <a:hlinkClick r:id="rId2"/>
              </a:rPr>
              <a:t>www.menti.com</a:t>
            </a:r>
            <a:r>
              <a:rPr lang="en-ZA" sz="1800" b="1" dirty="0">
                <a:solidFill>
                  <a:srgbClr val="0B6C36"/>
                </a:solidFill>
              </a:rPr>
              <a:t> and use code 42 10 75 7</a:t>
            </a:r>
          </a:p>
          <a:p>
            <a:r>
              <a:rPr lang="en-GB" sz="2000" dirty="0"/>
              <a:t>What key finding can you draw from the chart below: </a:t>
            </a:r>
          </a:p>
          <a:p>
            <a:pPr marL="0" lvl="3" indent="0">
              <a:buNone/>
              <a:tabLst/>
            </a:pPr>
            <a:endParaRPr lang="en-GB" sz="1600" b="1" dirty="0">
              <a:solidFill>
                <a:srgbClr val="0B6C36"/>
              </a:solidFill>
            </a:endParaRPr>
          </a:p>
          <a:p>
            <a:pPr marL="0" lvl="3" indent="0">
              <a:buNone/>
              <a:tabLst/>
            </a:pPr>
            <a:r>
              <a:rPr lang="en-GB" sz="2000" dirty="0"/>
              <a:t> </a:t>
            </a:r>
            <a:endParaRPr lang="en-GB" sz="1600" b="1" dirty="0">
              <a:solidFill>
                <a:srgbClr val="0B6C36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rgbClr val="0B6C36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rgbClr val="0B6C36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rgbClr val="0B6C36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rgbClr val="0B6C36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rgbClr val="0B6C36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rgbClr val="0B6C36"/>
              </a:solidFill>
            </a:endParaRPr>
          </a:p>
          <a:p>
            <a:pPr marL="0" lvl="3" indent="0">
              <a:buNone/>
              <a:tabLst/>
            </a:pPr>
            <a:endParaRPr lang="en-GB" b="1" dirty="0">
              <a:solidFill>
                <a:srgbClr val="0B6C36"/>
              </a:solidFill>
            </a:endParaRPr>
          </a:p>
          <a:p>
            <a:pPr marL="0" lvl="3" indent="0">
              <a:buNone/>
              <a:tabLst/>
            </a:pPr>
            <a:endParaRPr lang="en-GB" b="1" dirty="0">
              <a:solidFill>
                <a:srgbClr val="0B6C36"/>
              </a:solidFill>
            </a:endParaRPr>
          </a:p>
          <a:p>
            <a:pPr marL="0" lvl="3" indent="0">
              <a:buNone/>
              <a:tabLst/>
            </a:pPr>
            <a:endParaRPr lang="en-GB" b="1" dirty="0">
              <a:solidFill>
                <a:srgbClr val="0B6C36"/>
              </a:solidFill>
            </a:endParaRPr>
          </a:p>
          <a:p>
            <a:pPr marL="0" lvl="3" indent="0">
              <a:buNone/>
              <a:tabLst/>
            </a:pPr>
            <a:endParaRPr lang="en-GB" b="1" dirty="0">
              <a:solidFill>
                <a:srgbClr val="0B6C36"/>
              </a:solidFill>
            </a:endParaRPr>
          </a:p>
          <a:p>
            <a:pPr marL="0" lvl="3" indent="0">
              <a:buNone/>
              <a:tabLst/>
            </a:pPr>
            <a:r>
              <a:rPr lang="en-GB" b="1" dirty="0">
                <a:solidFill>
                  <a:srgbClr val="0B6C36"/>
                </a:solidFill>
              </a:rPr>
              <a:t>Hint</a:t>
            </a:r>
          </a:p>
          <a:p>
            <a:pPr marL="362720" lvl="3">
              <a:tabLst/>
            </a:pPr>
            <a:r>
              <a:rPr lang="en-GB" sz="2000" dirty="0"/>
              <a:t>Think inflation – general inflation or medical inflation</a:t>
            </a:r>
          </a:p>
          <a:p>
            <a:pPr marL="362720" lvl="3">
              <a:tabLst/>
            </a:pPr>
            <a:r>
              <a:rPr lang="en-GB" sz="2000" dirty="0"/>
              <a:t>Or think growth in patient numbers </a:t>
            </a:r>
          </a:p>
          <a:p>
            <a:endParaRPr lang="en-GB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F5D8281C-27CF-4433-BBDD-13AFA3700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3792" y="1912161"/>
            <a:ext cx="3689130" cy="45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5593" tIns="42045" rIns="85593" bIns="42045" anchor="b">
            <a:spAutoFit/>
          </a:bodyPr>
          <a:lstStyle>
            <a:lvl1pPr defTabSz="8651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3850" indent="-107950" defTabSz="8651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41338" indent="-109538" defTabSz="8651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57238" indent="-107950" defTabSz="8651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73138" indent="-107950" defTabSz="8651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30338" indent="-10795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87538" indent="-10795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344738" indent="-10795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801938" indent="-10795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Year on Year Growth on Expenditure on TB </a:t>
            </a:r>
            <a:r>
              <a:rPr lang="en-US" altLang="en-US" sz="1200" b="1" dirty="0" err="1"/>
              <a:t>Programmes</a:t>
            </a:r>
            <a:endParaRPr lang="en-US" altLang="en-US" sz="10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48C2510-19FD-47F4-8FEF-A003FC271F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7993993"/>
              </p:ext>
            </p:extLst>
          </p:nvPr>
        </p:nvGraphicFramePr>
        <p:xfrm>
          <a:off x="3388709" y="2471828"/>
          <a:ext cx="7159297" cy="245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3538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C680F8C-FEF0-424A-9401-9BC779D7AB7A}"/>
              </a:ext>
            </a:extLst>
          </p:cNvPr>
          <p:cNvSpPr/>
          <p:nvPr/>
        </p:nvSpPr>
        <p:spPr>
          <a:xfrm>
            <a:off x="0" y="0"/>
            <a:ext cx="12192000" cy="949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1396E9-73C2-4B0E-AEA2-7DF1C67224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22</a:t>
            </a:fld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CF075F-8888-4937-882F-3721BECE0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Decision tree</a:t>
            </a:r>
          </a:p>
        </p:txBody>
      </p:sp>
      <p:sp>
        <p:nvSpPr>
          <p:cNvPr id="4" name="Rectangle: Rounded Corners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B51858F-FEE0-4B28-B1C0-83D9A00412A5}"/>
              </a:ext>
            </a:extLst>
          </p:cNvPr>
          <p:cNvSpPr/>
          <p:nvPr/>
        </p:nvSpPr>
        <p:spPr>
          <a:xfrm>
            <a:off x="182879" y="2971978"/>
            <a:ext cx="1869281" cy="87956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Is the service still </a:t>
            </a:r>
            <a:r>
              <a:rPr lang="en-ZA" sz="1100" b="1" dirty="0"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 to the needs of beneficiaries?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DDB2C8-535D-492F-8542-285D62D4208C}"/>
              </a:ext>
            </a:extLst>
          </p:cNvPr>
          <p:cNvSpPr/>
          <p:nvPr/>
        </p:nvSpPr>
        <p:spPr>
          <a:xfrm>
            <a:off x="2667884" y="2971978"/>
            <a:ext cx="1869281" cy="87956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b="1" dirty="0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 should deliver these services?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B332EBE-9963-4A1F-93B7-D63027BC4D71}"/>
              </a:ext>
            </a:extLst>
          </p:cNvPr>
          <p:cNvSpPr/>
          <p:nvPr/>
        </p:nvSpPr>
        <p:spPr>
          <a:xfrm>
            <a:off x="5112168" y="2971978"/>
            <a:ext cx="1869281" cy="87956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b="1" dirty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 best to deliver the service?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22D4C4A-A977-4C72-AB60-889DD664B92F}"/>
              </a:ext>
            </a:extLst>
          </p:cNvPr>
          <p:cNvSpPr/>
          <p:nvPr/>
        </p:nvSpPr>
        <p:spPr>
          <a:xfrm>
            <a:off x="7574036" y="2971978"/>
            <a:ext cx="1869281" cy="87956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Is government delivering the services </a:t>
            </a:r>
            <a:r>
              <a:rPr lang="en-ZA" sz="1100" b="1" dirty="0">
                <a:latin typeface="Arial" panose="020B0604020202020204" pitchFamily="34" charset="0"/>
                <a:cs typeface="Arial" panose="020B0604020202020204" pitchFamily="34" charset="0"/>
              </a:rPr>
              <a:t>efficiently and cost-effectively</a:t>
            </a:r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F820E95-301D-4D52-BCB7-2B68E5DD7759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2052160" y="3411761"/>
            <a:ext cx="615724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878783-F50F-41FA-A7F6-82D8D8F0B77E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4537165" y="3411761"/>
            <a:ext cx="575003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DB161-5716-4CCC-B7E5-8D2908EE4F4F}"/>
              </a:ext>
            </a:extLst>
          </p:cNvPr>
          <p:cNvCxnSpPr>
            <a:stCxn id="9" idx="3"/>
            <a:endCxn id="11" idx="1"/>
          </p:cNvCxnSpPr>
          <p:nvPr/>
        </p:nvCxnSpPr>
        <p:spPr>
          <a:xfrm>
            <a:off x="6981449" y="3411761"/>
            <a:ext cx="592587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344931A-7943-4838-9FF3-78B1DEDFBF31}"/>
              </a:ext>
            </a:extLst>
          </p:cNvPr>
          <p:cNvSpPr/>
          <p:nvPr/>
        </p:nvSpPr>
        <p:spPr>
          <a:xfrm>
            <a:off x="9945189" y="1006937"/>
            <a:ext cx="1753805" cy="58129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Is there potential </a:t>
            </a:r>
            <a:r>
              <a:rPr lang="en-ZA" sz="1100" b="1" dirty="0">
                <a:latin typeface="Arial" panose="020B0604020202020204" pitchFamily="34" charset="0"/>
                <a:cs typeface="Arial" panose="020B0604020202020204" pitchFamily="34" charset="0"/>
              </a:rPr>
              <a:t>duplication</a:t>
            </a:r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 with other programmes?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07B4126-7087-436D-A381-E2FCEC3CD053}"/>
              </a:ext>
            </a:extLst>
          </p:cNvPr>
          <p:cNvSpPr/>
          <p:nvPr/>
        </p:nvSpPr>
        <p:spPr>
          <a:xfrm>
            <a:off x="9945188" y="1780834"/>
            <a:ext cx="1753805" cy="65749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Is the most </a:t>
            </a:r>
            <a:r>
              <a:rPr lang="en-ZA" sz="1100" b="1" dirty="0">
                <a:latin typeface="Arial" panose="020B0604020202020204" pitchFamily="34" charset="0"/>
                <a:cs typeface="Arial" panose="020B0604020202020204" pitchFamily="34" charset="0"/>
              </a:rPr>
              <a:t>cost-effective mix of personnel</a:t>
            </a:r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 used to produce outputs?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85DBE49-9B6A-4257-8DA5-8508C7127588}"/>
              </a:ext>
            </a:extLst>
          </p:cNvPr>
          <p:cNvSpPr/>
          <p:nvPr/>
        </p:nvSpPr>
        <p:spPr>
          <a:xfrm>
            <a:off x="9945187" y="2635438"/>
            <a:ext cx="1753805" cy="65749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Are we buying goods and services at the </a:t>
            </a:r>
            <a:r>
              <a:rPr lang="en-ZA" sz="1100" b="1" dirty="0">
                <a:latin typeface="Arial" panose="020B0604020202020204" pitchFamily="34" charset="0"/>
                <a:cs typeface="Arial" panose="020B0604020202020204" pitchFamily="34" charset="0"/>
              </a:rPr>
              <a:t>best prices</a:t>
            </a:r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6807C0C-8F54-4F21-9AEC-47A81670E0F8}"/>
              </a:ext>
            </a:extLst>
          </p:cNvPr>
          <p:cNvSpPr/>
          <p:nvPr/>
        </p:nvSpPr>
        <p:spPr>
          <a:xfrm>
            <a:off x="9945187" y="3521298"/>
            <a:ext cx="1753805" cy="65749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Are we implementing the programme at the </a:t>
            </a:r>
            <a:r>
              <a:rPr lang="en-ZA" sz="1100" b="1" dirty="0">
                <a:latin typeface="Arial" panose="020B0604020202020204" pitchFamily="34" charset="0"/>
                <a:cs typeface="Arial" panose="020B0604020202020204" pitchFamily="34" charset="0"/>
              </a:rPr>
              <a:t>right pace</a:t>
            </a:r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863A989-011B-45FB-829F-158DC1FF3A33}"/>
              </a:ext>
            </a:extLst>
          </p:cNvPr>
          <p:cNvSpPr/>
          <p:nvPr/>
        </p:nvSpPr>
        <p:spPr>
          <a:xfrm>
            <a:off x="9945187" y="4398677"/>
            <a:ext cx="1753805" cy="65749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Are we using the </a:t>
            </a:r>
            <a:r>
              <a:rPr lang="en-ZA" sz="1100" b="1" dirty="0">
                <a:latin typeface="Arial" panose="020B0604020202020204" pitchFamily="34" charset="0"/>
                <a:cs typeface="Arial" panose="020B0604020202020204" pitchFamily="34" charset="0"/>
              </a:rPr>
              <a:t>right and affordable technology </a:t>
            </a:r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to deliver?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FB3C3AD-C849-427E-8600-8AB3018E1124}"/>
              </a:ext>
            </a:extLst>
          </p:cNvPr>
          <p:cNvSpPr/>
          <p:nvPr/>
        </p:nvSpPr>
        <p:spPr>
          <a:xfrm>
            <a:off x="9945187" y="5239497"/>
            <a:ext cx="1753805" cy="65749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Is the programme consistently </a:t>
            </a:r>
            <a:r>
              <a:rPr lang="en-ZA" sz="1100" b="1" dirty="0">
                <a:latin typeface="Arial" panose="020B0604020202020204" pitchFamily="34" charset="0"/>
                <a:cs typeface="Arial" panose="020B0604020202020204" pitchFamily="34" charset="0"/>
              </a:rPr>
              <a:t>overspending or underspending</a:t>
            </a:r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509E6089-6015-41E1-9E20-2F5167C8DD0F}"/>
              </a:ext>
            </a:extLst>
          </p:cNvPr>
          <p:cNvCxnSpPr>
            <a:cxnSpLocks/>
            <a:stCxn id="11" idx="3"/>
            <a:endCxn id="20" idx="1"/>
          </p:cNvCxnSpPr>
          <p:nvPr/>
        </p:nvCxnSpPr>
        <p:spPr>
          <a:xfrm flipV="1">
            <a:off x="9443317" y="1297585"/>
            <a:ext cx="501872" cy="2114176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39F0A1AF-B1EC-48D5-8A40-882AD192B8C2}"/>
              </a:ext>
            </a:extLst>
          </p:cNvPr>
          <p:cNvCxnSpPr>
            <a:cxnSpLocks/>
            <a:stCxn id="11" idx="3"/>
            <a:endCxn id="22" idx="1"/>
          </p:cNvCxnSpPr>
          <p:nvPr/>
        </p:nvCxnSpPr>
        <p:spPr>
          <a:xfrm flipV="1">
            <a:off x="9443317" y="2109582"/>
            <a:ext cx="501871" cy="1302179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FD6D0202-33F1-4872-8514-DCF4A39C5532}"/>
              </a:ext>
            </a:extLst>
          </p:cNvPr>
          <p:cNvCxnSpPr>
            <a:cxnSpLocks/>
            <a:stCxn id="11" idx="3"/>
            <a:endCxn id="24" idx="1"/>
          </p:cNvCxnSpPr>
          <p:nvPr/>
        </p:nvCxnSpPr>
        <p:spPr>
          <a:xfrm flipV="1">
            <a:off x="9443317" y="2964186"/>
            <a:ext cx="501870" cy="447575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345579B9-B559-4E7E-A06E-C177F2CA3A14}"/>
              </a:ext>
            </a:extLst>
          </p:cNvPr>
          <p:cNvCxnSpPr>
            <a:cxnSpLocks/>
            <a:stCxn id="11" idx="3"/>
            <a:endCxn id="26" idx="1"/>
          </p:cNvCxnSpPr>
          <p:nvPr/>
        </p:nvCxnSpPr>
        <p:spPr>
          <a:xfrm>
            <a:off x="9443317" y="3411761"/>
            <a:ext cx="501870" cy="438285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08417AA0-E920-4285-B63A-160CADE39275}"/>
              </a:ext>
            </a:extLst>
          </p:cNvPr>
          <p:cNvCxnSpPr>
            <a:cxnSpLocks/>
            <a:stCxn id="11" idx="3"/>
            <a:endCxn id="28" idx="1"/>
          </p:cNvCxnSpPr>
          <p:nvPr/>
        </p:nvCxnSpPr>
        <p:spPr>
          <a:xfrm>
            <a:off x="9443317" y="3411761"/>
            <a:ext cx="501870" cy="1315664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B3FE6817-B621-4599-A5B3-75E5452B43AC}"/>
              </a:ext>
            </a:extLst>
          </p:cNvPr>
          <p:cNvCxnSpPr>
            <a:cxnSpLocks/>
            <a:stCxn id="11" idx="3"/>
            <a:endCxn id="30" idx="1"/>
          </p:cNvCxnSpPr>
          <p:nvPr/>
        </p:nvCxnSpPr>
        <p:spPr>
          <a:xfrm>
            <a:off x="9443317" y="3411761"/>
            <a:ext cx="501870" cy="2156484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A51D766-4EA0-4CA7-88BA-63413031E8FF}"/>
              </a:ext>
            </a:extLst>
          </p:cNvPr>
          <p:cNvSpPr/>
          <p:nvPr/>
        </p:nvSpPr>
        <p:spPr>
          <a:xfrm>
            <a:off x="68094" y="2538919"/>
            <a:ext cx="7130374" cy="196498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5593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FE787-A45E-1546-B64A-6534787F8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present Findings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8729DA-EB1E-E54D-A8F5-78985EAEFA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23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25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314349-7C76-4DE8-BD8A-D284152F25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11CA2-5603-4F1C-8B97-F29961F83655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AAC5C-DD58-40C5-88E6-A9988F650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ZA" dirty="0"/>
              <a:t>Storytelling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FA40388F-AEF0-4853-85A3-480765B86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678" y="701337"/>
            <a:ext cx="8740087" cy="5448276"/>
          </a:xfrm>
        </p:spPr>
        <p:txBody>
          <a:bodyPr/>
          <a:lstStyle/>
          <a:p>
            <a:endParaRPr lang="en-ZA" dirty="0"/>
          </a:p>
          <a:p>
            <a:r>
              <a:rPr lang="en-ZA" dirty="0"/>
              <a:t>A good report tells a story that helps the user</a:t>
            </a:r>
          </a:p>
          <a:p>
            <a:pPr lvl="1"/>
            <a:r>
              <a:rPr lang="en-ZA" dirty="0"/>
              <a:t>Follow what was done</a:t>
            </a:r>
          </a:p>
          <a:p>
            <a:pPr lvl="1"/>
            <a:r>
              <a:rPr lang="en-ZA" dirty="0"/>
              <a:t>Get to grips with what really matters</a:t>
            </a:r>
          </a:p>
          <a:p>
            <a:pPr lvl="1"/>
            <a:r>
              <a:rPr lang="en-ZA" dirty="0"/>
              <a:t>Highlight what must happen next</a:t>
            </a:r>
          </a:p>
          <a:p>
            <a:pPr lvl="1"/>
            <a:endParaRPr lang="en-ZA" dirty="0"/>
          </a:p>
          <a:p>
            <a:r>
              <a:rPr lang="en-ZA" dirty="0"/>
              <a:t>Useful tools in structuring your report include</a:t>
            </a:r>
          </a:p>
          <a:p>
            <a:pPr lvl="1"/>
            <a:r>
              <a:rPr lang="en-ZA" dirty="0"/>
              <a:t>Headlines</a:t>
            </a:r>
          </a:p>
          <a:p>
            <a:pPr lvl="1"/>
            <a:r>
              <a:rPr lang="en-ZA" dirty="0"/>
              <a:t>Storyboards</a:t>
            </a:r>
          </a:p>
          <a:p>
            <a:endParaRPr lang="en-ZA" dirty="0"/>
          </a:p>
          <a:p>
            <a:r>
              <a:rPr lang="en-ZA" dirty="0"/>
              <a:t>It doesn’t simply playback the results of the analysis</a:t>
            </a:r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49408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B4911E-F9CF-4878-8317-A0EC3B97DE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25</a:t>
            </a:fld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00D787-8465-442B-A7CE-0A1F93B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Understand storytelling – headlines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6B3B8E-36D7-4EB0-8B10-C6488CB06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sz="2400" dirty="0"/>
              <a:t>Headlines - collection of statements that tell the story of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What was done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What is important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What must happen next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Writer focuses on presenting evidence to support / expand headlines</a:t>
            </a:r>
          </a:p>
          <a:p>
            <a:pPr>
              <a:spcBef>
                <a:spcPts val="600"/>
              </a:spcBef>
            </a:pPr>
            <a:endParaRPr lang="en-GB" sz="2400" dirty="0"/>
          </a:p>
          <a:p>
            <a:pPr>
              <a:spcBef>
                <a:spcPts val="600"/>
              </a:spcBef>
            </a:pPr>
            <a:r>
              <a:rPr lang="en-GB" sz="2400" dirty="0"/>
              <a:t>Examples</a:t>
            </a:r>
          </a:p>
          <a:p>
            <a:pPr lvl="1">
              <a:spcBef>
                <a:spcPts val="600"/>
              </a:spcBef>
            </a:pPr>
            <a:r>
              <a:rPr lang="en-GB" i="1" dirty="0"/>
              <a:t>This project evaluated expenditure on TB Programmes </a:t>
            </a:r>
          </a:p>
          <a:p>
            <a:pPr lvl="1">
              <a:spcBef>
                <a:spcPts val="600"/>
              </a:spcBef>
            </a:pPr>
            <a:r>
              <a:rPr lang="en-GB" i="1" dirty="0"/>
              <a:t>Growth in expenditure was found to be high</a:t>
            </a:r>
          </a:p>
          <a:p>
            <a:pPr lvl="1">
              <a:spcBef>
                <a:spcPts val="600"/>
              </a:spcBef>
            </a:pPr>
            <a:r>
              <a:rPr lang="en-GB" i="1" dirty="0"/>
              <a:t>However, some locations can learn from other locations on how best to control costs</a:t>
            </a:r>
          </a:p>
        </p:txBody>
      </p:sp>
    </p:spTree>
    <p:extLst>
      <p:ext uri="{BB962C8B-B14F-4D97-AF65-F5344CB8AC3E}">
        <p14:creationId xmlns:p14="http://schemas.microsoft.com/office/powerpoint/2010/main" val="467332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5A81D81-2AB8-4C9C-BD6E-70F832FE2969}"/>
              </a:ext>
            </a:extLst>
          </p:cNvPr>
          <p:cNvSpPr/>
          <p:nvPr/>
        </p:nvSpPr>
        <p:spPr>
          <a:xfrm>
            <a:off x="1066798" y="1172120"/>
            <a:ext cx="10285967" cy="515004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B4911E-F9CF-4878-8317-A0EC3B97DE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26</a:t>
            </a:fld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00D787-8465-442B-A7CE-0A1F93B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Understand storytelling – storyboards</a:t>
            </a:r>
          </a:p>
        </p:txBody>
      </p:sp>
      <p:sp>
        <p:nvSpPr>
          <p:cNvPr id="123" name="Content Placeholder 3">
            <a:extLst>
              <a:ext uri="{FF2B5EF4-FFF2-40B4-BE49-F238E27FC236}">
                <a16:creationId xmlns:a16="http://schemas.microsoft.com/office/drawing/2014/main" id="{15336D6B-C105-4C8A-9E6E-92199BDBC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15" y="758657"/>
            <a:ext cx="10528512" cy="5268443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GB" sz="2000" b="1" dirty="0"/>
              <a:t>Story boards expand on each headline by including sketches of supporting evidence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46ED29-1B61-4929-92C8-F6217BC3E6D4}"/>
              </a:ext>
            </a:extLst>
          </p:cNvPr>
          <p:cNvCxnSpPr/>
          <p:nvPr/>
        </p:nvCxnSpPr>
        <p:spPr>
          <a:xfrm>
            <a:off x="6096000" y="1262801"/>
            <a:ext cx="0" cy="50593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8BFD86-164C-4488-AD8D-4627921C7119}"/>
              </a:ext>
            </a:extLst>
          </p:cNvPr>
          <p:cNvCxnSpPr/>
          <p:nvPr/>
        </p:nvCxnSpPr>
        <p:spPr>
          <a:xfrm>
            <a:off x="1202267" y="3465513"/>
            <a:ext cx="101504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DA4265A-91AF-443E-BD97-07814651DC15}"/>
              </a:ext>
            </a:extLst>
          </p:cNvPr>
          <p:cNvSpPr txBox="1"/>
          <p:nvPr/>
        </p:nvSpPr>
        <p:spPr>
          <a:xfrm>
            <a:off x="1202266" y="1262801"/>
            <a:ext cx="4402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1. Expenditure has grown at 10%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p.a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A5D0B41-E9C7-4879-BC1D-409980348470}"/>
              </a:ext>
            </a:extLst>
          </p:cNvPr>
          <p:cNvSpPr txBox="1"/>
          <p:nvPr/>
        </p:nvSpPr>
        <p:spPr>
          <a:xfrm>
            <a:off x="6277516" y="1172120"/>
            <a:ext cx="4402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2. The bulk of the expenditure is attributed to Head Office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9904147-4307-4BAC-A99B-EDF209DC25DA}"/>
              </a:ext>
            </a:extLst>
          </p:cNvPr>
          <p:cNvSpPr txBox="1"/>
          <p:nvPr/>
        </p:nvSpPr>
        <p:spPr>
          <a:xfrm>
            <a:off x="1099178" y="3571366"/>
            <a:ext cx="499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3. Many locations operating below benchmark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10983EB-A59D-444E-834E-436D1947B59E}"/>
              </a:ext>
            </a:extLst>
          </p:cNvPr>
          <p:cNvSpPr txBox="1"/>
          <p:nvPr/>
        </p:nvSpPr>
        <p:spPr>
          <a:xfrm>
            <a:off x="6380367" y="3571366"/>
            <a:ext cx="4402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4. These locations must be prioritised for further investigations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C7B1F0-59A0-40E7-8380-8BB319DEB41C}"/>
              </a:ext>
            </a:extLst>
          </p:cNvPr>
          <p:cNvSpPr txBox="1"/>
          <p:nvPr/>
        </p:nvSpPr>
        <p:spPr>
          <a:xfrm>
            <a:off x="6550198" y="4376975"/>
            <a:ext cx="3857293" cy="1754326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dirty="0"/>
              <a:t>The investigations should focus on:</a:t>
            </a:r>
          </a:p>
          <a:p>
            <a:endParaRPr lang="en-GB" dirty="0"/>
          </a:p>
          <a:p>
            <a:r>
              <a:rPr lang="en-GB" dirty="0"/>
              <a:t>1. </a:t>
            </a:r>
          </a:p>
          <a:p>
            <a:r>
              <a:rPr lang="en-GB" dirty="0"/>
              <a:t>2.</a:t>
            </a:r>
          </a:p>
          <a:p>
            <a:r>
              <a:rPr lang="en-GB" dirty="0"/>
              <a:t>3</a:t>
            </a:r>
          </a:p>
          <a:p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3AA36-C01D-4167-B73B-EACE8FB69908}"/>
              </a:ext>
            </a:extLst>
          </p:cNvPr>
          <p:cNvSpPr/>
          <p:nvPr/>
        </p:nvSpPr>
        <p:spPr>
          <a:xfrm>
            <a:off x="1971971" y="4201665"/>
            <a:ext cx="3464824" cy="4855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results of benchmarking</a:t>
            </a:r>
          </a:p>
        </p:txBody>
      </p:sp>
      <p:graphicFrame>
        <p:nvGraphicFramePr>
          <p:cNvPr id="101" name="Object 3">
            <a:hlinkClick r:id="" action="ppaction://ole?verb=0"/>
            <a:extLst>
              <a:ext uri="{FF2B5EF4-FFF2-40B4-BE49-F238E27FC236}">
                <a16:creationId xmlns:a16="http://schemas.microsoft.com/office/drawing/2014/main" id="{E5677ECE-30E2-4117-95E2-7501D64A15D1}"/>
              </a:ext>
            </a:extLst>
          </p:cNvPr>
          <p:cNvGraphicFramePr>
            <a:graphicFrameLocks/>
          </p:cNvGraphicFramePr>
          <p:nvPr/>
        </p:nvGraphicFramePr>
        <p:xfrm>
          <a:off x="9038451" y="1706408"/>
          <a:ext cx="1951283" cy="1679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Chart" r:id="rId4" imgW="3619743" imgH="3476752" progId="MSGraph.Chart.8">
                  <p:embed followColorScheme="full"/>
                </p:oleObj>
              </mc:Choice>
              <mc:Fallback>
                <p:oleObj name="Chart" r:id="rId4" imgW="3619743" imgH="3476752" progId="MSGraph.Chart.8">
                  <p:embed followColorScheme="full"/>
                  <p:pic>
                    <p:nvPicPr>
                      <p:cNvPr id="101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E5677ECE-30E2-4117-95E2-7501D64A15D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8451" y="1706408"/>
                        <a:ext cx="1951283" cy="16794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Rectangle 4">
            <a:extLst>
              <a:ext uri="{FF2B5EF4-FFF2-40B4-BE49-F238E27FC236}">
                <a16:creationId xmlns:a16="http://schemas.microsoft.com/office/drawing/2014/main" id="{57DA18BB-57EE-42D5-953D-86AC00F76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204231"/>
            <a:ext cx="3114675" cy="45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93" tIns="42045" rIns="85593" bIns="42045" anchor="b">
            <a:spAutoFit/>
          </a:bodyPr>
          <a:lstStyle>
            <a:lvl1pPr defTabSz="8651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323850" indent="-107950" defTabSz="8651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541338" indent="-109538" defTabSz="8651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757238" indent="-107950" defTabSz="8651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973138" indent="-107950" defTabSz="8651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1430338" indent="-10795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1887538" indent="-10795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2344738" indent="-10795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2801938" indent="-10795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b="1" dirty="0"/>
              <a:t>Distribution of expenditure across multiple locations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7923F25-9142-436F-8AFF-074023FE98A7}"/>
              </a:ext>
            </a:extLst>
          </p:cNvPr>
          <p:cNvGraphicFramePr/>
          <p:nvPr/>
        </p:nvGraphicFramePr>
        <p:xfrm>
          <a:off x="1330636" y="1612123"/>
          <a:ext cx="4000041" cy="1856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841EA3-A345-4865-9C4D-E5A55BE59249}"/>
              </a:ext>
            </a:extLst>
          </p:cNvPr>
          <p:cNvCxnSpPr/>
          <p:nvPr/>
        </p:nvCxnSpPr>
        <p:spPr>
          <a:xfrm flipV="1">
            <a:off x="2455333" y="2019565"/>
            <a:ext cx="2455334" cy="31945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1" name="Chart 110">
            <a:extLst>
              <a:ext uri="{FF2B5EF4-FFF2-40B4-BE49-F238E27FC236}">
                <a16:creationId xmlns:a16="http://schemas.microsoft.com/office/drawing/2014/main" id="{792ADFB5-F56E-4D6B-904F-4D01B08990A5}"/>
              </a:ext>
            </a:extLst>
          </p:cNvPr>
          <p:cNvGraphicFramePr/>
          <p:nvPr/>
        </p:nvGraphicFramePr>
        <p:xfrm>
          <a:off x="1469923" y="4170145"/>
          <a:ext cx="4000041" cy="1856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41606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B6CCE83-140A-4D60-8467-096392E92D9F}"/>
              </a:ext>
            </a:extLst>
          </p:cNvPr>
          <p:cNvSpPr/>
          <p:nvPr/>
        </p:nvSpPr>
        <p:spPr>
          <a:xfrm>
            <a:off x="9745070" y="1254642"/>
            <a:ext cx="1969570" cy="4486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6CCE83-140A-4D60-8467-096392E92D9F}"/>
              </a:ext>
            </a:extLst>
          </p:cNvPr>
          <p:cNvSpPr/>
          <p:nvPr/>
        </p:nvSpPr>
        <p:spPr>
          <a:xfrm>
            <a:off x="2895003" y="2302854"/>
            <a:ext cx="6808227" cy="22183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314349-7C76-4DE8-BD8A-D284152F25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11CA2-5603-4F1C-8B97-F29961F83655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AAC5C-DD58-40C5-88E6-A9988F650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ZA" dirty="0"/>
              <a:t>Interactive summary workbook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5F5DFA-EC66-4252-96DB-72AC18165371}"/>
              </a:ext>
            </a:extLst>
          </p:cNvPr>
          <p:cNvSpPr txBox="1"/>
          <p:nvPr/>
        </p:nvSpPr>
        <p:spPr>
          <a:xfrm>
            <a:off x="2895003" y="4706648"/>
            <a:ext cx="7789926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158">
              <a:spcBef>
                <a:spcPct val="20000"/>
              </a:spcBef>
              <a:buClr>
                <a:srgbClr val="8B0E18"/>
              </a:buClr>
            </a:pPr>
            <a:r>
              <a:rPr lang="en-GB" dirty="0">
                <a:solidFill>
                  <a:prstClr val="black"/>
                </a:solidFill>
                <a:latin typeface="Arial"/>
                <a:cs typeface="Arial"/>
              </a:rPr>
              <a:t>Homepage with hyperlinks</a:t>
            </a:r>
          </a:p>
          <a:p>
            <a:pPr marL="719072" lvl="1" indent="-342868" defTabSz="457158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</a:pPr>
            <a:r>
              <a:rPr lang="en-GB" dirty="0">
                <a:solidFill>
                  <a:prstClr val="black"/>
                </a:solidFill>
                <a:latin typeface="Arial"/>
                <a:cs typeface="Arial"/>
              </a:rPr>
              <a:t>Summarise your analysis </a:t>
            </a:r>
          </a:p>
          <a:p>
            <a:pPr indent="-80996" defTabSz="457158">
              <a:spcBef>
                <a:spcPct val="20000"/>
              </a:spcBef>
              <a:buClr>
                <a:srgbClr val="8B0E18"/>
              </a:buClr>
            </a:pPr>
            <a:r>
              <a:rPr lang="en-GB" dirty="0">
                <a:solidFill>
                  <a:prstClr val="black"/>
                </a:solidFill>
                <a:latin typeface="Arial"/>
                <a:cs typeface="Arial"/>
              </a:rPr>
              <a:t>Dashboard</a:t>
            </a:r>
          </a:p>
          <a:p>
            <a:pPr marL="719072" lvl="1" indent="-342868" defTabSz="457158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</a:pPr>
            <a:r>
              <a:rPr lang="en-GB" dirty="0">
                <a:solidFill>
                  <a:prstClr val="black"/>
                </a:solidFill>
                <a:latin typeface="Arial"/>
                <a:cs typeface="Arial"/>
              </a:rPr>
              <a:t>Facilitate discussion of multiple scenarios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B98EE3D-85E3-4945-ADEF-91E9465072FB}"/>
              </a:ext>
            </a:extLst>
          </p:cNvPr>
          <p:cNvGrpSpPr/>
          <p:nvPr/>
        </p:nvGrpSpPr>
        <p:grpSpPr>
          <a:xfrm>
            <a:off x="3009407" y="1508011"/>
            <a:ext cx="8434212" cy="2826310"/>
            <a:chOff x="2022696" y="1549091"/>
            <a:chExt cx="9650746" cy="28263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584F29D-2720-4474-A89C-06BEA3BC96CA}"/>
                </a:ext>
              </a:extLst>
            </p:cNvPr>
            <p:cNvSpPr txBox="1"/>
            <p:nvPr/>
          </p:nvSpPr>
          <p:spPr>
            <a:xfrm>
              <a:off x="2022696" y="2471385"/>
              <a:ext cx="1570883" cy="19040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 defTabSz="483582"/>
              <a:r>
                <a:rPr lang="en-GB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raw data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2D77D3-F1CB-42F5-9E61-2BA8002A5943}"/>
                </a:ext>
              </a:extLst>
            </p:cNvPr>
            <p:cNvSpPr txBox="1"/>
            <p:nvPr/>
          </p:nvSpPr>
          <p:spPr>
            <a:xfrm>
              <a:off x="4019341" y="2471385"/>
              <a:ext cx="1570883" cy="19040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 defTabSz="483582"/>
              <a:r>
                <a:rPr lang="en-GB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cleaned and categorised raw data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A1010E-2B83-4EE8-802D-6B5778FCD22E}"/>
                </a:ext>
              </a:extLst>
            </p:cNvPr>
            <p:cNvSpPr txBox="1"/>
            <p:nvPr/>
          </p:nvSpPr>
          <p:spPr>
            <a:xfrm>
              <a:off x="6015986" y="2471385"/>
              <a:ext cx="1570883" cy="19040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 defTabSz="483582"/>
              <a:r>
                <a:rPr lang="en-GB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intermediate analysis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31220E-CE53-40AE-A173-8C09D6D6E262}"/>
                </a:ext>
              </a:extLst>
            </p:cNvPr>
            <p:cNvSpPr txBox="1"/>
            <p:nvPr/>
          </p:nvSpPr>
          <p:spPr>
            <a:xfrm>
              <a:off x="8012631" y="2471385"/>
              <a:ext cx="1570883" cy="19040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 defTabSz="483582"/>
              <a:r>
                <a:rPr lang="en-GB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output tables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29400068-9888-48F0-851F-05254903B468}"/>
                </a:ext>
              </a:extLst>
            </p:cNvPr>
            <p:cNvSpPr/>
            <p:nvPr/>
          </p:nvSpPr>
          <p:spPr>
            <a:xfrm>
              <a:off x="3677954" y="3247672"/>
              <a:ext cx="257012" cy="35144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3582"/>
              <a:endParaRPr lang="en-GB" sz="1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E16EBD96-1644-467D-924D-887219CAA590}"/>
                </a:ext>
              </a:extLst>
            </p:cNvPr>
            <p:cNvSpPr/>
            <p:nvPr/>
          </p:nvSpPr>
          <p:spPr>
            <a:xfrm>
              <a:off x="5674599" y="3247672"/>
              <a:ext cx="257012" cy="35144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3582"/>
              <a:endParaRPr lang="en-GB" sz="1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BB9BE798-1577-4CDC-9FE5-EC1F008AB103}"/>
                </a:ext>
              </a:extLst>
            </p:cNvPr>
            <p:cNvSpPr/>
            <p:nvPr/>
          </p:nvSpPr>
          <p:spPr>
            <a:xfrm>
              <a:off x="7671244" y="3247672"/>
              <a:ext cx="257012" cy="35144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3582"/>
              <a:endParaRPr lang="en-GB" sz="1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508A65-5C71-4BA7-A4B9-3551AB6BEE76}"/>
                </a:ext>
              </a:extLst>
            </p:cNvPr>
            <p:cNvSpPr txBox="1"/>
            <p:nvPr/>
          </p:nvSpPr>
          <p:spPr>
            <a:xfrm>
              <a:off x="10102559" y="1549091"/>
              <a:ext cx="1570883" cy="19040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 defTabSz="483582"/>
              <a:r>
                <a:rPr lang="en-GB" sz="1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Homepage with hyperlinks</a:t>
              </a: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EE6E60C0-17FF-4CA4-BB4C-5152FA1AB38E}"/>
                </a:ext>
              </a:extLst>
            </p:cNvPr>
            <p:cNvSpPr/>
            <p:nvPr/>
          </p:nvSpPr>
          <p:spPr>
            <a:xfrm>
              <a:off x="9667889" y="3247672"/>
              <a:ext cx="257012" cy="35144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3582"/>
              <a:endParaRPr lang="en-GB" sz="1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D4CED223-F6FD-4C5F-8BDD-9A2E97CA00FF}"/>
              </a:ext>
            </a:extLst>
          </p:cNvPr>
          <p:cNvSpPr txBox="1">
            <a:spLocks/>
          </p:cNvSpPr>
          <p:nvPr/>
        </p:nvSpPr>
        <p:spPr>
          <a:xfrm>
            <a:off x="3021759" y="757299"/>
            <a:ext cx="8352688" cy="845266"/>
          </a:xfrm>
          <a:prstGeom prst="rect">
            <a:avLst/>
          </a:prstGeom>
        </p:spPr>
        <p:txBody>
          <a:bodyPr vert="horz" lIns="96716" tIns="48358" rIns="96716" bIns="48358" rtlCol="0">
            <a:noAutofit/>
          </a:bodyPr>
          <a:lstStyle>
            <a:lvl1pPr marL="342868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19072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76226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33381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430207" algn="l"/>
              </a:tabLst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00060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698469" algn="l"/>
              </a:tabLst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369" indent="-228579" algn="l" defTabSz="4571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7" indent="-228579" algn="l" defTabSz="4571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85" indent="-228579" algn="l" defTabSz="4571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43" indent="-228579" algn="l" defTabSz="4571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83582">
              <a:buNone/>
            </a:pPr>
            <a:r>
              <a:rPr lang="en-US" sz="2000" b="1" dirty="0">
                <a:solidFill>
                  <a:prstClr val="black"/>
                </a:solidFill>
              </a:rPr>
              <a:t>RECALL: Key end-product of expenditure analysis is excel workbook containing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508A65-5C71-4BA7-A4B9-3551AB6BEE76}"/>
              </a:ext>
            </a:extLst>
          </p:cNvPr>
          <p:cNvSpPr txBox="1"/>
          <p:nvPr/>
        </p:nvSpPr>
        <p:spPr>
          <a:xfrm>
            <a:off x="10070755" y="3558035"/>
            <a:ext cx="1372864" cy="190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 defTabSz="483582"/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</a:p>
        </p:txBody>
      </p:sp>
    </p:spTree>
    <p:extLst>
      <p:ext uri="{BB962C8B-B14F-4D97-AF65-F5344CB8AC3E}">
        <p14:creationId xmlns:p14="http://schemas.microsoft.com/office/powerpoint/2010/main" val="1893912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B4911E-F9CF-4878-8317-A0EC3B97DE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28</a:t>
            </a:fld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2AE98-F4B8-4657-8CF4-F23F319AA48C}"/>
              </a:ext>
            </a:extLst>
          </p:cNvPr>
          <p:cNvSpPr txBox="1">
            <a:spLocks/>
          </p:cNvSpPr>
          <p:nvPr/>
        </p:nvSpPr>
        <p:spPr>
          <a:xfrm>
            <a:off x="10266403" y="6590347"/>
            <a:ext cx="665797" cy="267653"/>
          </a:xfrm>
          <a:prstGeom prst="rect">
            <a:avLst/>
          </a:prstGeom>
        </p:spPr>
        <p:txBody>
          <a:bodyPr lIns="90156" tIns="45079" rIns="90156" bIns="45079"/>
          <a:lstStyle>
            <a:defPPr>
              <a:defRPr lang="en-US"/>
            </a:defPPr>
            <a:lvl1pPr marL="0" algn="l" defTabSz="4571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8" algn="l" defTabSz="4571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6" algn="l" defTabSz="4571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4" algn="l" defTabSz="4571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2" algn="l" defTabSz="4571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90" algn="l" defTabSz="4571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8" algn="l" defTabSz="4571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6" algn="l" defTabSz="4571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3" algn="l" defTabSz="4571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83582"/>
            <a:r>
              <a:rPr lang="en-US" sz="1269" b="1">
                <a:solidFill>
                  <a:prstClr val="black"/>
                </a:solidFill>
                <a:latin typeface="Arial"/>
                <a:cs typeface="Arial"/>
              </a:rPr>
              <a:t> </a:t>
            </a:r>
            <a:fld id="{7EEAC9BF-F077-4B10-ACDA-F02533834BA8}" type="slidenum">
              <a:rPr lang="en-US" sz="1269" b="1">
                <a:solidFill>
                  <a:prstClr val="black"/>
                </a:solidFill>
                <a:latin typeface="Arial"/>
                <a:cs typeface="Arial"/>
              </a:rPr>
              <a:pPr algn="r" defTabSz="483582"/>
              <a:t>28</a:t>
            </a:fld>
            <a:endParaRPr lang="en-US" sz="1269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955D62-9132-413C-ACCD-F23721BEB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46" r="40788" b="8642"/>
          <a:stretch/>
        </p:blipFill>
        <p:spPr>
          <a:xfrm>
            <a:off x="1876860" y="808074"/>
            <a:ext cx="8438279" cy="5457258"/>
          </a:xfrm>
          <a:prstGeom prst="rect">
            <a:avLst/>
          </a:prstGeo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A70F021B-0639-4C38-AE07-807F0C24FE91}"/>
              </a:ext>
            </a:extLst>
          </p:cNvPr>
          <p:cNvSpPr/>
          <p:nvPr/>
        </p:nvSpPr>
        <p:spPr>
          <a:xfrm>
            <a:off x="602134" y="1845732"/>
            <a:ext cx="1508642" cy="2252133"/>
          </a:xfrm>
          <a:prstGeom prst="wedgeRectCallout">
            <a:avLst>
              <a:gd name="adj1" fmla="val 83900"/>
              <a:gd name="adj2" fmla="val -258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 statements highlight the key findings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3F43C1D4-C35F-4739-80CF-3EA3147F7B6A}"/>
              </a:ext>
            </a:extLst>
          </p:cNvPr>
          <p:cNvSpPr/>
          <p:nvPr/>
        </p:nvSpPr>
        <p:spPr>
          <a:xfrm>
            <a:off x="10177879" y="2026486"/>
            <a:ext cx="1508642" cy="2252133"/>
          </a:xfrm>
          <a:prstGeom prst="wedgeRectCallout">
            <a:avLst>
              <a:gd name="adj1" fmla="val -77856"/>
              <a:gd name="adj2" fmla="val -348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Hyperlinks allow the user to go to the relevant worksheets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31036C-1182-4513-8607-F83D60F36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1249213" cy="408052"/>
          </a:xfrm>
        </p:spPr>
        <p:txBody>
          <a:bodyPr>
            <a:noAutofit/>
          </a:bodyPr>
          <a:lstStyle/>
          <a:p>
            <a:r>
              <a:rPr lang="en-GB" dirty="0"/>
              <a:t>Homepage with hyperlinks</a:t>
            </a:r>
          </a:p>
        </p:txBody>
      </p:sp>
    </p:spTree>
    <p:extLst>
      <p:ext uri="{BB962C8B-B14F-4D97-AF65-F5344CB8AC3E}">
        <p14:creationId xmlns:p14="http://schemas.microsoft.com/office/powerpoint/2010/main" val="75851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049756-9994-4D19-8FD8-C18857204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Guidelines on how to insert hyperlinks can be found on:</a:t>
            </a:r>
          </a:p>
          <a:p>
            <a:r>
              <a:rPr lang="en-GB" dirty="0">
                <a:hlinkClick r:id="rId2"/>
              </a:rPr>
              <a:t>https://www.excel-easy.com/examples/hyperlinks.html</a:t>
            </a:r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2DB0A-7691-49A1-981A-B43FAF19E2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29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30516C-E655-4863-BB34-8FE9594693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ZA" dirty="0"/>
              <a:t>Creating hyperlinks</a:t>
            </a:r>
          </a:p>
        </p:txBody>
      </p:sp>
    </p:spTree>
    <p:extLst>
      <p:ext uri="{BB962C8B-B14F-4D97-AF65-F5344CB8AC3E}">
        <p14:creationId xmlns:p14="http://schemas.microsoft.com/office/powerpoint/2010/main" val="154438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1B814-AB94-1640-B57D-4633934F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5:</a:t>
            </a:r>
            <a:br>
              <a:rPr lang="en-GB" dirty="0"/>
            </a:br>
            <a:r>
              <a:rPr lang="en-GB" dirty="0"/>
              <a:t>INTERPRET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A8189-F442-0A48-912F-1BD9CD535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108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049756-9994-4D19-8FD8-C18857204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Super users interested in creating dashboards can watch a video on: </a:t>
            </a:r>
          </a:p>
          <a:p>
            <a:r>
              <a:rPr lang="en-ZA" u="sng" dirty="0">
                <a:hlinkClick r:id="rId2"/>
              </a:rPr>
              <a:t>https://www.youtube.com/watch?v=FyggutiBKvU&amp;index=4&amp;t=0s&amp;list=PLUUvQSOBw-4bl5rDsemWra5nGTxdFUd9R</a:t>
            </a:r>
            <a:endParaRPr lang="en-GB" dirty="0"/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2DB0A-7691-49A1-981A-B43FAF19E2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30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30516C-E655-4863-BB34-8FE9594693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ZA" dirty="0"/>
              <a:t>Creating dashboards</a:t>
            </a:r>
          </a:p>
        </p:txBody>
      </p:sp>
    </p:spTree>
    <p:extLst>
      <p:ext uri="{BB962C8B-B14F-4D97-AF65-F5344CB8AC3E}">
        <p14:creationId xmlns:p14="http://schemas.microsoft.com/office/powerpoint/2010/main" val="2606804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FE787-A45E-1546-B64A-6534787F8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Tutorial instructions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8729DA-EB1E-E54D-A8F5-78985EAEFA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31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12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1D42F-EB22-40F3-BB2E-539C3C3A52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32</a:t>
            </a:fld>
            <a:endParaRPr lang="en-ZA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C831413-4988-144E-B3BD-9BCCC49E7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Day 1 - Tutorial</a:t>
            </a:r>
            <a:endParaRPr lang="en-ZA" sz="2400" b="1" dirty="0">
              <a:solidFill>
                <a:srgbClr val="0B6C36"/>
              </a:solidFill>
            </a:endParaRPr>
          </a:p>
          <a:p>
            <a:pPr marL="0" indent="0">
              <a:buNone/>
            </a:pPr>
            <a:r>
              <a:rPr lang="en-ZA" sz="1800" b="1" dirty="0">
                <a:solidFill>
                  <a:srgbClr val="0B6C36"/>
                </a:solidFill>
              </a:rPr>
              <a:t>Instructions </a:t>
            </a:r>
          </a:p>
          <a:p>
            <a:r>
              <a:rPr lang="en-US" sz="2000" dirty="0"/>
              <a:t>Use the BAS provincial data provided</a:t>
            </a:r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362720" lvl="1"/>
            <a:r>
              <a:rPr lang="en-GB" sz="2000" dirty="0"/>
              <a:t>Work in your groups </a:t>
            </a:r>
          </a:p>
          <a:p>
            <a:pPr marL="362720" lvl="1"/>
            <a:r>
              <a:rPr lang="en-GB" sz="2000" dirty="0"/>
              <a:t>Be prepared to discuss in next session</a:t>
            </a:r>
          </a:p>
          <a:p>
            <a:r>
              <a:rPr lang="en-GB" sz="2000" dirty="0"/>
              <a:t>Do the first 2 steps of your Spending Review </a:t>
            </a:r>
          </a:p>
          <a:p>
            <a:pPr lvl="1"/>
            <a:r>
              <a:rPr lang="en-GB" sz="1800" b="1" dirty="0"/>
              <a:t>Find</a:t>
            </a:r>
          </a:p>
          <a:p>
            <a:pPr lvl="1"/>
            <a:r>
              <a:rPr lang="en-GB" sz="1800" b="1" dirty="0"/>
              <a:t>Consolidate &amp; clean</a:t>
            </a:r>
          </a:p>
          <a:p>
            <a:pPr lvl="1"/>
            <a:r>
              <a:rPr lang="en-GB" sz="1800" b="1" dirty="0"/>
              <a:t>Group and allocate </a:t>
            </a:r>
          </a:p>
          <a:p>
            <a:pPr marL="0" lvl="3" indent="0">
              <a:buNone/>
              <a:tabLst/>
            </a:pPr>
            <a:r>
              <a:rPr lang="en-ZA" b="1" dirty="0">
                <a:solidFill>
                  <a:srgbClr val="0B6C36"/>
                </a:solidFill>
              </a:rPr>
              <a:t>Questions</a:t>
            </a:r>
          </a:p>
          <a:p>
            <a:r>
              <a:rPr lang="en-GB" sz="2000" dirty="0"/>
              <a:t>What is the total expenditure on your topic?</a:t>
            </a:r>
          </a:p>
          <a:p>
            <a:r>
              <a:rPr lang="en-GB" sz="2000" dirty="0"/>
              <a:t>What is the expenditure per year?</a:t>
            </a:r>
          </a:p>
          <a:p>
            <a:r>
              <a:rPr lang="en-GB" sz="2000" dirty="0"/>
              <a:t>What are the data limitations of BAS ?</a:t>
            </a:r>
          </a:p>
          <a:p>
            <a:pPr marL="0" lvl="3" indent="0">
              <a:buNone/>
              <a:tabLst/>
            </a:pPr>
            <a:r>
              <a:rPr lang="en-GB" b="1" dirty="0">
                <a:solidFill>
                  <a:srgbClr val="0B6C36"/>
                </a:solidFill>
              </a:rPr>
              <a:t>Time</a:t>
            </a:r>
          </a:p>
          <a:p>
            <a:r>
              <a:rPr lang="en-GB" sz="2000" dirty="0"/>
              <a:t>Tutorial (1 hour) and homework</a:t>
            </a:r>
          </a:p>
          <a:p>
            <a:pPr marL="0" indent="0">
              <a:buNone/>
            </a:pPr>
            <a:br>
              <a:rPr lang="en-GB" sz="2116" dirty="0"/>
            </a:br>
            <a:br>
              <a:rPr lang="en-GB" sz="2116" dirty="0"/>
            </a:br>
            <a:endParaRPr lang="en-US" sz="2116" dirty="0"/>
          </a:p>
          <a:p>
            <a:pPr lvl="1"/>
            <a:endParaRPr lang="en-US" sz="2116" dirty="0"/>
          </a:p>
        </p:txBody>
      </p:sp>
    </p:spTree>
    <p:extLst>
      <p:ext uri="{BB962C8B-B14F-4D97-AF65-F5344CB8AC3E}">
        <p14:creationId xmlns:p14="http://schemas.microsoft.com/office/powerpoint/2010/main" val="3581226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1D42F-EB22-40F3-BB2E-539C3C3A52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33</a:t>
            </a:fld>
            <a:endParaRPr lang="en-ZA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C831413-4988-144E-B3BD-9BCCC49E7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01" y="143759"/>
            <a:ext cx="8740087" cy="544827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Day 2 and Day 3 - Tutorial</a:t>
            </a:r>
            <a:endParaRPr lang="en-ZA" sz="2400" b="1" dirty="0">
              <a:solidFill>
                <a:srgbClr val="0B6C36"/>
              </a:solidFill>
            </a:endParaRPr>
          </a:p>
          <a:p>
            <a:pPr marL="0" indent="0">
              <a:buNone/>
            </a:pPr>
            <a:r>
              <a:rPr lang="en-ZA" sz="1800" b="1" dirty="0">
                <a:solidFill>
                  <a:srgbClr val="0B6C36"/>
                </a:solidFill>
              </a:rPr>
              <a:t>Instructions </a:t>
            </a:r>
          </a:p>
          <a:p>
            <a:r>
              <a:rPr lang="en-US" sz="2000" dirty="0"/>
              <a:t>Use the BAS datasets that you have cleaned, grouped and allocated</a:t>
            </a:r>
          </a:p>
          <a:p>
            <a:pPr marL="362720" lvl="1"/>
            <a:r>
              <a:rPr lang="en-GB" sz="2000" dirty="0"/>
              <a:t>Work individually</a:t>
            </a:r>
          </a:p>
          <a:p>
            <a:pPr marL="362720" lvl="1"/>
            <a:r>
              <a:rPr lang="en-GB" sz="2000" dirty="0"/>
              <a:t>Be prepared to discuss tomorrow morning</a:t>
            </a:r>
          </a:p>
          <a:p>
            <a:r>
              <a:rPr lang="en-GB" sz="2000" dirty="0"/>
              <a:t>Do the 4</a:t>
            </a:r>
            <a:r>
              <a:rPr lang="en-GB" sz="2000" baseline="30000" dirty="0"/>
              <a:t>th</a:t>
            </a:r>
            <a:r>
              <a:rPr lang="en-GB" sz="2000" dirty="0"/>
              <a:t> step of your SR in BAS:</a:t>
            </a:r>
          </a:p>
          <a:p>
            <a:pPr lvl="1"/>
            <a:r>
              <a:rPr lang="en-GB" sz="1800" b="1" dirty="0"/>
              <a:t>Analyse</a:t>
            </a:r>
          </a:p>
          <a:p>
            <a:r>
              <a:rPr lang="en-GB" sz="2000" b="1" dirty="0"/>
              <a:t>If necessary, repeat steps 4.1 to 4.4 using </a:t>
            </a:r>
            <a:r>
              <a:rPr lang="en-GB" sz="2000" b="1" dirty="0" err="1"/>
              <a:t>Persal</a:t>
            </a:r>
            <a:r>
              <a:rPr lang="en-GB" sz="2000" b="1" dirty="0"/>
              <a:t> and </a:t>
            </a:r>
            <a:r>
              <a:rPr lang="en-GB" sz="2000" b="1" dirty="0" err="1"/>
              <a:t>Logis</a:t>
            </a:r>
            <a:r>
              <a:rPr lang="en-GB" sz="2000" b="1" dirty="0"/>
              <a:t> Datasets</a:t>
            </a:r>
          </a:p>
          <a:p>
            <a:pPr marL="0" lvl="3" indent="0">
              <a:buNone/>
              <a:tabLst/>
            </a:pPr>
            <a:r>
              <a:rPr lang="en-ZA" b="1" dirty="0">
                <a:solidFill>
                  <a:srgbClr val="0B6C36"/>
                </a:solidFill>
              </a:rPr>
              <a:t>Questions</a:t>
            </a:r>
          </a:p>
          <a:p>
            <a:pPr marL="362720" lvl="3">
              <a:tabLst/>
            </a:pPr>
            <a:r>
              <a:rPr lang="en-ZA" sz="2000" dirty="0"/>
              <a:t>Expenditure on programme in last 3 years</a:t>
            </a:r>
          </a:p>
          <a:p>
            <a:pPr marL="362720" lvl="3">
              <a:tabLst/>
            </a:pPr>
            <a:r>
              <a:rPr lang="en-ZA" sz="2000" dirty="0"/>
              <a:t>Trend analysis</a:t>
            </a:r>
          </a:p>
          <a:p>
            <a:pPr marL="362720" lvl="3">
              <a:tabLst/>
            </a:pPr>
            <a:r>
              <a:rPr lang="en-ZA" sz="2000" dirty="0"/>
              <a:t>Growth projection</a:t>
            </a:r>
          </a:p>
          <a:p>
            <a:pPr marL="362720" lvl="3">
              <a:tabLst/>
            </a:pPr>
            <a:r>
              <a:rPr lang="en-ZA" sz="2000" dirty="0"/>
              <a:t>Share analysis</a:t>
            </a:r>
          </a:p>
          <a:p>
            <a:pPr marL="362720" lvl="3">
              <a:tabLst/>
            </a:pPr>
            <a:r>
              <a:rPr lang="en-ZA" sz="2000" dirty="0"/>
              <a:t>Unit Costs</a:t>
            </a:r>
          </a:p>
          <a:p>
            <a:pPr marL="362720" lvl="3">
              <a:tabLst/>
            </a:pPr>
            <a:r>
              <a:rPr lang="en-ZA" sz="2000" dirty="0"/>
              <a:t>Pareto analysis</a:t>
            </a:r>
          </a:p>
          <a:p>
            <a:pPr marL="0" lvl="3" indent="0">
              <a:buNone/>
              <a:tabLst/>
            </a:pPr>
            <a:r>
              <a:rPr lang="en-GB" b="1" dirty="0">
                <a:solidFill>
                  <a:srgbClr val="0B6C36"/>
                </a:solidFill>
              </a:rPr>
              <a:t>Time</a:t>
            </a:r>
          </a:p>
          <a:p>
            <a:r>
              <a:rPr lang="en-GB" sz="2000" dirty="0"/>
              <a:t>Tutorial (1 hour) and homework</a:t>
            </a:r>
          </a:p>
          <a:p>
            <a:pPr marL="0" indent="0">
              <a:buNone/>
            </a:pPr>
            <a:br>
              <a:rPr lang="en-GB" sz="2116" dirty="0"/>
            </a:br>
            <a:br>
              <a:rPr lang="en-GB" sz="2116" dirty="0"/>
            </a:br>
            <a:endParaRPr lang="en-US" sz="2116" dirty="0"/>
          </a:p>
          <a:p>
            <a:pPr lvl="1"/>
            <a:endParaRPr lang="en-US" sz="2116" dirty="0"/>
          </a:p>
        </p:txBody>
      </p:sp>
    </p:spTree>
    <p:extLst>
      <p:ext uri="{BB962C8B-B14F-4D97-AF65-F5344CB8AC3E}">
        <p14:creationId xmlns:p14="http://schemas.microsoft.com/office/powerpoint/2010/main" val="26397119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4253" y="1377295"/>
            <a:ext cx="3556678" cy="4223094"/>
          </a:xfrm>
          <a:ln>
            <a:solidFill>
              <a:schemeClr val="tx1"/>
            </a:solidFill>
            <a:prstDash val="dashDot"/>
          </a:ln>
        </p:spPr>
        <p:txBody>
          <a:bodyPr/>
          <a:lstStyle/>
          <a:p>
            <a:pPr marL="355600" lvl="1" indent="-355600" font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ZA" sz="1800" b="1" dirty="0">
                <a:solidFill>
                  <a:srgbClr val="0B6C36"/>
                </a:solidFill>
              </a:rPr>
              <a:t>Determine </a:t>
            </a:r>
            <a:r>
              <a:rPr lang="en-ZA" sz="1800" dirty="0"/>
              <a:t>the expenditure baseline for the implementation programme</a:t>
            </a:r>
          </a:p>
          <a:p>
            <a:pPr marL="355600" lvl="1" indent="-355600" font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ZA" sz="1800" b="1" dirty="0">
                <a:solidFill>
                  <a:srgbClr val="0B6C36"/>
                </a:solidFill>
              </a:rPr>
              <a:t>Understand </a:t>
            </a:r>
            <a:r>
              <a:rPr lang="en-ZA" sz="1800" dirty="0"/>
              <a:t>expenditure patters on the implementation programme</a:t>
            </a:r>
          </a:p>
          <a:p>
            <a:pPr marL="355600" lvl="1" indent="-355600" font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ZA" sz="1800" b="1" dirty="0">
                <a:solidFill>
                  <a:srgbClr val="0B6C36"/>
                </a:solidFill>
              </a:rPr>
              <a:t>Explain </a:t>
            </a:r>
            <a:r>
              <a:rPr lang="en-ZA" sz="1800" dirty="0"/>
              <a:t>the flow of fund and analyse the expenditure in terms of departments, locations, expenditure buckets, the relationship between inputs and outputs, and management policies and practices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690667-295C-4548-A8F3-2AF8F8044C02}" type="slidenum">
              <a:rPr lang="en-ZA" smtClean="0"/>
              <a:pPr/>
              <a:t>34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Day 4 – Tutorial Finalising your Expenditure analysis</a:t>
            </a: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DB5931C-792F-4D8C-A17B-053AB9842B39}"/>
              </a:ext>
            </a:extLst>
          </p:cNvPr>
          <p:cNvSpPr txBox="1">
            <a:spLocks/>
          </p:cNvSpPr>
          <p:nvPr/>
        </p:nvSpPr>
        <p:spPr>
          <a:xfrm>
            <a:off x="4554644" y="1377295"/>
            <a:ext cx="3556678" cy="4223094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vert="horz" lIns="91440" tIns="45720" rIns="91440" bIns="45720" rtlCol="0">
            <a:noAutofit/>
          </a:bodyPr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-355600" font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800" b="1" dirty="0">
                <a:solidFill>
                  <a:srgbClr val="0B6C36"/>
                </a:solidFill>
              </a:rPr>
              <a:t>Compare</a:t>
            </a:r>
            <a:r>
              <a:rPr lang="en-GB" sz="1800" dirty="0"/>
              <a:t> expenditure to performance and administrative information</a:t>
            </a:r>
          </a:p>
          <a:p>
            <a:pPr marL="355600" lvl="1" indent="-355600" font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800" b="1" dirty="0">
                <a:solidFill>
                  <a:srgbClr val="0B6C36"/>
                </a:solidFill>
              </a:rPr>
              <a:t>Identify</a:t>
            </a:r>
            <a:r>
              <a:rPr lang="en-GB" sz="1800" dirty="0"/>
              <a:t> cost drivers and opportunities for improvement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GB" sz="18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EDE6BC46-CB1A-4D27-B143-E7BC39DA11AB}"/>
              </a:ext>
            </a:extLst>
          </p:cNvPr>
          <p:cNvSpPr txBox="1">
            <a:spLocks/>
          </p:cNvSpPr>
          <p:nvPr/>
        </p:nvSpPr>
        <p:spPr>
          <a:xfrm>
            <a:off x="8272231" y="1377295"/>
            <a:ext cx="3556678" cy="4223094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vert="horz" lIns="91440" tIns="45720" rIns="91440" bIns="45720" rtlCol="0">
            <a:noAutofit/>
          </a:bodyPr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-355600" font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800" b="1" dirty="0">
                <a:solidFill>
                  <a:srgbClr val="0B6C36"/>
                </a:solidFill>
              </a:rPr>
              <a:t>Identify</a:t>
            </a:r>
            <a:r>
              <a:rPr lang="en-GB" sz="1800" dirty="0"/>
              <a:t> cost drivers and opportunities for improvement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GB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34307C-ACBD-4854-B595-6DCA020201C7}"/>
              </a:ext>
            </a:extLst>
          </p:cNvPr>
          <p:cNvSpPr txBox="1"/>
          <p:nvPr/>
        </p:nvSpPr>
        <p:spPr>
          <a:xfrm>
            <a:off x="824253" y="932853"/>
            <a:ext cx="355667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Milestone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BFEDF3-9C73-400E-AA15-19F6CA95FE6B}"/>
              </a:ext>
            </a:extLst>
          </p:cNvPr>
          <p:cNvSpPr txBox="1"/>
          <p:nvPr/>
        </p:nvSpPr>
        <p:spPr>
          <a:xfrm>
            <a:off x="4583709" y="932853"/>
            <a:ext cx="355667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Milestone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3FEEE3-4E47-4BEB-9212-B6053BD18B1D}"/>
              </a:ext>
            </a:extLst>
          </p:cNvPr>
          <p:cNvSpPr txBox="1"/>
          <p:nvPr/>
        </p:nvSpPr>
        <p:spPr>
          <a:xfrm>
            <a:off x="8272231" y="932853"/>
            <a:ext cx="355667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Milestone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5F4C71-4A72-4CD3-9D07-A2BE1AB8EB7C}"/>
              </a:ext>
            </a:extLst>
          </p:cNvPr>
          <p:cNvSpPr txBox="1"/>
          <p:nvPr/>
        </p:nvSpPr>
        <p:spPr>
          <a:xfrm>
            <a:off x="1305426" y="5778531"/>
            <a:ext cx="10113244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Discuss how each of the following will be done, assign roles and responsibilities, and agree timelines</a:t>
            </a:r>
          </a:p>
        </p:txBody>
      </p:sp>
    </p:spTree>
    <p:extLst>
      <p:ext uri="{BB962C8B-B14F-4D97-AF65-F5344CB8AC3E}">
        <p14:creationId xmlns:p14="http://schemas.microsoft.com/office/powerpoint/2010/main" val="2669534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FE787-A45E-1546-B64A-6534787F8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8729DA-EB1E-E54D-A8F5-78985EAEFA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35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81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67D6B4-ED33-4167-B9CC-C69D461135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36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222EF4-C1EA-41A9-8BF2-98105663F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2" y="244753"/>
            <a:ext cx="11002789" cy="408052"/>
          </a:xfrm>
        </p:spPr>
        <p:txBody>
          <a:bodyPr/>
          <a:lstStyle/>
          <a:p>
            <a:r>
              <a:rPr lang="en-US" dirty="0"/>
              <a:t>After doing Step 5: Interpret- You should be able to -</a:t>
            </a:r>
            <a:endParaRPr lang="en-ZA" dirty="0"/>
          </a:p>
        </p:txBody>
      </p:sp>
      <p:pic>
        <p:nvPicPr>
          <p:cNvPr id="6" name="Graphic 5" descr="Puzzle pieces">
            <a:extLst>
              <a:ext uri="{FF2B5EF4-FFF2-40B4-BE49-F238E27FC236}">
                <a16:creationId xmlns:a16="http://schemas.microsoft.com/office/drawing/2014/main" id="{589CD717-F6AF-43E3-BA9A-B02997B8B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6423" y="2384368"/>
            <a:ext cx="1280160" cy="1280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D3D2FE-5AD1-4967-931A-F1B70EADA1A3}"/>
              </a:ext>
            </a:extLst>
          </p:cNvPr>
          <p:cNvSpPr txBox="1"/>
          <p:nvPr/>
        </p:nvSpPr>
        <p:spPr>
          <a:xfrm>
            <a:off x="2141908" y="1332795"/>
            <a:ext cx="4175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Differentiate between a finding and a simple observation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8AB7CA-180A-477F-9816-A0AC9D583302}"/>
              </a:ext>
            </a:extLst>
          </p:cNvPr>
          <p:cNvSpPr txBox="1"/>
          <p:nvPr/>
        </p:nvSpPr>
        <p:spPr>
          <a:xfrm>
            <a:off x="2141908" y="2839782"/>
            <a:ext cx="4250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Use headlines and storyboards to plan how to present your findings?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10" descr="Court">
            <a:extLst>
              <a:ext uri="{FF2B5EF4-FFF2-40B4-BE49-F238E27FC236}">
                <a16:creationId xmlns:a16="http://schemas.microsoft.com/office/drawing/2014/main" id="{469FA0D7-819A-4D97-9AEC-4049353B99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5354" y="2567248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DE39E3-6A29-4171-972B-7637ABA9E1B3}"/>
              </a:ext>
            </a:extLst>
          </p:cNvPr>
          <p:cNvSpPr txBox="1"/>
          <p:nvPr/>
        </p:nvSpPr>
        <p:spPr>
          <a:xfrm>
            <a:off x="8036318" y="1332795"/>
            <a:ext cx="3479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Use reference points to generate good findings</a:t>
            </a:r>
          </a:p>
        </p:txBody>
      </p:sp>
      <p:pic>
        <p:nvPicPr>
          <p:cNvPr id="15" name="Graphic 14" descr="Fork In Road">
            <a:extLst>
              <a:ext uri="{FF2B5EF4-FFF2-40B4-BE49-F238E27FC236}">
                <a16:creationId xmlns:a16="http://schemas.microsoft.com/office/drawing/2014/main" id="{504B5967-3F1E-4287-8FEC-4F4D793431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19884" y="1198760"/>
            <a:ext cx="914400" cy="9144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4E7494A-DDC3-4A4F-AFDC-6392B6A4B25A}"/>
              </a:ext>
            </a:extLst>
          </p:cNvPr>
          <p:cNvSpPr/>
          <p:nvPr/>
        </p:nvSpPr>
        <p:spPr>
          <a:xfrm>
            <a:off x="203200" y="1016000"/>
            <a:ext cx="11714480" cy="279400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111EB6-DCF5-F44E-A3DC-197E38D31E12}"/>
              </a:ext>
            </a:extLst>
          </p:cNvPr>
          <p:cNvSpPr txBox="1"/>
          <p:nvPr/>
        </p:nvSpPr>
        <p:spPr>
          <a:xfrm>
            <a:off x="8020514" y="2424284"/>
            <a:ext cx="3495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Build an interactive excel work-book to share the results of the expenditure analysis step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 descr="Users">
            <a:extLst>
              <a:ext uri="{FF2B5EF4-FFF2-40B4-BE49-F238E27FC236}">
                <a16:creationId xmlns:a16="http://schemas.microsoft.com/office/drawing/2014/main" id="{D57ABBDF-D58D-4637-86C4-1829AAEF6A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2776" y="1198760"/>
            <a:ext cx="914400" cy="914400"/>
          </a:xfrm>
          <a:prstGeom prst="rect">
            <a:avLst/>
          </a:prstGeom>
        </p:spPr>
      </p:pic>
      <p:sp>
        <p:nvSpPr>
          <p:cNvPr id="17" name="Content Placeholder 26">
            <a:extLst>
              <a:ext uri="{FF2B5EF4-FFF2-40B4-BE49-F238E27FC236}">
                <a16:creationId xmlns:a16="http://schemas.microsoft.com/office/drawing/2014/main" id="{77A979AE-0192-4C52-9ADC-AFD2FA327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4590869"/>
            <a:ext cx="11714480" cy="144810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ZA" sz="2400" dirty="0"/>
              <a:t>Identify priority areas for savings</a:t>
            </a:r>
          </a:p>
          <a:p>
            <a:pPr>
              <a:spcBef>
                <a:spcPts val="600"/>
              </a:spcBef>
            </a:pPr>
            <a:r>
              <a:rPr lang="en-ZA" sz="2400" dirty="0"/>
              <a:t>Provide key inputs to use in the costing step of the spending review process</a:t>
            </a:r>
          </a:p>
          <a:p>
            <a:pPr>
              <a:spcBef>
                <a:spcPts val="600"/>
              </a:spcBef>
            </a:pPr>
            <a:endParaRPr lang="en-ZA" sz="2400" dirty="0"/>
          </a:p>
        </p:txBody>
      </p:sp>
      <p:sp>
        <p:nvSpPr>
          <p:cNvPr id="18" name="Callout: Down Arrow 17">
            <a:extLst>
              <a:ext uri="{FF2B5EF4-FFF2-40B4-BE49-F238E27FC236}">
                <a16:creationId xmlns:a16="http://schemas.microsoft.com/office/drawing/2014/main" id="{1F361D1F-0DB0-48EA-9493-97C33361B92E}"/>
              </a:ext>
            </a:extLst>
          </p:cNvPr>
          <p:cNvSpPr/>
          <p:nvPr/>
        </p:nvSpPr>
        <p:spPr>
          <a:xfrm>
            <a:off x="203200" y="3937000"/>
            <a:ext cx="11714480" cy="635000"/>
          </a:xfrm>
          <a:prstGeom prst="down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value of step 5: 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51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910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23E18-1E66-4585-9EAE-0E6A5FE0C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E1D64B4-C053-E947-8DEA-416C2EC02206}"/>
              </a:ext>
            </a:extLst>
          </p:cNvPr>
          <p:cNvSpPr txBox="1">
            <a:spLocks/>
          </p:cNvSpPr>
          <p:nvPr/>
        </p:nvSpPr>
        <p:spPr>
          <a:xfrm>
            <a:off x="3904366" y="691081"/>
            <a:ext cx="7194549" cy="5093855"/>
          </a:xfrm>
          <a:prstGeom prst="rect">
            <a:avLst/>
          </a:prstGeom>
        </p:spPr>
        <p:txBody>
          <a:bodyPr vert="horz" lIns="91432" tIns="45716" rIns="91432" bIns="45716" rtlCol="0">
            <a:noAutofit/>
          </a:bodyPr>
          <a:lstStyle>
            <a:lvl1pPr marL="342868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19072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76226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33381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430207" algn="l"/>
              </a:tabLst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00060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698469" algn="l"/>
              </a:tabLst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369" indent="-228579" algn="l" defTabSz="4571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7" indent="-228579" algn="l" defTabSz="4571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85" indent="-228579" algn="l" defTabSz="4571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43" indent="-228579" algn="l" defTabSz="4571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2400" dirty="0">
              <a:solidFill>
                <a:prstClr val="black"/>
              </a:solidFill>
            </a:endParaRPr>
          </a:p>
          <a:p>
            <a:pPr lvl="1"/>
            <a:r>
              <a:rPr lang="en-GB" sz="2400" dirty="0">
                <a:solidFill>
                  <a:prstClr val="black"/>
                </a:solidFill>
              </a:rPr>
              <a:t>Finding vs. Observation</a:t>
            </a:r>
          </a:p>
          <a:p>
            <a:pPr lvl="1"/>
            <a:endParaRPr lang="en-GB" sz="2400" dirty="0">
              <a:solidFill>
                <a:prstClr val="black"/>
              </a:solidFill>
            </a:endParaRPr>
          </a:p>
          <a:p>
            <a:pPr lvl="1"/>
            <a:r>
              <a:rPr lang="en-GB" sz="2400" dirty="0">
                <a:solidFill>
                  <a:prstClr val="black"/>
                </a:solidFill>
              </a:rPr>
              <a:t>Generating findings:</a:t>
            </a:r>
          </a:p>
          <a:p>
            <a:pPr lvl="2"/>
            <a:r>
              <a:rPr lang="en-GB" sz="2400" dirty="0">
                <a:solidFill>
                  <a:prstClr val="black"/>
                </a:solidFill>
              </a:rPr>
              <a:t>Reference points</a:t>
            </a:r>
          </a:p>
          <a:p>
            <a:pPr lvl="2"/>
            <a:r>
              <a:rPr lang="en-GB" sz="2400" dirty="0">
                <a:solidFill>
                  <a:prstClr val="black"/>
                </a:solidFill>
              </a:rPr>
              <a:t>“So What” question </a:t>
            </a:r>
          </a:p>
          <a:p>
            <a:pPr lvl="2"/>
            <a:endParaRPr lang="en-GB" sz="2400" dirty="0">
              <a:solidFill>
                <a:prstClr val="black"/>
              </a:solidFill>
            </a:endParaRPr>
          </a:p>
          <a:p>
            <a:pPr lvl="1"/>
            <a:r>
              <a:rPr lang="en-GB" sz="2400" dirty="0">
                <a:solidFill>
                  <a:prstClr val="black"/>
                </a:solidFill>
              </a:rPr>
              <a:t>Presenting support evidence:</a:t>
            </a:r>
          </a:p>
          <a:p>
            <a:pPr lvl="2"/>
            <a:r>
              <a:rPr lang="en-GB" sz="2400" dirty="0">
                <a:solidFill>
                  <a:prstClr val="black"/>
                </a:solidFill>
              </a:rPr>
              <a:t>Headlines</a:t>
            </a:r>
          </a:p>
          <a:p>
            <a:pPr lvl="2"/>
            <a:r>
              <a:rPr lang="en-GB" sz="2400" dirty="0">
                <a:solidFill>
                  <a:prstClr val="black"/>
                </a:solidFill>
              </a:rPr>
              <a:t>Storyboards</a:t>
            </a:r>
          </a:p>
          <a:p>
            <a:pPr marL="376204" lvl="1" indent="0">
              <a:buNone/>
            </a:pPr>
            <a:endParaRPr lang="en-GB" sz="2400" dirty="0">
              <a:solidFill>
                <a:prstClr val="black"/>
              </a:solidFill>
            </a:endParaRPr>
          </a:p>
          <a:p>
            <a:pPr lvl="2"/>
            <a:endParaRPr lang="en-GB" sz="1600" dirty="0">
              <a:solidFill>
                <a:prstClr val="black"/>
              </a:solidFill>
            </a:endParaRPr>
          </a:p>
          <a:p>
            <a:pPr lvl="1"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lvl="1"/>
            <a:endParaRPr lang="en-GB" sz="2400" dirty="0">
              <a:solidFill>
                <a:prstClr val="black"/>
              </a:solidFill>
            </a:endParaRPr>
          </a:p>
          <a:p>
            <a:pPr marL="719072" marR="0" lvl="1" indent="-342868" algn="l" defTabSz="4571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Char char="§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BE25095-F789-2D44-96B2-1411B02600B9}"/>
              </a:ext>
            </a:extLst>
          </p:cNvPr>
          <p:cNvSpPr txBox="1">
            <a:spLocks/>
          </p:cNvSpPr>
          <p:nvPr/>
        </p:nvSpPr>
        <p:spPr>
          <a:xfrm>
            <a:off x="666599" y="249484"/>
            <a:ext cx="2840876" cy="1235638"/>
          </a:xfrm>
          <a:prstGeom prst="rect">
            <a:avLst/>
          </a:prstGeom>
        </p:spPr>
        <p:txBody>
          <a:bodyPr vert="horz" lIns="91432" tIns="45716" rIns="91432" bIns="45716" rtlCol="0" anchor="b">
            <a:normAutofit fontScale="97500"/>
          </a:bodyPr>
          <a:lstStyle>
            <a:lvl1pPr algn="l" defTabSz="457158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1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STEP 5: INTERPRET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CCC50E4-83DA-2749-95AB-5B313A5FBF78}"/>
              </a:ext>
            </a:extLst>
          </p:cNvPr>
          <p:cNvSpPr txBox="1">
            <a:spLocks/>
          </p:cNvSpPr>
          <p:nvPr/>
        </p:nvSpPr>
        <p:spPr>
          <a:xfrm>
            <a:off x="694978" y="1713093"/>
            <a:ext cx="2654278" cy="4738819"/>
          </a:xfrm>
          <a:prstGeom prst="rect">
            <a:avLst/>
          </a:prstGeom>
        </p:spPr>
        <p:txBody>
          <a:bodyPr vert="horz" lIns="91432" tIns="45716" rIns="91432" bIns="45716" rtlCol="0">
            <a:noAutofit/>
          </a:bodyPr>
          <a:lstStyle>
            <a:lvl1pPr marL="0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1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158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316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474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430207" algn="l"/>
              </a:tabLst>
              <a:defRPr sz="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632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698469" algn="l"/>
              </a:tabLst>
              <a:defRPr sz="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5790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8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6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3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the end of step 5 you will be able to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Generate key findings from your analysis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Present supporting evidence</a:t>
            </a:r>
            <a:endParaRPr lang="en-GB" sz="2400" dirty="0"/>
          </a:p>
          <a:p>
            <a:pPr marL="0" marR="0" lvl="0" indent="0" algn="l" defTabSz="4571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endParaRPr lang="en-GB" sz="2400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CA2A5DBB-597A-4B61-B7E0-AA081C01CE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865031"/>
              </p:ext>
            </p:extLst>
          </p:nvPr>
        </p:nvGraphicFramePr>
        <p:xfrm>
          <a:off x="559558" y="111513"/>
          <a:ext cx="11354536" cy="465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711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FE787-A45E-1546-B64A-6534787F8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Finding?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8729DA-EB1E-E54D-A8F5-78985EAEFA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5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0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314349-7C76-4DE8-BD8A-D284152F25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11CA2-5603-4F1C-8B97-F29961F83655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AAC5C-DD58-40C5-88E6-A9988F650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ZA" dirty="0"/>
              <a:t>Finding</a:t>
            </a:r>
          </a:p>
          <a:p>
            <a:r>
              <a:rPr lang="en-ZA" dirty="0"/>
              <a:t>vs Observation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FA40388F-AEF0-4853-85A3-480765B86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678" y="701337"/>
            <a:ext cx="8740087" cy="5448276"/>
          </a:xfrm>
        </p:spPr>
        <p:txBody>
          <a:bodyPr/>
          <a:lstStyle/>
          <a:p>
            <a:r>
              <a:rPr lang="en-ZA" dirty="0"/>
              <a:t>A </a:t>
            </a:r>
            <a:r>
              <a:rPr lang="en-ZA" b="1" dirty="0"/>
              <a:t>finding</a:t>
            </a:r>
            <a:r>
              <a:rPr lang="en-ZA" dirty="0"/>
              <a:t> is a conclusion reached after an examination or investigation</a:t>
            </a:r>
          </a:p>
          <a:p>
            <a:r>
              <a:rPr lang="en-ZA" dirty="0"/>
              <a:t>An </a:t>
            </a:r>
            <a:r>
              <a:rPr lang="en-ZA" b="1" dirty="0"/>
              <a:t>observation</a:t>
            </a:r>
            <a:r>
              <a:rPr lang="en-ZA" dirty="0"/>
              <a:t> is just that, a statement stating what you see</a:t>
            </a:r>
          </a:p>
          <a:p>
            <a:endParaRPr lang="en-ZA" dirty="0"/>
          </a:p>
          <a:p>
            <a:r>
              <a:rPr lang="en-ZA" dirty="0"/>
              <a:t>A finding is reached from drawing meaning from multiple observations</a:t>
            </a:r>
          </a:p>
          <a:p>
            <a:pPr marL="397984" lvl="1" indent="0">
              <a:buNone/>
            </a:pPr>
            <a:endParaRPr lang="en-ZA" dirty="0"/>
          </a:p>
          <a:p>
            <a:r>
              <a:rPr lang="en-ZA" dirty="0"/>
              <a:t>Useful tools for generating a finding</a:t>
            </a:r>
          </a:p>
          <a:p>
            <a:pPr lvl="1"/>
            <a:r>
              <a:rPr lang="en-ZA" dirty="0"/>
              <a:t>Reference point</a:t>
            </a:r>
          </a:p>
          <a:p>
            <a:pPr lvl="1"/>
            <a:r>
              <a:rPr lang="en-ZA" dirty="0"/>
              <a:t>The “so what” question</a:t>
            </a:r>
          </a:p>
        </p:txBody>
      </p:sp>
    </p:spTree>
    <p:extLst>
      <p:ext uri="{BB962C8B-B14F-4D97-AF65-F5344CB8AC3E}">
        <p14:creationId xmlns:p14="http://schemas.microsoft.com/office/powerpoint/2010/main" val="3855982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314349-7C76-4DE8-BD8A-D284152F25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11CA2-5603-4F1C-8B97-F29961F83655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AAC5C-DD58-40C5-88E6-A9988F650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ZA" dirty="0"/>
              <a:t>Finding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FA40388F-AEF0-4853-85A3-480765B86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678" y="701337"/>
            <a:ext cx="8740087" cy="5448276"/>
          </a:xfrm>
        </p:spPr>
        <p:txBody>
          <a:bodyPr/>
          <a:lstStyle/>
          <a:p>
            <a:r>
              <a:rPr lang="en-ZA" b="1" dirty="0"/>
              <a:t>A finding</a:t>
            </a:r>
            <a:r>
              <a:rPr lang="en-ZA" dirty="0"/>
              <a:t> is a conclusion reached after an examination or investigation</a:t>
            </a:r>
          </a:p>
          <a:p>
            <a:endParaRPr lang="en-ZA" dirty="0"/>
          </a:p>
          <a:p>
            <a:r>
              <a:rPr lang="en-ZA" dirty="0"/>
              <a:t>A finding is not:</a:t>
            </a:r>
          </a:p>
          <a:p>
            <a:pPr lvl="1"/>
            <a:r>
              <a:rPr lang="en-ZA" dirty="0"/>
              <a:t>Raw data</a:t>
            </a:r>
          </a:p>
          <a:p>
            <a:pPr lvl="1"/>
            <a:r>
              <a:rPr lang="en-ZA" dirty="0"/>
              <a:t>The answer from your analysis</a:t>
            </a:r>
          </a:p>
          <a:p>
            <a:pPr lvl="1"/>
            <a:r>
              <a:rPr lang="en-ZA" dirty="0"/>
              <a:t>Basic information</a:t>
            </a:r>
          </a:p>
          <a:p>
            <a:pPr lvl="1"/>
            <a:r>
              <a:rPr lang="en-ZA" dirty="0"/>
              <a:t>A description</a:t>
            </a:r>
          </a:p>
          <a:p>
            <a:pPr lvl="1"/>
            <a:endParaRPr lang="en-ZA" dirty="0"/>
          </a:p>
          <a:p>
            <a:r>
              <a:rPr lang="en-ZA" dirty="0"/>
              <a:t>A finding:</a:t>
            </a:r>
          </a:p>
          <a:p>
            <a:pPr lvl="1"/>
            <a:r>
              <a:rPr lang="en-ZA" dirty="0"/>
              <a:t>Sparks action</a:t>
            </a:r>
          </a:p>
          <a:p>
            <a:pPr lvl="1"/>
            <a:r>
              <a:rPr lang="en-ZA" dirty="0"/>
              <a:t>Stands the test of logic</a:t>
            </a:r>
          </a:p>
          <a:p>
            <a:pPr lvl="1"/>
            <a:r>
              <a:rPr lang="en-ZA" dirty="0"/>
              <a:t>Informs decision making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02922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B4911E-F9CF-4878-8317-A0EC3B97DE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00D787-8465-442B-A7CE-0A1F93B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Understand findings - tips</a:t>
            </a: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D9865D5D-79C8-4A4B-B7BF-195392EC21FC}"/>
              </a:ext>
            </a:extLst>
          </p:cNvPr>
          <p:cNvSpPr>
            <a:spLocks/>
          </p:cNvSpPr>
          <p:nvPr/>
        </p:nvSpPr>
        <p:spPr bwMode="auto">
          <a:xfrm>
            <a:off x="8279007" y="3471842"/>
            <a:ext cx="1054560" cy="369888"/>
          </a:xfrm>
          <a:custGeom>
            <a:avLst/>
            <a:gdLst/>
            <a:ahLst/>
            <a:cxnLst>
              <a:cxn ang="0">
                <a:pos x="62" y="232"/>
              </a:cxn>
              <a:cxn ang="0">
                <a:pos x="172" y="205"/>
              </a:cxn>
              <a:cxn ang="0">
                <a:pos x="282" y="193"/>
              </a:cxn>
              <a:cxn ang="0">
                <a:pos x="378" y="187"/>
              </a:cxn>
              <a:cxn ang="0">
                <a:pos x="446" y="163"/>
              </a:cxn>
              <a:cxn ang="0">
                <a:pos x="529" y="121"/>
              </a:cxn>
              <a:cxn ang="0">
                <a:pos x="577" y="63"/>
              </a:cxn>
              <a:cxn ang="0">
                <a:pos x="611" y="42"/>
              </a:cxn>
              <a:cxn ang="0">
                <a:pos x="680" y="0"/>
              </a:cxn>
              <a:cxn ang="0">
                <a:pos x="584" y="24"/>
              </a:cxn>
              <a:cxn ang="0">
                <a:pos x="481" y="39"/>
              </a:cxn>
              <a:cxn ang="0">
                <a:pos x="357" y="60"/>
              </a:cxn>
              <a:cxn ang="0">
                <a:pos x="288" y="87"/>
              </a:cxn>
              <a:cxn ang="0">
                <a:pos x="220" y="130"/>
              </a:cxn>
              <a:cxn ang="0">
                <a:pos x="165" y="157"/>
              </a:cxn>
              <a:cxn ang="0">
                <a:pos x="124" y="187"/>
              </a:cxn>
              <a:cxn ang="0">
                <a:pos x="0" y="223"/>
              </a:cxn>
            </a:cxnLst>
            <a:rect l="0" t="0" r="r" b="b"/>
            <a:pathLst>
              <a:path w="681" h="233">
                <a:moveTo>
                  <a:pt x="62" y="232"/>
                </a:moveTo>
                <a:lnTo>
                  <a:pt x="172" y="205"/>
                </a:lnTo>
                <a:lnTo>
                  <a:pt x="282" y="193"/>
                </a:lnTo>
                <a:lnTo>
                  <a:pt x="378" y="187"/>
                </a:lnTo>
                <a:lnTo>
                  <a:pt x="446" y="163"/>
                </a:lnTo>
                <a:lnTo>
                  <a:pt x="529" y="121"/>
                </a:lnTo>
                <a:lnTo>
                  <a:pt x="577" y="63"/>
                </a:lnTo>
                <a:lnTo>
                  <a:pt x="611" y="42"/>
                </a:lnTo>
                <a:lnTo>
                  <a:pt x="680" y="0"/>
                </a:lnTo>
                <a:lnTo>
                  <a:pt x="584" y="24"/>
                </a:lnTo>
                <a:lnTo>
                  <a:pt x="481" y="39"/>
                </a:lnTo>
                <a:lnTo>
                  <a:pt x="357" y="60"/>
                </a:lnTo>
                <a:lnTo>
                  <a:pt x="288" y="87"/>
                </a:lnTo>
                <a:lnTo>
                  <a:pt x="220" y="130"/>
                </a:lnTo>
                <a:lnTo>
                  <a:pt x="165" y="157"/>
                </a:lnTo>
                <a:lnTo>
                  <a:pt x="124" y="187"/>
                </a:lnTo>
                <a:lnTo>
                  <a:pt x="0" y="223"/>
                </a:lnTo>
              </a:path>
            </a:pathLst>
          </a:custGeom>
          <a:solidFill>
            <a:srgbClr val="CECECE"/>
          </a:solidFill>
          <a:ln w="12700" cap="rnd" cmpd="sng">
            <a:solidFill>
              <a:srgbClr val="CECEC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E3E08958-A845-479B-9C5C-0EB605EB5D2E}"/>
              </a:ext>
            </a:extLst>
          </p:cNvPr>
          <p:cNvSpPr>
            <a:spLocks/>
          </p:cNvSpPr>
          <p:nvPr/>
        </p:nvSpPr>
        <p:spPr bwMode="auto">
          <a:xfrm>
            <a:off x="3839107" y="1427142"/>
            <a:ext cx="6300494" cy="509588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128" y="248"/>
              </a:cxn>
              <a:cxn ang="0">
                <a:pos x="184" y="280"/>
              </a:cxn>
              <a:cxn ang="0">
                <a:pos x="352" y="184"/>
              </a:cxn>
              <a:cxn ang="0">
                <a:pos x="408" y="224"/>
              </a:cxn>
              <a:cxn ang="0">
                <a:pos x="600" y="96"/>
              </a:cxn>
              <a:cxn ang="0">
                <a:pos x="672" y="128"/>
              </a:cxn>
              <a:cxn ang="0">
                <a:pos x="736" y="88"/>
              </a:cxn>
              <a:cxn ang="0">
                <a:pos x="888" y="160"/>
              </a:cxn>
              <a:cxn ang="0">
                <a:pos x="944" y="120"/>
              </a:cxn>
              <a:cxn ang="0">
                <a:pos x="1080" y="184"/>
              </a:cxn>
              <a:cxn ang="0">
                <a:pos x="1232" y="88"/>
              </a:cxn>
              <a:cxn ang="0">
                <a:pos x="1384" y="152"/>
              </a:cxn>
              <a:cxn ang="0">
                <a:pos x="1480" y="104"/>
              </a:cxn>
              <a:cxn ang="0">
                <a:pos x="1688" y="176"/>
              </a:cxn>
              <a:cxn ang="0">
                <a:pos x="1808" y="88"/>
              </a:cxn>
              <a:cxn ang="0">
                <a:pos x="2000" y="152"/>
              </a:cxn>
              <a:cxn ang="0">
                <a:pos x="2096" y="96"/>
              </a:cxn>
              <a:cxn ang="0">
                <a:pos x="2176" y="136"/>
              </a:cxn>
              <a:cxn ang="0">
                <a:pos x="2424" y="0"/>
              </a:cxn>
              <a:cxn ang="0">
                <a:pos x="2568" y="96"/>
              </a:cxn>
              <a:cxn ang="0">
                <a:pos x="2720" y="56"/>
              </a:cxn>
              <a:cxn ang="0">
                <a:pos x="2840" y="112"/>
              </a:cxn>
              <a:cxn ang="0">
                <a:pos x="3032" y="104"/>
              </a:cxn>
              <a:cxn ang="0">
                <a:pos x="3336" y="216"/>
              </a:cxn>
              <a:cxn ang="0">
                <a:pos x="3480" y="128"/>
              </a:cxn>
              <a:cxn ang="0">
                <a:pos x="3576" y="184"/>
              </a:cxn>
              <a:cxn ang="0">
                <a:pos x="3792" y="232"/>
              </a:cxn>
              <a:cxn ang="0">
                <a:pos x="3848" y="216"/>
              </a:cxn>
              <a:cxn ang="0">
                <a:pos x="4064" y="320"/>
              </a:cxn>
            </a:cxnLst>
            <a:rect l="0" t="0" r="r" b="b"/>
            <a:pathLst>
              <a:path w="4065" h="321">
                <a:moveTo>
                  <a:pt x="0" y="304"/>
                </a:moveTo>
                <a:lnTo>
                  <a:pt x="128" y="248"/>
                </a:lnTo>
                <a:lnTo>
                  <a:pt x="184" y="280"/>
                </a:lnTo>
                <a:lnTo>
                  <a:pt x="352" y="184"/>
                </a:lnTo>
                <a:lnTo>
                  <a:pt x="408" y="224"/>
                </a:lnTo>
                <a:lnTo>
                  <a:pt x="600" y="96"/>
                </a:lnTo>
                <a:lnTo>
                  <a:pt x="672" y="128"/>
                </a:lnTo>
                <a:lnTo>
                  <a:pt x="736" y="88"/>
                </a:lnTo>
                <a:lnTo>
                  <a:pt x="888" y="160"/>
                </a:lnTo>
                <a:lnTo>
                  <a:pt x="944" y="120"/>
                </a:lnTo>
                <a:lnTo>
                  <a:pt x="1080" y="184"/>
                </a:lnTo>
                <a:lnTo>
                  <a:pt x="1232" y="88"/>
                </a:lnTo>
                <a:lnTo>
                  <a:pt x="1384" y="152"/>
                </a:lnTo>
                <a:lnTo>
                  <a:pt x="1480" y="104"/>
                </a:lnTo>
                <a:lnTo>
                  <a:pt x="1688" y="176"/>
                </a:lnTo>
                <a:lnTo>
                  <a:pt x="1808" y="88"/>
                </a:lnTo>
                <a:lnTo>
                  <a:pt x="2000" y="152"/>
                </a:lnTo>
                <a:lnTo>
                  <a:pt x="2096" y="96"/>
                </a:lnTo>
                <a:lnTo>
                  <a:pt x="2176" y="136"/>
                </a:lnTo>
                <a:lnTo>
                  <a:pt x="2424" y="0"/>
                </a:lnTo>
                <a:lnTo>
                  <a:pt x="2568" y="96"/>
                </a:lnTo>
                <a:lnTo>
                  <a:pt x="2720" y="56"/>
                </a:lnTo>
                <a:lnTo>
                  <a:pt x="2840" y="112"/>
                </a:lnTo>
                <a:lnTo>
                  <a:pt x="3032" y="104"/>
                </a:lnTo>
                <a:lnTo>
                  <a:pt x="3336" y="216"/>
                </a:lnTo>
                <a:lnTo>
                  <a:pt x="3480" y="128"/>
                </a:lnTo>
                <a:lnTo>
                  <a:pt x="3576" y="184"/>
                </a:lnTo>
                <a:lnTo>
                  <a:pt x="3792" y="232"/>
                </a:lnTo>
                <a:lnTo>
                  <a:pt x="3848" y="216"/>
                </a:lnTo>
                <a:lnTo>
                  <a:pt x="4064" y="32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BB0C7B55-A403-48FC-B0E0-7E8F468AEABB}"/>
              </a:ext>
            </a:extLst>
          </p:cNvPr>
          <p:cNvSpPr>
            <a:spLocks/>
          </p:cNvSpPr>
          <p:nvPr/>
        </p:nvSpPr>
        <p:spPr bwMode="auto">
          <a:xfrm>
            <a:off x="7422596" y="2443140"/>
            <a:ext cx="1056240" cy="369888"/>
          </a:xfrm>
          <a:custGeom>
            <a:avLst/>
            <a:gdLst/>
            <a:ahLst/>
            <a:cxnLst>
              <a:cxn ang="0">
                <a:pos x="62" y="232"/>
              </a:cxn>
              <a:cxn ang="0">
                <a:pos x="172" y="205"/>
              </a:cxn>
              <a:cxn ang="0">
                <a:pos x="282" y="193"/>
              </a:cxn>
              <a:cxn ang="0">
                <a:pos x="378" y="187"/>
              </a:cxn>
              <a:cxn ang="0">
                <a:pos x="446" y="163"/>
              </a:cxn>
              <a:cxn ang="0">
                <a:pos x="529" y="121"/>
              </a:cxn>
              <a:cxn ang="0">
                <a:pos x="577" y="63"/>
              </a:cxn>
              <a:cxn ang="0">
                <a:pos x="611" y="42"/>
              </a:cxn>
              <a:cxn ang="0">
                <a:pos x="680" y="0"/>
              </a:cxn>
              <a:cxn ang="0">
                <a:pos x="584" y="24"/>
              </a:cxn>
              <a:cxn ang="0">
                <a:pos x="481" y="39"/>
              </a:cxn>
              <a:cxn ang="0">
                <a:pos x="357" y="60"/>
              </a:cxn>
              <a:cxn ang="0">
                <a:pos x="288" y="87"/>
              </a:cxn>
              <a:cxn ang="0">
                <a:pos x="220" y="130"/>
              </a:cxn>
              <a:cxn ang="0">
                <a:pos x="165" y="157"/>
              </a:cxn>
              <a:cxn ang="0">
                <a:pos x="124" y="187"/>
              </a:cxn>
              <a:cxn ang="0">
                <a:pos x="0" y="223"/>
              </a:cxn>
            </a:cxnLst>
            <a:rect l="0" t="0" r="r" b="b"/>
            <a:pathLst>
              <a:path w="681" h="233">
                <a:moveTo>
                  <a:pt x="62" y="232"/>
                </a:moveTo>
                <a:lnTo>
                  <a:pt x="172" y="205"/>
                </a:lnTo>
                <a:lnTo>
                  <a:pt x="282" y="193"/>
                </a:lnTo>
                <a:lnTo>
                  <a:pt x="378" y="187"/>
                </a:lnTo>
                <a:lnTo>
                  <a:pt x="446" y="163"/>
                </a:lnTo>
                <a:lnTo>
                  <a:pt x="529" y="121"/>
                </a:lnTo>
                <a:lnTo>
                  <a:pt x="577" y="63"/>
                </a:lnTo>
                <a:lnTo>
                  <a:pt x="611" y="42"/>
                </a:lnTo>
                <a:lnTo>
                  <a:pt x="680" y="0"/>
                </a:lnTo>
                <a:lnTo>
                  <a:pt x="584" y="24"/>
                </a:lnTo>
                <a:lnTo>
                  <a:pt x="481" y="39"/>
                </a:lnTo>
                <a:lnTo>
                  <a:pt x="357" y="60"/>
                </a:lnTo>
                <a:lnTo>
                  <a:pt x="288" y="87"/>
                </a:lnTo>
                <a:lnTo>
                  <a:pt x="220" y="130"/>
                </a:lnTo>
                <a:lnTo>
                  <a:pt x="165" y="157"/>
                </a:lnTo>
                <a:lnTo>
                  <a:pt x="124" y="187"/>
                </a:lnTo>
                <a:lnTo>
                  <a:pt x="0" y="223"/>
                </a:lnTo>
              </a:path>
            </a:pathLst>
          </a:custGeom>
          <a:solidFill>
            <a:srgbClr val="CECECE"/>
          </a:solidFill>
          <a:ln w="12700" cap="rnd" cmpd="sng">
            <a:solidFill>
              <a:srgbClr val="CECEC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CC6C959-A4F7-4B36-B268-92A7A903BC7D}"/>
              </a:ext>
            </a:extLst>
          </p:cNvPr>
          <p:cNvSpPr>
            <a:spLocks/>
          </p:cNvSpPr>
          <p:nvPr/>
        </p:nvSpPr>
        <p:spPr bwMode="auto">
          <a:xfrm>
            <a:off x="5872666" y="2887640"/>
            <a:ext cx="1056239" cy="369888"/>
          </a:xfrm>
          <a:custGeom>
            <a:avLst/>
            <a:gdLst/>
            <a:ahLst/>
            <a:cxnLst>
              <a:cxn ang="0">
                <a:pos x="62" y="232"/>
              </a:cxn>
              <a:cxn ang="0">
                <a:pos x="172" y="205"/>
              </a:cxn>
              <a:cxn ang="0">
                <a:pos x="282" y="193"/>
              </a:cxn>
              <a:cxn ang="0">
                <a:pos x="378" y="187"/>
              </a:cxn>
              <a:cxn ang="0">
                <a:pos x="446" y="163"/>
              </a:cxn>
              <a:cxn ang="0">
                <a:pos x="529" y="121"/>
              </a:cxn>
              <a:cxn ang="0">
                <a:pos x="577" y="63"/>
              </a:cxn>
              <a:cxn ang="0">
                <a:pos x="611" y="42"/>
              </a:cxn>
              <a:cxn ang="0">
                <a:pos x="680" y="0"/>
              </a:cxn>
              <a:cxn ang="0">
                <a:pos x="584" y="24"/>
              </a:cxn>
              <a:cxn ang="0">
                <a:pos x="481" y="39"/>
              </a:cxn>
              <a:cxn ang="0">
                <a:pos x="357" y="60"/>
              </a:cxn>
              <a:cxn ang="0">
                <a:pos x="288" y="87"/>
              </a:cxn>
              <a:cxn ang="0">
                <a:pos x="220" y="130"/>
              </a:cxn>
              <a:cxn ang="0">
                <a:pos x="165" y="157"/>
              </a:cxn>
              <a:cxn ang="0">
                <a:pos x="124" y="187"/>
              </a:cxn>
              <a:cxn ang="0">
                <a:pos x="0" y="223"/>
              </a:cxn>
            </a:cxnLst>
            <a:rect l="0" t="0" r="r" b="b"/>
            <a:pathLst>
              <a:path w="681" h="233">
                <a:moveTo>
                  <a:pt x="62" y="232"/>
                </a:moveTo>
                <a:lnTo>
                  <a:pt x="172" y="205"/>
                </a:lnTo>
                <a:lnTo>
                  <a:pt x="282" y="193"/>
                </a:lnTo>
                <a:lnTo>
                  <a:pt x="378" y="187"/>
                </a:lnTo>
                <a:lnTo>
                  <a:pt x="446" y="163"/>
                </a:lnTo>
                <a:lnTo>
                  <a:pt x="529" y="121"/>
                </a:lnTo>
                <a:lnTo>
                  <a:pt x="577" y="63"/>
                </a:lnTo>
                <a:lnTo>
                  <a:pt x="611" y="42"/>
                </a:lnTo>
                <a:lnTo>
                  <a:pt x="680" y="0"/>
                </a:lnTo>
                <a:lnTo>
                  <a:pt x="584" y="24"/>
                </a:lnTo>
                <a:lnTo>
                  <a:pt x="481" y="39"/>
                </a:lnTo>
                <a:lnTo>
                  <a:pt x="357" y="60"/>
                </a:lnTo>
                <a:lnTo>
                  <a:pt x="288" y="87"/>
                </a:lnTo>
                <a:lnTo>
                  <a:pt x="220" y="130"/>
                </a:lnTo>
                <a:lnTo>
                  <a:pt x="165" y="157"/>
                </a:lnTo>
                <a:lnTo>
                  <a:pt x="124" y="187"/>
                </a:lnTo>
                <a:lnTo>
                  <a:pt x="0" y="223"/>
                </a:lnTo>
              </a:path>
            </a:pathLst>
          </a:custGeom>
          <a:solidFill>
            <a:srgbClr val="CECECE"/>
          </a:solidFill>
          <a:ln w="12700" cap="rnd" cmpd="sng">
            <a:solidFill>
              <a:srgbClr val="CECEC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E5821621-B022-4256-9B5E-939FA427FD39}"/>
              </a:ext>
            </a:extLst>
          </p:cNvPr>
          <p:cNvSpPr>
            <a:spLocks/>
          </p:cNvSpPr>
          <p:nvPr/>
        </p:nvSpPr>
        <p:spPr bwMode="auto">
          <a:xfrm>
            <a:off x="6678699" y="4233842"/>
            <a:ext cx="1056239" cy="369888"/>
          </a:xfrm>
          <a:custGeom>
            <a:avLst/>
            <a:gdLst/>
            <a:ahLst/>
            <a:cxnLst>
              <a:cxn ang="0">
                <a:pos x="62" y="232"/>
              </a:cxn>
              <a:cxn ang="0">
                <a:pos x="172" y="205"/>
              </a:cxn>
              <a:cxn ang="0">
                <a:pos x="282" y="193"/>
              </a:cxn>
              <a:cxn ang="0">
                <a:pos x="378" y="187"/>
              </a:cxn>
              <a:cxn ang="0">
                <a:pos x="446" y="163"/>
              </a:cxn>
              <a:cxn ang="0">
                <a:pos x="529" y="121"/>
              </a:cxn>
              <a:cxn ang="0">
                <a:pos x="577" y="63"/>
              </a:cxn>
              <a:cxn ang="0">
                <a:pos x="611" y="42"/>
              </a:cxn>
              <a:cxn ang="0">
                <a:pos x="680" y="0"/>
              </a:cxn>
              <a:cxn ang="0">
                <a:pos x="584" y="24"/>
              </a:cxn>
              <a:cxn ang="0">
                <a:pos x="481" y="39"/>
              </a:cxn>
              <a:cxn ang="0">
                <a:pos x="357" y="60"/>
              </a:cxn>
              <a:cxn ang="0">
                <a:pos x="288" y="87"/>
              </a:cxn>
              <a:cxn ang="0">
                <a:pos x="220" y="130"/>
              </a:cxn>
              <a:cxn ang="0">
                <a:pos x="165" y="157"/>
              </a:cxn>
              <a:cxn ang="0">
                <a:pos x="124" y="187"/>
              </a:cxn>
              <a:cxn ang="0">
                <a:pos x="0" y="223"/>
              </a:cxn>
            </a:cxnLst>
            <a:rect l="0" t="0" r="r" b="b"/>
            <a:pathLst>
              <a:path w="681" h="233">
                <a:moveTo>
                  <a:pt x="62" y="232"/>
                </a:moveTo>
                <a:lnTo>
                  <a:pt x="172" y="205"/>
                </a:lnTo>
                <a:lnTo>
                  <a:pt x="282" y="193"/>
                </a:lnTo>
                <a:lnTo>
                  <a:pt x="378" y="187"/>
                </a:lnTo>
                <a:lnTo>
                  <a:pt x="446" y="163"/>
                </a:lnTo>
                <a:lnTo>
                  <a:pt x="529" y="121"/>
                </a:lnTo>
                <a:lnTo>
                  <a:pt x="577" y="63"/>
                </a:lnTo>
                <a:lnTo>
                  <a:pt x="611" y="42"/>
                </a:lnTo>
                <a:lnTo>
                  <a:pt x="680" y="0"/>
                </a:lnTo>
                <a:lnTo>
                  <a:pt x="584" y="24"/>
                </a:lnTo>
                <a:lnTo>
                  <a:pt x="481" y="39"/>
                </a:lnTo>
                <a:lnTo>
                  <a:pt x="357" y="60"/>
                </a:lnTo>
                <a:lnTo>
                  <a:pt x="288" y="87"/>
                </a:lnTo>
                <a:lnTo>
                  <a:pt x="220" y="130"/>
                </a:lnTo>
                <a:lnTo>
                  <a:pt x="165" y="157"/>
                </a:lnTo>
                <a:lnTo>
                  <a:pt x="124" y="187"/>
                </a:lnTo>
                <a:lnTo>
                  <a:pt x="0" y="223"/>
                </a:lnTo>
              </a:path>
            </a:pathLst>
          </a:custGeom>
          <a:solidFill>
            <a:srgbClr val="CECECE"/>
          </a:solidFill>
          <a:ln w="12700" cap="rnd" cmpd="sng">
            <a:solidFill>
              <a:srgbClr val="CECEC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0E5783EE-4BBF-49F4-AE3C-36B5749640D1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5127" y="1612881"/>
            <a:ext cx="359357" cy="140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A2881B18-784F-4363-921C-88B568A74158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4432" y="1282680"/>
            <a:ext cx="335847" cy="1304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D8E01012-5505-4CFE-A454-782FACD5E8FD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47755" y="1441430"/>
            <a:ext cx="24181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C210FA69-EE9E-4A50-A61F-ACCA1FB80211}"/>
              </a:ext>
            </a:extLst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5076" y="1765280"/>
            <a:ext cx="3695998" cy="1444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16" name="Group 11">
            <a:extLst>
              <a:ext uri="{FF2B5EF4-FFF2-40B4-BE49-F238E27FC236}">
                <a16:creationId xmlns:a16="http://schemas.microsoft.com/office/drawing/2014/main" id="{57221342-CDAD-4096-9251-6B749EB887B1}"/>
              </a:ext>
            </a:extLst>
          </p:cNvPr>
          <p:cNvGrpSpPr>
            <a:grpSpLocks/>
          </p:cNvGrpSpPr>
          <p:nvPr/>
        </p:nvGrpSpPr>
        <p:grpSpPr bwMode="auto">
          <a:xfrm>
            <a:off x="3634240" y="2195490"/>
            <a:ext cx="3701036" cy="1449388"/>
            <a:chOff x="1532" y="1340"/>
            <a:chExt cx="2387" cy="913"/>
          </a:xfrm>
        </p:grpSpPr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7A8275B-2F77-4AE0-B7CA-D89AB9C72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732"/>
              <a:ext cx="211" cy="94"/>
            </a:xfrm>
            <a:custGeom>
              <a:avLst/>
              <a:gdLst/>
              <a:ahLst/>
              <a:cxnLst>
                <a:cxn ang="0">
                  <a:pos x="210" y="35"/>
                </a:cxn>
                <a:cxn ang="0">
                  <a:pos x="197" y="13"/>
                </a:cxn>
                <a:cxn ang="0">
                  <a:pos x="156" y="0"/>
                </a:cxn>
                <a:cxn ang="0">
                  <a:pos x="48" y="0"/>
                </a:cxn>
                <a:cxn ang="0">
                  <a:pos x="9" y="0"/>
                </a:cxn>
                <a:cxn ang="0">
                  <a:pos x="0" y="35"/>
                </a:cxn>
                <a:cxn ang="0">
                  <a:pos x="6" y="58"/>
                </a:cxn>
                <a:cxn ang="0">
                  <a:pos x="25" y="70"/>
                </a:cxn>
                <a:cxn ang="0">
                  <a:pos x="38" y="70"/>
                </a:cxn>
                <a:cxn ang="0">
                  <a:pos x="51" y="67"/>
                </a:cxn>
                <a:cxn ang="0">
                  <a:pos x="57" y="61"/>
                </a:cxn>
                <a:cxn ang="0">
                  <a:pos x="76" y="70"/>
                </a:cxn>
                <a:cxn ang="0">
                  <a:pos x="121" y="74"/>
                </a:cxn>
                <a:cxn ang="0">
                  <a:pos x="149" y="70"/>
                </a:cxn>
                <a:cxn ang="0">
                  <a:pos x="165" y="70"/>
                </a:cxn>
                <a:cxn ang="0">
                  <a:pos x="171" y="74"/>
                </a:cxn>
                <a:cxn ang="0">
                  <a:pos x="171" y="83"/>
                </a:cxn>
                <a:cxn ang="0">
                  <a:pos x="187" y="93"/>
                </a:cxn>
                <a:cxn ang="0">
                  <a:pos x="200" y="93"/>
                </a:cxn>
                <a:cxn ang="0">
                  <a:pos x="210" y="35"/>
                </a:cxn>
              </a:cxnLst>
              <a:rect l="0" t="0" r="r" b="b"/>
              <a:pathLst>
                <a:path w="211" h="94">
                  <a:moveTo>
                    <a:pt x="210" y="35"/>
                  </a:moveTo>
                  <a:lnTo>
                    <a:pt x="197" y="13"/>
                  </a:lnTo>
                  <a:lnTo>
                    <a:pt x="156" y="0"/>
                  </a:lnTo>
                  <a:lnTo>
                    <a:pt x="48" y="0"/>
                  </a:lnTo>
                  <a:lnTo>
                    <a:pt x="9" y="0"/>
                  </a:lnTo>
                  <a:lnTo>
                    <a:pt x="0" y="35"/>
                  </a:lnTo>
                  <a:lnTo>
                    <a:pt x="6" y="58"/>
                  </a:lnTo>
                  <a:lnTo>
                    <a:pt x="25" y="70"/>
                  </a:lnTo>
                  <a:lnTo>
                    <a:pt x="38" y="70"/>
                  </a:lnTo>
                  <a:lnTo>
                    <a:pt x="51" y="67"/>
                  </a:lnTo>
                  <a:lnTo>
                    <a:pt x="57" y="61"/>
                  </a:lnTo>
                  <a:lnTo>
                    <a:pt x="76" y="70"/>
                  </a:lnTo>
                  <a:lnTo>
                    <a:pt x="121" y="74"/>
                  </a:lnTo>
                  <a:lnTo>
                    <a:pt x="149" y="70"/>
                  </a:lnTo>
                  <a:lnTo>
                    <a:pt x="165" y="70"/>
                  </a:lnTo>
                  <a:lnTo>
                    <a:pt x="171" y="74"/>
                  </a:lnTo>
                  <a:lnTo>
                    <a:pt x="171" y="83"/>
                  </a:lnTo>
                  <a:lnTo>
                    <a:pt x="187" y="93"/>
                  </a:lnTo>
                  <a:lnTo>
                    <a:pt x="200" y="93"/>
                  </a:lnTo>
                  <a:lnTo>
                    <a:pt x="210" y="35"/>
                  </a:lnTo>
                </a:path>
              </a:pathLst>
            </a:custGeom>
            <a:solidFill>
              <a:srgbClr val="7A7A7A"/>
            </a:solidFill>
            <a:ln w="12700" cap="rnd" cmpd="sng">
              <a:solidFill>
                <a:srgbClr val="7A7A7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6DBE4BA-2493-4B75-971F-B0495F49D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1340"/>
              <a:ext cx="687" cy="237"/>
            </a:xfrm>
            <a:custGeom>
              <a:avLst/>
              <a:gdLst/>
              <a:ahLst/>
              <a:cxnLst>
                <a:cxn ang="0">
                  <a:pos x="676" y="163"/>
                </a:cxn>
                <a:cxn ang="0">
                  <a:pos x="676" y="140"/>
                </a:cxn>
                <a:cxn ang="0">
                  <a:pos x="660" y="118"/>
                </a:cxn>
                <a:cxn ang="0">
                  <a:pos x="635" y="112"/>
                </a:cxn>
                <a:cxn ang="0">
                  <a:pos x="613" y="118"/>
                </a:cxn>
                <a:cxn ang="0">
                  <a:pos x="597" y="140"/>
                </a:cxn>
                <a:cxn ang="0">
                  <a:pos x="584" y="169"/>
                </a:cxn>
                <a:cxn ang="0">
                  <a:pos x="571" y="153"/>
                </a:cxn>
                <a:cxn ang="0">
                  <a:pos x="562" y="137"/>
                </a:cxn>
                <a:cxn ang="0">
                  <a:pos x="555" y="115"/>
                </a:cxn>
                <a:cxn ang="0">
                  <a:pos x="562" y="102"/>
                </a:cxn>
                <a:cxn ang="0">
                  <a:pos x="562" y="77"/>
                </a:cxn>
                <a:cxn ang="0">
                  <a:pos x="546" y="61"/>
                </a:cxn>
                <a:cxn ang="0">
                  <a:pos x="524" y="54"/>
                </a:cxn>
                <a:cxn ang="0">
                  <a:pos x="505" y="64"/>
                </a:cxn>
                <a:cxn ang="0">
                  <a:pos x="492" y="80"/>
                </a:cxn>
                <a:cxn ang="0">
                  <a:pos x="489" y="64"/>
                </a:cxn>
                <a:cxn ang="0">
                  <a:pos x="489" y="54"/>
                </a:cxn>
                <a:cxn ang="0">
                  <a:pos x="486" y="35"/>
                </a:cxn>
                <a:cxn ang="0">
                  <a:pos x="467" y="23"/>
                </a:cxn>
                <a:cxn ang="0">
                  <a:pos x="444" y="26"/>
                </a:cxn>
                <a:cxn ang="0">
                  <a:pos x="428" y="29"/>
                </a:cxn>
                <a:cxn ang="0">
                  <a:pos x="419" y="19"/>
                </a:cxn>
                <a:cxn ang="0">
                  <a:pos x="403" y="7"/>
                </a:cxn>
                <a:cxn ang="0">
                  <a:pos x="384" y="7"/>
                </a:cxn>
                <a:cxn ang="0">
                  <a:pos x="368" y="23"/>
                </a:cxn>
                <a:cxn ang="0">
                  <a:pos x="359" y="35"/>
                </a:cxn>
                <a:cxn ang="0">
                  <a:pos x="339" y="32"/>
                </a:cxn>
                <a:cxn ang="0">
                  <a:pos x="305" y="16"/>
                </a:cxn>
                <a:cxn ang="0">
                  <a:pos x="292" y="10"/>
                </a:cxn>
                <a:cxn ang="0">
                  <a:pos x="270" y="0"/>
                </a:cxn>
                <a:cxn ang="0">
                  <a:pos x="247" y="3"/>
                </a:cxn>
                <a:cxn ang="0">
                  <a:pos x="231" y="23"/>
                </a:cxn>
                <a:cxn ang="0">
                  <a:pos x="216" y="35"/>
                </a:cxn>
                <a:cxn ang="0">
                  <a:pos x="206" y="26"/>
                </a:cxn>
                <a:cxn ang="0">
                  <a:pos x="193" y="13"/>
                </a:cxn>
                <a:cxn ang="0">
                  <a:pos x="171" y="10"/>
                </a:cxn>
                <a:cxn ang="0">
                  <a:pos x="155" y="23"/>
                </a:cxn>
                <a:cxn ang="0">
                  <a:pos x="149" y="42"/>
                </a:cxn>
                <a:cxn ang="0">
                  <a:pos x="143" y="45"/>
                </a:cxn>
                <a:cxn ang="0">
                  <a:pos x="127" y="32"/>
                </a:cxn>
                <a:cxn ang="0">
                  <a:pos x="108" y="35"/>
                </a:cxn>
                <a:cxn ang="0">
                  <a:pos x="92" y="51"/>
                </a:cxn>
                <a:cxn ang="0">
                  <a:pos x="88" y="67"/>
                </a:cxn>
                <a:cxn ang="0">
                  <a:pos x="88" y="86"/>
                </a:cxn>
                <a:cxn ang="0">
                  <a:pos x="85" y="77"/>
                </a:cxn>
                <a:cxn ang="0">
                  <a:pos x="73" y="61"/>
                </a:cxn>
                <a:cxn ang="0">
                  <a:pos x="50" y="54"/>
                </a:cxn>
                <a:cxn ang="0">
                  <a:pos x="28" y="64"/>
                </a:cxn>
                <a:cxn ang="0">
                  <a:pos x="22" y="86"/>
                </a:cxn>
                <a:cxn ang="0">
                  <a:pos x="12" y="99"/>
                </a:cxn>
                <a:cxn ang="0">
                  <a:pos x="22" y="236"/>
                </a:cxn>
                <a:cxn ang="0">
                  <a:pos x="670" y="179"/>
                </a:cxn>
              </a:cxnLst>
              <a:rect l="0" t="0" r="r" b="b"/>
              <a:pathLst>
                <a:path w="687" h="237">
                  <a:moveTo>
                    <a:pt x="670" y="179"/>
                  </a:moveTo>
                  <a:lnTo>
                    <a:pt x="670" y="176"/>
                  </a:lnTo>
                  <a:lnTo>
                    <a:pt x="673" y="169"/>
                  </a:lnTo>
                  <a:lnTo>
                    <a:pt x="676" y="163"/>
                  </a:lnTo>
                  <a:lnTo>
                    <a:pt x="679" y="156"/>
                  </a:lnTo>
                  <a:lnTo>
                    <a:pt x="679" y="150"/>
                  </a:lnTo>
                  <a:lnTo>
                    <a:pt x="676" y="144"/>
                  </a:lnTo>
                  <a:lnTo>
                    <a:pt x="676" y="140"/>
                  </a:lnTo>
                  <a:lnTo>
                    <a:pt x="673" y="134"/>
                  </a:lnTo>
                  <a:lnTo>
                    <a:pt x="670" y="128"/>
                  </a:lnTo>
                  <a:lnTo>
                    <a:pt x="663" y="125"/>
                  </a:lnTo>
                  <a:lnTo>
                    <a:pt x="660" y="118"/>
                  </a:lnTo>
                  <a:lnTo>
                    <a:pt x="654" y="115"/>
                  </a:lnTo>
                  <a:lnTo>
                    <a:pt x="648" y="115"/>
                  </a:lnTo>
                  <a:lnTo>
                    <a:pt x="641" y="112"/>
                  </a:lnTo>
                  <a:lnTo>
                    <a:pt x="635" y="112"/>
                  </a:lnTo>
                  <a:lnTo>
                    <a:pt x="629" y="112"/>
                  </a:lnTo>
                  <a:lnTo>
                    <a:pt x="625" y="115"/>
                  </a:lnTo>
                  <a:lnTo>
                    <a:pt x="619" y="115"/>
                  </a:lnTo>
                  <a:lnTo>
                    <a:pt x="613" y="118"/>
                  </a:lnTo>
                  <a:lnTo>
                    <a:pt x="606" y="125"/>
                  </a:lnTo>
                  <a:lnTo>
                    <a:pt x="603" y="128"/>
                  </a:lnTo>
                  <a:lnTo>
                    <a:pt x="600" y="134"/>
                  </a:lnTo>
                  <a:lnTo>
                    <a:pt x="597" y="140"/>
                  </a:lnTo>
                  <a:lnTo>
                    <a:pt x="597" y="147"/>
                  </a:lnTo>
                  <a:lnTo>
                    <a:pt x="597" y="153"/>
                  </a:lnTo>
                  <a:lnTo>
                    <a:pt x="587" y="160"/>
                  </a:lnTo>
                  <a:lnTo>
                    <a:pt x="584" y="169"/>
                  </a:lnTo>
                  <a:lnTo>
                    <a:pt x="578" y="172"/>
                  </a:lnTo>
                  <a:lnTo>
                    <a:pt x="571" y="172"/>
                  </a:lnTo>
                  <a:lnTo>
                    <a:pt x="571" y="163"/>
                  </a:lnTo>
                  <a:lnTo>
                    <a:pt x="571" y="153"/>
                  </a:lnTo>
                  <a:lnTo>
                    <a:pt x="575" y="144"/>
                  </a:lnTo>
                  <a:lnTo>
                    <a:pt x="571" y="140"/>
                  </a:lnTo>
                  <a:lnTo>
                    <a:pt x="565" y="137"/>
                  </a:lnTo>
                  <a:lnTo>
                    <a:pt x="562" y="137"/>
                  </a:lnTo>
                  <a:lnTo>
                    <a:pt x="559" y="134"/>
                  </a:lnTo>
                  <a:lnTo>
                    <a:pt x="559" y="128"/>
                  </a:lnTo>
                  <a:lnTo>
                    <a:pt x="555" y="121"/>
                  </a:lnTo>
                  <a:lnTo>
                    <a:pt x="555" y="115"/>
                  </a:lnTo>
                  <a:lnTo>
                    <a:pt x="559" y="115"/>
                  </a:lnTo>
                  <a:lnTo>
                    <a:pt x="565" y="109"/>
                  </a:lnTo>
                  <a:lnTo>
                    <a:pt x="559" y="102"/>
                  </a:lnTo>
                  <a:lnTo>
                    <a:pt x="562" y="102"/>
                  </a:lnTo>
                  <a:lnTo>
                    <a:pt x="562" y="96"/>
                  </a:lnTo>
                  <a:lnTo>
                    <a:pt x="565" y="89"/>
                  </a:lnTo>
                  <a:lnTo>
                    <a:pt x="562" y="83"/>
                  </a:lnTo>
                  <a:lnTo>
                    <a:pt x="562" y="77"/>
                  </a:lnTo>
                  <a:lnTo>
                    <a:pt x="559" y="74"/>
                  </a:lnTo>
                  <a:lnTo>
                    <a:pt x="555" y="67"/>
                  </a:lnTo>
                  <a:lnTo>
                    <a:pt x="552" y="64"/>
                  </a:lnTo>
                  <a:lnTo>
                    <a:pt x="546" y="61"/>
                  </a:lnTo>
                  <a:lnTo>
                    <a:pt x="543" y="58"/>
                  </a:lnTo>
                  <a:lnTo>
                    <a:pt x="536" y="54"/>
                  </a:lnTo>
                  <a:lnTo>
                    <a:pt x="530" y="54"/>
                  </a:lnTo>
                  <a:lnTo>
                    <a:pt x="524" y="54"/>
                  </a:lnTo>
                  <a:lnTo>
                    <a:pt x="521" y="54"/>
                  </a:lnTo>
                  <a:lnTo>
                    <a:pt x="514" y="58"/>
                  </a:lnTo>
                  <a:lnTo>
                    <a:pt x="508" y="61"/>
                  </a:lnTo>
                  <a:lnTo>
                    <a:pt x="505" y="64"/>
                  </a:lnTo>
                  <a:lnTo>
                    <a:pt x="501" y="67"/>
                  </a:lnTo>
                  <a:lnTo>
                    <a:pt x="498" y="74"/>
                  </a:lnTo>
                  <a:lnTo>
                    <a:pt x="495" y="77"/>
                  </a:lnTo>
                  <a:lnTo>
                    <a:pt x="492" y="80"/>
                  </a:lnTo>
                  <a:lnTo>
                    <a:pt x="492" y="77"/>
                  </a:lnTo>
                  <a:lnTo>
                    <a:pt x="492" y="74"/>
                  </a:lnTo>
                  <a:lnTo>
                    <a:pt x="492" y="67"/>
                  </a:lnTo>
                  <a:lnTo>
                    <a:pt x="489" y="64"/>
                  </a:lnTo>
                  <a:lnTo>
                    <a:pt x="495" y="64"/>
                  </a:lnTo>
                  <a:lnTo>
                    <a:pt x="498" y="61"/>
                  </a:lnTo>
                  <a:lnTo>
                    <a:pt x="498" y="54"/>
                  </a:lnTo>
                  <a:lnTo>
                    <a:pt x="489" y="54"/>
                  </a:lnTo>
                  <a:lnTo>
                    <a:pt x="489" y="48"/>
                  </a:lnTo>
                  <a:lnTo>
                    <a:pt x="489" y="45"/>
                  </a:lnTo>
                  <a:lnTo>
                    <a:pt x="486" y="42"/>
                  </a:lnTo>
                  <a:lnTo>
                    <a:pt x="486" y="35"/>
                  </a:lnTo>
                  <a:lnTo>
                    <a:pt x="479" y="32"/>
                  </a:lnTo>
                  <a:lnTo>
                    <a:pt x="476" y="29"/>
                  </a:lnTo>
                  <a:lnTo>
                    <a:pt x="470" y="26"/>
                  </a:lnTo>
                  <a:lnTo>
                    <a:pt x="467" y="23"/>
                  </a:lnTo>
                  <a:lnTo>
                    <a:pt x="460" y="23"/>
                  </a:lnTo>
                  <a:lnTo>
                    <a:pt x="454" y="23"/>
                  </a:lnTo>
                  <a:lnTo>
                    <a:pt x="447" y="23"/>
                  </a:lnTo>
                  <a:lnTo>
                    <a:pt x="444" y="26"/>
                  </a:lnTo>
                  <a:lnTo>
                    <a:pt x="438" y="29"/>
                  </a:lnTo>
                  <a:lnTo>
                    <a:pt x="435" y="29"/>
                  </a:lnTo>
                  <a:lnTo>
                    <a:pt x="432" y="32"/>
                  </a:lnTo>
                  <a:lnTo>
                    <a:pt x="428" y="29"/>
                  </a:lnTo>
                  <a:lnTo>
                    <a:pt x="428" y="26"/>
                  </a:lnTo>
                  <a:lnTo>
                    <a:pt x="425" y="23"/>
                  </a:lnTo>
                  <a:lnTo>
                    <a:pt x="422" y="23"/>
                  </a:lnTo>
                  <a:lnTo>
                    <a:pt x="419" y="19"/>
                  </a:lnTo>
                  <a:lnTo>
                    <a:pt x="416" y="16"/>
                  </a:lnTo>
                  <a:lnTo>
                    <a:pt x="413" y="10"/>
                  </a:lnTo>
                  <a:lnTo>
                    <a:pt x="409" y="10"/>
                  </a:lnTo>
                  <a:lnTo>
                    <a:pt x="403" y="7"/>
                  </a:lnTo>
                  <a:lnTo>
                    <a:pt x="397" y="7"/>
                  </a:lnTo>
                  <a:lnTo>
                    <a:pt x="393" y="7"/>
                  </a:lnTo>
                  <a:lnTo>
                    <a:pt x="387" y="7"/>
                  </a:lnTo>
                  <a:lnTo>
                    <a:pt x="384" y="7"/>
                  </a:lnTo>
                  <a:lnTo>
                    <a:pt x="378" y="10"/>
                  </a:lnTo>
                  <a:lnTo>
                    <a:pt x="374" y="13"/>
                  </a:lnTo>
                  <a:lnTo>
                    <a:pt x="371" y="19"/>
                  </a:lnTo>
                  <a:lnTo>
                    <a:pt x="368" y="23"/>
                  </a:lnTo>
                  <a:lnTo>
                    <a:pt x="365" y="29"/>
                  </a:lnTo>
                  <a:lnTo>
                    <a:pt x="365" y="32"/>
                  </a:lnTo>
                  <a:lnTo>
                    <a:pt x="365" y="38"/>
                  </a:lnTo>
                  <a:lnTo>
                    <a:pt x="359" y="35"/>
                  </a:lnTo>
                  <a:lnTo>
                    <a:pt x="352" y="38"/>
                  </a:lnTo>
                  <a:lnTo>
                    <a:pt x="346" y="38"/>
                  </a:lnTo>
                  <a:lnTo>
                    <a:pt x="339" y="35"/>
                  </a:lnTo>
                  <a:lnTo>
                    <a:pt x="339" y="32"/>
                  </a:lnTo>
                  <a:lnTo>
                    <a:pt x="330" y="23"/>
                  </a:lnTo>
                  <a:lnTo>
                    <a:pt x="320" y="16"/>
                  </a:lnTo>
                  <a:lnTo>
                    <a:pt x="311" y="16"/>
                  </a:lnTo>
                  <a:lnTo>
                    <a:pt x="305" y="16"/>
                  </a:lnTo>
                  <a:lnTo>
                    <a:pt x="301" y="13"/>
                  </a:lnTo>
                  <a:lnTo>
                    <a:pt x="298" y="13"/>
                  </a:lnTo>
                  <a:lnTo>
                    <a:pt x="295" y="13"/>
                  </a:lnTo>
                  <a:lnTo>
                    <a:pt x="292" y="10"/>
                  </a:lnTo>
                  <a:lnTo>
                    <a:pt x="289" y="7"/>
                  </a:lnTo>
                  <a:lnTo>
                    <a:pt x="282" y="3"/>
                  </a:lnTo>
                  <a:lnTo>
                    <a:pt x="276" y="0"/>
                  </a:lnTo>
                  <a:lnTo>
                    <a:pt x="270" y="0"/>
                  </a:lnTo>
                  <a:lnTo>
                    <a:pt x="263" y="0"/>
                  </a:lnTo>
                  <a:lnTo>
                    <a:pt x="260" y="0"/>
                  </a:lnTo>
                  <a:lnTo>
                    <a:pt x="254" y="0"/>
                  </a:lnTo>
                  <a:lnTo>
                    <a:pt x="247" y="3"/>
                  </a:lnTo>
                  <a:lnTo>
                    <a:pt x="244" y="7"/>
                  </a:lnTo>
                  <a:lnTo>
                    <a:pt x="238" y="13"/>
                  </a:lnTo>
                  <a:lnTo>
                    <a:pt x="235" y="16"/>
                  </a:lnTo>
                  <a:lnTo>
                    <a:pt x="231" y="23"/>
                  </a:lnTo>
                  <a:lnTo>
                    <a:pt x="231" y="29"/>
                  </a:lnTo>
                  <a:lnTo>
                    <a:pt x="222" y="32"/>
                  </a:lnTo>
                  <a:lnTo>
                    <a:pt x="219" y="35"/>
                  </a:lnTo>
                  <a:lnTo>
                    <a:pt x="216" y="35"/>
                  </a:lnTo>
                  <a:lnTo>
                    <a:pt x="212" y="32"/>
                  </a:lnTo>
                  <a:lnTo>
                    <a:pt x="212" y="29"/>
                  </a:lnTo>
                  <a:lnTo>
                    <a:pt x="209" y="29"/>
                  </a:lnTo>
                  <a:lnTo>
                    <a:pt x="206" y="26"/>
                  </a:lnTo>
                  <a:lnTo>
                    <a:pt x="206" y="23"/>
                  </a:lnTo>
                  <a:lnTo>
                    <a:pt x="203" y="16"/>
                  </a:lnTo>
                  <a:lnTo>
                    <a:pt x="197" y="13"/>
                  </a:lnTo>
                  <a:lnTo>
                    <a:pt x="193" y="13"/>
                  </a:lnTo>
                  <a:lnTo>
                    <a:pt x="187" y="10"/>
                  </a:lnTo>
                  <a:lnTo>
                    <a:pt x="184" y="10"/>
                  </a:lnTo>
                  <a:lnTo>
                    <a:pt x="177" y="10"/>
                  </a:lnTo>
                  <a:lnTo>
                    <a:pt x="171" y="10"/>
                  </a:lnTo>
                  <a:lnTo>
                    <a:pt x="168" y="13"/>
                  </a:lnTo>
                  <a:lnTo>
                    <a:pt x="162" y="16"/>
                  </a:lnTo>
                  <a:lnTo>
                    <a:pt x="158" y="19"/>
                  </a:lnTo>
                  <a:lnTo>
                    <a:pt x="155" y="23"/>
                  </a:lnTo>
                  <a:lnTo>
                    <a:pt x="152" y="29"/>
                  </a:lnTo>
                  <a:lnTo>
                    <a:pt x="152" y="32"/>
                  </a:lnTo>
                  <a:lnTo>
                    <a:pt x="152" y="38"/>
                  </a:lnTo>
                  <a:lnTo>
                    <a:pt x="149" y="42"/>
                  </a:lnTo>
                  <a:lnTo>
                    <a:pt x="146" y="45"/>
                  </a:lnTo>
                  <a:lnTo>
                    <a:pt x="146" y="48"/>
                  </a:lnTo>
                  <a:lnTo>
                    <a:pt x="146" y="51"/>
                  </a:lnTo>
                  <a:lnTo>
                    <a:pt x="143" y="45"/>
                  </a:lnTo>
                  <a:lnTo>
                    <a:pt x="139" y="42"/>
                  </a:lnTo>
                  <a:lnTo>
                    <a:pt x="136" y="38"/>
                  </a:lnTo>
                  <a:lnTo>
                    <a:pt x="133" y="35"/>
                  </a:lnTo>
                  <a:lnTo>
                    <a:pt x="127" y="32"/>
                  </a:lnTo>
                  <a:lnTo>
                    <a:pt x="123" y="32"/>
                  </a:lnTo>
                  <a:lnTo>
                    <a:pt x="117" y="32"/>
                  </a:lnTo>
                  <a:lnTo>
                    <a:pt x="111" y="32"/>
                  </a:lnTo>
                  <a:lnTo>
                    <a:pt x="108" y="35"/>
                  </a:lnTo>
                  <a:lnTo>
                    <a:pt x="101" y="38"/>
                  </a:lnTo>
                  <a:lnTo>
                    <a:pt x="98" y="42"/>
                  </a:lnTo>
                  <a:lnTo>
                    <a:pt x="95" y="45"/>
                  </a:lnTo>
                  <a:lnTo>
                    <a:pt x="92" y="51"/>
                  </a:lnTo>
                  <a:lnTo>
                    <a:pt x="92" y="58"/>
                  </a:lnTo>
                  <a:lnTo>
                    <a:pt x="88" y="61"/>
                  </a:lnTo>
                  <a:lnTo>
                    <a:pt x="92" y="64"/>
                  </a:lnTo>
                  <a:lnTo>
                    <a:pt x="88" y="67"/>
                  </a:lnTo>
                  <a:lnTo>
                    <a:pt x="92" y="70"/>
                  </a:lnTo>
                  <a:lnTo>
                    <a:pt x="88" y="74"/>
                  </a:lnTo>
                  <a:lnTo>
                    <a:pt x="92" y="77"/>
                  </a:lnTo>
                  <a:lnTo>
                    <a:pt x="88" y="86"/>
                  </a:lnTo>
                  <a:lnTo>
                    <a:pt x="88" y="93"/>
                  </a:lnTo>
                  <a:lnTo>
                    <a:pt x="82" y="89"/>
                  </a:lnTo>
                  <a:lnTo>
                    <a:pt x="85" y="80"/>
                  </a:lnTo>
                  <a:lnTo>
                    <a:pt x="85" y="77"/>
                  </a:lnTo>
                  <a:lnTo>
                    <a:pt x="82" y="74"/>
                  </a:lnTo>
                  <a:lnTo>
                    <a:pt x="79" y="70"/>
                  </a:lnTo>
                  <a:lnTo>
                    <a:pt x="76" y="64"/>
                  </a:lnTo>
                  <a:lnTo>
                    <a:pt x="73" y="61"/>
                  </a:lnTo>
                  <a:lnTo>
                    <a:pt x="66" y="58"/>
                  </a:lnTo>
                  <a:lnTo>
                    <a:pt x="63" y="58"/>
                  </a:lnTo>
                  <a:lnTo>
                    <a:pt x="57" y="54"/>
                  </a:lnTo>
                  <a:lnTo>
                    <a:pt x="50" y="54"/>
                  </a:lnTo>
                  <a:lnTo>
                    <a:pt x="44" y="54"/>
                  </a:lnTo>
                  <a:lnTo>
                    <a:pt x="41" y="58"/>
                  </a:lnTo>
                  <a:lnTo>
                    <a:pt x="34" y="61"/>
                  </a:lnTo>
                  <a:lnTo>
                    <a:pt x="28" y="64"/>
                  </a:lnTo>
                  <a:lnTo>
                    <a:pt x="25" y="67"/>
                  </a:lnTo>
                  <a:lnTo>
                    <a:pt x="22" y="74"/>
                  </a:lnTo>
                  <a:lnTo>
                    <a:pt x="22" y="77"/>
                  </a:lnTo>
                  <a:lnTo>
                    <a:pt x="22" y="86"/>
                  </a:lnTo>
                  <a:lnTo>
                    <a:pt x="25" y="89"/>
                  </a:lnTo>
                  <a:lnTo>
                    <a:pt x="19" y="96"/>
                  </a:lnTo>
                  <a:lnTo>
                    <a:pt x="15" y="99"/>
                  </a:lnTo>
                  <a:lnTo>
                    <a:pt x="12" y="99"/>
                  </a:lnTo>
                  <a:lnTo>
                    <a:pt x="9" y="99"/>
                  </a:lnTo>
                  <a:lnTo>
                    <a:pt x="0" y="144"/>
                  </a:lnTo>
                  <a:lnTo>
                    <a:pt x="12" y="191"/>
                  </a:lnTo>
                  <a:lnTo>
                    <a:pt x="22" y="236"/>
                  </a:lnTo>
                  <a:lnTo>
                    <a:pt x="686" y="214"/>
                  </a:lnTo>
                  <a:lnTo>
                    <a:pt x="679" y="195"/>
                  </a:lnTo>
                  <a:lnTo>
                    <a:pt x="670" y="191"/>
                  </a:lnTo>
                  <a:lnTo>
                    <a:pt x="670" y="179"/>
                  </a:lnTo>
                </a:path>
              </a:pathLst>
            </a:custGeom>
            <a:solidFill>
              <a:srgbClr val="666666"/>
            </a:solidFill>
            <a:ln w="12700" cap="rnd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5BC9396C-162E-43B1-BD35-312959885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1452"/>
              <a:ext cx="83" cy="68"/>
            </a:xfrm>
            <a:custGeom>
              <a:avLst/>
              <a:gdLst/>
              <a:ahLst/>
              <a:cxnLst>
                <a:cxn ang="0">
                  <a:pos x="73" y="67"/>
                </a:cxn>
                <a:cxn ang="0">
                  <a:pos x="76" y="64"/>
                </a:cxn>
                <a:cxn ang="0">
                  <a:pos x="79" y="57"/>
                </a:cxn>
                <a:cxn ang="0">
                  <a:pos x="79" y="51"/>
                </a:cxn>
                <a:cxn ang="0">
                  <a:pos x="82" y="44"/>
                </a:cxn>
                <a:cxn ang="0">
                  <a:pos x="82" y="38"/>
                </a:cxn>
                <a:cxn ang="0">
                  <a:pos x="79" y="32"/>
                </a:cxn>
                <a:cxn ang="0">
                  <a:pos x="79" y="25"/>
                </a:cxn>
                <a:cxn ang="0">
                  <a:pos x="76" y="22"/>
                </a:cxn>
                <a:cxn ang="0">
                  <a:pos x="73" y="16"/>
                </a:cxn>
                <a:cxn ang="0">
                  <a:pos x="70" y="9"/>
                </a:cxn>
                <a:cxn ang="0">
                  <a:pos x="63" y="6"/>
                </a:cxn>
                <a:cxn ang="0">
                  <a:pos x="57" y="3"/>
                </a:cxn>
                <a:cxn ang="0">
                  <a:pos x="51" y="0"/>
                </a:cxn>
                <a:cxn ang="0">
                  <a:pos x="44" y="0"/>
                </a:cxn>
                <a:cxn ang="0">
                  <a:pos x="41" y="0"/>
                </a:cxn>
                <a:cxn ang="0">
                  <a:pos x="35" y="0"/>
                </a:cxn>
                <a:cxn ang="0">
                  <a:pos x="28" y="0"/>
                </a:cxn>
                <a:cxn ang="0">
                  <a:pos x="22" y="3"/>
                </a:cxn>
                <a:cxn ang="0">
                  <a:pos x="16" y="6"/>
                </a:cxn>
                <a:cxn ang="0">
                  <a:pos x="9" y="13"/>
                </a:cxn>
                <a:cxn ang="0">
                  <a:pos x="6" y="16"/>
                </a:cxn>
                <a:cxn ang="0">
                  <a:pos x="3" y="22"/>
                </a:cxn>
                <a:cxn ang="0">
                  <a:pos x="0" y="28"/>
                </a:cxn>
                <a:cxn ang="0">
                  <a:pos x="0" y="32"/>
                </a:cxn>
              </a:cxnLst>
              <a:rect l="0" t="0" r="r" b="b"/>
              <a:pathLst>
                <a:path w="83" h="68">
                  <a:moveTo>
                    <a:pt x="73" y="67"/>
                  </a:moveTo>
                  <a:lnTo>
                    <a:pt x="76" y="64"/>
                  </a:lnTo>
                  <a:lnTo>
                    <a:pt x="79" y="57"/>
                  </a:lnTo>
                  <a:lnTo>
                    <a:pt x="79" y="51"/>
                  </a:lnTo>
                  <a:lnTo>
                    <a:pt x="82" y="44"/>
                  </a:lnTo>
                  <a:lnTo>
                    <a:pt x="82" y="38"/>
                  </a:lnTo>
                  <a:lnTo>
                    <a:pt x="79" y="32"/>
                  </a:lnTo>
                  <a:lnTo>
                    <a:pt x="79" y="25"/>
                  </a:lnTo>
                  <a:lnTo>
                    <a:pt x="76" y="22"/>
                  </a:lnTo>
                  <a:lnTo>
                    <a:pt x="73" y="16"/>
                  </a:lnTo>
                  <a:lnTo>
                    <a:pt x="70" y="9"/>
                  </a:lnTo>
                  <a:lnTo>
                    <a:pt x="63" y="6"/>
                  </a:lnTo>
                  <a:lnTo>
                    <a:pt x="57" y="3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2" y="3"/>
                  </a:lnTo>
                  <a:lnTo>
                    <a:pt x="16" y="6"/>
                  </a:lnTo>
                  <a:lnTo>
                    <a:pt x="9" y="13"/>
                  </a:lnTo>
                  <a:lnTo>
                    <a:pt x="6" y="16"/>
                  </a:lnTo>
                  <a:lnTo>
                    <a:pt x="3" y="22"/>
                  </a:lnTo>
                  <a:lnTo>
                    <a:pt x="0" y="28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9D93A30F-9675-4E43-9636-A9E65DEB3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1394"/>
              <a:ext cx="71" cy="46"/>
            </a:xfrm>
            <a:custGeom>
              <a:avLst/>
              <a:gdLst/>
              <a:ahLst/>
              <a:cxnLst>
                <a:cxn ang="0">
                  <a:pos x="67" y="45"/>
                </a:cxn>
                <a:cxn ang="0">
                  <a:pos x="70" y="42"/>
                </a:cxn>
                <a:cxn ang="0">
                  <a:pos x="70" y="35"/>
                </a:cxn>
                <a:cxn ang="0">
                  <a:pos x="70" y="29"/>
                </a:cxn>
                <a:cxn ang="0">
                  <a:pos x="67" y="23"/>
                </a:cxn>
                <a:cxn ang="0">
                  <a:pos x="64" y="20"/>
                </a:cxn>
                <a:cxn ang="0">
                  <a:pos x="60" y="13"/>
                </a:cxn>
                <a:cxn ang="0">
                  <a:pos x="57" y="10"/>
                </a:cxn>
                <a:cxn ang="0">
                  <a:pos x="54" y="4"/>
                </a:cxn>
                <a:cxn ang="0">
                  <a:pos x="48" y="4"/>
                </a:cxn>
                <a:cxn ang="0">
                  <a:pos x="41" y="0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19" y="4"/>
                </a:cxn>
                <a:cxn ang="0">
                  <a:pos x="13" y="7"/>
                </a:cxn>
                <a:cxn ang="0">
                  <a:pos x="10" y="10"/>
                </a:cxn>
                <a:cxn ang="0">
                  <a:pos x="6" y="13"/>
                </a:cxn>
                <a:cxn ang="0">
                  <a:pos x="3" y="20"/>
                </a:cxn>
                <a:cxn ang="0">
                  <a:pos x="0" y="23"/>
                </a:cxn>
              </a:cxnLst>
              <a:rect l="0" t="0" r="r" b="b"/>
              <a:pathLst>
                <a:path w="71" h="46">
                  <a:moveTo>
                    <a:pt x="67" y="45"/>
                  </a:moveTo>
                  <a:lnTo>
                    <a:pt x="70" y="42"/>
                  </a:lnTo>
                  <a:lnTo>
                    <a:pt x="70" y="35"/>
                  </a:lnTo>
                  <a:lnTo>
                    <a:pt x="70" y="29"/>
                  </a:lnTo>
                  <a:lnTo>
                    <a:pt x="67" y="23"/>
                  </a:lnTo>
                  <a:lnTo>
                    <a:pt x="64" y="20"/>
                  </a:lnTo>
                  <a:lnTo>
                    <a:pt x="60" y="13"/>
                  </a:lnTo>
                  <a:lnTo>
                    <a:pt x="57" y="10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4"/>
                  </a:lnTo>
                  <a:lnTo>
                    <a:pt x="13" y="7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3" y="20"/>
                  </a:lnTo>
                  <a:lnTo>
                    <a:pt x="0" y="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BDE4D8EF-21A6-4460-AA18-B5C98D13C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" y="1363"/>
              <a:ext cx="52" cy="23"/>
            </a:xfrm>
            <a:custGeom>
              <a:avLst/>
              <a:gdLst/>
              <a:ahLst/>
              <a:cxnLst>
                <a:cxn ang="0">
                  <a:pos x="51" y="22"/>
                </a:cxn>
                <a:cxn ang="0">
                  <a:pos x="51" y="19"/>
                </a:cxn>
                <a:cxn ang="0">
                  <a:pos x="48" y="12"/>
                </a:cxn>
                <a:cxn ang="0">
                  <a:pos x="41" y="9"/>
                </a:cxn>
                <a:cxn ang="0">
                  <a:pos x="38" y="6"/>
                </a:cxn>
                <a:cxn ang="0">
                  <a:pos x="35" y="3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6" y="3"/>
                </a:cxn>
                <a:cxn ang="0">
                  <a:pos x="0" y="6"/>
                </a:cxn>
              </a:cxnLst>
              <a:rect l="0" t="0" r="r" b="b"/>
              <a:pathLst>
                <a:path w="52" h="23">
                  <a:moveTo>
                    <a:pt x="51" y="22"/>
                  </a:moveTo>
                  <a:lnTo>
                    <a:pt x="51" y="19"/>
                  </a:lnTo>
                  <a:lnTo>
                    <a:pt x="48" y="12"/>
                  </a:lnTo>
                  <a:lnTo>
                    <a:pt x="41" y="9"/>
                  </a:lnTo>
                  <a:lnTo>
                    <a:pt x="38" y="6"/>
                  </a:lnTo>
                  <a:lnTo>
                    <a:pt x="35" y="3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6" y="3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5267B644-2B41-4870-87E4-13E30A4F0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" y="1343"/>
              <a:ext cx="58" cy="36"/>
            </a:xfrm>
            <a:custGeom>
              <a:avLst/>
              <a:gdLst/>
              <a:ahLst/>
              <a:cxnLst>
                <a:cxn ang="0">
                  <a:pos x="57" y="20"/>
                </a:cxn>
                <a:cxn ang="0">
                  <a:pos x="54" y="16"/>
                </a:cxn>
                <a:cxn ang="0">
                  <a:pos x="51" y="10"/>
                </a:cxn>
                <a:cxn ang="0">
                  <a:pos x="48" y="7"/>
                </a:cxn>
                <a:cxn ang="0">
                  <a:pos x="44" y="4"/>
                </a:cxn>
                <a:cxn ang="0">
                  <a:pos x="38" y="4"/>
                </a:cxn>
                <a:cxn ang="0">
                  <a:pos x="32" y="4"/>
                </a:cxn>
                <a:cxn ang="0">
                  <a:pos x="28" y="0"/>
                </a:cxn>
                <a:cxn ang="0">
                  <a:pos x="22" y="4"/>
                </a:cxn>
                <a:cxn ang="0">
                  <a:pos x="19" y="4"/>
                </a:cxn>
                <a:cxn ang="0">
                  <a:pos x="13" y="7"/>
                </a:cxn>
                <a:cxn ang="0">
                  <a:pos x="9" y="10"/>
                </a:cxn>
                <a:cxn ang="0">
                  <a:pos x="6" y="16"/>
                </a:cxn>
                <a:cxn ang="0">
                  <a:pos x="3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0" y="35"/>
                </a:cxn>
              </a:cxnLst>
              <a:rect l="0" t="0" r="r" b="b"/>
              <a:pathLst>
                <a:path w="58" h="36">
                  <a:moveTo>
                    <a:pt x="57" y="20"/>
                  </a:moveTo>
                  <a:lnTo>
                    <a:pt x="54" y="16"/>
                  </a:lnTo>
                  <a:lnTo>
                    <a:pt x="51" y="10"/>
                  </a:lnTo>
                  <a:lnTo>
                    <a:pt x="48" y="7"/>
                  </a:lnTo>
                  <a:lnTo>
                    <a:pt x="44" y="4"/>
                  </a:lnTo>
                  <a:lnTo>
                    <a:pt x="38" y="4"/>
                  </a:lnTo>
                  <a:lnTo>
                    <a:pt x="32" y="4"/>
                  </a:lnTo>
                  <a:lnTo>
                    <a:pt x="28" y="0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3" y="7"/>
                  </a:lnTo>
                  <a:lnTo>
                    <a:pt x="9" y="10"/>
                  </a:lnTo>
                  <a:lnTo>
                    <a:pt x="6" y="16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8333A17-ACC7-412A-9818-6E1DF4A6B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40"/>
              <a:ext cx="62" cy="30"/>
            </a:xfrm>
            <a:custGeom>
              <a:avLst/>
              <a:gdLst/>
              <a:ahLst/>
              <a:cxnLst>
                <a:cxn ang="0">
                  <a:pos x="61" y="10"/>
                </a:cxn>
                <a:cxn ang="0">
                  <a:pos x="58" y="7"/>
                </a:cxn>
                <a:cxn ang="0">
                  <a:pos x="51" y="3"/>
                </a:cxn>
                <a:cxn ang="0">
                  <a:pos x="45" y="0"/>
                </a:cxn>
                <a:cxn ang="0">
                  <a:pos x="42" y="0"/>
                </a:cxn>
                <a:cxn ang="0">
                  <a:pos x="35" y="0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16" y="3"/>
                </a:cxn>
                <a:cxn ang="0">
                  <a:pos x="13" y="7"/>
                </a:cxn>
                <a:cxn ang="0">
                  <a:pos x="7" y="13"/>
                </a:cxn>
                <a:cxn ang="0">
                  <a:pos x="4" y="16"/>
                </a:cxn>
                <a:cxn ang="0">
                  <a:pos x="0" y="23"/>
                </a:cxn>
                <a:cxn ang="0">
                  <a:pos x="0" y="29"/>
                </a:cxn>
              </a:cxnLst>
              <a:rect l="0" t="0" r="r" b="b"/>
              <a:pathLst>
                <a:path w="62" h="30">
                  <a:moveTo>
                    <a:pt x="61" y="10"/>
                  </a:moveTo>
                  <a:lnTo>
                    <a:pt x="58" y="7"/>
                  </a:lnTo>
                  <a:lnTo>
                    <a:pt x="51" y="3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6" y="3"/>
                  </a:lnTo>
                  <a:lnTo>
                    <a:pt x="13" y="7"/>
                  </a:lnTo>
                  <a:lnTo>
                    <a:pt x="7" y="13"/>
                  </a:lnTo>
                  <a:lnTo>
                    <a:pt x="4" y="16"/>
                  </a:lnTo>
                  <a:lnTo>
                    <a:pt x="0" y="23"/>
                  </a:lnTo>
                  <a:lnTo>
                    <a:pt x="0" y="2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794A1643-F34A-485A-82F4-8BD6911C4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" y="1350"/>
              <a:ext cx="58" cy="29"/>
            </a:xfrm>
            <a:custGeom>
              <a:avLst/>
              <a:gdLst/>
              <a:ahLst/>
              <a:cxnLst>
                <a:cxn ang="0">
                  <a:pos x="57" y="19"/>
                </a:cxn>
                <a:cxn ang="0">
                  <a:pos x="54" y="16"/>
                </a:cxn>
                <a:cxn ang="0">
                  <a:pos x="54" y="9"/>
                </a:cxn>
                <a:cxn ang="0">
                  <a:pos x="51" y="6"/>
                </a:cxn>
                <a:cxn ang="0">
                  <a:pos x="45" y="3"/>
                </a:cxn>
                <a:cxn ang="0">
                  <a:pos x="41" y="0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16" y="3"/>
                </a:cxn>
                <a:cxn ang="0">
                  <a:pos x="10" y="6"/>
                </a:cxn>
                <a:cxn ang="0">
                  <a:pos x="6" y="9"/>
                </a:cxn>
                <a:cxn ang="0">
                  <a:pos x="3" y="13"/>
                </a:cxn>
                <a:cxn ang="0">
                  <a:pos x="0" y="19"/>
                </a:cxn>
                <a:cxn ang="0">
                  <a:pos x="0" y="22"/>
                </a:cxn>
                <a:cxn ang="0">
                  <a:pos x="0" y="28"/>
                </a:cxn>
              </a:cxnLst>
              <a:rect l="0" t="0" r="r" b="b"/>
              <a:pathLst>
                <a:path w="58" h="29">
                  <a:moveTo>
                    <a:pt x="57" y="19"/>
                  </a:moveTo>
                  <a:lnTo>
                    <a:pt x="54" y="16"/>
                  </a:lnTo>
                  <a:lnTo>
                    <a:pt x="54" y="9"/>
                  </a:lnTo>
                  <a:lnTo>
                    <a:pt x="51" y="6"/>
                  </a:lnTo>
                  <a:lnTo>
                    <a:pt x="45" y="3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6" y="3"/>
                  </a:lnTo>
                  <a:lnTo>
                    <a:pt x="10" y="6"/>
                  </a:lnTo>
                  <a:lnTo>
                    <a:pt x="6" y="9"/>
                  </a:lnTo>
                  <a:lnTo>
                    <a:pt x="3" y="13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51BB6F38-F12D-42D1-AE32-8B5AF5D28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1372"/>
              <a:ext cx="55" cy="30"/>
            </a:xfrm>
            <a:custGeom>
              <a:avLst/>
              <a:gdLst/>
              <a:ahLst/>
              <a:cxnLst>
                <a:cxn ang="0">
                  <a:pos x="54" y="16"/>
                </a:cxn>
                <a:cxn ang="0">
                  <a:pos x="54" y="13"/>
                </a:cxn>
                <a:cxn ang="0">
                  <a:pos x="47" y="10"/>
                </a:cxn>
                <a:cxn ang="0">
                  <a:pos x="44" y="6"/>
                </a:cxn>
                <a:cxn ang="0">
                  <a:pos x="41" y="3"/>
                </a:cxn>
                <a:cxn ang="0">
                  <a:pos x="35" y="0"/>
                </a:cxn>
                <a:cxn ang="0">
                  <a:pos x="31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16" y="3"/>
                </a:cxn>
                <a:cxn ang="0">
                  <a:pos x="9" y="6"/>
                </a:cxn>
                <a:cxn ang="0">
                  <a:pos x="6" y="10"/>
                </a:cxn>
                <a:cxn ang="0">
                  <a:pos x="3" y="13"/>
                </a:cxn>
                <a:cxn ang="0">
                  <a:pos x="0" y="19"/>
                </a:cxn>
                <a:cxn ang="0">
                  <a:pos x="0" y="22"/>
                </a:cxn>
                <a:cxn ang="0">
                  <a:pos x="0" y="29"/>
                </a:cxn>
              </a:cxnLst>
              <a:rect l="0" t="0" r="r" b="b"/>
              <a:pathLst>
                <a:path w="55" h="30">
                  <a:moveTo>
                    <a:pt x="54" y="16"/>
                  </a:moveTo>
                  <a:lnTo>
                    <a:pt x="54" y="13"/>
                  </a:lnTo>
                  <a:lnTo>
                    <a:pt x="47" y="10"/>
                  </a:lnTo>
                  <a:lnTo>
                    <a:pt x="44" y="6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6" y="3"/>
                  </a:lnTo>
                  <a:lnTo>
                    <a:pt x="9" y="6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8FFC9BCE-232C-4C6C-BF95-D56FA23E5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" y="1394"/>
              <a:ext cx="64" cy="24"/>
            </a:xfrm>
            <a:custGeom>
              <a:avLst/>
              <a:gdLst/>
              <a:ahLst/>
              <a:cxnLst>
                <a:cxn ang="0">
                  <a:pos x="63" y="23"/>
                </a:cxn>
                <a:cxn ang="0">
                  <a:pos x="60" y="20"/>
                </a:cxn>
                <a:cxn ang="0">
                  <a:pos x="57" y="16"/>
                </a:cxn>
                <a:cxn ang="0">
                  <a:pos x="54" y="10"/>
                </a:cxn>
                <a:cxn ang="0">
                  <a:pos x="51" y="7"/>
                </a:cxn>
                <a:cxn ang="0">
                  <a:pos x="44" y="4"/>
                </a:cxn>
                <a:cxn ang="0">
                  <a:pos x="41" y="4"/>
                </a:cxn>
                <a:cxn ang="0">
                  <a:pos x="35" y="0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19" y="4"/>
                </a:cxn>
                <a:cxn ang="0">
                  <a:pos x="12" y="7"/>
                </a:cxn>
                <a:cxn ang="0">
                  <a:pos x="9" y="10"/>
                </a:cxn>
                <a:cxn ang="0">
                  <a:pos x="3" y="13"/>
                </a:cxn>
                <a:cxn ang="0">
                  <a:pos x="0" y="20"/>
                </a:cxn>
              </a:cxnLst>
              <a:rect l="0" t="0" r="r" b="b"/>
              <a:pathLst>
                <a:path w="64" h="24">
                  <a:moveTo>
                    <a:pt x="63" y="23"/>
                  </a:moveTo>
                  <a:lnTo>
                    <a:pt x="60" y="20"/>
                  </a:lnTo>
                  <a:lnTo>
                    <a:pt x="57" y="16"/>
                  </a:lnTo>
                  <a:lnTo>
                    <a:pt x="54" y="10"/>
                  </a:lnTo>
                  <a:lnTo>
                    <a:pt x="51" y="7"/>
                  </a:lnTo>
                  <a:lnTo>
                    <a:pt x="44" y="4"/>
                  </a:lnTo>
                  <a:lnTo>
                    <a:pt x="41" y="4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9" y="4"/>
                  </a:lnTo>
                  <a:lnTo>
                    <a:pt x="12" y="7"/>
                  </a:lnTo>
                  <a:lnTo>
                    <a:pt x="9" y="10"/>
                  </a:lnTo>
                  <a:lnTo>
                    <a:pt x="3" y="13"/>
                  </a:lnTo>
                  <a:lnTo>
                    <a:pt x="0" y="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4258DF07-E6BA-4C83-AD4B-CE4D48738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" y="1436"/>
              <a:ext cx="74" cy="26"/>
            </a:xfrm>
            <a:custGeom>
              <a:avLst/>
              <a:gdLst/>
              <a:ahLst/>
              <a:cxnLst>
                <a:cxn ang="0">
                  <a:pos x="73" y="25"/>
                </a:cxn>
                <a:cxn ang="0">
                  <a:pos x="70" y="19"/>
                </a:cxn>
                <a:cxn ang="0">
                  <a:pos x="67" y="13"/>
                </a:cxn>
                <a:cxn ang="0">
                  <a:pos x="64" y="9"/>
                </a:cxn>
                <a:cxn ang="0">
                  <a:pos x="57" y="6"/>
                </a:cxn>
                <a:cxn ang="0">
                  <a:pos x="54" y="3"/>
                </a:cxn>
                <a:cxn ang="0">
                  <a:pos x="48" y="0"/>
                </a:cxn>
                <a:cxn ang="0">
                  <a:pos x="41" y="0"/>
                </a:cxn>
                <a:cxn ang="0">
                  <a:pos x="35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19" y="3"/>
                </a:cxn>
                <a:cxn ang="0">
                  <a:pos x="13" y="6"/>
                </a:cxn>
                <a:cxn ang="0">
                  <a:pos x="7" y="9"/>
                </a:cxn>
                <a:cxn ang="0">
                  <a:pos x="3" y="16"/>
                </a:cxn>
                <a:cxn ang="0">
                  <a:pos x="0" y="22"/>
                </a:cxn>
              </a:cxnLst>
              <a:rect l="0" t="0" r="r" b="b"/>
              <a:pathLst>
                <a:path w="74" h="26">
                  <a:moveTo>
                    <a:pt x="73" y="25"/>
                  </a:moveTo>
                  <a:lnTo>
                    <a:pt x="70" y="19"/>
                  </a:lnTo>
                  <a:lnTo>
                    <a:pt x="67" y="13"/>
                  </a:lnTo>
                  <a:lnTo>
                    <a:pt x="64" y="9"/>
                  </a:lnTo>
                  <a:lnTo>
                    <a:pt x="57" y="6"/>
                  </a:lnTo>
                  <a:lnTo>
                    <a:pt x="54" y="3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13" y="6"/>
                  </a:lnTo>
                  <a:lnTo>
                    <a:pt x="7" y="9"/>
                  </a:lnTo>
                  <a:lnTo>
                    <a:pt x="3" y="16"/>
                  </a:lnTo>
                  <a:lnTo>
                    <a:pt x="0" y="2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330D361E-B723-4EBF-93A6-90040CBF8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1394"/>
              <a:ext cx="52" cy="21"/>
            </a:xfrm>
            <a:custGeom>
              <a:avLst/>
              <a:gdLst/>
              <a:ahLst/>
              <a:cxnLst>
                <a:cxn ang="0">
                  <a:pos x="51" y="20"/>
                </a:cxn>
                <a:cxn ang="0">
                  <a:pos x="48" y="16"/>
                </a:cxn>
                <a:cxn ang="0">
                  <a:pos x="45" y="10"/>
                </a:cxn>
                <a:cxn ang="0">
                  <a:pos x="41" y="7"/>
                </a:cxn>
                <a:cxn ang="0">
                  <a:pos x="38" y="4"/>
                </a:cxn>
                <a:cxn ang="0">
                  <a:pos x="32" y="4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19" y="4"/>
                </a:cxn>
                <a:cxn ang="0">
                  <a:pos x="13" y="4"/>
                </a:cxn>
                <a:cxn ang="0">
                  <a:pos x="10" y="7"/>
                </a:cxn>
                <a:cxn ang="0">
                  <a:pos x="3" y="10"/>
                </a:cxn>
                <a:cxn ang="0">
                  <a:pos x="0" y="13"/>
                </a:cxn>
                <a:cxn ang="0">
                  <a:pos x="0" y="20"/>
                </a:cxn>
              </a:cxnLst>
              <a:rect l="0" t="0" r="r" b="b"/>
              <a:pathLst>
                <a:path w="52" h="21">
                  <a:moveTo>
                    <a:pt x="51" y="20"/>
                  </a:moveTo>
                  <a:lnTo>
                    <a:pt x="48" y="16"/>
                  </a:lnTo>
                  <a:lnTo>
                    <a:pt x="45" y="10"/>
                  </a:lnTo>
                  <a:lnTo>
                    <a:pt x="41" y="7"/>
                  </a:lnTo>
                  <a:lnTo>
                    <a:pt x="38" y="4"/>
                  </a:lnTo>
                  <a:lnTo>
                    <a:pt x="32" y="4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9" y="4"/>
                  </a:lnTo>
                  <a:lnTo>
                    <a:pt x="13" y="4"/>
                  </a:lnTo>
                  <a:lnTo>
                    <a:pt x="10" y="7"/>
                  </a:lnTo>
                  <a:lnTo>
                    <a:pt x="3" y="10"/>
                  </a:ln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A696EE4-D2F4-4B54-9A58-13ED4AD28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1356"/>
              <a:ext cx="55" cy="30"/>
            </a:xfrm>
            <a:custGeom>
              <a:avLst/>
              <a:gdLst/>
              <a:ahLst/>
              <a:cxnLst>
                <a:cxn ang="0">
                  <a:pos x="54" y="29"/>
                </a:cxn>
                <a:cxn ang="0">
                  <a:pos x="54" y="22"/>
                </a:cxn>
                <a:cxn ang="0">
                  <a:pos x="54" y="16"/>
                </a:cxn>
                <a:cxn ang="0">
                  <a:pos x="51" y="13"/>
                </a:cxn>
                <a:cxn ang="0">
                  <a:pos x="48" y="10"/>
                </a:cxn>
                <a:cxn ang="0">
                  <a:pos x="45" y="7"/>
                </a:cxn>
                <a:cxn ang="0">
                  <a:pos x="42" y="3"/>
                </a:cxn>
                <a:cxn ang="0">
                  <a:pos x="35" y="0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6" y="3"/>
                </a:cxn>
                <a:cxn ang="0">
                  <a:pos x="10" y="7"/>
                </a:cxn>
                <a:cxn ang="0">
                  <a:pos x="7" y="10"/>
                </a:cxn>
                <a:cxn ang="0">
                  <a:pos x="3" y="13"/>
                </a:cxn>
                <a:cxn ang="0">
                  <a:pos x="0" y="19"/>
                </a:cxn>
                <a:cxn ang="0">
                  <a:pos x="0" y="22"/>
                </a:cxn>
                <a:cxn ang="0">
                  <a:pos x="0" y="29"/>
                </a:cxn>
              </a:cxnLst>
              <a:rect l="0" t="0" r="r" b="b"/>
              <a:pathLst>
                <a:path w="55" h="30">
                  <a:moveTo>
                    <a:pt x="54" y="29"/>
                  </a:moveTo>
                  <a:lnTo>
                    <a:pt x="54" y="22"/>
                  </a:lnTo>
                  <a:lnTo>
                    <a:pt x="54" y="16"/>
                  </a:lnTo>
                  <a:lnTo>
                    <a:pt x="51" y="13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42" y="3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6" y="3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3" y="13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44AE3313-F87E-4A34-B33F-9522B9EDB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0" y="1366"/>
              <a:ext cx="52" cy="20"/>
            </a:xfrm>
            <a:custGeom>
              <a:avLst/>
              <a:gdLst/>
              <a:ahLst/>
              <a:cxnLst>
                <a:cxn ang="0">
                  <a:pos x="51" y="19"/>
                </a:cxn>
                <a:cxn ang="0">
                  <a:pos x="48" y="16"/>
                </a:cxn>
                <a:cxn ang="0">
                  <a:pos x="45" y="12"/>
                </a:cxn>
                <a:cxn ang="0">
                  <a:pos x="42" y="9"/>
                </a:cxn>
                <a:cxn ang="0">
                  <a:pos x="38" y="6"/>
                </a:cxn>
                <a:cxn ang="0">
                  <a:pos x="32" y="3"/>
                </a:cxn>
                <a:cxn ang="0">
                  <a:pos x="29" y="3"/>
                </a:cxn>
                <a:cxn ang="0">
                  <a:pos x="22" y="0"/>
                </a:cxn>
                <a:cxn ang="0">
                  <a:pos x="19" y="3"/>
                </a:cxn>
                <a:cxn ang="0">
                  <a:pos x="13" y="3"/>
                </a:cxn>
                <a:cxn ang="0">
                  <a:pos x="10" y="6"/>
                </a:cxn>
                <a:cxn ang="0">
                  <a:pos x="3" y="9"/>
                </a:cxn>
                <a:cxn ang="0">
                  <a:pos x="0" y="12"/>
                </a:cxn>
                <a:cxn ang="0">
                  <a:pos x="0" y="19"/>
                </a:cxn>
              </a:cxnLst>
              <a:rect l="0" t="0" r="r" b="b"/>
              <a:pathLst>
                <a:path w="52" h="20">
                  <a:moveTo>
                    <a:pt x="51" y="19"/>
                  </a:moveTo>
                  <a:lnTo>
                    <a:pt x="48" y="16"/>
                  </a:lnTo>
                  <a:lnTo>
                    <a:pt x="45" y="12"/>
                  </a:lnTo>
                  <a:lnTo>
                    <a:pt x="42" y="9"/>
                  </a:lnTo>
                  <a:lnTo>
                    <a:pt x="38" y="6"/>
                  </a:lnTo>
                  <a:lnTo>
                    <a:pt x="32" y="3"/>
                  </a:lnTo>
                  <a:lnTo>
                    <a:pt x="29" y="3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3" y="9"/>
                  </a:lnTo>
                  <a:lnTo>
                    <a:pt x="0" y="12"/>
                  </a:lnTo>
                  <a:lnTo>
                    <a:pt x="0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B0E1EA86-C569-4F72-81DD-81A36FC44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1410"/>
              <a:ext cx="58" cy="20"/>
            </a:xfrm>
            <a:custGeom>
              <a:avLst/>
              <a:gdLst/>
              <a:ahLst/>
              <a:cxnLst>
                <a:cxn ang="0">
                  <a:pos x="57" y="19"/>
                </a:cxn>
                <a:cxn ang="0">
                  <a:pos x="51" y="13"/>
                </a:cxn>
                <a:cxn ang="0">
                  <a:pos x="48" y="10"/>
                </a:cxn>
                <a:cxn ang="0">
                  <a:pos x="44" y="7"/>
                </a:cxn>
                <a:cxn ang="0">
                  <a:pos x="38" y="4"/>
                </a:cxn>
                <a:cxn ang="0">
                  <a:pos x="32" y="4"/>
                </a:cxn>
                <a:cxn ang="0">
                  <a:pos x="25" y="0"/>
                </a:cxn>
                <a:cxn ang="0">
                  <a:pos x="19" y="4"/>
                </a:cxn>
                <a:cxn ang="0">
                  <a:pos x="16" y="4"/>
                </a:cxn>
                <a:cxn ang="0">
                  <a:pos x="9" y="7"/>
                </a:cxn>
                <a:cxn ang="0">
                  <a:pos x="3" y="10"/>
                </a:cxn>
                <a:cxn ang="0">
                  <a:pos x="0" y="13"/>
                </a:cxn>
              </a:cxnLst>
              <a:rect l="0" t="0" r="r" b="b"/>
              <a:pathLst>
                <a:path w="58" h="20">
                  <a:moveTo>
                    <a:pt x="57" y="19"/>
                  </a:moveTo>
                  <a:lnTo>
                    <a:pt x="51" y="13"/>
                  </a:lnTo>
                  <a:lnTo>
                    <a:pt x="48" y="10"/>
                  </a:lnTo>
                  <a:lnTo>
                    <a:pt x="44" y="7"/>
                  </a:lnTo>
                  <a:lnTo>
                    <a:pt x="38" y="4"/>
                  </a:lnTo>
                  <a:lnTo>
                    <a:pt x="32" y="4"/>
                  </a:lnTo>
                  <a:lnTo>
                    <a:pt x="25" y="0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9" y="7"/>
                  </a:lnTo>
                  <a:lnTo>
                    <a:pt x="3" y="10"/>
                  </a:lnTo>
                  <a:lnTo>
                    <a:pt x="0" y="1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130C0CCA-E629-442F-B5B4-0D021FC17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1401"/>
              <a:ext cx="51" cy="17"/>
            </a:xfrm>
            <a:custGeom>
              <a:avLst/>
              <a:gdLst/>
              <a:ahLst/>
              <a:cxnLst>
                <a:cxn ang="0">
                  <a:pos x="50" y="16"/>
                </a:cxn>
                <a:cxn ang="0">
                  <a:pos x="47" y="9"/>
                </a:cxn>
                <a:cxn ang="0">
                  <a:pos x="44" y="6"/>
                </a:cxn>
                <a:cxn ang="0">
                  <a:pos x="38" y="3"/>
                </a:cxn>
                <a:cxn ang="0">
                  <a:pos x="35" y="0"/>
                </a:cxn>
                <a:cxn ang="0">
                  <a:pos x="28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15" y="3"/>
                </a:cxn>
                <a:cxn ang="0">
                  <a:pos x="9" y="6"/>
                </a:cxn>
                <a:cxn ang="0">
                  <a:pos x="6" y="9"/>
                </a:cxn>
                <a:cxn ang="0">
                  <a:pos x="3" y="13"/>
                </a:cxn>
                <a:cxn ang="0">
                  <a:pos x="0" y="16"/>
                </a:cxn>
              </a:cxnLst>
              <a:rect l="0" t="0" r="r" b="b"/>
              <a:pathLst>
                <a:path w="51" h="17">
                  <a:moveTo>
                    <a:pt x="50" y="16"/>
                  </a:moveTo>
                  <a:lnTo>
                    <a:pt x="47" y="9"/>
                  </a:lnTo>
                  <a:lnTo>
                    <a:pt x="44" y="6"/>
                  </a:lnTo>
                  <a:lnTo>
                    <a:pt x="38" y="3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5" y="3"/>
                  </a:lnTo>
                  <a:lnTo>
                    <a:pt x="9" y="6"/>
                  </a:lnTo>
                  <a:lnTo>
                    <a:pt x="6" y="9"/>
                  </a:lnTo>
                  <a:lnTo>
                    <a:pt x="3" y="13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1B171D6D-4981-4B4E-89F7-E401AFBCC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1445"/>
              <a:ext cx="62" cy="24"/>
            </a:xfrm>
            <a:custGeom>
              <a:avLst/>
              <a:gdLst/>
              <a:ahLst/>
              <a:cxnLst>
                <a:cxn ang="0">
                  <a:pos x="61" y="23"/>
                </a:cxn>
                <a:cxn ang="0">
                  <a:pos x="61" y="20"/>
                </a:cxn>
                <a:cxn ang="0">
                  <a:pos x="57" y="16"/>
                </a:cxn>
                <a:cxn ang="0">
                  <a:pos x="54" y="10"/>
                </a:cxn>
                <a:cxn ang="0">
                  <a:pos x="51" y="7"/>
                </a:cxn>
                <a:cxn ang="0">
                  <a:pos x="45" y="4"/>
                </a:cxn>
                <a:cxn ang="0">
                  <a:pos x="42" y="4"/>
                </a:cxn>
                <a:cxn ang="0">
                  <a:pos x="35" y="0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19" y="4"/>
                </a:cxn>
                <a:cxn ang="0">
                  <a:pos x="13" y="7"/>
                </a:cxn>
                <a:cxn ang="0">
                  <a:pos x="10" y="10"/>
                </a:cxn>
                <a:cxn ang="0">
                  <a:pos x="7" y="13"/>
                </a:cxn>
                <a:cxn ang="0">
                  <a:pos x="3" y="20"/>
                </a:cxn>
                <a:cxn ang="0">
                  <a:pos x="0" y="23"/>
                </a:cxn>
              </a:cxnLst>
              <a:rect l="0" t="0" r="r" b="b"/>
              <a:pathLst>
                <a:path w="62" h="24">
                  <a:moveTo>
                    <a:pt x="61" y="23"/>
                  </a:moveTo>
                  <a:lnTo>
                    <a:pt x="61" y="20"/>
                  </a:lnTo>
                  <a:lnTo>
                    <a:pt x="57" y="16"/>
                  </a:lnTo>
                  <a:lnTo>
                    <a:pt x="54" y="10"/>
                  </a:lnTo>
                  <a:lnTo>
                    <a:pt x="51" y="7"/>
                  </a:lnTo>
                  <a:lnTo>
                    <a:pt x="45" y="4"/>
                  </a:lnTo>
                  <a:lnTo>
                    <a:pt x="42" y="4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19" y="4"/>
                  </a:lnTo>
                  <a:lnTo>
                    <a:pt x="13" y="7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3" y="20"/>
                  </a:lnTo>
                  <a:lnTo>
                    <a:pt x="0" y="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332D6CD2-84B3-44AD-BED6-D89EC65E4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" y="1401"/>
              <a:ext cx="49" cy="17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45" y="13"/>
                </a:cxn>
                <a:cxn ang="0">
                  <a:pos x="41" y="9"/>
                </a:cxn>
                <a:cxn ang="0">
                  <a:pos x="38" y="6"/>
                </a:cxn>
                <a:cxn ang="0">
                  <a:pos x="35" y="3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3" y="3"/>
                </a:cxn>
                <a:cxn ang="0">
                  <a:pos x="10" y="6"/>
                </a:cxn>
                <a:cxn ang="0">
                  <a:pos x="6" y="9"/>
                </a:cxn>
                <a:cxn ang="0">
                  <a:pos x="3" y="13"/>
                </a:cxn>
                <a:cxn ang="0">
                  <a:pos x="0" y="16"/>
                </a:cxn>
              </a:cxnLst>
              <a:rect l="0" t="0" r="r" b="b"/>
              <a:pathLst>
                <a:path w="49" h="17">
                  <a:moveTo>
                    <a:pt x="48" y="16"/>
                  </a:moveTo>
                  <a:lnTo>
                    <a:pt x="45" y="13"/>
                  </a:lnTo>
                  <a:lnTo>
                    <a:pt x="41" y="9"/>
                  </a:lnTo>
                  <a:lnTo>
                    <a:pt x="38" y="6"/>
                  </a:lnTo>
                  <a:lnTo>
                    <a:pt x="35" y="3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6" y="9"/>
                  </a:lnTo>
                  <a:lnTo>
                    <a:pt x="3" y="13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C3523478-89AD-4D18-ABD6-90B7E7B01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" y="1401"/>
              <a:ext cx="49" cy="17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45" y="13"/>
                </a:cxn>
                <a:cxn ang="0">
                  <a:pos x="42" y="9"/>
                </a:cxn>
                <a:cxn ang="0">
                  <a:pos x="38" y="6"/>
                </a:cxn>
                <a:cxn ang="0">
                  <a:pos x="35" y="3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13" y="3"/>
                </a:cxn>
                <a:cxn ang="0">
                  <a:pos x="10" y="6"/>
                </a:cxn>
                <a:cxn ang="0">
                  <a:pos x="7" y="9"/>
                </a:cxn>
                <a:cxn ang="0">
                  <a:pos x="3" y="13"/>
                </a:cxn>
                <a:cxn ang="0">
                  <a:pos x="0" y="16"/>
                </a:cxn>
              </a:cxnLst>
              <a:rect l="0" t="0" r="r" b="b"/>
              <a:pathLst>
                <a:path w="49" h="17">
                  <a:moveTo>
                    <a:pt x="48" y="16"/>
                  </a:moveTo>
                  <a:lnTo>
                    <a:pt x="45" y="13"/>
                  </a:lnTo>
                  <a:lnTo>
                    <a:pt x="42" y="9"/>
                  </a:lnTo>
                  <a:lnTo>
                    <a:pt x="38" y="6"/>
                  </a:lnTo>
                  <a:lnTo>
                    <a:pt x="35" y="3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7" y="9"/>
                  </a:lnTo>
                  <a:lnTo>
                    <a:pt x="3" y="13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9DFFEFD7-4723-45AC-9DD6-F493456A4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" y="1401"/>
              <a:ext cx="1240" cy="498"/>
            </a:xfrm>
            <a:custGeom>
              <a:avLst/>
              <a:gdLst/>
              <a:ahLst/>
              <a:cxnLst>
                <a:cxn ang="0">
                  <a:pos x="127" y="44"/>
                </a:cxn>
                <a:cxn ang="0">
                  <a:pos x="89" y="64"/>
                </a:cxn>
                <a:cxn ang="0">
                  <a:pos x="70" y="102"/>
                </a:cxn>
                <a:cxn ang="0">
                  <a:pos x="57" y="60"/>
                </a:cxn>
                <a:cxn ang="0">
                  <a:pos x="22" y="44"/>
                </a:cxn>
                <a:cxn ang="0">
                  <a:pos x="0" y="76"/>
                </a:cxn>
                <a:cxn ang="0">
                  <a:pos x="38" y="115"/>
                </a:cxn>
                <a:cxn ang="0">
                  <a:pos x="562" y="446"/>
                </a:cxn>
                <a:cxn ang="0">
                  <a:pos x="635" y="472"/>
                </a:cxn>
                <a:cxn ang="0">
                  <a:pos x="664" y="408"/>
                </a:cxn>
                <a:cxn ang="0">
                  <a:pos x="731" y="462"/>
                </a:cxn>
                <a:cxn ang="0">
                  <a:pos x="788" y="494"/>
                </a:cxn>
                <a:cxn ang="0">
                  <a:pos x="832" y="456"/>
                </a:cxn>
                <a:cxn ang="0">
                  <a:pos x="912" y="462"/>
                </a:cxn>
                <a:cxn ang="0">
                  <a:pos x="1001" y="475"/>
                </a:cxn>
                <a:cxn ang="0">
                  <a:pos x="1074" y="465"/>
                </a:cxn>
                <a:cxn ang="0">
                  <a:pos x="1163" y="497"/>
                </a:cxn>
                <a:cxn ang="0">
                  <a:pos x="1214" y="452"/>
                </a:cxn>
                <a:cxn ang="0">
                  <a:pos x="1217" y="309"/>
                </a:cxn>
                <a:cxn ang="0">
                  <a:pos x="1233" y="245"/>
                </a:cxn>
                <a:cxn ang="0">
                  <a:pos x="1236" y="175"/>
                </a:cxn>
                <a:cxn ang="0">
                  <a:pos x="1229" y="124"/>
                </a:cxn>
                <a:cxn ang="0">
                  <a:pos x="1163" y="140"/>
                </a:cxn>
                <a:cxn ang="0">
                  <a:pos x="1153" y="102"/>
                </a:cxn>
                <a:cxn ang="0">
                  <a:pos x="1109" y="89"/>
                </a:cxn>
                <a:cxn ang="0">
                  <a:pos x="1077" y="115"/>
                </a:cxn>
                <a:cxn ang="0">
                  <a:pos x="1039" y="108"/>
                </a:cxn>
                <a:cxn ang="0">
                  <a:pos x="1026" y="146"/>
                </a:cxn>
                <a:cxn ang="0">
                  <a:pos x="1023" y="102"/>
                </a:cxn>
                <a:cxn ang="0">
                  <a:pos x="1007" y="67"/>
                </a:cxn>
                <a:cxn ang="0">
                  <a:pos x="969" y="79"/>
                </a:cxn>
                <a:cxn ang="0">
                  <a:pos x="950" y="118"/>
                </a:cxn>
                <a:cxn ang="0">
                  <a:pos x="915" y="86"/>
                </a:cxn>
                <a:cxn ang="0">
                  <a:pos x="883" y="79"/>
                </a:cxn>
                <a:cxn ang="0">
                  <a:pos x="874" y="44"/>
                </a:cxn>
                <a:cxn ang="0">
                  <a:pos x="836" y="51"/>
                </a:cxn>
                <a:cxn ang="0">
                  <a:pos x="801" y="73"/>
                </a:cxn>
                <a:cxn ang="0">
                  <a:pos x="775" y="54"/>
                </a:cxn>
                <a:cxn ang="0">
                  <a:pos x="734" y="38"/>
                </a:cxn>
                <a:cxn ang="0">
                  <a:pos x="705" y="73"/>
                </a:cxn>
                <a:cxn ang="0">
                  <a:pos x="683" y="140"/>
                </a:cxn>
                <a:cxn ang="0">
                  <a:pos x="683" y="92"/>
                </a:cxn>
                <a:cxn ang="0">
                  <a:pos x="689" y="51"/>
                </a:cxn>
                <a:cxn ang="0">
                  <a:pos x="658" y="25"/>
                </a:cxn>
                <a:cxn ang="0">
                  <a:pos x="613" y="32"/>
                </a:cxn>
                <a:cxn ang="0">
                  <a:pos x="575" y="41"/>
                </a:cxn>
                <a:cxn ang="0">
                  <a:pos x="566" y="83"/>
                </a:cxn>
                <a:cxn ang="0">
                  <a:pos x="543" y="127"/>
                </a:cxn>
                <a:cxn ang="0">
                  <a:pos x="543" y="89"/>
                </a:cxn>
                <a:cxn ang="0">
                  <a:pos x="505" y="44"/>
                </a:cxn>
                <a:cxn ang="0">
                  <a:pos x="473" y="22"/>
                </a:cxn>
                <a:cxn ang="0">
                  <a:pos x="435" y="38"/>
                </a:cxn>
                <a:cxn ang="0">
                  <a:pos x="419" y="3"/>
                </a:cxn>
                <a:cxn ang="0">
                  <a:pos x="388" y="13"/>
                </a:cxn>
                <a:cxn ang="0">
                  <a:pos x="356" y="41"/>
                </a:cxn>
                <a:cxn ang="0">
                  <a:pos x="334" y="48"/>
                </a:cxn>
                <a:cxn ang="0">
                  <a:pos x="299" y="19"/>
                </a:cxn>
                <a:cxn ang="0">
                  <a:pos x="264" y="44"/>
                </a:cxn>
                <a:cxn ang="0">
                  <a:pos x="219" y="54"/>
                </a:cxn>
                <a:cxn ang="0">
                  <a:pos x="203" y="25"/>
                </a:cxn>
                <a:cxn ang="0">
                  <a:pos x="168" y="38"/>
                </a:cxn>
              </a:cxnLst>
              <a:rect l="0" t="0" r="r" b="b"/>
              <a:pathLst>
                <a:path w="1240" h="498">
                  <a:moveTo>
                    <a:pt x="153" y="67"/>
                  </a:moveTo>
                  <a:lnTo>
                    <a:pt x="153" y="64"/>
                  </a:lnTo>
                  <a:lnTo>
                    <a:pt x="149" y="60"/>
                  </a:lnTo>
                  <a:lnTo>
                    <a:pt x="146" y="54"/>
                  </a:lnTo>
                  <a:lnTo>
                    <a:pt x="143" y="51"/>
                  </a:lnTo>
                  <a:lnTo>
                    <a:pt x="137" y="48"/>
                  </a:lnTo>
                  <a:lnTo>
                    <a:pt x="130" y="44"/>
                  </a:lnTo>
                  <a:lnTo>
                    <a:pt x="127" y="44"/>
                  </a:lnTo>
                  <a:lnTo>
                    <a:pt x="121" y="44"/>
                  </a:lnTo>
                  <a:lnTo>
                    <a:pt x="114" y="44"/>
                  </a:lnTo>
                  <a:lnTo>
                    <a:pt x="108" y="44"/>
                  </a:lnTo>
                  <a:lnTo>
                    <a:pt x="105" y="48"/>
                  </a:lnTo>
                  <a:lnTo>
                    <a:pt x="99" y="51"/>
                  </a:lnTo>
                  <a:lnTo>
                    <a:pt x="95" y="57"/>
                  </a:lnTo>
                  <a:lnTo>
                    <a:pt x="92" y="60"/>
                  </a:lnTo>
                  <a:lnTo>
                    <a:pt x="89" y="64"/>
                  </a:lnTo>
                  <a:lnTo>
                    <a:pt x="86" y="70"/>
                  </a:lnTo>
                  <a:lnTo>
                    <a:pt x="76" y="73"/>
                  </a:lnTo>
                  <a:lnTo>
                    <a:pt x="76" y="79"/>
                  </a:lnTo>
                  <a:lnTo>
                    <a:pt x="86" y="83"/>
                  </a:lnTo>
                  <a:lnTo>
                    <a:pt x="86" y="89"/>
                  </a:lnTo>
                  <a:lnTo>
                    <a:pt x="83" y="92"/>
                  </a:lnTo>
                  <a:lnTo>
                    <a:pt x="83" y="102"/>
                  </a:lnTo>
                  <a:lnTo>
                    <a:pt x="70" y="102"/>
                  </a:lnTo>
                  <a:lnTo>
                    <a:pt x="67" y="95"/>
                  </a:lnTo>
                  <a:lnTo>
                    <a:pt x="70" y="89"/>
                  </a:lnTo>
                  <a:lnTo>
                    <a:pt x="60" y="86"/>
                  </a:lnTo>
                  <a:lnTo>
                    <a:pt x="57" y="83"/>
                  </a:lnTo>
                  <a:lnTo>
                    <a:pt x="54" y="79"/>
                  </a:lnTo>
                  <a:lnTo>
                    <a:pt x="57" y="70"/>
                  </a:lnTo>
                  <a:lnTo>
                    <a:pt x="57" y="67"/>
                  </a:lnTo>
                  <a:lnTo>
                    <a:pt x="57" y="60"/>
                  </a:lnTo>
                  <a:lnTo>
                    <a:pt x="54" y="57"/>
                  </a:lnTo>
                  <a:lnTo>
                    <a:pt x="51" y="51"/>
                  </a:lnTo>
                  <a:lnTo>
                    <a:pt x="48" y="48"/>
                  </a:lnTo>
                  <a:lnTo>
                    <a:pt x="41" y="44"/>
                  </a:lnTo>
                  <a:lnTo>
                    <a:pt x="38" y="44"/>
                  </a:lnTo>
                  <a:lnTo>
                    <a:pt x="32" y="44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16" y="44"/>
                  </a:lnTo>
                  <a:lnTo>
                    <a:pt x="13" y="48"/>
                  </a:lnTo>
                  <a:lnTo>
                    <a:pt x="10" y="51"/>
                  </a:lnTo>
                  <a:lnTo>
                    <a:pt x="6" y="57"/>
                  </a:lnTo>
                  <a:lnTo>
                    <a:pt x="3" y="6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0" y="79"/>
                  </a:lnTo>
                  <a:lnTo>
                    <a:pt x="0" y="89"/>
                  </a:lnTo>
                  <a:lnTo>
                    <a:pt x="0" y="95"/>
                  </a:lnTo>
                  <a:lnTo>
                    <a:pt x="13" y="105"/>
                  </a:lnTo>
                  <a:lnTo>
                    <a:pt x="13" y="108"/>
                  </a:lnTo>
                  <a:lnTo>
                    <a:pt x="13" y="115"/>
                  </a:lnTo>
                  <a:lnTo>
                    <a:pt x="19" y="115"/>
                  </a:lnTo>
                  <a:lnTo>
                    <a:pt x="38" y="115"/>
                  </a:lnTo>
                  <a:lnTo>
                    <a:pt x="45" y="124"/>
                  </a:lnTo>
                  <a:lnTo>
                    <a:pt x="232" y="245"/>
                  </a:lnTo>
                  <a:lnTo>
                    <a:pt x="489" y="398"/>
                  </a:lnTo>
                  <a:lnTo>
                    <a:pt x="502" y="421"/>
                  </a:lnTo>
                  <a:lnTo>
                    <a:pt x="505" y="440"/>
                  </a:lnTo>
                  <a:lnTo>
                    <a:pt x="524" y="446"/>
                  </a:lnTo>
                  <a:lnTo>
                    <a:pt x="540" y="443"/>
                  </a:lnTo>
                  <a:lnTo>
                    <a:pt x="562" y="446"/>
                  </a:lnTo>
                  <a:lnTo>
                    <a:pt x="575" y="452"/>
                  </a:lnTo>
                  <a:lnTo>
                    <a:pt x="578" y="465"/>
                  </a:lnTo>
                  <a:lnTo>
                    <a:pt x="581" y="478"/>
                  </a:lnTo>
                  <a:lnTo>
                    <a:pt x="591" y="481"/>
                  </a:lnTo>
                  <a:lnTo>
                    <a:pt x="604" y="481"/>
                  </a:lnTo>
                  <a:lnTo>
                    <a:pt x="616" y="481"/>
                  </a:lnTo>
                  <a:lnTo>
                    <a:pt x="629" y="478"/>
                  </a:lnTo>
                  <a:lnTo>
                    <a:pt x="635" y="472"/>
                  </a:lnTo>
                  <a:lnTo>
                    <a:pt x="635" y="449"/>
                  </a:lnTo>
                  <a:lnTo>
                    <a:pt x="635" y="436"/>
                  </a:lnTo>
                  <a:lnTo>
                    <a:pt x="639" y="424"/>
                  </a:lnTo>
                  <a:lnTo>
                    <a:pt x="639" y="414"/>
                  </a:lnTo>
                  <a:lnTo>
                    <a:pt x="642" y="401"/>
                  </a:lnTo>
                  <a:lnTo>
                    <a:pt x="648" y="398"/>
                  </a:lnTo>
                  <a:lnTo>
                    <a:pt x="658" y="392"/>
                  </a:lnTo>
                  <a:lnTo>
                    <a:pt x="664" y="408"/>
                  </a:lnTo>
                  <a:lnTo>
                    <a:pt x="667" y="433"/>
                  </a:lnTo>
                  <a:lnTo>
                    <a:pt x="664" y="449"/>
                  </a:lnTo>
                  <a:lnTo>
                    <a:pt x="667" y="459"/>
                  </a:lnTo>
                  <a:lnTo>
                    <a:pt x="670" y="465"/>
                  </a:lnTo>
                  <a:lnTo>
                    <a:pt x="680" y="472"/>
                  </a:lnTo>
                  <a:lnTo>
                    <a:pt x="702" y="472"/>
                  </a:lnTo>
                  <a:lnTo>
                    <a:pt x="721" y="468"/>
                  </a:lnTo>
                  <a:lnTo>
                    <a:pt x="731" y="462"/>
                  </a:lnTo>
                  <a:lnTo>
                    <a:pt x="731" y="443"/>
                  </a:lnTo>
                  <a:lnTo>
                    <a:pt x="747" y="443"/>
                  </a:lnTo>
                  <a:lnTo>
                    <a:pt x="763" y="452"/>
                  </a:lnTo>
                  <a:lnTo>
                    <a:pt x="766" y="459"/>
                  </a:lnTo>
                  <a:lnTo>
                    <a:pt x="766" y="478"/>
                  </a:lnTo>
                  <a:lnTo>
                    <a:pt x="772" y="487"/>
                  </a:lnTo>
                  <a:lnTo>
                    <a:pt x="778" y="494"/>
                  </a:lnTo>
                  <a:lnTo>
                    <a:pt x="788" y="494"/>
                  </a:lnTo>
                  <a:lnTo>
                    <a:pt x="797" y="491"/>
                  </a:lnTo>
                  <a:lnTo>
                    <a:pt x="804" y="481"/>
                  </a:lnTo>
                  <a:lnTo>
                    <a:pt x="801" y="462"/>
                  </a:lnTo>
                  <a:lnTo>
                    <a:pt x="801" y="449"/>
                  </a:lnTo>
                  <a:lnTo>
                    <a:pt x="810" y="449"/>
                  </a:lnTo>
                  <a:lnTo>
                    <a:pt x="820" y="446"/>
                  </a:lnTo>
                  <a:lnTo>
                    <a:pt x="823" y="436"/>
                  </a:lnTo>
                  <a:lnTo>
                    <a:pt x="832" y="456"/>
                  </a:lnTo>
                  <a:lnTo>
                    <a:pt x="839" y="456"/>
                  </a:lnTo>
                  <a:lnTo>
                    <a:pt x="845" y="443"/>
                  </a:lnTo>
                  <a:lnTo>
                    <a:pt x="861" y="446"/>
                  </a:lnTo>
                  <a:lnTo>
                    <a:pt x="867" y="459"/>
                  </a:lnTo>
                  <a:lnTo>
                    <a:pt x="880" y="462"/>
                  </a:lnTo>
                  <a:lnTo>
                    <a:pt x="890" y="459"/>
                  </a:lnTo>
                  <a:lnTo>
                    <a:pt x="905" y="452"/>
                  </a:lnTo>
                  <a:lnTo>
                    <a:pt x="912" y="462"/>
                  </a:lnTo>
                  <a:lnTo>
                    <a:pt x="925" y="456"/>
                  </a:lnTo>
                  <a:lnTo>
                    <a:pt x="928" y="443"/>
                  </a:lnTo>
                  <a:lnTo>
                    <a:pt x="944" y="456"/>
                  </a:lnTo>
                  <a:lnTo>
                    <a:pt x="947" y="472"/>
                  </a:lnTo>
                  <a:lnTo>
                    <a:pt x="950" y="481"/>
                  </a:lnTo>
                  <a:lnTo>
                    <a:pt x="979" y="484"/>
                  </a:lnTo>
                  <a:lnTo>
                    <a:pt x="994" y="481"/>
                  </a:lnTo>
                  <a:lnTo>
                    <a:pt x="1001" y="475"/>
                  </a:lnTo>
                  <a:lnTo>
                    <a:pt x="1017" y="478"/>
                  </a:lnTo>
                  <a:lnTo>
                    <a:pt x="1029" y="475"/>
                  </a:lnTo>
                  <a:lnTo>
                    <a:pt x="1036" y="468"/>
                  </a:lnTo>
                  <a:lnTo>
                    <a:pt x="1036" y="449"/>
                  </a:lnTo>
                  <a:lnTo>
                    <a:pt x="1042" y="449"/>
                  </a:lnTo>
                  <a:lnTo>
                    <a:pt x="1052" y="456"/>
                  </a:lnTo>
                  <a:lnTo>
                    <a:pt x="1058" y="462"/>
                  </a:lnTo>
                  <a:lnTo>
                    <a:pt x="1074" y="465"/>
                  </a:lnTo>
                  <a:lnTo>
                    <a:pt x="1087" y="472"/>
                  </a:lnTo>
                  <a:lnTo>
                    <a:pt x="1090" y="478"/>
                  </a:lnTo>
                  <a:lnTo>
                    <a:pt x="1109" y="481"/>
                  </a:lnTo>
                  <a:lnTo>
                    <a:pt x="1118" y="487"/>
                  </a:lnTo>
                  <a:lnTo>
                    <a:pt x="1134" y="491"/>
                  </a:lnTo>
                  <a:lnTo>
                    <a:pt x="1147" y="487"/>
                  </a:lnTo>
                  <a:lnTo>
                    <a:pt x="1153" y="494"/>
                  </a:lnTo>
                  <a:lnTo>
                    <a:pt x="1163" y="497"/>
                  </a:lnTo>
                  <a:lnTo>
                    <a:pt x="1175" y="497"/>
                  </a:lnTo>
                  <a:lnTo>
                    <a:pt x="1188" y="487"/>
                  </a:lnTo>
                  <a:lnTo>
                    <a:pt x="1191" y="481"/>
                  </a:lnTo>
                  <a:lnTo>
                    <a:pt x="1198" y="481"/>
                  </a:lnTo>
                  <a:lnTo>
                    <a:pt x="1210" y="484"/>
                  </a:lnTo>
                  <a:lnTo>
                    <a:pt x="1214" y="478"/>
                  </a:lnTo>
                  <a:lnTo>
                    <a:pt x="1210" y="462"/>
                  </a:lnTo>
                  <a:lnTo>
                    <a:pt x="1214" y="452"/>
                  </a:lnTo>
                  <a:lnTo>
                    <a:pt x="1217" y="433"/>
                  </a:lnTo>
                  <a:lnTo>
                    <a:pt x="1217" y="427"/>
                  </a:lnTo>
                  <a:lnTo>
                    <a:pt x="1220" y="398"/>
                  </a:lnTo>
                  <a:lnTo>
                    <a:pt x="1220" y="379"/>
                  </a:lnTo>
                  <a:lnTo>
                    <a:pt x="1220" y="370"/>
                  </a:lnTo>
                  <a:lnTo>
                    <a:pt x="1217" y="341"/>
                  </a:lnTo>
                  <a:lnTo>
                    <a:pt x="1214" y="328"/>
                  </a:lnTo>
                  <a:lnTo>
                    <a:pt x="1217" y="309"/>
                  </a:lnTo>
                  <a:lnTo>
                    <a:pt x="1226" y="293"/>
                  </a:lnTo>
                  <a:lnTo>
                    <a:pt x="1236" y="287"/>
                  </a:lnTo>
                  <a:lnTo>
                    <a:pt x="1236" y="277"/>
                  </a:lnTo>
                  <a:lnTo>
                    <a:pt x="1239" y="277"/>
                  </a:lnTo>
                  <a:lnTo>
                    <a:pt x="1236" y="271"/>
                  </a:lnTo>
                  <a:lnTo>
                    <a:pt x="1236" y="268"/>
                  </a:lnTo>
                  <a:lnTo>
                    <a:pt x="1233" y="258"/>
                  </a:lnTo>
                  <a:lnTo>
                    <a:pt x="1233" y="245"/>
                  </a:lnTo>
                  <a:lnTo>
                    <a:pt x="1233" y="236"/>
                  </a:lnTo>
                  <a:lnTo>
                    <a:pt x="1226" y="223"/>
                  </a:lnTo>
                  <a:lnTo>
                    <a:pt x="1217" y="213"/>
                  </a:lnTo>
                  <a:lnTo>
                    <a:pt x="1220" y="204"/>
                  </a:lnTo>
                  <a:lnTo>
                    <a:pt x="1229" y="201"/>
                  </a:lnTo>
                  <a:lnTo>
                    <a:pt x="1236" y="194"/>
                  </a:lnTo>
                  <a:lnTo>
                    <a:pt x="1239" y="188"/>
                  </a:lnTo>
                  <a:lnTo>
                    <a:pt x="1236" y="175"/>
                  </a:lnTo>
                  <a:lnTo>
                    <a:pt x="1233" y="172"/>
                  </a:lnTo>
                  <a:lnTo>
                    <a:pt x="1229" y="169"/>
                  </a:lnTo>
                  <a:lnTo>
                    <a:pt x="1229" y="166"/>
                  </a:lnTo>
                  <a:lnTo>
                    <a:pt x="1229" y="162"/>
                  </a:lnTo>
                  <a:lnTo>
                    <a:pt x="1236" y="150"/>
                  </a:lnTo>
                  <a:lnTo>
                    <a:pt x="1236" y="137"/>
                  </a:lnTo>
                  <a:lnTo>
                    <a:pt x="1233" y="127"/>
                  </a:lnTo>
                  <a:lnTo>
                    <a:pt x="1229" y="124"/>
                  </a:lnTo>
                  <a:lnTo>
                    <a:pt x="1217" y="121"/>
                  </a:lnTo>
                  <a:lnTo>
                    <a:pt x="1201" y="121"/>
                  </a:lnTo>
                  <a:lnTo>
                    <a:pt x="1191" y="124"/>
                  </a:lnTo>
                  <a:lnTo>
                    <a:pt x="1182" y="127"/>
                  </a:lnTo>
                  <a:lnTo>
                    <a:pt x="1179" y="134"/>
                  </a:lnTo>
                  <a:lnTo>
                    <a:pt x="1172" y="140"/>
                  </a:lnTo>
                  <a:lnTo>
                    <a:pt x="1169" y="143"/>
                  </a:lnTo>
                  <a:lnTo>
                    <a:pt x="1163" y="140"/>
                  </a:lnTo>
                  <a:lnTo>
                    <a:pt x="1166" y="140"/>
                  </a:lnTo>
                  <a:lnTo>
                    <a:pt x="1166" y="137"/>
                  </a:lnTo>
                  <a:lnTo>
                    <a:pt x="1166" y="130"/>
                  </a:lnTo>
                  <a:lnTo>
                    <a:pt x="1166" y="124"/>
                  </a:lnTo>
                  <a:lnTo>
                    <a:pt x="1163" y="118"/>
                  </a:lnTo>
                  <a:lnTo>
                    <a:pt x="1163" y="111"/>
                  </a:lnTo>
                  <a:lnTo>
                    <a:pt x="1160" y="105"/>
                  </a:lnTo>
                  <a:lnTo>
                    <a:pt x="1153" y="102"/>
                  </a:lnTo>
                  <a:lnTo>
                    <a:pt x="1150" y="95"/>
                  </a:lnTo>
                  <a:lnTo>
                    <a:pt x="1144" y="92"/>
                  </a:lnTo>
                  <a:lnTo>
                    <a:pt x="1141" y="89"/>
                  </a:lnTo>
                  <a:lnTo>
                    <a:pt x="1134" y="89"/>
                  </a:lnTo>
                  <a:lnTo>
                    <a:pt x="1128" y="86"/>
                  </a:lnTo>
                  <a:lnTo>
                    <a:pt x="1121" y="86"/>
                  </a:lnTo>
                  <a:lnTo>
                    <a:pt x="1115" y="89"/>
                  </a:lnTo>
                  <a:lnTo>
                    <a:pt x="1109" y="89"/>
                  </a:lnTo>
                  <a:lnTo>
                    <a:pt x="1102" y="92"/>
                  </a:lnTo>
                  <a:lnTo>
                    <a:pt x="1096" y="99"/>
                  </a:lnTo>
                  <a:lnTo>
                    <a:pt x="1093" y="102"/>
                  </a:lnTo>
                  <a:lnTo>
                    <a:pt x="1090" y="108"/>
                  </a:lnTo>
                  <a:lnTo>
                    <a:pt x="1087" y="111"/>
                  </a:lnTo>
                  <a:lnTo>
                    <a:pt x="1083" y="118"/>
                  </a:lnTo>
                  <a:lnTo>
                    <a:pt x="1083" y="124"/>
                  </a:lnTo>
                  <a:lnTo>
                    <a:pt x="1077" y="115"/>
                  </a:lnTo>
                  <a:lnTo>
                    <a:pt x="1074" y="108"/>
                  </a:lnTo>
                  <a:lnTo>
                    <a:pt x="1067" y="105"/>
                  </a:lnTo>
                  <a:lnTo>
                    <a:pt x="1064" y="105"/>
                  </a:lnTo>
                  <a:lnTo>
                    <a:pt x="1058" y="102"/>
                  </a:lnTo>
                  <a:lnTo>
                    <a:pt x="1055" y="102"/>
                  </a:lnTo>
                  <a:lnTo>
                    <a:pt x="1048" y="102"/>
                  </a:lnTo>
                  <a:lnTo>
                    <a:pt x="1045" y="105"/>
                  </a:lnTo>
                  <a:lnTo>
                    <a:pt x="1039" y="108"/>
                  </a:lnTo>
                  <a:lnTo>
                    <a:pt x="1036" y="111"/>
                  </a:lnTo>
                  <a:lnTo>
                    <a:pt x="1033" y="115"/>
                  </a:lnTo>
                  <a:lnTo>
                    <a:pt x="1029" y="118"/>
                  </a:lnTo>
                  <a:lnTo>
                    <a:pt x="1026" y="124"/>
                  </a:lnTo>
                  <a:lnTo>
                    <a:pt x="1026" y="127"/>
                  </a:lnTo>
                  <a:lnTo>
                    <a:pt x="1026" y="130"/>
                  </a:lnTo>
                  <a:lnTo>
                    <a:pt x="1026" y="143"/>
                  </a:lnTo>
                  <a:lnTo>
                    <a:pt x="1026" y="146"/>
                  </a:lnTo>
                  <a:lnTo>
                    <a:pt x="1020" y="153"/>
                  </a:lnTo>
                  <a:lnTo>
                    <a:pt x="1010" y="146"/>
                  </a:lnTo>
                  <a:lnTo>
                    <a:pt x="1010" y="140"/>
                  </a:lnTo>
                  <a:lnTo>
                    <a:pt x="1013" y="127"/>
                  </a:lnTo>
                  <a:lnTo>
                    <a:pt x="1010" y="121"/>
                  </a:lnTo>
                  <a:lnTo>
                    <a:pt x="1013" y="115"/>
                  </a:lnTo>
                  <a:lnTo>
                    <a:pt x="1020" y="108"/>
                  </a:lnTo>
                  <a:lnTo>
                    <a:pt x="1023" y="102"/>
                  </a:lnTo>
                  <a:lnTo>
                    <a:pt x="1023" y="99"/>
                  </a:lnTo>
                  <a:lnTo>
                    <a:pt x="1023" y="92"/>
                  </a:lnTo>
                  <a:lnTo>
                    <a:pt x="1023" y="86"/>
                  </a:lnTo>
                  <a:lnTo>
                    <a:pt x="1020" y="83"/>
                  </a:lnTo>
                  <a:lnTo>
                    <a:pt x="1020" y="76"/>
                  </a:lnTo>
                  <a:lnTo>
                    <a:pt x="1017" y="73"/>
                  </a:lnTo>
                  <a:lnTo>
                    <a:pt x="1010" y="70"/>
                  </a:lnTo>
                  <a:lnTo>
                    <a:pt x="1007" y="67"/>
                  </a:lnTo>
                  <a:lnTo>
                    <a:pt x="1001" y="67"/>
                  </a:lnTo>
                  <a:lnTo>
                    <a:pt x="994" y="64"/>
                  </a:lnTo>
                  <a:lnTo>
                    <a:pt x="991" y="64"/>
                  </a:lnTo>
                  <a:lnTo>
                    <a:pt x="985" y="67"/>
                  </a:lnTo>
                  <a:lnTo>
                    <a:pt x="982" y="67"/>
                  </a:lnTo>
                  <a:lnTo>
                    <a:pt x="975" y="70"/>
                  </a:lnTo>
                  <a:lnTo>
                    <a:pt x="972" y="76"/>
                  </a:lnTo>
                  <a:lnTo>
                    <a:pt x="969" y="79"/>
                  </a:lnTo>
                  <a:lnTo>
                    <a:pt x="966" y="83"/>
                  </a:lnTo>
                  <a:lnTo>
                    <a:pt x="966" y="89"/>
                  </a:lnTo>
                  <a:lnTo>
                    <a:pt x="966" y="95"/>
                  </a:lnTo>
                  <a:lnTo>
                    <a:pt x="966" y="99"/>
                  </a:lnTo>
                  <a:lnTo>
                    <a:pt x="966" y="105"/>
                  </a:lnTo>
                  <a:lnTo>
                    <a:pt x="966" y="115"/>
                  </a:lnTo>
                  <a:lnTo>
                    <a:pt x="959" y="118"/>
                  </a:lnTo>
                  <a:lnTo>
                    <a:pt x="950" y="118"/>
                  </a:lnTo>
                  <a:lnTo>
                    <a:pt x="950" y="108"/>
                  </a:lnTo>
                  <a:lnTo>
                    <a:pt x="947" y="105"/>
                  </a:lnTo>
                  <a:lnTo>
                    <a:pt x="944" y="105"/>
                  </a:lnTo>
                  <a:lnTo>
                    <a:pt x="934" y="105"/>
                  </a:lnTo>
                  <a:lnTo>
                    <a:pt x="931" y="99"/>
                  </a:lnTo>
                  <a:lnTo>
                    <a:pt x="928" y="89"/>
                  </a:lnTo>
                  <a:lnTo>
                    <a:pt x="921" y="89"/>
                  </a:lnTo>
                  <a:lnTo>
                    <a:pt x="915" y="86"/>
                  </a:lnTo>
                  <a:lnTo>
                    <a:pt x="905" y="92"/>
                  </a:lnTo>
                  <a:lnTo>
                    <a:pt x="899" y="92"/>
                  </a:lnTo>
                  <a:lnTo>
                    <a:pt x="896" y="92"/>
                  </a:lnTo>
                  <a:lnTo>
                    <a:pt x="890" y="89"/>
                  </a:lnTo>
                  <a:lnTo>
                    <a:pt x="883" y="92"/>
                  </a:lnTo>
                  <a:lnTo>
                    <a:pt x="880" y="86"/>
                  </a:lnTo>
                  <a:lnTo>
                    <a:pt x="880" y="83"/>
                  </a:lnTo>
                  <a:lnTo>
                    <a:pt x="883" y="79"/>
                  </a:lnTo>
                  <a:lnTo>
                    <a:pt x="886" y="76"/>
                  </a:lnTo>
                  <a:lnTo>
                    <a:pt x="886" y="70"/>
                  </a:lnTo>
                  <a:lnTo>
                    <a:pt x="886" y="64"/>
                  </a:lnTo>
                  <a:lnTo>
                    <a:pt x="886" y="60"/>
                  </a:lnTo>
                  <a:lnTo>
                    <a:pt x="883" y="54"/>
                  </a:lnTo>
                  <a:lnTo>
                    <a:pt x="880" y="51"/>
                  </a:lnTo>
                  <a:lnTo>
                    <a:pt x="877" y="48"/>
                  </a:lnTo>
                  <a:lnTo>
                    <a:pt x="874" y="44"/>
                  </a:lnTo>
                  <a:lnTo>
                    <a:pt x="867" y="41"/>
                  </a:lnTo>
                  <a:lnTo>
                    <a:pt x="864" y="41"/>
                  </a:lnTo>
                  <a:lnTo>
                    <a:pt x="858" y="41"/>
                  </a:lnTo>
                  <a:lnTo>
                    <a:pt x="851" y="41"/>
                  </a:lnTo>
                  <a:lnTo>
                    <a:pt x="848" y="41"/>
                  </a:lnTo>
                  <a:lnTo>
                    <a:pt x="842" y="44"/>
                  </a:lnTo>
                  <a:lnTo>
                    <a:pt x="839" y="48"/>
                  </a:lnTo>
                  <a:lnTo>
                    <a:pt x="836" y="51"/>
                  </a:lnTo>
                  <a:lnTo>
                    <a:pt x="832" y="57"/>
                  </a:lnTo>
                  <a:lnTo>
                    <a:pt x="832" y="60"/>
                  </a:lnTo>
                  <a:lnTo>
                    <a:pt x="829" y="67"/>
                  </a:lnTo>
                  <a:lnTo>
                    <a:pt x="813" y="70"/>
                  </a:lnTo>
                  <a:lnTo>
                    <a:pt x="817" y="76"/>
                  </a:lnTo>
                  <a:lnTo>
                    <a:pt x="807" y="79"/>
                  </a:lnTo>
                  <a:lnTo>
                    <a:pt x="804" y="76"/>
                  </a:lnTo>
                  <a:lnTo>
                    <a:pt x="801" y="73"/>
                  </a:lnTo>
                  <a:lnTo>
                    <a:pt x="791" y="79"/>
                  </a:lnTo>
                  <a:lnTo>
                    <a:pt x="778" y="79"/>
                  </a:lnTo>
                  <a:lnTo>
                    <a:pt x="788" y="76"/>
                  </a:lnTo>
                  <a:lnTo>
                    <a:pt x="788" y="73"/>
                  </a:lnTo>
                  <a:lnTo>
                    <a:pt x="785" y="70"/>
                  </a:lnTo>
                  <a:lnTo>
                    <a:pt x="778" y="67"/>
                  </a:lnTo>
                  <a:lnTo>
                    <a:pt x="778" y="60"/>
                  </a:lnTo>
                  <a:lnTo>
                    <a:pt x="775" y="54"/>
                  </a:lnTo>
                  <a:lnTo>
                    <a:pt x="772" y="51"/>
                  </a:lnTo>
                  <a:lnTo>
                    <a:pt x="769" y="44"/>
                  </a:lnTo>
                  <a:lnTo>
                    <a:pt x="763" y="41"/>
                  </a:lnTo>
                  <a:lnTo>
                    <a:pt x="756" y="38"/>
                  </a:lnTo>
                  <a:lnTo>
                    <a:pt x="753" y="38"/>
                  </a:lnTo>
                  <a:lnTo>
                    <a:pt x="747" y="35"/>
                  </a:lnTo>
                  <a:lnTo>
                    <a:pt x="740" y="35"/>
                  </a:lnTo>
                  <a:lnTo>
                    <a:pt x="734" y="38"/>
                  </a:lnTo>
                  <a:lnTo>
                    <a:pt x="728" y="38"/>
                  </a:lnTo>
                  <a:lnTo>
                    <a:pt x="721" y="41"/>
                  </a:lnTo>
                  <a:lnTo>
                    <a:pt x="718" y="44"/>
                  </a:lnTo>
                  <a:lnTo>
                    <a:pt x="712" y="51"/>
                  </a:lnTo>
                  <a:lnTo>
                    <a:pt x="709" y="54"/>
                  </a:lnTo>
                  <a:lnTo>
                    <a:pt x="705" y="60"/>
                  </a:lnTo>
                  <a:lnTo>
                    <a:pt x="705" y="67"/>
                  </a:lnTo>
                  <a:lnTo>
                    <a:pt x="705" y="73"/>
                  </a:lnTo>
                  <a:lnTo>
                    <a:pt x="702" y="76"/>
                  </a:lnTo>
                  <a:lnTo>
                    <a:pt x="699" y="83"/>
                  </a:lnTo>
                  <a:lnTo>
                    <a:pt x="702" y="105"/>
                  </a:lnTo>
                  <a:lnTo>
                    <a:pt x="699" y="111"/>
                  </a:lnTo>
                  <a:lnTo>
                    <a:pt x="693" y="121"/>
                  </a:lnTo>
                  <a:lnTo>
                    <a:pt x="686" y="124"/>
                  </a:lnTo>
                  <a:lnTo>
                    <a:pt x="686" y="130"/>
                  </a:lnTo>
                  <a:lnTo>
                    <a:pt x="683" y="140"/>
                  </a:lnTo>
                  <a:lnTo>
                    <a:pt x="677" y="134"/>
                  </a:lnTo>
                  <a:lnTo>
                    <a:pt x="674" y="124"/>
                  </a:lnTo>
                  <a:lnTo>
                    <a:pt x="674" y="118"/>
                  </a:lnTo>
                  <a:lnTo>
                    <a:pt x="680" y="111"/>
                  </a:lnTo>
                  <a:lnTo>
                    <a:pt x="677" y="102"/>
                  </a:lnTo>
                  <a:lnTo>
                    <a:pt x="674" y="95"/>
                  </a:lnTo>
                  <a:lnTo>
                    <a:pt x="674" y="92"/>
                  </a:lnTo>
                  <a:lnTo>
                    <a:pt x="683" y="92"/>
                  </a:lnTo>
                  <a:lnTo>
                    <a:pt x="686" y="79"/>
                  </a:lnTo>
                  <a:lnTo>
                    <a:pt x="683" y="79"/>
                  </a:lnTo>
                  <a:lnTo>
                    <a:pt x="686" y="73"/>
                  </a:lnTo>
                  <a:lnTo>
                    <a:pt x="689" y="70"/>
                  </a:lnTo>
                  <a:lnTo>
                    <a:pt x="689" y="67"/>
                  </a:lnTo>
                  <a:lnTo>
                    <a:pt x="689" y="60"/>
                  </a:lnTo>
                  <a:lnTo>
                    <a:pt x="693" y="54"/>
                  </a:lnTo>
                  <a:lnTo>
                    <a:pt x="689" y="51"/>
                  </a:lnTo>
                  <a:lnTo>
                    <a:pt x="689" y="44"/>
                  </a:lnTo>
                  <a:lnTo>
                    <a:pt x="686" y="41"/>
                  </a:lnTo>
                  <a:lnTo>
                    <a:pt x="683" y="35"/>
                  </a:lnTo>
                  <a:lnTo>
                    <a:pt x="677" y="32"/>
                  </a:lnTo>
                  <a:lnTo>
                    <a:pt x="674" y="28"/>
                  </a:lnTo>
                  <a:lnTo>
                    <a:pt x="667" y="28"/>
                  </a:lnTo>
                  <a:lnTo>
                    <a:pt x="664" y="25"/>
                  </a:lnTo>
                  <a:lnTo>
                    <a:pt x="658" y="25"/>
                  </a:lnTo>
                  <a:lnTo>
                    <a:pt x="651" y="28"/>
                  </a:lnTo>
                  <a:lnTo>
                    <a:pt x="648" y="28"/>
                  </a:lnTo>
                  <a:lnTo>
                    <a:pt x="642" y="32"/>
                  </a:lnTo>
                  <a:lnTo>
                    <a:pt x="639" y="35"/>
                  </a:lnTo>
                  <a:lnTo>
                    <a:pt x="623" y="41"/>
                  </a:lnTo>
                  <a:lnTo>
                    <a:pt x="620" y="38"/>
                  </a:lnTo>
                  <a:lnTo>
                    <a:pt x="616" y="35"/>
                  </a:lnTo>
                  <a:lnTo>
                    <a:pt x="613" y="32"/>
                  </a:lnTo>
                  <a:lnTo>
                    <a:pt x="607" y="28"/>
                  </a:lnTo>
                  <a:lnTo>
                    <a:pt x="600" y="28"/>
                  </a:lnTo>
                  <a:lnTo>
                    <a:pt x="597" y="28"/>
                  </a:lnTo>
                  <a:lnTo>
                    <a:pt x="591" y="28"/>
                  </a:lnTo>
                  <a:lnTo>
                    <a:pt x="585" y="32"/>
                  </a:lnTo>
                  <a:lnTo>
                    <a:pt x="581" y="35"/>
                  </a:lnTo>
                  <a:lnTo>
                    <a:pt x="578" y="38"/>
                  </a:lnTo>
                  <a:lnTo>
                    <a:pt x="575" y="41"/>
                  </a:lnTo>
                  <a:lnTo>
                    <a:pt x="575" y="44"/>
                  </a:lnTo>
                  <a:lnTo>
                    <a:pt x="572" y="54"/>
                  </a:lnTo>
                  <a:lnTo>
                    <a:pt x="575" y="57"/>
                  </a:lnTo>
                  <a:lnTo>
                    <a:pt x="572" y="60"/>
                  </a:lnTo>
                  <a:lnTo>
                    <a:pt x="566" y="67"/>
                  </a:lnTo>
                  <a:lnTo>
                    <a:pt x="562" y="73"/>
                  </a:lnTo>
                  <a:lnTo>
                    <a:pt x="569" y="79"/>
                  </a:lnTo>
                  <a:lnTo>
                    <a:pt x="566" y="83"/>
                  </a:lnTo>
                  <a:lnTo>
                    <a:pt x="562" y="92"/>
                  </a:lnTo>
                  <a:lnTo>
                    <a:pt x="556" y="102"/>
                  </a:lnTo>
                  <a:lnTo>
                    <a:pt x="550" y="111"/>
                  </a:lnTo>
                  <a:lnTo>
                    <a:pt x="550" y="115"/>
                  </a:lnTo>
                  <a:lnTo>
                    <a:pt x="553" y="124"/>
                  </a:lnTo>
                  <a:lnTo>
                    <a:pt x="553" y="127"/>
                  </a:lnTo>
                  <a:lnTo>
                    <a:pt x="546" y="127"/>
                  </a:lnTo>
                  <a:lnTo>
                    <a:pt x="543" y="127"/>
                  </a:lnTo>
                  <a:lnTo>
                    <a:pt x="543" y="121"/>
                  </a:lnTo>
                  <a:lnTo>
                    <a:pt x="537" y="115"/>
                  </a:lnTo>
                  <a:lnTo>
                    <a:pt x="531" y="105"/>
                  </a:lnTo>
                  <a:lnTo>
                    <a:pt x="537" y="105"/>
                  </a:lnTo>
                  <a:lnTo>
                    <a:pt x="543" y="102"/>
                  </a:lnTo>
                  <a:lnTo>
                    <a:pt x="543" y="95"/>
                  </a:lnTo>
                  <a:lnTo>
                    <a:pt x="540" y="92"/>
                  </a:lnTo>
                  <a:lnTo>
                    <a:pt x="543" y="89"/>
                  </a:lnTo>
                  <a:lnTo>
                    <a:pt x="546" y="83"/>
                  </a:lnTo>
                  <a:lnTo>
                    <a:pt x="553" y="79"/>
                  </a:lnTo>
                  <a:lnTo>
                    <a:pt x="553" y="67"/>
                  </a:lnTo>
                  <a:lnTo>
                    <a:pt x="546" y="54"/>
                  </a:lnTo>
                  <a:lnTo>
                    <a:pt x="540" y="48"/>
                  </a:lnTo>
                  <a:lnTo>
                    <a:pt x="524" y="41"/>
                  </a:lnTo>
                  <a:lnTo>
                    <a:pt x="518" y="38"/>
                  </a:lnTo>
                  <a:lnTo>
                    <a:pt x="505" y="44"/>
                  </a:lnTo>
                  <a:lnTo>
                    <a:pt x="496" y="51"/>
                  </a:lnTo>
                  <a:lnTo>
                    <a:pt x="492" y="44"/>
                  </a:lnTo>
                  <a:lnTo>
                    <a:pt x="489" y="38"/>
                  </a:lnTo>
                  <a:lnTo>
                    <a:pt x="489" y="35"/>
                  </a:lnTo>
                  <a:lnTo>
                    <a:pt x="486" y="32"/>
                  </a:lnTo>
                  <a:lnTo>
                    <a:pt x="483" y="28"/>
                  </a:lnTo>
                  <a:lnTo>
                    <a:pt x="477" y="25"/>
                  </a:lnTo>
                  <a:lnTo>
                    <a:pt x="473" y="22"/>
                  </a:lnTo>
                  <a:lnTo>
                    <a:pt x="467" y="22"/>
                  </a:lnTo>
                  <a:lnTo>
                    <a:pt x="461" y="22"/>
                  </a:lnTo>
                  <a:lnTo>
                    <a:pt x="458" y="22"/>
                  </a:lnTo>
                  <a:lnTo>
                    <a:pt x="451" y="22"/>
                  </a:lnTo>
                  <a:lnTo>
                    <a:pt x="448" y="25"/>
                  </a:lnTo>
                  <a:lnTo>
                    <a:pt x="442" y="28"/>
                  </a:lnTo>
                  <a:lnTo>
                    <a:pt x="438" y="35"/>
                  </a:lnTo>
                  <a:lnTo>
                    <a:pt x="435" y="38"/>
                  </a:lnTo>
                  <a:lnTo>
                    <a:pt x="435" y="44"/>
                  </a:lnTo>
                  <a:lnTo>
                    <a:pt x="435" y="25"/>
                  </a:lnTo>
                  <a:lnTo>
                    <a:pt x="435" y="22"/>
                  </a:lnTo>
                  <a:lnTo>
                    <a:pt x="432" y="16"/>
                  </a:lnTo>
                  <a:lnTo>
                    <a:pt x="432" y="13"/>
                  </a:lnTo>
                  <a:lnTo>
                    <a:pt x="429" y="9"/>
                  </a:lnTo>
                  <a:lnTo>
                    <a:pt x="426" y="3"/>
                  </a:lnTo>
                  <a:lnTo>
                    <a:pt x="419" y="3"/>
                  </a:lnTo>
                  <a:lnTo>
                    <a:pt x="416" y="0"/>
                  </a:lnTo>
                  <a:lnTo>
                    <a:pt x="413" y="0"/>
                  </a:lnTo>
                  <a:lnTo>
                    <a:pt x="407" y="0"/>
                  </a:lnTo>
                  <a:lnTo>
                    <a:pt x="400" y="0"/>
                  </a:lnTo>
                  <a:lnTo>
                    <a:pt x="397" y="0"/>
                  </a:lnTo>
                  <a:lnTo>
                    <a:pt x="394" y="3"/>
                  </a:lnTo>
                  <a:lnTo>
                    <a:pt x="391" y="6"/>
                  </a:lnTo>
                  <a:lnTo>
                    <a:pt x="388" y="13"/>
                  </a:lnTo>
                  <a:lnTo>
                    <a:pt x="384" y="16"/>
                  </a:lnTo>
                  <a:lnTo>
                    <a:pt x="384" y="22"/>
                  </a:lnTo>
                  <a:lnTo>
                    <a:pt x="378" y="28"/>
                  </a:lnTo>
                  <a:lnTo>
                    <a:pt x="378" y="38"/>
                  </a:lnTo>
                  <a:lnTo>
                    <a:pt x="378" y="35"/>
                  </a:lnTo>
                  <a:lnTo>
                    <a:pt x="369" y="35"/>
                  </a:lnTo>
                  <a:lnTo>
                    <a:pt x="362" y="41"/>
                  </a:lnTo>
                  <a:lnTo>
                    <a:pt x="356" y="41"/>
                  </a:lnTo>
                  <a:lnTo>
                    <a:pt x="350" y="35"/>
                  </a:lnTo>
                  <a:lnTo>
                    <a:pt x="346" y="35"/>
                  </a:lnTo>
                  <a:lnTo>
                    <a:pt x="343" y="41"/>
                  </a:lnTo>
                  <a:lnTo>
                    <a:pt x="343" y="51"/>
                  </a:lnTo>
                  <a:lnTo>
                    <a:pt x="343" y="57"/>
                  </a:lnTo>
                  <a:lnTo>
                    <a:pt x="337" y="57"/>
                  </a:lnTo>
                  <a:lnTo>
                    <a:pt x="330" y="54"/>
                  </a:lnTo>
                  <a:lnTo>
                    <a:pt x="334" y="48"/>
                  </a:lnTo>
                  <a:lnTo>
                    <a:pt x="330" y="44"/>
                  </a:lnTo>
                  <a:lnTo>
                    <a:pt x="330" y="38"/>
                  </a:lnTo>
                  <a:lnTo>
                    <a:pt x="324" y="32"/>
                  </a:lnTo>
                  <a:lnTo>
                    <a:pt x="321" y="28"/>
                  </a:lnTo>
                  <a:lnTo>
                    <a:pt x="318" y="25"/>
                  </a:lnTo>
                  <a:lnTo>
                    <a:pt x="311" y="22"/>
                  </a:lnTo>
                  <a:lnTo>
                    <a:pt x="305" y="19"/>
                  </a:lnTo>
                  <a:lnTo>
                    <a:pt x="299" y="19"/>
                  </a:lnTo>
                  <a:lnTo>
                    <a:pt x="296" y="19"/>
                  </a:lnTo>
                  <a:lnTo>
                    <a:pt x="289" y="19"/>
                  </a:lnTo>
                  <a:lnTo>
                    <a:pt x="283" y="22"/>
                  </a:lnTo>
                  <a:lnTo>
                    <a:pt x="280" y="22"/>
                  </a:lnTo>
                  <a:lnTo>
                    <a:pt x="273" y="28"/>
                  </a:lnTo>
                  <a:lnTo>
                    <a:pt x="267" y="35"/>
                  </a:lnTo>
                  <a:lnTo>
                    <a:pt x="264" y="41"/>
                  </a:lnTo>
                  <a:lnTo>
                    <a:pt x="264" y="44"/>
                  </a:lnTo>
                  <a:lnTo>
                    <a:pt x="261" y="41"/>
                  </a:lnTo>
                  <a:lnTo>
                    <a:pt x="257" y="41"/>
                  </a:lnTo>
                  <a:lnTo>
                    <a:pt x="251" y="41"/>
                  </a:lnTo>
                  <a:lnTo>
                    <a:pt x="245" y="44"/>
                  </a:lnTo>
                  <a:lnTo>
                    <a:pt x="235" y="51"/>
                  </a:lnTo>
                  <a:lnTo>
                    <a:pt x="226" y="57"/>
                  </a:lnTo>
                  <a:lnTo>
                    <a:pt x="222" y="57"/>
                  </a:lnTo>
                  <a:lnTo>
                    <a:pt x="219" y="54"/>
                  </a:lnTo>
                  <a:lnTo>
                    <a:pt x="222" y="48"/>
                  </a:lnTo>
                  <a:lnTo>
                    <a:pt x="219" y="48"/>
                  </a:lnTo>
                  <a:lnTo>
                    <a:pt x="219" y="44"/>
                  </a:lnTo>
                  <a:lnTo>
                    <a:pt x="219" y="41"/>
                  </a:lnTo>
                  <a:lnTo>
                    <a:pt x="216" y="35"/>
                  </a:lnTo>
                  <a:lnTo>
                    <a:pt x="213" y="32"/>
                  </a:lnTo>
                  <a:lnTo>
                    <a:pt x="210" y="28"/>
                  </a:lnTo>
                  <a:lnTo>
                    <a:pt x="203" y="25"/>
                  </a:lnTo>
                  <a:lnTo>
                    <a:pt x="200" y="25"/>
                  </a:lnTo>
                  <a:lnTo>
                    <a:pt x="194" y="25"/>
                  </a:lnTo>
                  <a:lnTo>
                    <a:pt x="188" y="25"/>
                  </a:lnTo>
                  <a:lnTo>
                    <a:pt x="184" y="25"/>
                  </a:lnTo>
                  <a:lnTo>
                    <a:pt x="178" y="28"/>
                  </a:lnTo>
                  <a:lnTo>
                    <a:pt x="175" y="32"/>
                  </a:lnTo>
                  <a:lnTo>
                    <a:pt x="172" y="35"/>
                  </a:lnTo>
                  <a:lnTo>
                    <a:pt x="168" y="38"/>
                  </a:lnTo>
                  <a:lnTo>
                    <a:pt x="165" y="44"/>
                  </a:lnTo>
                  <a:lnTo>
                    <a:pt x="165" y="48"/>
                  </a:lnTo>
                  <a:lnTo>
                    <a:pt x="153" y="67"/>
                  </a:lnTo>
                </a:path>
              </a:pathLst>
            </a:custGeom>
            <a:solidFill>
              <a:srgbClr val="7A7A7A"/>
            </a:solidFill>
            <a:ln w="12700" cap="rnd" cmpd="sng">
              <a:solidFill>
                <a:srgbClr val="7A7A7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A8B8DB02-EC48-404C-B342-A962DA80A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" y="1445"/>
              <a:ext cx="58" cy="30"/>
            </a:xfrm>
            <a:custGeom>
              <a:avLst/>
              <a:gdLst/>
              <a:ahLst/>
              <a:cxnLst>
                <a:cxn ang="0">
                  <a:pos x="57" y="29"/>
                </a:cxn>
                <a:cxn ang="0">
                  <a:pos x="57" y="23"/>
                </a:cxn>
                <a:cxn ang="0">
                  <a:pos x="54" y="20"/>
                </a:cxn>
                <a:cxn ang="0">
                  <a:pos x="54" y="13"/>
                </a:cxn>
                <a:cxn ang="0">
                  <a:pos x="51" y="10"/>
                </a:cxn>
                <a:cxn ang="0">
                  <a:pos x="45" y="7"/>
                </a:cxn>
                <a:cxn ang="0">
                  <a:pos x="41" y="4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16" y="4"/>
                </a:cxn>
                <a:cxn ang="0">
                  <a:pos x="13" y="7"/>
                </a:cxn>
                <a:cxn ang="0">
                  <a:pos x="6" y="10"/>
                </a:cxn>
                <a:cxn ang="0">
                  <a:pos x="3" y="13"/>
                </a:cxn>
                <a:cxn ang="0">
                  <a:pos x="3" y="20"/>
                </a:cxn>
                <a:cxn ang="0">
                  <a:pos x="0" y="23"/>
                </a:cxn>
              </a:cxnLst>
              <a:rect l="0" t="0" r="r" b="b"/>
              <a:pathLst>
                <a:path w="58" h="30">
                  <a:moveTo>
                    <a:pt x="57" y="29"/>
                  </a:moveTo>
                  <a:lnTo>
                    <a:pt x="57" y="23"/>
                  </a:lnTo>
                  <a:lnTo>
                    <a:pt x="54" y="20"/>
                  </a:lnTo>
                  <a:lnTo>
                    <a:pt x="54" y="13"/>
                  </a:lnTo>
                  <a:lnTo>
                    <a:pt x="51" y="10"/>
                  </a:lnTo>
                  <a:lnTo>
                    <a:pt x="45" y="7"/>
                  </a:lnTo>
                  <a:lnTo>
                    <a:pt x="41" y="4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4"/>
                  </a:lnTo>
                  <a:lnTo>
                    <a:pt x="13" y="7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3" y="20"/>
                  </a:lnTo>
                  <a:lnTo>
                    <a:pt x="0" y="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FFE57BC0-67AC-48CA-AD80-87DE76093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445"/>
              <a:ext cx="62" cy="24"/>
            </a:xfrm>
            <a:custGeom>
              <a:avLst/>
              <a:gdLst/>
              <a:ahLst/>
              <a:cxnLst>
                <a:cxn ang="0">
                  <a:pos x="61" y="23"/>
                </a:cxn>
                <a:cxn ang="0">
                  <a:pos x="57" y="16"/>
                </a:cxn>
                <a:cxn ang="0">
                  <a:pos x="54" y="13"/>
                </a:cxn>
                <a:cxn ang="0">
                  <a:pos x="48" y="7"/>
                </a:cxn>
                <a:cxn ang="0">
                  <a:pos x="45" y="4"/>
                </a:cxn>
                <a:cxn ang="0">
                  <a:pos x="38" y="4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16" y="4"/>
                </a:cxn>
                <a:cxn ang="0">
                  <a:pos x="10" y="7"/>
                </a:cxn>
                <a:cxn ang="0">
                  <a:pos x="7" y="10"/>
                </a:cxn>
                <a:cxn ang="0">
                  <a:pos x="3" y="13"/>
                </a:cxn>
                <a:cxn ang="0">
                  <a:pos x="0" y="16"/>
                </a:cxn>
              </a:cxnLst>
              <a:rect l="0" t="0" r="r" b="b"/>
              <a:pathLst>
                <a:path w="62" h="24">
                  <a:moveTo>
                    <a:pt x="61" y="23"/>
                  </a:moveTo>
                  <a:lnTo>
                    <a:pt x="57" y="16"/>
                  </a:lnTo>
                  <a:lnTo>
                    <a:pt x="54" y="13"/>
                  </a:lnTo>
                  <a:lnTo>
                    <a:pt x="48" y="7"/>
                  </a:lnTo>
                  <a:lnTo>
                    <a:pt x="45" y="4"/>
                  </a:lnTo>
                  <a:lnTo>
                    <a:pt x="38" y="4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6" y="4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3" y="13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E81C1100-38D6-4CB2-9F1E-24B535777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1426"/>
              <a:ext cx="55" cy="27"/>
            </a:xfrm>
            <a:custGeom>
              <a:avLst/>
              <a:gdLst/>
              <a:ahLst/>
              <a:cxnLst>
                <a:cxn ang="0">
                  <a:pos x="54" y="19"/>
                </a:cxn>
                <a:cxn ang="0">
                  <a:pos x="54" y="16"/>
                </a:cxn>
                <a:cxn ang="0">
                  <a:pos x="51" y="13"/>
                </a:cxn>
                <a:cxn ang="0">
                  <a:pos x="48" y="10"/>
                </a:cxn>
                <a:cxn ang="0">
                  <a:pos x="45" y="7"/>
                </a:cxn>
                <a:cxn ang="0">
                  <a:pos x="38" y="3"/>
                </a:cxn>
                <a:cxn ang="0">
                  <a:pos x="35" y="0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19" y="3"/>
                </a:cxn>
                <a:cxn ang="0">
                  <a:pos x="13" y="3"/>
                </a:cxn>
                <a:cxn ang="0">
                  <a:pos x="10" y="7"/>
                </a:cxn>
                <a:cxn ang="0">
                  <a:pos x="7" y="10"/>
                </a:cxn>
                <a:cxn ang="0">
                  <a:pos x="3" y="16"/>
                </a:cxn>
                <a:cxn ang="0">
                  <a:pos x="0" y="19"/>
                </a:cxn>
                <a:cxn ang="0">
                  <a:pos x="0" y="26"/>
                </a:cxn>
              </a:cxnLst>
              <a:rect l="0" t="0" r="r" b="b"/>
              <a:pathLst>
                <a:path w="55" h="27">
                  <a:moveTo>
                    <a:pt x="54" y="19"/>
                  </a:moveTo>
                  <a:lnTo>
                    <a:pt x="54" y="16"/>
                  </a:lnTo>
                  <a:lnTo>
                    <a:pt x="51" y="13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8" y="3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9" y="3"/>
                  </a:lnTo>
                  <a:lnTo>
                    <a:pt x="13" y="3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3" y="16"/>
                  </a:lnTo>
                  <a:lnTo>
                    <a:pt x="0" y="19"/>
                  </a:lnTo>
                  <a:lnTo>
                    <a:pt x="0" y="2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0EF4D550-D929-4BD8-B589-BE6836897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" y="1439"/>
              <a:ext cx="52" cy="36"/>
            </a:xfrm>
            <a:custGeom>
              <a:avLst/>
              <a:gdLst/>
              <a:ahLst/>
              <a:cxnLst>
                <a:cxn ang="0">
                  <a:pos x="47" y="35"/>
                </a:cxn>
                <a:cxn ang="0">
                  <a:pos x="47" y="32"/>
                </a:cxn>
                <a:cxn ang="0">
                  <a:pos x="51" y="29"/>
                </a:cxn>
                <a:cxn ang="0">
                  <a:pos x="47" y="22"/>
                </a:cxn>
                <a:cxn ang="0">
                  <a:pos x="47" y="19"/>
                </a:cxn>
                <a:cxn ang="0">
                  <a:pos x="44" y="13"/>
                </a:cxn>
                <a:cxn ang="0">
                  <a:pos x="44" y="10"/>
                </a:cxn>
                <a:cxn ang="0">
                  <a:pos x="38" y="6"/>
                </a:cxn>
                <a:cxn ang="0">
                  <a:pos x="35" y="3"/>
                </a:cxn>
                <a:cxn ang="0">
                  <a:pos x="32" y="3"/>
                </a:cxn>
                <a:cxn ang="0">
                  <a:pos x="25" y="0"/>
                </a:cxn>
                <a:cxn ang="0">
                  <a:pos x="22" y="3"/>
                </a:cxn>
                <a:cxn ang="0">
                  <a:pos x="16" y="3"/>
                </a:cxn>
                <a:cxn ang="0">
                  <a:pos x="13" y="6"/>
                </a:cxn>
                <a:cxn ang="0">
                  <a:pos x="9" y="10"/>
                </a:cxn>
                <a:cxn ang="0">
                  <a:pos x="6" y="13"/>
                </a:cxn>
                <a:cxn ang="0">
                  <a:pos x="3" y="16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3" y="35"/>
                </a:cxn>
              </a:cxnLst>
              <a:rect l="0" t="0" r="r" b="b"/>
              <a:pathLst>
                <a:path w="52" h="36">
                  <a:moveTo>
                    <a:pt x="47" y="35"/>
                  </a:moveTo>
                  <a:lnTo>
                    <a:pt x="47" y="32"/>
                  </a:lnTo>
                  <a:lnTo>
                    <a:pt x="51" y="29"/>
                  </a:lnTo>
                  <a:lnTo>
                    <a:pt x="47" y="22"/>
                  </a:lnTo>
                  <a:lnTo>
                    <a:pt x="47" y="19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38" y="6"/>
                  </a:lnTo>
                  <a:lnTo>
                    <a:pt x="35" y="3"/>
                  </a:lnTo>
                  <a:lnTo>
                    <a:pt x="32" y="3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16" y="3"/>
                  </a:lnTo>
                  <a:lnTo>
                    <a:pt x="13" y="6"/>
                  </a:lnTo>
                  <a:lnTo>
                    <a:pt x="9" y="10"/>
                  </a:lnTo>
                  <a:lnTo>
                    <a:pt x="6" y="13"/>
                  </a:lnTo>
                  <a:lnTo>
                    <a:pt x="3" y="16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3" y="3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DCB7CF6F-8015-4309-B335-022AD4D62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" y="1420"/>
              <a:ext cx="52" cy="33"/>
            </a:xfrm>
            <a:custGeom>
              <a:avLst/>
              <a:gdLst/>
              <a:ahLst/>
              <a:cxnLst>
                <a:cxn ang="0">
                  <a:pos x="51" y="32"/>
                </a:cxn>
                <a:cxn ang="0">
                  <a:pos x="47" y="25"/>
                </a:cxn>
                <a:cxn ang="0">
                  <a:pos x="44" y="19"/>
                </a:cxn>
                <a:cxn ang="0">
                  <a:pos x="41" y="16"/>
                </a:cxn>
                <a:cxn ang="0">
                  <a:pos x="38" y="9"/>
                </a:cxn>
                <a:cxn ang="0">
                  <a:pos x="35" y="6"/>
                </a:cxn>
                <a:cxn ang="0">
                  <a:pos x="28" y="3"/>
                </a:cxn>
                <a:cxn ang="0">
                  <a:pos x="22" y="3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0" y="3"/>
                </a:cxn>
              </a:cxnLst>
              <a:rect l="0" t="0" r="r" b="b"/>
              <a:pathLst>
                <a:path w="52" h="33">
                  <a:moveTo>
                    <a:pt x="51" y="32"/>
                  </a:moveTo>
                  <a:lnTo>
                    <a:pt x="47" y="25"/>
                  </a:lnTo>
                  <a:lnTo>
                    <a:pt x="44" y="19"/>
                  </a:lnTo>
                  <a:lnTo>
                    <a:pt x="41" y="16"/>
                  </a:lnTo>
                  <a:lnTo>
                    <a:pt x="38" y="9"/>
                  </a:lnTo>
                  <a:lnTo>
                    <a:pt x="35" y="6"/>
                  </a:lnTo>
                  <a:lnTo>
                    <a:pt x="28" y="3"/>
                  </a:lnTo>
                  <a:lnTo>
                    <a:pt x="22" y="3"/>
                  </a:lnTo>
                  <a:lnTo>
                    <a:pt x="16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8FEDFE3A-8BDB-4431-9289-E30881CB1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401"/>
              <a:ext cx="49" cy="29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48" y="22"/>
                </a:cxn>
                <a:cxn ang="0">
                  <a:pos x="48" y="19"/>
                </a:cxn>
                <a:cxn ang="0">
                  <a:pos x="48" y="13"/>
                </a:cxn>
                <a:cxn ang="0">
                  <a:pos x="45" y="9"/>
                </a:cxn>
                <a:cxn ang="0">
                  <a:pos x="42" y="6"/>
                </a:cxn>
                <a:cxn ang="0">
                  <a:pos x="35" y="3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13" y="3"/>
                </a:cxn>
                <a:cxn ang="0">
                  <a:pos x="10" y="6"/>
                </a:cxn>
                <a:cxn ang="0">
                  <a:pos x="4" y="9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0" y="22"/>
                </a:cxn>
              </a:cxnLst>
              <a:rect l="0" t="0" r="r" b="b"/>
              <a:pathLst>
                <a:path w="49" h="29">
                  <a:moveTo>
                    <a:pt x="48" y="28"/>
                  </a:moveTo>
                  <a:lnTo>
                    <a:pt x="48" y="22"/>
                  </a:lnTo>
                  <a:lnTo>
                    <a:pt x="48" y="19"/>
                  </a:lnTo>
                  <a:lnTo>
                    <a:pt x="48" y="13"/>
                  </a:lnTo>
                  <a:lnTo>
                    <a:pt x="45" y="9"/>
                  </a:lnTo>
                  <a:lnTo>
                    <a:pt x="42" y="6"/>
                  </a:lnTo>
                  <a:lnTo>
                    <a:pt x="35" y="3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4" y="9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2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DBFD0C34-11B2-443D-A4D8-7A479C9FC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1" y="1423"/>
              <a:ext cx="58" cy="23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54" y="10"/>
                </a:cxn>
                <a:cxn ang="0">
                  <a:pos x="48" y="6"/>
                </a:cxn>
                <a:cxn ang="0">
                  <a:pos x="45" y="3"/>
                </a:cxn>
                <a:cxn ang="0">
                  <a:pos x="41" y="3"/>
                </a:cxn>
                <a:cxn ang="0">
                  <a:pos x="35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19" y="3"/>
                </a:cxn>
                <a:cxn ang="0">
                  <a:pos x="13" y="6"/>
                </a:cxn>
                <a:cxn ang="0">
                  <a:pos x="10" y="10"/>
                </a:cxn>
                <a:cxn ang="0">
                  <a:pos x="6" y="13"/>
                </a:cxn>
                <a:cxn ang="0">
                  <a:pos x="3" y="19"/>
                </a:cxn>
                <a:cxn ang="0">
                  <a:pos x="0" y="22"/>
                </a:cxn>
              </a:cxnLst>
              <a:rect l="0" t="0" r="r" b="b"/>
              <a:pathLst>
                <a:path w="58" h="23">
                  <a:moveTo>
                    <a:pt x="57" y="16"/>
                  </a:moveTo>
                  <a:lnTo>
                    <a:pt x="54" y="10"/>
                  </a:lnTo>
                  <a:lnTo>
                    <a:pt x="48" y="6"/>
                  </a:lnTo>
                  <a:lnTo>
                    <a:pt x="45" y="3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13" y="6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0" y="2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02437919-B49C-4EF5-9009-B158AF887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1439"/>
              <a:ext cx="65" cy="52"/>
            </a:xfrm>
            <a:custGeom>
              <a:avLst/>
              <a:gdLst/>
              <a:ahLst/>
              <a:cxnLst>
                <a:cxn ang="0">
                  <a:pos x="57" y="51"/>
                </a:cxn>
                <a:cxn ang="0">
                  <a:pos x="61" y="48"/>
                </a:cxn>
                <a:cxn ang="0">
                  <a:pos x="61" y="41"/>
                </a:cxn>
                <a:cxn ang="0">
                  <a:pos x="64" y="38"/>
                </a:cxn>
                <a:cxn ang="0">
                  <a:pos x="64" y="32"/>
                </a:cxn>
                <a:cxn ang="0">
                  <a:pos x="64" y="26"/>
                </a:cxn>
                <a:cxn ang="0">
                  <a:pos x="61" y="19"/>
                </a:cxn>
                <a:cxn ang="0">
                  <a:pos x="57" y="16"/>
                </a:cxn>
                <a:cxn ang="0">
                  <a:pos x="54" y="10"/>
                </a:cxn>
                <a:cxn ang="0">
                  <a:pos x="51" y="6"/>
                </a:cxn>
                <a:cxn ang="0">
                  <a:pos x="45" y="3"/>
                </a:cxn>
                <a:cxn ang="0">
                  <a:pos x="42" y="3"/>
                </a:cxn>
                <a:cxn ang="0">
                  <a:pos x="35" y="0"/>
                </a:cxn>
                <a:cxn ang="0">
                  <a:pos x="29" y="0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13" y="6"/>
                </a:cxn>
                <a:cxn ang="0">
                  <a:pos x="10" y="10"/>
                </a:cxn>
                <a:cxn ang="0">
                  <a:pos x="7" y="13"/>
                </a:cxn>
                <a:cxn ang="0">
                  <a:pos x="3" y="19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0" y="41"/>
                </a:cxn>
              </a:cxnLst>
              <a:rect l="0" t="0" r="r" b="b"/>
              <a:pathLst>
                <a:path w="65" h="52">
                  <a:moveTo>
                    <a:pt x="57" y="51"/>
                  </a:moveTo>
                  <a:lnTo>
                    <a:pt x="61" y="48"/>
                  </a:lnTo>
                  <a:lnTo>
                    <a:pt x="61" y="41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1" y="19"/>
                  </a:lnTo>
                  <a:lnTo>
                    <a:pt x="57" y="16"/>
                  </a:lnTo>
                  <a:lnTo>
                    <a:pt x="54" y="10"/>
                  </a:lnTo>
                  <a:lnTo>
                    <a:pt x="51" y="6"/>
                  </a:lnTo>
                  <a:lnTo>
                    <a:pt x="45" y="3"/>
                  </a:lnTo>
                  <a:lnTo>
                    <a:pt x="42" y="3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13" y="6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0" y="4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0741599B-69F2-46F3-B9D3-BDCDEED4B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" y="1490"/>
              <a:ext cx="84" cy="58"/>
            </a:xfrm>
            <a:custGeom>
              <a:avLst/>
              <a:gdLst/>
              <a:ahLst/>
              <a:cxnLst>
                <a:cxn ang="0">
                  <a:pos x="80" y="51"/>
                </a:cxn>
                <a:cxn ang="0">
                  <a:pos x="83" y="48"/>
                </a:cxn>
                <a:cxn ang="0">
                  <a:pos x="83" y="41"/>
                </a:cxn>
                <a:cxn ang="0">
                  <a:pos x="83" y="35"/>
                </a:cxn>
                <a:cxn ang="0">
                  <a:pos x="80" y="29"/>
                </a:cxn>
                <a:cxn ang="0">
                  <a:pos x="80" y="22"/>
                </a:cxn>
                <a:cxn ang="0">
                  <a:pos x="77" y="19"/>
                </a:cxn>
                <a:cxn ang="0">
                  <a:pos x="70" y="13"/>
                </a:cxn>
                <a:cxn ang="0">
                  <a:pos x="67" y="10"/>
                </a:cxn>
                <a:cxn ang="0">
                  <a:pos x="61" y="3"/>
                </a:cxn>
                <a:cxn ang="0">
                  <a:pos x="54" y="3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35" y="0"/>
                </a:cxn>
                <a:cxn ang="0">
                  <a:pos x="29" y="0"/>
                </a:cxn>
                <a:cxn ang="0">
                  <a:pos x="26" y="3"/>
                </a:cxn>
                <a:cxn ang="0">
                  <a:pos x="19" y="6"/>
                </a:cxn>
                <a:cxn ang="0">
                  <a:pos x="13" y="10"/>
                </a:cxn>
                <a:cxn ang="0">
                  <a:pos x="10" y="13"/>
                </a:cxn>
                <a:cxn ang="0">
                  <a:pos x="7" y="19"/>
                </a:cxn>
                <a:cxn ang="0">
                  <a:pos x="4" y="26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57"/>
                </a:cxn>
              </a:cxnLst>
              <a:rect l="0" t="0" r="r" b="b"/>
              <a:pathLst>
                <a:path w="84" h="58">
                  <a:moveTo>
                    <a:pt x="80" y="51"/>
                  </a:moveTo>
                  <a:lnTo>
                    <a:pt x="83" y="48"/>
                  </a:lnTo>
                  <a:lnTo>
                    <a:pt x="83" y="41"/>
                  </a:lnTo>
                  <a:lnTo>
                    <a:pt x="83" y="35"/>
                  </a:lnTo>
                  <a:lnTo>
                    <a:pt x="80" y="29"/>
                  </a:lnTo>
                  <a:lnTo>
                    <a:pt x="80" y="22"/>
                  </a:lnTo>
                  <a:lnTo>
                    <a:pt x="77" y="19"/>
                  </a:lnTo>
                  <a:lnTo>
                    <a:pt x="70" y="13"/>
                  </a:lnTo>
                  <a:lnTo>
                    <a:pt x="67" y="10"/>
                  </a:lnTo>
                  <a:lnTo>
                    <a:pt x="61" y="3"/>
                  </a:lnTo>
                  <a:lnTo>
                    <a:pt x="54" y="3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6" y="3"/>
                  </a:lnTo>
                  <a:lnTo>
                    <a:pt x="19" y="6"/>
                  </a:lnTo>
                  <a:lnTo>
                    <a:pt x="13" y="10"/>
                  </a:lnTo>
                  <a:lnTo>
                    <a:pt x="10" y="13"/>
                  </a:lnTo>
                  <a:lnTo>
                    <a:pt x="7" y="19"/>
                  </a:lnTo>
                  <a:lnTo>
                    <a:pt x="4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5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0E8BFEB4-38E3-49CF-A51E-0FDB917F9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" y="1506"/>
              <a:ext cx="52" cy="26"/>
            </a:xfrm>
            <a:custGeom>
              <a:avLst/>
              <a:gdLst/>
              <a:ahLst/>
              <a:cxnLst>
                <a:cxn ang="0">
                  <a:pos x="51" y="13"/>
                </a:cxn>
                <a:cxn ang="0">
                  <a:pos x="51" y="10"/>
                </a:cxn>
                <a:cxn ang="0">
                  <a:pos x="45" y="6"/>
                </a:cxn>
                <a:cxn ang="0">
                  <a:pos x="41" y="3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3" y="3"/>
                </a:cxn>
                <a:cxn ang="0">
                  <a:pos x="10" y="6"/>
                </a:cxn>
                <a:cxn ang="0">
                  <a:pos x="7" y="10"/>
                </a:cxn>
                <a:cxn ang="0">
                  <a:pos x="3" y="16"/>
                </a:cxn>
                <a:cxn ang="0">
                  <a:pos x="0" y="19"/>
                </a:cxn>
                <a:cxn ang="0">
                  <a:pos x="0" y="25"/>
                </a:cxn>
              </a:cxnLst>
              <a:rect l="0" t="0" r="r" b="b"/>
              <a:pathLst>
                <a:path w="52" h="26">
                  <a:moveTo>
                    <a:pt x="51" y="13"/>
                  </a:moveTo>
                  <a:lnTo>
                    <a:pt x="51" y="10"/>
                  </a:lnTo>
                  <a:lnTo>
                    <a:pt x="45" y="6"/>
                  </a:lnTo>
                  <a:lnTo>
                    <a:pt x="41" y="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7" y="10"/>
                  </a:lnTo>
                  <a:lnTo>
                    <a:pt x="3" y="16"/>
                  </a:lnTo>
                  <a:lnTo>
                    <a:pt x="0" y="19"/>
                  </a:lnTo>
                  <a:lnTo>
                    <a:pt x="0" y="2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4790D79A-1ACD-4A0B-A6C7-206E25E7A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2" y="1468"/>
              <a:ext cx="61" cy="42"/>
            </a:xfrm>
            <a:custGeom>
              <a:avLst/>
              <a:gdLst/>
              <a:ahLst/>
              <a:cxnLst>
                <a:cxn ang="0">
                  <a:pos x="57" y="41"/>
                </a:cxn>
                <a:cxn ang="0">
                  <a:pos x="60" y="38"/>
                </a:cxn>
                <a:cxn ang="0">
                  <a:pos x="60" y="32"/>
                </a:cxn>
                <a:cxn ang="0">
                  <a:pos x="60" y="25"/>
                </a:cxn>
                <a:cxn ang="0">
                  <a:pos x="60" y="22"/>
                </a:cxn>
                <a:cxn ang="0">
                  <a:pos x="57" y="16"/>
                </a:cxn>
                <a:cxn ang="0">
                  <a:pos x="57" y="12"/>
                </a:cxn>
                <a:cxn ang="0">
                  <a:pos x="50" y="6"/>
                </a:cxn>
                <a:cxn ang="0">
                  <a:pos x="47" y="3"/>
                </a:cxn>
                <a:cxn ang="0">
                  <a:pos x="44" y="3"/>
                </a:cxn>
                <a:cxn ang="0">
                  <a:pos x="38" y="0"/>
                </a:cxn>
                <a:cxn ang="0">
                  <a:pos x="31" y="0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16" y="3"/>
                </a:cxn>
                <a:cxn ang="0">
                  <a:pos x="12" y="6"/>
                </a:cxn>
                <a:cxn ang="0">
                  <a:pos x="9" y="9"/>
                </a:cxn>
                <a:cxn ang="0">
                  <a:pos x="6" y="12"/>
                </a:cxn>
                <a:cxn ang="0">
                  <a:pos x="3" y="19"/>
                </a:cxn>
                <a:cxn ang="0">
                  <a:pos x="3" y="25"/>
                </a:cxn>
                <a:cxn ang="0">
                  <a:pos x="0" y="28"/>
                </a:cxn>
              </a:cxnLst>
              <a:rect l="0" t="0" r="r" b="b"/>
              <a:pathLst>
                <a:path w="61" h="42">
                  <a:moveTo>
                    <a:pt x="57" y="41"/>
                  </a:moveTo>
                  <a:lnTo>
                    <a:pt x="60" y="38"/>
                  </a:lnTo>
                  <a:lnTo>
                    <a:pt x="60" y="32"/>
                  </a:lnTo>
                  <a:lnTo>
                    <a:pt x="60" y="25"/>
                  </a:lnTo>
                  <a:lnTo>
                    <a:pt x="60" y="22"/>
                  </a:lnTo>
                  <a:lnTo>
                    <a:pt x="57" y="16"/>
                  </a:lnTo>
                  <a:lnTo>
                    <a:pt x="57" y="12"/>
                  </a:lnTo>
                  <a:lnTo>
                    <a:pt x="50" y="6"/>
                  </a:lnTo>
                  <a:lnTo>
                    <a:pt x="47" y="3"/>
                  </a:lnTo>
                  <a:lnTo>
                    <a:pt x="44" y="3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6" y="3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3" y="19"/>
                  </a:lnTo>
                  <a:lnTo>
                    <a:pt x="3" y="25"/>
                  </a:lnTo>
                  <a:lnTo>
                    <a:pt x="0" y="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620BFB20-DC71-427C-8858-ECB33AE2B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" y="1442"/>
              <a:ext cx="58" cy="46"/>
            </a:xfrm>
            <a:custGeom>
              <a:avLst/>
              <a:gdLst/>
              <a:ahLst/>
              <a:cxnLst>
                <a:cxn ang="0">
                  <a:pos x="51" y="45"/>
                </a:cxn>
                <a:cxn ang="0">
                  <a:pos x="54" y="42"/>
                </a:cxn>
                <a:cxn ang="0">
                  <a:pos x="54" y="35"/>
                </a:cxn>
                <a:cxn ang="0">
                  <a:pos x="57" y="29"/>
                </a:cxn>
                <a:cxn ang="0">
                  <a:pos x="57" y="26"/>
                </a:cxn>
                <a:cxn ang="0">
                  <a:pos x="54" y="19"/>
                </a:cxn>
                <a:cxn ang="0">
                  <a:pos x="54" y="16"/>
                </a:cxn>
                <a:cxn ang="0">
                  <a:pos x="51" y="10"/>
                </a:cxn>
                <a:cxn ang="0">
                  <a:pos x="48" y="7"/>
                </a:cxn>
                <a:cxn ang="0">
                  <a:pos x="42" y="3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19" y="3"/>
                </a:cxn>
                <a:cxn ang="0">
                  <a:pos x="13" y="3"/>
                </a:cxn>
                <a:cxn ang="0">
                  <a:pos x="10" y="7"/>
                </a:cxn>
                <a:cxn ang="0">
                  <a:pos x="7" y="13"/>
                </a:cxn>
                <a:cxn ang="0">
                  <a:pos x="3" y="16"/>
                </a:cxn>
                <a:cxn ang="0">
                  <a:pos x="0" y="23"/>
                </a:cxn>
                <a:cxn ang="0">
                  <a:pos x="0" y="26"/>
                </a:cxn>
              </a:cxnLst>
              <a:rect l="0" t="0" r="r" b="b"/>
              <a:pathLst>
                <a:path w="58" h="46">
                  <a:moveTo>
                    <a:pt x="51" y="45"/>
                  </a:moveTo>
                  <a:lnTo>
                    <a:pt x="54" y="42"/>
                  </a:lnTo>
                  <a:lnTo>
                    <a:pt x="54" y="35"/>
                  </a:lnTo>
                  <a:lnTo>
                    <a:pt x="57" y="29"/>
                  </a:lnTo>
                  <a:lnTo>
                    <a:pt x="57" y="26"/>
                  </a:lnTo>
                  <a:lnTo>
                    <a:pt x="54" y="19"/>
                  </a:lnTo>
                  <a:lnTo>
                    <a:pt x="54" y="16"/>
                  </a:lnTo>
                  <a:lnTo>
                    <a:pt x="51" y="10"/>
                  </a:lnTo>
                  <a:lnTo>
                    <a:pt x="48" y="7"/>
                  </a:lnTo>
                  <a:lnTo>
                    <a:pt x="42" y="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13" y="3"/>
                  </a:lnTo>
                  <a:lnTo>
                    <a:pt x="10" y="7"/>
                  </a:lnTo>
                  <a:lnTo>
                    <a:pt x="7" y="13"/>
                  </a:lnTo>
                  <a:lnTo>
                    <a:pt x="3" y="16"/>
                  </a:lnTo>
                  <a:lnTo>
                    <a:pt x="0" y="23"/>
                  </a:lnTo>
                  <a:lnTo>
                    <a:pt x="0" y="2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C03BC60D-2BB4-4E21-987E-3192A1E88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1439"/>
              <a:ext cx="77" cy="36"/>
            </a:xfrm>
            <a:custGeom>
              <a:avLst/>
              <a:gdLst/>
              <a:ahLst/>
              <a:cxnLst>
                <a:cxn ang="0">
                  <a:pos x="76" y="29"/>
                </a:cxn>
                <a:cxn ang="0">
                  <a:pos x="76" y="22"/>
                </a:cxn>
                <a:cxn ang="0">
                  <a:pos x="73" y="19"/>
                </a:cxn>
                <a:cxn ang="0">
                  <a:pos x="70" y="13"/>
                </a:cxn>
                <a:cxn ang="0">
                  <a:pos x="64" y="10"/>
                </a:cxn>
                <a:cxn ang="0">
                  <a:pos x="61" y="6"/>
                </a:cxn>
                <a:cxn ang="0">
                  <a:pos x="54" y="3"/>
                </a:cxn>
                <a:cxn ang="0">
                  <a:pos x="48" y="0"/>
                </a:cxn>
                <a:cxn ang="0">
                  <a:pos x="41" y="0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6" y="3"/>
                </a:cxn>
                <a:cxn ang="0">
                  <a:pos x="19" y="6"/>
                </a:cxn>
                <a:cxn ang="0">
                  <a:pos x="16" y="10"/>
                </a:cxn>
                <a:cxn ang="0">
                  <a:pos x="10" y="13"/>
                </a:cxn>
                <a:cxn ang="0">
                  <a:pos x="7" y="19"/>
                </a:cxn>
                <a:cxn ang="0">
                  <a:pos x="3" y="22"/>
                </a:cxn>
                <a:cxn ang="0">
                  <a:pos x="3" y="29"/>
                </a:cxn>
                <a:cxn ang="0">
                  <a:pos x="0" y="35"/>
                </a:cxn>
              </a:cxnLst>
              <a:rect l="0" t="0" r="r" b="b"/>
              <a:pathLst>
                <a:path w="77" h="36">
                  <a:moveTo>
                    <a:pt x="76" y="29"/>
                  </a:moveTo>
                  <a:lnTo>
                    <a:pt x="76" y="22"/>
                  </a:lnTo>
                  <a:lnTo>
                    <a:pt x="73" y="19"/>
                  </a:lnTo>
                  <a:lnTo>
                    <a:pt x="70" y="13"/>
                  </a:lnTo>
                  <a:lnTo>
                    <a:pt x="64" y="10"/>
                  </a:lnTo>
                  <a:lnTo>
                    <a:pt x="61" y="6"/>
                  </a:lnTo>
                  <a:lnTo>
                    <a:pt x="54" y="3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6" y="3"/>
                  </a:lnTo>
                  <a:lnTo>
                    <a:pt x="19" y="6"/>
                  </a:lnTo>
                  <a:lnTo>
                    <a:pt x="16" y="10"/>
                  </a:lnTo>
                  <a:lnTo>
                    <a:pt x="10" y="13"/>
                  </a:lnTo>
                  <a:lnTo>
                    <a:pt x="7" y="19"/>
                  </a:lnTo>
                  <a:lnTo>
                    <a:pt x="3" y="22"/>
                  </a:lnTo>
                  <a:lnTo>
                    <a:pt x="3" y="29"/>
                  </a:lnTo>
                  <a:lnTo>
                    <a:pt x="0" y="3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A3F5216D-8F38-4D7A-8FFA-E036BEE87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8" y="1429"/>
              <a:ext cx="51" cy="46"/>
            </a:xfrm>
            <a:custGeom>
              <a:avLst/>
              <a:gdLst/>
              <a:ahLst/>
              <a:cxnLst>
                <a:cxn ang="0">
                  <a:pos x="47" y="45"/>
                </a:cxn>
                <a:cxn ang="0">
                  <a:pos x="50" y="39"/>
                </a:cxn>
                <a:cxn ang="0">
                  <a:pos x="50" y="36"/>
                </a:cxn>
                <a:cxn ang="0">
                  <a:pos x="50" y="29"/>
                </a:cxn>
                <a:cxn ang="0">
                  <a:pos x="50" y="23"/>
                </a:cxn>
                <a:cxn ang="0">
                  <a:pos x="50" y="20"/>
                </a:cxn>
                <a:cxn ang="0">
                  <a:pos x="47" y="13"/>
                </a:cxn>
                <a:cxn ang="0">
                  <a:pos x="44" y="10"/>
                </a:cxn>
                <a:cxn ang="0">
                  <a:pos x="38" y="7"/>
                </a:cxn>
                <a:cxn ang="0">
                  <a:pos x="35" y="4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3" y="7"/>
                </a:cxn>
                <a:cxn ang="0">
                  <a:pos x="0" y="10"/>
                </a:cxn>
              </a:cxnLst>
              <a:rect l="0" t="0" r="r" b="b"/>
              <a:pathLst>
                <a:path w="51" h="46">
                  <a:moveTo>
                    <a:pt x="47" y="45"/>
                  </a:moveTo>
                  <a:lnTo>
                    <a:pt x="50" y="39"/>
                  </a:lnTo>
                  <a:lnTo>
                    <a:pt x="50" y="36"/>
                  </a:lnTo>
                  <a:lnTo>
                    <a:pt x="50" y="29"/>
                  </a:lnTo>
                  <a:lnTo>
                    <a:pt x="50" y="23"/>
                  </a:lnTo>
                  <a:lnTo>
                    <a:pt x="50" y="20"/>
                  </a:lnTo>
                  <a:lnTo>
                    <a:pt x="47" y="13"/>
                  </a:lnTo>
                  <a:lnTo>
                    <a:pt x="44" y="10"/>
                  </a:lnTo>
                  <a:lnTo>
                    <a:pt x="38" y="7"/>
                  </a:lnTo>
                  <a:lnTo>
                    <a:pt x="35" y="4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3" y="7"/>
                  </a:lnTo>
                  <a:lnTo>
                    <a:pt x="0" y="1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27742AD0-52A6-4919-89D0-B217C0E64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1433"/>
              <a:ext cx="49" cy="13"/>
            </a:xfrm>
            <a:custGeom>
              <a:avLst/>
              <a:gdLst/>
              <a:ahLst/>
              <a:cxnLst>
                <a:cxn ang="0">
                  <a:pos x="48" y="12"/>
                </a:cxn>
                <a:cxn ang="0">
                  <a:pos x="45" y="9"/>
                </a:cxn>
                <a:cxn ang="0">
                  <a:pos x="41" y="3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6" y="3"/>
                </a:cxn>
                <a:cxn ang="0">
                  <a:pos x="3" y="6"/>
                </a:cxn>
                <a:cxn ang="0">
                  <a:pos x="0" y="12"/>
                </a:cxn>
              </a:cxnLst>
              <a:rect l="0" t="0" r="r" b="b"/>
              <a:pathLst>
                <a:path w="49" h="13">
                  <a:moveTo>
                    <a:pt x="48" y="12"/>
                  </a:moveTo>
                  <a:lnTo>
                    <a:pt x="45" y="9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1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A340A8AC-B445-4898-A9F0-43AA1B20D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1474"/>
              <a:ext cx="64" cy="52"/>
            </a:xfrm>
            <a:custGeom>
              <a:avLst/>
              <a:gdLst/>
              <a:ahLst/>
              <a:cxnLst>
                <a:cxn ang="0">
                  <a:pos x="57" y="51"/>
                </a:cxn>
                <a:cxn ang="0">
                  <a:pos x="60" y="48"/>
                </a:cxn>
                <a:cxn ang="0">
                  <a:pos x="63" y="42"/>
                </a:cxn>
                <a:cxn ang="0">
                  <a:pos x="63" y="35"/>
                </a:cxn>
                <a:cxn ang="0">
                  <a:pos x="63" y="32"/>
                </a:cxn>
                <a:cxn ang="0">
                  <a:pos x="63" y="26"/>
                </a:cxn>
                <a:cxn ang="0">
                  <a:pos x="60" y="19"/>
                </a:cxn>
                <a:cxn ang="0">
                  <a:pos x="60" y="16"/>
                </a:cxn>
                <a:cxn ang="0">
                  <a:pos x="54" y="10"/>
                </a:cxn>
                <a:cxn ang="0">
                  <a:pos x="51" y="6"/>
                </a:cxn>
                <a:cxn ang="0">
                  <a:pos x="48" y="3"/>
                </a:cxn>
                <a:cxn ang="0">
                  <a:pos x="41" y="3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19" y="3"/>
                </a:cxn>
                <a:cxn ang="0">
                  <a:pos x="16" y="6"/>
                </a:cxn>
                <a:cxn ang="0">
                  <a:pos x="9" y="10"/>
                </a:cxn>
                <a:cxn ang="0">
                  <a:pos x="6" y="13"/>
                </a:cxn>
                <a:cxn ang="0">
                  <a:pos x="3" y="19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0" y="42"/>
                </a:cxn>
              </a:cxnLst>
              <a:rect l="0" t="0" r="r" b="b"/>
              <a:pathLst>
                <a:path w="64" h="52">
                  <a:moveTo>
                    <a:pt x="57" y="51"/>
                  </a:moveTo>
                  <a:lnTo>
                    <a:pt x="60" y="48"/>
                  </a:lnTo>
                  <a:lnTo>
                    <a:pt x="63" y="42"/>
                  </a:lnTo>
                  <a:lnTo>
                    <a:pt x="63" y="35"/>
                  </a:lnTo>
                  <a:lnTo>
                    <a:pt x="63" y="32"/>
                  </a:lnTo>
                  <a:lnTo>
                    <a:pt x="63" y="26"/>
                  </a:lnTo>
                  <a:lnTo>
                    <a:pt x="60" y="19"/>
                  </a:lnTo>
                  <a:lnTo>
                    <a:pt x="60" y="16"/>
                  </a:lnTo>
                  <a:lnTo>
                    <a:pt x="54" y="10"/>
                  </a:lnTo>
                  <a:lnTo>
                    <a:pt x="51" y="6"/>
                  </a:lnTo>
                  <a:lnTo>
                    <a:pt x="48" y="3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6" y="6"/>
                  </a:lnTo>
                  <a:lnTo>
                    <a:pt x="9" y="10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0" y="4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8E210842-6CAE-4725-BCE0-A1529FC6E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1433"/>
              <a:ext cx="61" cy="26"/>
            </a:xfrm>
            <a:custGeom>
              <a:avLst/>
              <a:gdLst/>
              <a:ahLst/>
              <a:cxnLst>
                <a:cxn ang="0">
                  <a:pos x="60" y="12"/>
                </a:cxn>
                <a:cxn ang="0">
                  <a:pos x="57" y="9"/>
                </a:cxn>
                <a:cxn ang="0">
                  <a:pos x="50" y="6"/>
                </a:cxn>
                <a:cxn ang="0">
                  <a:pos x="44" y="3"/>
                </a:cxn>
                <a:cxn ang="0">
                  <a:pos x="38" y="0"/>
                </a:cxn>
                <a:cxn ang="0">
                  <a:pos x="31" y="0"/>
                </a:cxn>
                <a:cxn ang="0">
                  <a:pos x="25" y="3"/>
                </a:cxn>
                <a:cxn ang="0">
                  <a:pos x="22" y="3"/>
                </a:cxn>
                <a:cxn ang="0">
                  <a:pos x="15" y="6"/>
                </a:cxn>
                <a:cxn ang="0">
                  <a:pos x="9" y="9"/>
                </a:cxn>
                <a:cxn ang="0">
                  <a:pos x="6" y="12"/>
                </a:cxn>
                <a:cxn ang="0">
                  <a:pos x="3" y="19"/>
                </a:cxn>
                <a:cxn ang="0">
                  <a:pos x="0" y="25"/>
                </a:cxn>
              </a:cxnLst>
              <a:rect l="0" t="0" r="r" b="b"/>
              <a:pathLst>
                <a:path w="61" h="26">
                  <a:moveTo>
                    <a:pt x="60" y="12"/>
                  </a:moveTo>
                  <a:lnTo>
                    <a:pt x="57" y="9"/>
                  </a:lnTo>
                  <a:lnTo>
                    <a:pt x="50" y="6"/>
                  </a:lnTo>
                  <a:lnTo>
                    <a:pt x="44" y="3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3"/>
                  </a:lnTo>
                  <a:lnTo>
                    <a:pt x="22" y="3"/>
                  </a:lnTo>
                  <a:lnTo>
                    <a:pt x="15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3" y="19"/>
                  </a:lnTo>
                  <a:lnTo>
                    <a:pt x="0" y="2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4460C949-FF85-4FDB-8080-C782B301D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" y="1465"/>
              <a:ext cx="62" cy="42"/>
            </a:xfrm>
            <a:custGeom>
              <a:avLst/>
              <a:gdLst/>
              <a:ahLst/>
              <a:cxnLst>
                <a:cxn ang="0">
                  <a:pos x="61" y="41"/>
                </a:cxn>
                <a:cxn ang="0">
                  <a:pos x="61" y="38"/>
                </a:cxn>
                <a:cxn ang="0">
                  <a:pos x="61" y="31"/>
                </a:cxn>
                <a:cxn ang="0">
                  <a:pos x="61" y="25"/>
                </a:cxn>
                <a:cxn ang="0">
                  <a:pos x="61" y="19"/>
                </a:cxn>
                <a:cxn ang="0">
                  <a:pos x="57" y="15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5" y="3"/>
                </a:cxn>
                <a:cxn ang="0">
                  <a:pos x="38" y="3"/>
                </a:cxn>
                <a:cxn ang="0">
                  <a:pos x="35" y="0"/>
                </a:cxn>
                <a:cxn ang="0">
                  <a:pos x="29" y="0"/>
                </a:cxn>
                <a:cxn ang="0">
                  <a:pos x="22" y="3"/>
                </a:cxn>
                <a:cxn ang="0">
                  <a:pos x="19" y="3"/>
                </a:cxn>
                <a:cxn ang="0">
                  <a:pos x="13" y="6"/>
                </a:cxn>
                <a:cxn ang="0">
                  <a:pos x="10" y="9"/>
                </a:cxn>
                <a:cxn ang="0">
                  <a:pos x="7" y="12"/>
                </a:cxn>
                <a:cxn ang="0">
                  <a:pos x="3" y="19"/>
                </a:cxn>
                <a:cxn ang="0">
                  <a:pos x="0" y="25"/>
                </a:cxn>
                <a:cxn ang="0">
                  <a:pos x="0" y="28"/>
                </a:cxn>
                <a:cxn ang="0">
                  <a:pos x="0" y="35"/>
                </a:cxn>
              </a:cxnLst>
              <a:rect l="0" t="0" r="r" b="b"/>
              <a:pathLst>
                <a:path w="62" h="42">
                  <a:moveTo>
                    <a:pt x="61" y="41"/>
                  </a:moveTo>
                  <a:lnTo>
                    <a:pt x="61" y="38"/>
                  </a:lnTo>
                  <a:lnTo>
                    <a:pt x="61" y="31"/>
                  </a:lnTo>
                  <a:lnTo>
                    <a:pt x="61" y="25"/>
                  </a:lnTo>
                  <a:lnTo>
                    <a:pt x="61" y="19"/>
                  </a:lnTo>
                  <a:lnTo>
                    <a:pt x="57" y="15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5" y="3"/>
                  </a:lnTo>
                  <a:lnTo>
                    <a:pt x="38" y="3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2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5A0F719D-D132-461F-8042-BAB689AA4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" y="1512"/>
              <a:ext cx="71" cy="65"/>
            </a:xfrm>
            <a:custGeom>
              <a:avLst/>
              <a:gdLst/>
              <a:ahLst/>
              <a:cxnLst>
                <a:cxn ang="0">
                  <a:pos x="57" y="64"/>
                </a:cxn>
                <a:cxn ang="0">
                  <a:pos x="61" y="58"/>
                </a:cxn>
                <a:cxn ang="0">
                  <a:pos x="64" y="55"/>
                </a:cxn>
                <a:cxn ang="0">
                  <a:pos x="67" y="48"/>
                </a:cxn>
                <a:cxn ang="0">
                  <a:pos x="70" y="45"/>
                </a:cxn>
                <a:cxn ang="0">
                  <a:pos x="70" y="39"/>
                </a:cxn>
                <a:cxn ang="0">
                  <a:pos x="70" y="32"/>
                </a:cxn>
                <a:cxn ang="0">
                  <a:pos x="70" y="26"/>
                </a:cxn>
                <a:cxn ang="0">
                  <a:pos x="67" y="23"/>
                </a:cxn>
                <a:cxn ang="0">
                  <a:pos x="64" y="16"/>
                </a:cxn>
                <a:cxn ang="0">
                  <a:pos x="61" y="13"/>
                </a:cxn>
                <a:cxn ang="0">
                  <a:pos x="57" y="7"/>
                </a:cxn>
                <a:cxn ang="0">
                  <a:pos x="51" y="4"/>
                </a:cxn>
                <a:cxn ang="0">
                  <a:pos x="45" y="4"/>
                </a:cxn>
                <a:cxn ang="0">
                  <a:pos x="42" y="0"/>
                </a:cxn>
                <a:cxn ang="0">
                  <a:pos x="35" y="0"/>
                </a:cxn>
                <a:cxn ang="0">
                  <a:pos x="29" y="0"/>
                </a:cxn>
                <a:cxn ang="0">
                  <a:pos x="22" y="4"/>
                </a:cxn>
                <a:cxn ang="0">
                  <a:pos x="19" y="7"/>
                </a:cxn>
                <a:cxn ang="0">
                  <a:pos x="13" y="10"/>
                </a:cxn>
                <a:cxn ang="0">
                  <a:pos x="10" y="13"/>
                </a:cxn>
                <a:cxn ang="0">
                  <a:pos x="7" y="19"/>
                </a:cxn>
                <a:cxn ang="0">
                  <a:pos x="0" y="26"/>
                </a:cxn>
                <a:cxn ang="0">
                  <a:pos x="57" y="64"/>
                </a:cxn>
              </a:cxnLst>
              <a:rect l="0" t="0" r="r" b="b"/>
              <a:pathLst>
                <a:path w="71" h="65">
                  <a:moveTo>
                    <a:pt x="57" y="64"/>
                  </a:moveTo>
                  <a:lnTo>
                    <a:pt x="61" y="58"/>
                  </a:lnTo>
                  <a:lnTo>
                    <a:pt x="64" y="55"/>
                  </a:lnTo>
                  <a:lnTo>
                    <a:pt x="67" y="48"/>
                  </a:lnTo>
                  <a:lnTo>
                    <a:pt x="70" y="45"/>
                  </a:lnTo>
                  <a:lnTo>
                    <a:pt x="70" y="39"/>
                  </a:lnTo>
                  <a:lnTo>
                    <a:pt x="70" y="32"/>
                  </a:lnTo>
                  <a:lnTo>
                    <a:pt x="70" y="26"/>
                  </a:lnTo>
                  <a:lnTo>
                    <a:pt x="67" y="23"/>
                  </a:lnTo>
                  <a:lnTo>
                    <a:pt x="64" y="16"/>
                  </a:lnTo>
                  <a:lnTo>
                    <a:pt x="61" y="13"/>
                  </a:lnTo>
                  <a:lnTo>
                    <a:pt x="57" y="7"/>
                  </a:lnTo>
                  <a:lnTo>
                    <a:pt x="51" y="4"/>
                  </a:lnTo>
                  <a:lnTo>
                    <a:pt x="45" y="4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2" y="4"/>
                  </a:lnTo>
                  <a:lnTo>
                    <a:pt x="19" y="7"/>
                  </a:lnTo>
                  <a:lnTo>
                    <a:pt x="13" y="10"/>
                  </a:lnTo>
                  <a:lnTo>
                    <a:pt x="10" y="13"/>
                  </a:lnTo>
                  <a:lnTo>
                    <a:pt x="7" y="19"/>
                  </a:lnTo>
                  <a:lnTo>
                    <a:pt x="0" y="26"/>
                  </a:lnTo>
                  <a:lnTo>
                    <a:pt x="57" y="64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2C1D04DC-CD18-4CE2-A97E-CF856BFC9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" y="1452"/>
              <a:ext cx="1309" cy="422"/>
            </a:xfrm>
            <a:custGeom>
              <a:avLst/>
              <a:gdLst/>
              <a:ahLst/>
              <a:cxnLst>
                <a:cxn ang="0">
                  <a:pos x="1280" y="220"/>
                </a:cxn>
                <a:cxn ang="0">
                  <a:pos x="1258" y="309"/>
                </a:cxn>
                <a:cxn ang="0">
                  <a:pos x="1261" y="414"/>
                </a:cxn>
                <a:cxn ang="0">
                  <a:pos x="1213" y="312"/>
                </a:cxn>
                <a:cxn ang="0">
                  <a:pos x="1150" y="398"/>
                </a:cxn>
                <a:cxn ang="0">
                  <a:pos x="1080" y="389"/>
                </a:cxn>
                <a:cxn ang="0">
                  <a:pos x="1038" y="392"/>
                </a:cxn>
                <a:cxn ang="0">
                  <a:pos x="927" y="363"/>
                </a:cxn>
                <a:cxn ang="0">
                  <a:pos x="854" y="389"/>
                </a:cxn>
                <a:cxn ang="0">
                  <a:pos x="803" y="363"/>
                </a:cxn>
                <a:cxn ang="0">
                  <a:pos x="734" y="376"/>
                </a:cxn>
                <a:cxn ang="0">
                  <a:pos x="635" y="414"/>
                </a:cxn>
                <a:cxn ang="0">
                  <a:pos x="6" y="16"/>
                </a:cxn>
                <a:cxn ang="0">
                  <a:pos x="44" y="0"/>
                </a:cxn>
                <a:cxn ang="0">
                  <a:pos x="79" y="41"/>
                </a:cxn>
                <a:cxn ang="0">
                  <a:pos x="120" y="38"/>
                </a:cxn>
                <a:cxn ang="0">
                  <a:pos x="130" y="3"/>
                </a:cxn>
                <a:cxn ang="0">
                  <a:pos x="168" y="6"/>
                </a:cxn>
                <a:cxn ang="0">
                  <a:pos x="181" y="41"/>
                </a:cxn>
                <a:cxn ang="0">
                  <a:pos x="216" y="28"/>
                </a:cxn>
                <a:cxn ang="0">
                  <a:pos x="248" y="6"/>
                </a:cxn>
                <a:cxn ang="0">
                  <a:pos x="279" y="25"/>
                </a:cxn>
                <a:cxn ang="0">
                  <a:pos x="343" y="19"/>
                </a:cxn>
                <a:cxn ang="0">
                  <a:pos x="349" y="51"/>
                </a:cxn>
                <a:cxn ang="0">
                  <a:pos x="362" y="19"/>
                </a:cxn>
                <a:cxn ang="0">
                  <a:pos x="400" y="19"/>
                </a:cxn>
                <a:cxn ang="0">
                  <a:pos x="419" y="48"/>
                </a:cxn>
                <a:cxn ang="0">
                  <a:pos x="422" y="22"/>
                </a:cxn>
                <a:cxn ang="0">
                  <a:pos x="457" y="6"/>
                </a:cxn>
                <a:cxn ang="0">
                  <a:pos x="495" y="32"/>
                </a:cxn>
                <a:cxn ang="0">
                  <a:pos x="521" y="67"/>
                </a:cxn>
                <a:cxn ang="0">
                  <a:pos x="514" y="28"/>
                </a:cxn>
                <a:cxn ang="0">
                  <a:pos x="549" y="3"/>
                </a:cxn>
                <a:cxn ang="0">
                  <a:pos x="581" y="22"/>
                </a:cxn>
                <a:cxn ang="0">
                  <a:pos x="622" y="0"/>
                </a:cxn>
                <a:cxn ang="0">
                  <a:pos x="651" y="25"/>
                </a:cxn>
                <a:cxn ang="0">
                  <a:pos x="683" y="35"/>
                </a:cxn>
                <a:cxn ang="0">
                  <a:pos x="686" y="6"/>
                </a:cxn>
                <a:cxn ang="0">
                  <a:pos x="734" y="16"/>
                </a:cxn>
                <a:cxn ang="0">
                  <a:pos x="737" y="51"/>
                </a:cxn>
                <a:cxn ang="0">
                  <a:pos x="756" y="28"/>
                </a:cxn>
                <a:cxn ang="0">
                  <a:pos x="800" y="25"/>
                </a:cxn>
                <a:cxn ang="0">
                  <a:pos x="835" y="48"/>
                </a:cxn>
                <a:cxn ang="0">
                  <a:pos x="870" y="41"/>
                </a:cxn>
                <a:cxn ang="0">
                  <a:pos x="886" y="73"/>
                </a:cxn>
                <a:cxn ang="0">
                  <a:pos x="918" y="28"/>
                </a:cxn>
                <a:cxn ang="0">
                  <a:pos x="965" y="32"/>
                </a:cxn>
                <a:cxn ang="0">
                  <a:pos x="1004" y="35"/>
                </a:cxn>
                <a:cxn ang="0">
                  <a:pos x="1038" y="38"/>
                </a:cxn>
                <a:cxn ang="0">
                  <a:pos x="1048" y="41"/>
                </a:cxn>
                <a:cxn ang="0">
                  <a:pos x="1086" y="48"/>
                </a:cxn>
                <a:cxn ang="0">
                  <a:pos x="1108" y="51"/>
                </a:cxn>
                <a:cxn ang="0">
                  <a:pos x="1140" y="32"/>
                </a:cxn>
                <a:cxn ang="0">
                  <a:pos x="1166" y="57"/>
                </a:cxn>
                <a:cxn ang="0">
                  <a:pos x="1169" y="99"/>
                </a:cxn>
                <a:cxn ang="0">
                  <a:pos x="1181" y="89"/>
                </a:cxn>
              </a:cxnLst>
              <a:rect l="0" t="0" r="r" b="b"/>
              <a:pathLst>
                <a:path w="1309" h="422">
                  <a:moveTo>
                    <a:pt x="1242" y="124"/>
                  </a:moveTo>
                  <a:lnTo>
                    <a:pt x="1254" y="140"/>
                  </a:lnTo>
                  <a:lnTo>
                    <a:pt x="1261" y="150"/>
                  </a:lnTo>
                  <a:lnTo>
                    <a:pt x="1264" y="162"/>
                  </a:lnTo>
                  <a:lnTo>
                    <a:pt x="1267" y="175"/>
                  </a:lnTo>
                  <a:lnTo>
                    <a:pt x="1274" y="185"/>
                  </a:lnTo>
                  <a:lnTo>
                    <a:pt x="1280" y="220"/>
                  </a:lnTo>
                  <a:lnTo>
                    <a:pt x="1280" y="236"/>
                  </a:lnTo>
                  <a:lnTo>
                    <a:pt x="1277" y="245"/>
                  </a:lnTo>
                  <a:lnTo>
                    <a:pt x="1264" y="252"/>
                  </a:lnTo>
                  <a:lnTo>
                    <a:pt x="1296" y="255"/>
                  </a:lnTo>
                  <a:lnTo>
                    <a:pt x="1308" y="258"/>
                  </a:lnTo>
                  <a:lnTo>
                    <a:pt x="1302" y="315"/>
                  </a:lnTo>
                  <a:lnTo>
                    <a:pt x="1258" y="309"/>
                  </a:lnTo>
                  <a:lnTo>
                    <a:pt x="1251" y="325"/>
                  </a:lnTo>
                  <a:lnTo>
                    <a:pt x="1254" y="344"/>
                  </a:lnTo>
                  <a:lnTo>
                    <a:pt x="1258" y="360"/>
                  </a:lnTo>
                  <a:lnTo>
                    <a:pt x="1267" y="370"/>
                  </a:lnTo>
                  <a:lnTo>
                    <a:pt x="1274" y="392"/>
                  </a:lnTo>
                  <a:lnTo>
                    <a:pt x="1267" y="411"/>
                  </a:lnTo>
                  <a:lnTo>
                    <a:pt x="1261" y="414"/>
                  </a:lnTo>
                  <a:lnTo>
                    <a:pt x="1242" y="417"/>
                  </a:lnTo>
                  <a:lnTo>
                    <a:pt x="1223" y="421"/>
                  </a:lnTo>
                  <a:lnTo>
                    <a:pt x="1220" y="414"/>
                  </a:lnTo>
                  <a:lnTo>
                    <a:pt x="1220" y="401"/>
                  </a:lnTo>
                  <a:lnTo>
                    <a:pt x="1223" y="392"/>
                  </a:lnTo>
                  <a:lnTo>
                    <a:pt x="1220" y="341"/>
                  </a:lnTo>
                  <a:lnTo>
                    <a:pt x="1213" y="312"/>
                  </a:lnTo>
                  <a:lnTo>
                    <a:pt x="1204" y="331"/>
                  </a:lnTo>
                  <a:lnTo>
                    <a:pt x="1200" y="347"/>
                  </a:lnTo>
                  <a:lnTo>
                    <a:pt x="1200" y="370"/>
                  </a:lnTo>
                  <a:lnTo>
                    <a:pt x="1207" y="382"/>
                  </a:lnTo>
                  <a:lnTo>
                    <a:pt x="1200" y="395"/>
                  </a:lnTo>
                  <a:lnTo>
                    <a:pt x="1175" y="401"/>
                  </a:lnTo>
                  <a:lnTo>
                    <a:pt x="1150" y="398"/>
                  </a:lnTo>
                  <a:lnTo>
                    <a:pt x="1150" y="382"/>
                  </a:lnTo>
                  <a:lnTo>
                    <a:pt x="1146" y="354"/>
                  </a:lnTo>
                  <a:lnTo>
                    <a:pt x="1134" y="373"/>
                  </a:lnTo>
                  <a:lnTo>
                    <a:pt x="1127" y="389"/>
                  </a:lnTo>
                  <a:lnTo>
                    <a:pt x="1112" y="392"/>
                  </a:lnTo>
                  <a:lnTo>
                    <a:pt x="1099" y="392"/>
                  </a:lnTo>
                  <a:lnTo>
                    <a:pt x="1080" y="389"/>
                  </a:lnTo>
                  <a:lnTo>
                    <a:pt x="1086" y="363"/>
                  </a:lnTo>
                  <a:lnTo>
                    <a:pt x="1083" y="334"/>
                  </a:lnTo>
                  <a:lnTo>
                    <a:pt x="1077" y="319"/>
                  </a:lnTo>
                  <a:lnTo>
                    <a:pt x="1064" y="319"/>
                  </a:lnTo>
                  <a:lnTo>
                    <a:pt x="1054" y="354"/>
                  </a:lnTo>
                  <a:lnTo>
                    <a:pt x="1054" y="382"/>
                  </a:lnTo>
                  <a:lnTo>
                    <a:pt x="1038" y="392"/>
                  </a:lnTo>
                  <a:lnTo>
                    <a:pt x="1016" y="395"/>
                  </a:lnTo>
                  <a:lnTo>
                    <a:pt x="1010" y="385"/>
                  </a:lnTo>
                  <a:lnTo>
                    <a:pt x="1000" y="395"/>
                  </a:lnTo>
                  <a:lnTo>
                    <a:pt x="956" y="405"/>
                  </a:lnTo>
                  <a:lnTo>
                    <a:pt x="937" y="405"/>
                  </a:lnTo>
                  <a:lnTo>
                    <a:pt x="930" y="376"/>
                  </a:lnTo>
                  <a:lnTo>
                    <a:pt x="927" y="363"/>
                  </a:lnTo>
                  <a:lnTo>
                    <a:pt x="918" y="357"/>
                  </a:lnTo>
                  <a:lnTo>
                    <a:pt x="908" y="363"/>
                  </a:lnTo>
                  <a:lnTo>
                    <a:pt x="899" y="382"/>
                  </a:lnTo>
                  <a:lnTo>
                    <a:pt x="886" y="395"/>
                  </a:lnTo>
                  <a:lnTo>
                    <a:pt x="867" y="398"/>
                  </a:lnTo>
                  <a:lnTo>
                    <a:pt x="854" y="398"/>
                  </a:lnTo>
                  <a:lnTo>
                    <a:pt x="854" y="389"/>
                  </a:lnTo>
                  <a:lnTo>
                    <a:pt x="842" y="385"/>
                  </a:lnTo>
                  <a:lnTo>
                    <a:pt x="842" y="363"/>
                  </a:lnTo>
                  <a:lnTo>
                    <a:pt x="842" y="360"/>
                  </a:lnTo>
                  <a:lnTo>
                    <a:pt x="803" y="354"/>
                  </a:lnTo>
                  <a:lnTo>
                    <a:pt x="791" y="347"/>
                  </a:lnTo>
                  <a:lnTo>
                    <a:pt x="784" y="363"/>
                  </a:lnTo>
                  <a:lnTo>
                    <a:pt x="803" y="363"/>
                  </a:lnTo>
                  <a:lnTo>
                    <a:pt x="807" y="370"/>
                  </a:lnTo>
                  <a:lnTo>
                    <a:pt x="807" y="376"/>
                  </a:lnTo>
                  <a:lnTo>
                    <a:pt x="803" y="398"/>
                  </a:lnTo>
                  <a:lnTo>
                    <a:pt x="797" y="405"/>
                  </a:lnTo>
                  <a:lnTo>
                    <a:pt x="768" y="405"/>
                  </a:lnTo>
                  <a:lnTo>
                    <a:pt x="746" y="398"/>
                  </a:lnTo>
                  <a:lnTo>
                    <a:pt x="734" y="376"/>
                  </a:lnTo>
                  <a:lnTo>
                    <a:pt x="724" y="392"/>
                  </a:lnTo>
                  <a:lnTo>
                    <a:pt x="711" y="405"/>
                  </a:lnTo>
                  <a:lnTo>
                    <a:pt x="689" y="411"/>
                  </a:lnTo>
                  <a:lnTo>
                    <a:pt x="683" y="411"/>
                  </a:lnTo>
                  <a:lnTo>
                    <a:pt x="680" y="398"/>
                  </a:lnTo>
                  <a:lnTo>
                    <a:pt x="660" y="398"/>
                  </a:lnTo>
                  <a:lnTo>
                    <a:pt x="635" y="414"/>
                  </a:lnTo>
                  <a:lnTo>
                    <a:pt x="622" y="414"/>
                  </a:lnTo>
                  <a:lnTo>
                    <a:pt x="263" y="236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3" y="22"/>
                  </a:lnTo>
                  <a:lnTo>
                    <a:pt x="6" y="16"/>
                  </a:lnTo>
                  <a:lnTo>
                    <a:pt x="9" y="9"/>
                  </a:lnTo>
                  <a:lnTo>
                    <a:pt x="16" y="6"/>
                  </a:lnTo>
                  <a:lnTo>
                    <a:pt x="22" y="3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51" y="3"/>
                  </a:lnTo>
                  <a:lnTo>
                    <a:pt x="57" y="3"/>
                  </a:lnTo>
                  <a:lnTo>
                    <a:pt x="63" y="6"/>
                  </a:lnTo>
                  <a:lnTo>
                    <a:pt x="66" y="13"/>
                  </a:lnTo>
                  <a:lnTo>
                    <a:pt x="70" y="16"/>
                  </a:lnTo>
                  <a:lnTo>
                    <a:pt x="73" y="22"/>
                  </a:lnTo>
                  <a:lnTo>
                    <a:pt x="79" y="41"/>
                  </a:lnTo>
                  <a:lnTo>
                    <a:pt x="79" y="48"/>
                  </a:lnTo>
                  <a:lnTo>
                    <a:pt x="92" y="41"/>
                  </a:lnTo>
                  <a:lnTo>
                    <a:pt x="98" y="51"/>
                  </a:lnTo>
                  <a:lnTo>
                    <a:pt x="105" y="54"/>
                  </a:lnTo>
                  <a:lnTo>
                    <a:pt x="111" y="44"/>
                  </a:lnTo>
                  <a:lnTo>
                    <a:pt x="124" y="41"/>
                  </a:lnTo>
                  <a:lnTo>
                    <a:pt x="120" y="38"/>
                  </a:lnTo>
                  <a:lnTo>
                    <a:pt x="111" y="32"/>
                  </a:lnTo>
                  <a:lnTo>
                    <a:pt x="111" y="28"/>
                  </a:lnTo>
                  <a:lnTo>
                    <a:pt x="117" y="22"/>
                  </a:lnTo>
                  <a:lnTo>
                    <a:pt x="117" y="16"/>
                  </a:lnTo>
                  <a:lnTo>
                    <a:pt x="120" y="13"/>
                  </a:lnTo>
                  <a:lnTo>
                    <a:pt x="127" y="6"/>
                  </a:lnTo>
                  <a:lnTo>
                    <a:pt x="130" y="3"/>
                  </a:lnTo>
                  <a:lnTo>
                    <a:pt x="136" y="0"/>
                  </a:lnTo>
                  <a:lnTo>
                    <a:pt x="139" y="0"/>
                  </a:lnTo>
                  <a:lnTo>
                    <a:pt x="146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2" y="3"/>
                  </a:lnTo>
                  <a:lnTo>
                    <a:pt x="168" y="6"/>
                  </a:lnTo>
                  <a:lnTo>
                    <a:pt x="171" y="9"/>
                  </a:lnTo>
                  <a:lnTo>
                    <a:pt x="174" y="13"/>
                  </a:lnTo>
                  <a:lnTo>
                    <a:pt x="178" y="16"/>
                  </a:lnTo>
                  <a:lnTo>
                    <a:pt x="178" y="19"/>
                  </a:lnTo>
                  <a:lnTo>
                    <a:pt x="181" y="28"/>
                  </a:lnTo>
                  <a:lnTo>
                    <a:pt x="174" y="38"/>
                  </a:lnTo>
                  <a:lnTo>
                    <a:pt x="181" y="41"/>
                  </a:lnTo>
                  <a:lnTo>
                    <a:pt x="187" y="41"/>
                  </a:lnTo>
                  <a:lnTo>
                    <a:pt x="193" y="38"/>
                  </a:lnTo>
                  <a:lnTo>
                    <a:pt x="200" y="38"/>
                  </a:lnTo>
                  <a:lnTo>
                    <a:pt x="209" y="41"/>
                  </a:lnTo>
                  <a:lnTo>
                    <a:pt x="213" y="38"/>
                  </a:lnTo>
                  <a:lnTo>
                    <a:pt x="209" y="32"/>
                  </a:lnTo>
                  <a:lnTo>
                    <a:pt x="216" y="28"/>
                  </a:lnTo>
                  <a:lnTo>
                    <a:pt x="219" y="22"/>
                  </a:lnTo>
                  <a:lnTo>
                    <a:pt x="222" y="19"/>
                  </a:lnTo>
                  <a:lnTo>
                    <a:pt x="225" y="13"/>
                  </a:lnTo>
                  <a:lnTo>
                    <a:pt x="232" y="9"/>
                  </a:lnTo>
                  <a:lnTo>
                    <a:pt x="235" y="6"/>
                  </a:lnTo>
                  <a:lnTo>
                    <a:pt x="241" y="6"/>
                  </a:lnTo>
                  <a:lnTo>
                    <a:pt x="248" y="6"/>
                  </a:lnTo>
                  <a:lnTo>
                    <a:pt x="251" y="6"/>
                  </a:lnTo>
                  <a:lnTo>
                    <a:pt x="257" y="6"/>
                  </a:lnTo>
                  <a:lnTo>
                    <a:pt x="263" y="9"/>
                  </a:lnTo>
                  <a:lnTo>
                    <a:pt x="267" y="13"/>
                  </a:lnTo>
                  <a:lnTo>
                    <a:pt x="273" y="16"/>
                  </a:lnTo>
                  <a:lnTo>
                    <a:pt x="276" y="19"/>
                  </a:lnTo>
                  <a:lnTo>
                    <a:pt x="279" y="25"/>
                  </a:lnTo>
                  <a:lnTo>
                    <a:pt x="279" y="28"/>
                  </a:lnTo>
                  <a:lnTo>
                    <a:pt x="295" y="0"/>
                  </a:lnTo>
                  <a:lnTo>
                    <a:pt x="305" y="3"/>
                  </a:lnTo>
                  <a:lnTo>
                    <a:pt x="314" y="3"/>
                  </a:lnTo>
                  <a:lnTo>
                    <a:pt x="324" y="9"/>
                  </a:lnTo>
                  <a:lnTo>
                    <a:pt x="333" y="13"/>
                  </a:lnTo>
                  <a:lnTo>
                    <a:pt x="343" y="19"/>
                  </a:lnTo>
                  <a:lnTo>
                    <a:pt x="346" y="22"/>
                  </a:lnTo>
                  <a:lnTo>
                    <a:pt x="346" y="38"/>
                  </a:lnTo>
                  <a:lnTo>
                    <a:pt x="340" y="41"/>
                  </a:lnTo>
                  <a:lnTo>
                    <a:pt x="343" y="51"/>
                  </a:lnTo>
                  <a:lnTo>
                    <a:pt x="346" y="57"/>
                  </a:lnTo>
                  <a:lnTo>
                    <a:pt x="356" y="57"/>
                  </a:lnTo>
                  <a:lnTo>
                    <a:pt x="349" y="51"/>
                  </a:lnTo>
                  <a:lnTo>
                    <a:pt x="352" y="48"/>
                  </a:lnTo>
                  <a:lnTo>
                    <a:pt x="352" y="44"/>
                  </a:lnTo>
                  <a:lnTo>
                    <a:pt x="352" y="38"/>
                  </a:lnTo>
                  <a:lnTo>
                    <a:pt x="356" y="35"/>
                  </a:lnTo>
                  <a:lnTo>
                    <a:pt x="356" y="28"/>
                  </a:lnTo>
                  <a:lnTo>
                    <a:pt x="359" y="25"/>
                  </a:lnTo>
                  <a:lnTo>
                    <a:pt x="362" y="19"/>
                  </a:lnTo>
                  <a:lnTo>
                    <a:pt x="368" y="16"/>
                  </a:lnTo>
                  <a:lnTo>
                    <a:pt x="371" y="16"/>
                  </a:lnTo>
                  <a:lnTo>
                    <a:pt x="378" y="13"/>
                  </a:lnTo>
                  <a:lnTo>
                    <a:pt x="384" y="13"/>
                  </a:lnTo>
                  <a:lnTo>
                    <a:pt x="390" y="13"/>
                  </a:lnTo>
                  <a:lnTo>
                    <a:pt x="394" y="16"/>
                  </a:lnTo>
                  <a:lnTo>
                    <a:pt x="400" y="19"/>
                  </a:lnTo>
                  <a:lnTo>
                    <a:pt x="403" y="22"/>
                  </a:lnTo>
                  <a:lnTo>
                    <a:pt x="406" y="25"/>
                  </a:lnTo>
                  <a:lnTo>
                    <a:pt x="410" y="28"/>
                  </a:lnTo>
                  <a:lnTo>
                    <a:pt x="413" y="35"/>
                  </a:lnTo>
                  <a:lnTo>
                    <a:pt x="413" y="41"/>
                  </a:lnTo>
                  <a:lnTo>
                    <a:pt x="413" y="44"/>
                  </a:lnTo>
                  <a:lnTo>
                    <a:pt x="419" y="48"/>
                  </a:lnTo>
                  <a:lnTo>
                    <a:pt x="425" y="54"/>
                  </a:lnTo>
                  <a:lnTo>
                    <a:pt x="429" y="48"/>
                  </a:lnTo>
                  <a:lnTo>
                    <a:pt x="435" y="44"/>
                  </a:lnTo>
                  <a:lnTo>
                    <a:pt x="432" y="38"/>
                  </a:lnTo>
                  <a:lnTo>
                    <a:pt x="432" y="35"/>
                  </a:lnTo>
                  <a:lnTo>
                    <a:pt x="422" y="28"/>
                  </a:lnTo>
                  <a:lnTo>
                    <a:pt x="422" y="22"/>
                  </a:lnTo>
                  <a:lnTo>
                    <a:pt x="419" y="22"/>
                  </a:lnTo>
                  <a:lnTo>
                    <a:pt x="425" y="16"/>
                  </a:lnTo>
                  <a:lnTo>
                    <a:pt x="429" y="13"/>
                  </a:lnTo>
                  <a:lnTo>
                    <a:pt x="435" y="9"/>
                  </a:lnTo>
                  <a:lnTo>
                    <a:pt x="441" y="6"/>
                  </a:lnTo>
                  <a:lnTo>
                    <a:pt x="448" y="6"/>
                  </a:lnTo>
                  <a:lnTo>
                    <a:pt x="457" y="6"/>
                  </a:lnTo>
                  <a:lnTo>
                    <a:pt x="464" y="6"/>
                  </a:lnTo>
                  <a:lnTo>
                    <a:pt x="470" y="6"/>
                  </a:lnTo>
                  <a:lnTo>
                    <a:pt x="476" y="9"/>
                  </a:lnTo>
                  <a:lnTo>
                    <a:pt x="483" y="13"/>
                  </a:lnTo>
                  <a:lnTo>
                    <a:pt x="486" y="16"/>
                  </a:lnTo>
                  <a:lnTo>
                    <a:pt x="492" y="22"/>
                  </a:lnTo>
                  <a:lnTo>
                    <a:pt x="495" y="32"/>
                  </a:lnTo>
                  <a:lnTo>
                    <a:pt x="498" y="35"/>
                  </a:lnTo>
                  <a:lnTo>
                    <a:pt x="495" y="41"/>
                  </a:lnTo>
                  <a:lnTo>
                    <a:pt x="502" y="48"/>
                  </a:lnTo>
                  <a:lnTo>
                    <a:pt x="508" y="51"/>
                  </a:lnTo>
                  <a:lnTo>
                    <a:pt x="511" y="57"/>
                  </a:lnTo>
                  <a:lnTo>
                    <a:pt x="514" y="64"/>
                  </a:lnTo>
                  <a:lnTo>
                    <a:pt x="521" y="67"/>
                  </a:lnTo>
                  <a:lnTo>
                    <a:pt x="524" y="60"/>
                  </a:lnTo>
                  <a:lnTo>
                    <a:pt x="521" y="51"/>
                  </a:lnTo>
                  <a:lnTo>
                    <a:pt x="527" y="44"/>
                  </a:lnTo>
                  <a:lnTo>
                    <a:pt x="527" y="41"/>
                  </a:lnTo>
                  <a:lnTo>
                    <a:pt x="514" y="38"/>
                  </a:lnTo>
                  <a:lnTo>
                    <a:pt x="511" y="25"/>
                  </a:lnTo>
                  <a:lnTo>
                    <a:pt x="514" y="28"/>
                  </a:lnTo>
                  <a:lnTo>
                    <a:pt x="518" y="22"/>
                  </a:lnTo>
                  <a:lnTo>
                    <a:pt x="521" y="16"/>
                  </a:lnTo>
                  <a:lnTo>
                    <a:pt x="527" y="13"/>
                  </a:lnTo>
                  <a:lnTo>
                    <a:pt x="530" y="9"/>
                  </a:lnTo>
                  <a:lnTo>
                    <a:pt x="537" y="6"/>
                  </a:lnTo>
                  <a:lnTo>
                    <a:pt x="543" y="6"/>
                  </a:lnTo>
                  <a:lnTo>
                    <a:pt x="549" y="3"/>
                  </a:lnTo>
                  <a:lnTo>
                    <a:pt x="556" y="6"/>
                  </a:lnTo>
                  <a:lnTo>
                    <a:pt x="562" y="6"/>
                  </a:lnTo>
                  <a:lnTo>
                    <a:pt x="565" y="9"/>
                  </a:lnTo>
                  <a:lnTo>
                    <a:pt x="572" y="13"/>
                  </a:lnTo>
                  <a:lnTo>
                    <a:pt x="578" y="16"/>
                  </a:lnTo>
                  <a:lnTo>
                    <a:pt x="581" y="19"/>
                  </a:lnTo>
                  <a:lnTo>
                    <a:pt x="581" y="22"/>
                  </a:lnTo>
                  <a:lnTo>
                    <a:pt x="581" y="9"/>
                  </a:lnTo>
                  <a:lnTo>
                    <a:pt x="587" y="6"/>
                  </a:lnTo>
                  <a:lnTo>
                    <a:pt x="594" y="3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6" y="0"/>
                  </a:lnTo>
                  <a:lnTo>
                    <a:pt x="622" y="0"/>
                  </a:lnTo>
                  <a:lnTo>
                    <a:pt x="629" y="3"/>
                  </a:lnTo>
                  <a:lnTo>
                    <a:pt x="635" y="3"/>
                  </a:lnTo>
                  <a:lnTo>
                    <a:pt x="641" y="6"/>
                  </a:lnTo>
                  <a:lnTo>
                    <a:pt x="648" y="13"/>
                  </a:lnTo>
                  <a:lnTo>
                    <a:pt x="651" y="16"/>
                  </a:lnTo>
                  <a:lnTo>
                    <a:pt x="654" y="22"/>
                  </a:lnTo>
                  <a:lnTo>
                    <a:pt x="651" y="25"/>
                  </a:lnTo>
                  <a:lnTo>
                    <a:pt x="660" y="32"/>
                  </a:lnTo>
                  <a:lnTo>
                    <a:pt x="664" y="38"/>
                  </a:lnTo>
                  <a:lnTo>
                    <a:pt x="670" y="41"/>
                  </a:lnTo>
                  <a:lnTo>
                    <a:pt x="676" y="44"/>
                  </a:lnTo>
                  <a:lnTo>
                    <a:pt x="680" y="44"/>
                  </a:lnTo>
                  <a:lnTo>
                    <a:pt x="680" y="41"/>
                  </a:lnTo>
                  <a:lnTo>
                    <a:pt x="683" y="35"/>
                  </a:lnTo>
                  <a:lnTo>
                    <a:pt x="686" y="35"/>
                  </a:lnTo>
                  <a:lnTo>
                    <a:pt x="673" y="28"/>
                  </a:lnTo>
                  <a:lnTo>
                    <a:pt x="670" y="19"/>
                  </a:lnTo>
                  <a:lnTo>
                    <a:pt x="673" y="13"/>
                  </a:lnTo>
                  <a:lnTo>
                    <a:pt x="673" y="9"/>
                  </a:lnTo>
                  <a:lnTo>
                    <a:pt x="680" y="6"/>
                  </a:lnTo>
                  <a:lnTo>
                    <a:pt x="686" y="6"/>
                  </a:lnTo>
                  <a:lnTo>
                    <a:pt x="695" y="6"/>
                  </a:lnTo>
                  <a:lnTo>
                    <a:pt x="702" y="6"/>
                  </a:lnTo>
                  <a:lnTo>
                    <a:pt x="711" y="6"/>
                  </a:lnTo>
                  <a:lnTo>
                    <a:pt x="718" y="6"/>
                  </a:lnTo>
                  <a:lnTo>
                    <a:pt x="724" y="9"/>
                  </a:lnTo>
                  <a:lnTo>
                    <a:pt x="730" y="13"/>
                  </a:lnTo>
                  <a:lnTo>
                    <a:pt x="734" y="16"/>
                  </a:lnTo>
                  <a:lnTo>
                    <a:pt x="740" y="22"/>
                  </a:lnTo>
                  <a:lnTo>
                    <a:pt x="749" y="25"/>
                  </a:lnTo>
                  <a:lnTo>
                    <a:pt x="753" y="32"/>
                  </a:lnTo>
                  <a:lnTo>
                    <a:pt x="746" y="38"/>
                  </a:lnTo>
                  <a:lnTo>
                    <a:pt x="737" y="38"/>
                  </a:lnTo>
                  <a:lnTo>
                    <a:pt x="737" y="44"/>
                  </a:lnTo>
                  <a:lnTo>
                    <a:pt x="737" y="51"/>
                  </a:lnTo>
                  <a:lnTo>
                    <a:pt x="743" y="57"/>
                  </a:lnTo>
                  <a:lnTo>
                    <a:pt x="743" y="51"/>
                  </a:lnTo>
                  <a:lnTo>
                    <a:pt x="743" y="44"/>
                  </a:lnTo>
                  <a:lnTo>
                    <a:pt x="743" y="41"/>
                  </a:lnTo>
                  <a:lnTo>
                    <a:pt x="746" y="38"/>
                  </a:lnTo>
                  <a:lnTo>
                    <a:pt x="749" y="35"/>
                  </a:lnTo>
                  <a:lnTo>
                    <a:pt x="756" y="28"/>
                  </a:lnTo>
                  <a:lnTo>
                    <a:pt x="762" y="25"/>
                  </a:lnTo>
                  <a:lnTo>
                    <a:pt x="768" y="22"/>
                  </a:lnTo>
                  <a:lnTo>
                    <a:pt x="775" y="22"/>
                  </a:lnTo>
                  <a:lnTo>
                    <a:pt x="781" y="22"/>
                  </a:lnTo>
                  <a:lnTo>
                    <a:pt x="788" y="22"/>
                  </a:lnTo>
                  <a:lnTo>
                    <a:pt x="794" y="22"/>
                  </a:lnTo>
                  <a:lnTo>
                    <a:pt x="800" y="25"/>
                  </a:lnTo>
                  <a:lnTo>
                    <a:pt x="807" y="28"/>
                  </a:lnTo>
                  <a:lnTo>
                    <a:pt x="813" y="32"/>
                  </a:lnTo>
                  <a:lnTo>
                    <a:pt x="819" y="35"/>
                  </a:lnTo>
                  <a:lnTo>
                    <a:pt x="822" y="41"/>
                  </a:lnTo>
                  <a:lnTo>
                    <a:pt x="826" y="44"/>
                  </a:lnTo>
                  <a:lnTo>
                    <a:pt x="829" y="51"/>
                  </a:lnTo>
                  <a:lnTo>
                    <a:pt x="835" y="48"/>
                  </a:lnTo>
                  <a:lnTo>
                    <a:pt x="838" y="41"/>
                  </a:lnTo>
                  <a:lnTo>
                    <a:pt x="845" y="41"/>
                  </a:lnTo>
                  <a:lnTo>
                    <a:pt x="848" y="38"/>
                  </a:lnTo>
                  <a:lnTo>
                    <a:pt x="854" y="38"/>
                  </a:lnTo>
                  <a:lnTo>
                    <a:pt x="861" y="38"/>
                  </a:lnTo>
                  <a:lnTo>
                    <a:pt x="864" y="41"/>
                  </a:lnTo>
                  <a:lnTo>
                    <a:pt x="870" y="41"/>
                  </a:lnTo>
                  <a:lnTo>
                    <a:pt x="873" y="48"/>
                  </a:lnTo>
                  <a:lnTo>
                    <a:pt x="880" y="51"/>
                  </a:lnTo>
                  <a:lnTo>
                    <a:pt x="883" y="54"/>
                  </a:lnTo>
                  <a:lnTo>
                    <a:pt x="883" y="60"/>
                  </a:lnTo>
                  <a:lnTo>
                    <a:pt x="886" y="64"/>
                  </a:lnTo>
                  <a:lnTo>
                    <a:pt x="886" y="70"/>
                  </a:lnTo>
                  <a:lnTo>
                    <a:pt x="886" y="73"/>
                  </a:lnTo>
                  <a:lnTo>
                    <a:pt x="892" y="60"/>
                  </a:lnTo>
                  <a:lnTo>
                    <a:pt x="896" y="54"/>
                  </a:lnTo>
                  <a:lnTo>
                    <a:pt x="899" y="48"/>
                  </a:lnTo>
                  <a:lnTo>
                    <a:pt x="902" y="41"/>
                  </a:lnTo>
                  <a:lnTo>
                    <a:pt x="908" y="38"/>
                  </a:lnTo>
                  <a:lnTo>
                    <a:pt x="911" y="32"/>
                  </a:lnTo>
                  <a:lnTo>
                    <a:pt x="918" y="28"/>
                  </a:lnTo>
                  <a:lnTo>
                    <a:pt x="924" y="28"/>
                  </a:lnTo>
                  <a:lnTo>
                    <a:pt x="934" y="25"/>
                  </a:lnTo>
                  <a:lnTo>
                    <a:pt x="940" y="25"/>
                  </a:lnTo>
                  <a:lnTo>
                    <a:pt x="946" y="25"/>
                  </a:lnTo>
                  <a:lnTo>
                    <a:pt x="953" y="25"/>
                  </a:lnTo>
                  <a:lnTo>
                    <a:pt x="959" y="28"/>
                  </a:lnTo>
                  <a:lnTo>
                    <a:pt x="965" y="32"/>
                  </a:lnTo>
                  <a:lnTo>
                    <a:pt x="972" y="35"/>
                  </a:lnTo>
                  <a:lnTo>
                    <a:pt x="975" y="38"/>
                  </a:lnTo>
                  <a:lnTo>
                    <a:pt x="988" y="51"/>
                  </a:lnTo>
                  <a:lnTo>
                    <a:pt x="991" y="44"/>
                  </a:lnTo>
                  <a:lnTo>
                    <a:pt x="994" y="41"/>
                  </a:lnTo>
                  <a:lnTo>
                    <a:pt x="997" y="38"/>
                  </a:lnTo>
                  <a:lnTo>
                    <a:pt x="1004" y="35"/>
                  </a:lnTo>
                  <a:lnTo>
                    <a:pt x="1007" y="32"/>
                  </a:lnTo>
                  <a:lnTo>
                    <a:pt x="1013" y="32"/>
                  </a:lnTo>
                  <a:lnTo>
                    <a:pt x="1019" y="32"/>
                  </a:lnTo>
                  <a:lnTo>
                    <a:pt x="1023" y="32"/>
                  </a:lnTo>
                  <a:lnTo>
                    <a:pt x="1029" y="32"/>
                  </a:lnTo>
                  <a:lnTo>
                    <a:pt x="1035" y="35"/>
                  </a:lnTo>
                  <a:lnTo>
                    <a:pt x="1038" y="38"/>
                  </a:lnTo>
                  <a:lnTo>
                    <a:pt x="1042" y="44"/>
                  </a:lnTo>
                  <a:lnTo>
                    <a:pt x="1045" y="44"/>
                  </a:lnTo>
                  <a:lnTo>
                    <a:pt x="1032" y="57"/>
                  </a:lnTo>
                  <a:lnTo>
                    <a:pt x="1035" y="51"/>
                  </a:lnTo>
                  <a:lnTo>
                    <a:pt x="1038" y="48"/>
                  </a:lnTo>
                  <a:lnTo>
                    <a:pt x="1045" y="44"/>
                  </a:lnTo>
                  <a:lnTo>
                    <a:pt x="1048" y="41"/>
                  </a:lnTo>
                  <a:lnTo>
                    <a:pt x="1054" y="38"/>
                  </a:lnTo>
                  <a:lnTo>
                    <a:pt x="1061" y="38"/>
                  </a:lnTo>
                  <a:lnTo>
                    <a:pt x="1067" y="38"/>
                  </a:lnTo>
                  <a:lnTo>
                    <a:pt x="1070" y="41"/>
                  </a:lnTo>
                  <a:lnTo>
                    <a:pt x="1077" y="41"/>
                  </a:lnTo>
                  <a:lnTo>
                    <a:pt x="1080" y="44"/>
                  </a:lnTo>
                  <a:lnTo>
                    <a:pt x="1086" y="48"/>
                  </a:lnTo>
                  <a:lnTo>
                    <a:pt x="1089" y="54"/>
                  </a:lnTo>
                  <a:lnTo>
                    <a:pt x="1092" y="57"/>
                  </a:lnTo>
                  <a:lnTo>
                    <a:pt x="1092" y="64"/>
                  </a:lnTo>
                  <a:lnTo>
                    <a:pt x="1092" y="67"/>
                  </a:lnTo>
                  <a:lnTo>
                    <a:pt x="1105" y="60"/>
                  </a:lnTo>
                  <a:lnTo>
                    <a:pt x="1105" y="57"/>
                  </a:lnTo>
                  <a:lnTo>
                    <a:pt x="1108" y="51"/>
                  </a:lnTo>
                  <a:lnTo>
                    <a:pt x="1112" y="44"/>
                  </a:lnTo>
                  <a:lnTo>
                    <a:pt x="1115" y="41"/>
                  </a:lnTo>
                  <a:lnTo>
                    <a:pt x="1118" y="38"/>
                  </a:lnTo>
                  <a:lnTo>
                    <a:pt x="1124" y="35"/>
                  </a:lnTo>
                  <a:lnTo>
                    <a:pt x="1127" y="35"/>
                  </a:lnTo>
                  <a:lnTo>
                    <a:pt x="1134" y="32"/>
                  </a:lnTo>
                  <a:lnTo>
                    <a:pt x="1140" y="32"/>
                  </a:lnTo>
                  <a:lnTo>
                    <a:pt x="1146" y="35"/>
                  </a:lnTo>
                  <a:lnTo>
                    <a:pt x="1150" y="35"/>
                  </a:lnTo>
                  <a:lnTo>
                    <a:pt x="1156" y="38"/>
                  </a:lnTo>
                  <a:lnTo>
                    <a:pt x="1159" y="44"/>
                  </a:lnTo>
                  <a:lnTo>
                    <a:pt x="1162" y="48"/>
                  </a:lnTo>
                  <a:lnTo>
                    <a:pt x="1166" y="51"/>
                  </a:lnTo>
                  <a:lnTo>
                    <a:pt x="1166" y="57"/>
                  </a:lnTo>
                  <a:lnTo>
                    <a:pt x="1169" y="64"/>
                  </a:lnTo>
                  <a:lnTo>
                    <a:pt x="1166" y="67"/>
                  </a:lnTo>
                  <a:lnTo>
                    <a:pt x="1166" y="73"/>
                  </a:lnTo>
                  <a:lnTo>
                    <a:pt x="1166" y="76"/>
                  </a:lnTo>
                  <a:lnTo>
                    <a:pt x="1159" y="89"/>
                  </a:lnTo>
                  <a:lnTo>
                    <a:pt x="1159" y="92"/>
                  </a:lnTo>
                  <a:lnTo>
                    <a:pt x="1169" y="99"/>
                  </a:lnTo>
                  <a:lnTo>
                    <a:pt x="1175" y="108"/>
                  </a:lnTo>
                  <a:lnTo>
                    <a:pt x="1175" y="121"/>
                  </a:lnTo>
                  <a:lnTo>
                    <a:pt x="1178" y="115"/>
                  </a:lnTo>
                  <a:lnTo>
                    <a:pt x="1181" y="108"/>
                  </a:lnTo>
                  <a:lnTo>
                    <a:pt x="1178" y="102"/>
                  </a:lnTo>
                  <a:lnTo>
                    <a:pt x="1178" y="95"/>
                  </a:lnTo>
                  <a:lnTo>
                    <a:pt x="1181" y="89"/>
                  </a:lnTo>
                  <a:lnTo>
                    <a:pt x="1242" y="124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97EA8C4E-CA07-4077-B750-86884C508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" y="1452"/>
              <a:ext cx="74" cy="39"/>
            </a:xfrm>
            <a:custGeom>
              <a:avLst/>
              <a:gdLst/>
              <a:ahLst/>
              <a:cxnLst>
                <a:cxn ang="0">
                  <a:pos x="73" y="16"/>
                </a:cxn>
                <a:cxn ang="0">
                  <a:pos x="66" y="13"/>
                </a:cxn>
                <a:cxn ang="0">
                  <a:pos x="63" y="6"/>
                </a:cxn>
                <a:cxn ang="0">
                  <a:pos x="57" y="3"/>
                </a:cxn>
                <a:cxn ang="0">
                  <a:pos x="51" y="3"/>
                </a:cxn>
                <a:cxn ang="0">
                  <a:pos x="44" y="0"/>
                </a:cxn>
                <a:cxn ang="0">
                  <a:pos x="38" y="0"/>
                </a:cxn>
                <a:cxn ang="0">
                  <a:pos x="35" y="0"/>
                </a:cxn>
                <a:cxn ang="0">
                  <a:pos x="28" y="0"/>
                </a:cxn>
                <a:cxn ang="0">
                  <a:pos x="22" y="3"/>
                </a:cxn>
                <a:cxn ang="0">
                  <a:pos x="16" y="6"/>
                </a:cxn>
                <a:cxn ang="0">
                  <a:pos x="12" y="9"/>
                </a:cxn>
                <a:cxn ang="0">
                  <a:pos x="6" y="16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0" y="32"/>
                </a:cxn>
                <a:cxn ang="0">
                  <a:pos x="0" y="38"/>
                </a:cxn>
              </a:cxnLst>
              <a:rect l="0" t="0" r="r" b="b"/>
              <a:pathLst>
                <a:path w="74" h="39">
                  <a:moveTo>
                    <a:pt x="73" y="16"/>
                  </a:moveTo>
                  <a:lnTo>
                    <a:pt x="66" y="13"/>
                  </a:lnTo>
                  <a:lnTo>
                    <a:pt x="63" y="6"/>
                  </a:lnTo>
                  <a:lnTo>
                    <a:pt x="57" y="3"/>
                  </a:lnTo>
                  <a:lnTo>
                    <a:pt x="51" y="3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2" y="3"/>
                  </a:lnTo>
                  <a:lnTo>
                    <a:pt x="16" y="6"/>
                  </a:lnTo>
                  <a:lnTo>
                    <a:pt x="12" y="9"/>
                  </a:lnTo>
                  <a:lnTo>
                    <a:pt x="6" y="16"/>
                  </a:lnTo>
                  <a:lnTo>
                    <a:pt x="3" y="22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0" y="3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3D02C61A-B3C9-4BCC-A98C-8F4CB2D74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4" y="1452"/>
              <a:ext cx="62" cy="23"/>
            </a:xfrm>
            <a:custGeom>
              <a:avLst/>
              <a:gdLst/>
              <a:ahLst/>
              <a:cxnLst>
                <a:cxn ang="0">
                  <a:pos x="61" y="16"/>
                </a:cxn>
                <a:cxn ang="0">
                  <a:pos x="61" y="13"/>
                </a:cxn>
                <a:cxn ang="0">
                  <a:pos x="54" y="9"/>
                </a:cxn>
                <a:cxn ang="0">
                  <a:pos x="51" y="6"/>
                </a:cxn>
                <a:cxn ang="0">
                  <a:pos x="45" y="3"/>
                </a:cxn>
                <a:cxn ang="0">
                  <a:pos x="42" y="0"/>
                </a:cxn>
                <a:cxn ang="0">
                  <a:pos x="35" y="0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19" y="3"/>
                </a:cxn>
                <a:cxn ang="0">
                  <a:pos x="13" y="3"/>
                </a:cxn>
                <a:cxn ang="0">
                  <a:pos x="10" y="6"/>
                </a:cxn>
                <a:cxn ang="0">
                  <a:pos x="3" y="13"/>
                </a:cxn>
                <a:cxn ang="0">
                  <a:pos x="3" y="16"/>
                </a:cxn>
                <a:cxn ang="0">
                  <a:pos x="0" y="22"/>
                </a:cxn>
              </a:cxnLst>
              <a:rect l="0" t="0" r="r" b="b"/>
              <a:pathLst>
                <a:path w="62" h="23">
                  <a:moveTo>
                    <a:pt x="61" y="16"/>
                  </a:moveTo>
                  <a:lnTo>
                    <a:pt x="61" y="13"/>
                  </a:lnTo>
                  <a:lnTo>
                    <a:pt x="54" y="9"/>
                  </a:lnTo>
                  <a:lnTo>
                    <a:pt x="51" y="6"/>
                  </a:lnTo>
                  <a:lnTo>
                    <a:pt x="45" y="3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19" y="3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0" y="2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FCD3FDC9-4D95-4B78-8A3B-328E39675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" y="1458"/>
              <a:ext cx="61" cy="23"/>
            </a:xfrm>
            <a:custGeom>
              <a:avLst/>
              <a:gdLst/>
              <a:ahLst/>
              <a:cxnLst>
                <a:cxn ang="0">
                  <a:pos x="60" y="22"/>
                </a:cxn>
                <a:cxn ang="0">
                  <a:pos x="60" y="19"/>
                </a:cxn>
                <a:cxn ang="0">
                  <a:pos x="57" y="13"/>
                </a:cxn>
                <a:cxn ang="0">
                  <a:pos x="54" y="10"/>
                </a:cxn>
                <a:cxn ang="0">
                  <a:pos x="51" y="7"/>
                </a:cxn>
                <a:cxn ang="0">
                  <a:pos x="44" y="3"/>
                </a:cxn>
                <a:cxn ang="0">
                  <a:pos x="38" y="0"/>
                </a:cxn>
                <a:cxn ang="0">
                  <a:pos x="35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3" y="3"/>
                </a:cxn>
                <a:cxn ang="0">
                  <a:pos x="9" y="7"/>
                </a:cxn>
                <a:cxn ang="0">
                  <a:pos x="3" y="13"/>
                </a:cxn>
                <a:cxn ang="0">
                  <a:pos x="0" y="16"/>
                </a:cxn>
                <a:cxn ang="0">
                  <a:pos x="0" y="22"/>
                </a:cxn>
              </a:cxnLst>
              <a:rect l="0" t="0" r="r" b="b"/>
              <a:pathLst>
                <a:path w="61" h="23">
                  <a:moveTo>
                    <a:pt x="60" y="22"/>
                  </a:moveTo>
                  <a:lnTo>
                    <a:pt x="60" y="19"/>
                  </a:lnTo>
                  <a:lnTo>
                    <a:pt x="57" y="13"/>
                  </a:lnTo>
                  <a:lnTo>
                    <a:pt x="54" y="10"/>
                  </a:lnTo>
                  <a:lnTo>
                    <a:pt x="51" y="7"/>
                  </a:lnTo>
                  <a:lnTo>
                    <a:pt x="44" y="3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3" y="3"/>
                  </a:lnTo>
                  <a:lnTo>
                    <a:pt x="9" y="7"/>
                  </a:lnTo>
                  <a:lnTo>
                    <a:pt x="3" y="13"/>
                  </a:lnTo>
                  <a:lnTo>
                    <a:pt x="0" y="16"/>
                  </a:lnTo>
                  <a:lnTo>
                    <a:pt x="0" y="2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D0D0C06B-097B-43A4-99D6-F3085B371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" y="1452"/>
              <a:ext cx="52" cy="23"/>
            </a:xfrm>
            <a:custGeom>
              <a:avLst/>
              <a:gdLst/>
              <a:ahLst/>
              <a:cxnLst>
                <a:cxn ang="0">
                  <a:pos x="51" y="22"/>
                </a:cxn>
                <a:cxn ang="0">
                  <a:pos x="48" y="19"/>
                </a:cxn>
                <a:cxn ang="0">
                  <a:pos x="38" y="13"/>
                </a:cxn>
                <a:cxn ang="0">
                  <a:pos x="32" y="9"/>
                </a:cxn>
                <a:cxn ang="0">
                  <a:pos x="22" y="6"/>
                </a:cxn>
                <a:cxn ang="0">
                  <a:pos x="13" y="3"/>
                </a:cxn>
                <a:cxn ang="0">
                  <a:pos x="0" y="0"/>
                </a:cxn>
              </a:cxnLst>
              <a:rect l="0" t="0" r="r" b="b"/>
              <a:pathLst>
                <a:path w="52" h="23">
                  <a:moveTo>
                    <a:pt x="51" y="22"/>
                  </a:moveTo>
                  <a:lnTo>
                    <a:pt x="48" y="19"/>
                  </a:lnTo>
                  <a:lnTo>
                    <a:pt x="38" y="13"/>
                  </a:lnTo>
                  <a:lnTo>
                    <a:pt x="32" y="9"/>
                  </a:lnTo>
                  <a:lnTo>
                    <a:pt x="22" y="6"/>
                  </a:lnTo>
                  <a:lnTo>
                    <a:pt x="13" y="3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AF0C0AC6-6E14-470D-A798-AF3CD842D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1458"/>
              <a:ext cx="74" cy="17"/>
            </a:xfrm>
            <a:custGeom>
              <a:avLst/>
              <a:gdLst/>
              <a:ahLst/>
              <a:cxnLst>
                <a:cxn ang="0">
                  <a:pos x="73" y="16"/>
                </a:cxn>
                <a:cxn ang="0">
                  <a:pos x="70" y="10"/>
                </a:cxn>
                <a:cxn ang="0">
                  <a:pos x="64" y="7"/>
                </a:cxn>
                <a:cxn ang="0">
                  <a:pos x="57" y="3"/>
                </a:cxn>
                <a:cxn ang="0">
                  <a:pos x="51" y="0"/>
                </a:cxn>
                <a:cxn ang="0">
                  <a:pos x="45" y="0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2" y="0"/>
                </a:cxn>
                <a:cxn ang="0">
                  <a:pos x="16" y="3"/>
                </a:cxn>
                <a:cxn ang="0">
                  <a:pos x="13" y="7"/>
                </a:cxn>
                <a:cxn ang="0">
                  <a:pos x="6" y="10"/>
                </a:cxn>
                <a:cxn ang="0">
                  <a:pos x="0" y="16"/>
                </a:cxn>
              </a:cxnLst>
              <a:rect l="0" t="0" r="r" b="b"/>
              <a:pathLst>
                <a:path w="74" h="17">
                  <a:moveTo>
                    <a:pt x="73" y="16"/>
                  </a:moveTo>
                  <a:lnTo>
                    <a:pt x="70" y="10"/>
                  </a:lnTo>
                  <a:lnTo>
                    <a:pt x="64" y="7"/>
                  </a:lnTo>
                  <a:lnTo>
                    <a:pt x="57" y="3"/>
                  </a:lnTo>
                  <a:lnTo>
                    <a:pt x="51" y="0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6" y="3"/>
                  </a:lnTo>
                  <a:lnTo>
                    <a:pt x="13" y="7"/>
                  </a:lnTo>
                  <a:lnTo>
                    <a:pt x="6" y="10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4EC7EF07-7A94-460E-B2D5-70C74B650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" y="1458"/>
              <a:ext cx="62" cy="11"/>
            </a:xfrm>
            <a:custGeom>
              <a:avLst/>
              <a:gdLst/>
              <a:ahLst/>
              <a:cxnLst>
                <a:cxn ang="0">
                  <a:pos x="61" y="10"/>
                </a:cxn>
                <a:cxn ang="0">
                  <a:pos x="57" y="7"/>
                </a:cxn>
                <a:cxn ang="0">
                  <a:pos x="51" y="3"/>
                </a:cxn>
                <a:cxn ang="0">
                  <a:pos x="45" y="0"/>
                </a:cxn>
                <a:cxn ang="0">
                  <a:pos x="38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7" y="3"/>
                </a:cxn>
                <a:cxn ang="0">
                  <a:pos x="0" y="3"/>
                </a:cxn>
              </a:cxnLst>
              <a:rect l="0" t="0" r="r" b="b"/>
              <a:pathLst>
                <a:path w="62" h="11">
                  <a:moveTo>
                    <a:pt x="61" y="10"/>
                  </a:moveTo>
                  <a:lnTo>
                    <a:pt x="57" y="7"/>
                  </a:lnTo>
                  <a:lnTo>
                    <a:pt x="51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7" y="3"/>
                  </a:lnTo>
                  <a:lnTo>
                    <a:pt x="0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03075C81-6E89-46EC-BF06-4D1E3339B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" y="1452"/>
              <a:ext cx="74" cy="23"/>
            </a:xfrm>
            <a:custGeom>
              <a:avLst/>
              <a:gdLst/>
              <a:ahLst/>
              <a:cxnLst>
                <a:cxn ang="0">
                  <a:pos x="73" y="22"/>
                </a:cxn>
                <a:cxn ang="0">
                  <a:pos x="67" y="16"/>
                </a:cxn>
                <a:cxn ang="0">
                  <a:pos x="64" y="13"/>
                </a:cxn>
                <a:cxn ang="0">
                  <a:pos x="57" y="6"/>
                </a:cxn>
                <a:cxn ang="0">
                  <a:pos x="51" y="3"/>
                </a:cxn>
                <a:cxn ang="0">
                  <a:pos x="45" y="3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16" y="0"/>
                </a:cxn>
                <a:cxn ang="0">
                  <a:pos x="10" y="3"/>
                </a:cxn>
                <a:cxn ang="0">
                  <a:pos x="3" y="6"/>
                </a:cxn>
                <a:cxn ang="0">
                  <a:pos x="0" y="9"/>
                </a:cxn>
              </a:cxnLst>
              <a:rect l="0" t="0" r="r" b="b"/>
              <a:pathLst>
                <a:path w="74" h="23">
                  <a:moveTo>
                    <a:pt x="73" y="22"/>
                  </a:moveTo>
                  <a:lnTo>
                    <a:pt x="67" y="16"/>
                  </a:lnTo>
                  <a:lnTo>
                    <a:pt x="64" y="13"/>
                  </a:lnTo>
                  <a:lnTo>
                    <a:pt x="57" y="6"/>
                  </a:lnTo>
                  <a:lnTo>
                    <a:pt x="51" y="3"/>
                  </a:lnTo>
                  <a:lnTo>
                    <a:pt x="45" y="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10" y="3"/>
                  </a:lnTo>
                  <a:lnTo>
                    <a:pt x="3" y="6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00D7F30E-CFA2-4927-8C50-011D33B01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1458"/>
              <a:ext cx="71" cy="23"/>
            </a:xfrm>
            <a:custGeom>
              <a:avLst/>
              <a:gdLst/>
              <a:ahLst/>
              <a:cxnLst>
                <a:cxn ang="0">
                  <a:pos x="70" y="16"/>
                </a:cxn>
                <a:cxn ang="0">
                  <a:pos x="67" y="13"/>
                </a:cxn>
                <a:cxn ang="0">
                  <a:pos x="64" y="10"/>
                </a:cxn>
                <a:cxn ang="0">
                  <a:pos x="58" y="7"/>
                </a:cxn>
                <a:cxn ang="0">
                  <a:pos x="54" y="3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35" y="0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16" y="3"/>
                </a:cxn>
                <a:cxn ang="0">
                  <a:pos x="13" y="7"/>
                </a:cxn>
                <a:cxn ang="0">
                  <a:pos x="7" y="13"/>
                </a:cxn>
                <a:cxn ang="0">
                  <a:pos x="4" y="16"/>
                </a:cxn>
                <a:cxn ang="0">
                  <a:pos x="0" y="22"/>
                </a:cxn>
              </a:cxnLst>
              <a:rect l="0" t="0" r="r" b="b"/>
              <a:pathLst>
                <a:path w="71" h="23">
                  <a:moveTo>
                    <a:pt x="70" y="16"/>
                  </a:moveTo>
                  <a:lnTo>
                    <a:pt x="67" y="13"/>
                  </a:lnTo>
                  <a:lnTo>
                    <a:pt x="64" y="10"/>
                  </a:lnTo>
                  <a:lnTo>
                    <a:pt x="58" y="7"/>
                  </a:lnTo>
                  <a:lnTo>
                    <a:pt x="54" y="3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6" y="3"/>
                  </a:lnTo>
                  <a:lnTo>
                    <a:pt x="13" y="7"/>
                  </a:lnTo>
                  <a:lnTo>
                    <a:pt x="7" y="13"/>
                  </a:lnTo>
                  <a:lnTo>
                    <a:pt x="4" y="16"/>
                  </a:lnTo>
                  <a:lnTo>
                    <a:pt x="0" y="2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EA149C9B-AC2C-42B9-A41B-CE95947BA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" y="1465"/>
              <a:ext cx="65" cy="32"/>
            </a:xfrm>
            <a:custGeom>
              <a:avLst/>
              <a:gdLst/>
              <a:ahLst/>
              <a:cxnLst>
                <a:cxn ang="0">
                  <a:pos x="64" y="31"/>
                </a:cxn>
                <a:cxn ang="0">
                  <a:pos x="64" y="28"/>
                </a:cxn>
                <a:cxn ang="0">
                  <a:pos x="61" y="22"/>
                </a:cxn>
                <a:cxn ang="0">
                  <a:pos x="58" y="15"/>
                </a:cxn>
                <a:cxn ang="0">
                  <a:pos x="54" y="12"/>
                </a:cxn>
                <a:cxn ang="0">
                  <a:pos x="51" y="9"/>
                </a:cxn>
                <a:cxn ang="0">
                  <a:pos x="48" y="6"/>
                </a:cxn>
                <a:cxn ang="0">
                  <a:pos x="42" y="3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3" y="3"/>
                </a:cxn>
                <a:cxn ang="0">
                  <a:pos x="16" y="3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4" y="15"/>
                </a:cxn>
                <a:cxn ang="0">
                  <a:pos x="4" y="22"/>
                </a:cxn>
                <a:cxn ang="0">
                  <a:pos x="0" y="25"/>
                </a:cxn>
                <a:cxn ang="0">
                  <a:pos x="0" y="31"/>
                </a:cxn>
              </a:cxnLst>
              <a:rect l="0" t="0" r="r" b="b"/>
              <a:pathLst>
                <a:path w="65" h="32">
                  <a:moveTo>
                    <a:pt x="64" y="31"/>
                  </a:moveTo>
                  <a:lnTo>
                    <a:pt x="64" y="28"/>
                  </a:lnTo>
                  <a:lnTo>
                    <a:pt x="61" y="22"/>
                  </a:lnTo>
                  <a:lnTo>
                    <a:pt x="58" y="15"/>
                  </a:lnTo>
                  <a:lnTo>
                    <a:pt x="54" y="12"/>
                  </a:lnTo>
                  <a:lnTo>
                    <a:pt x="51" y="9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16" y="3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4" y="15"/>
                  </a:lnTo>
                  <a:lnTo>
                    <a:pt x="4" y="22"/>
                  </a:lnTo>
                  <a:lnTo>
                    <a:pt x="0" y="25"/>
                  </a:lnTo>
                  <a:lnTo>
                    <a:pt x="0" y="3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BF99393B-8497-4D10-8D89-41204CE3B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512"/>
              <a:ext cx="64" cy="65"/>
            </a:xfrm>
            <a:custGeom>
              <a:avLst/>
              <a:gdLst/>
              <a:ahLst/>
              <a:cxnLst>
                <a:cxn ang="0">
                  <a:pos x="50" y="64"/>
                </a:cxn>
                <a:cxn ang="0">
                  <a:pos x="54" y="58"/>
                </a:cxn>
                <a:cxn ang="0">
                  <a:pos x="57" y="55"/>
                </a:cxn>
                <a:cxn ang="0">
                  <a:pos x="60" y="48"/>
                </a:cxn>
                <a:cxn ang="0">
                  <a:pos x="63" y="45"/>
                </a:cxn>
                <a:cxn ang="0">
                  <a:pos x="63" y="39"/>
                </a:cxn>
                <a:cxn ang="0">
                  <a:pos x="63" y="32"/>
                </a:cxn>
                <a:cxn ang="0">
                  <a:pos x="63" y="26"/>
                </a:cxn>
                <a:cxn ang="0">
                  <a:pos x="60" y="23"/>
                </a:cxn>
                <a:cxn ang="0">
                  <a:pos x="57" y="16"/>
                </a:cxn>
                <a:cxn ang="0">
                  <a:pos x="54" y="13"/>
                </a:cxn>
                <a:cxn ang="0">
                  <a:pos x="50" y="7"/>
                </a:cxn>
                <a:cxn ang="0">
                  <a:pos x="44" y="4"/>
                </a:cxn>
                <a:cxn ang="0">
                  <a:pos x="41" y="4"/>
                </a:cxn>
                <a:cxn ang="0">
                  <a:pos x="35" y="0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15" y="4"/>
                </a:cxn>
                <a:cxn ang="0">
                  <a:pos x="12" y="7"/>
                </a:cxn>
                <a:cxn ang="0">
                  <a:pos x="6" y="10"/>
                </a:cxn>
                <a:cxn ang="0">
                  <a:pos x="3" y="13"/>
                </a:cxn>
                <a:cxn ang="0">
                  <a:pos x="0" y="19"/>
                </a:cxn>
              </a:cxnLst>
              <a:rect l="0" t="0" r="r" b="b"/>
              <a:pathLst>
                <a:path w="64" h="65">
                  <a:moveTo>
                    <a:pt x="50" y="64"/>
                  </a:moveTo>
                  <a:lnTo>
                    <a:pt x="54" y="58"/>
                  </a:lnTo>
                  <a:lnTo>
                    <a:pt x="57" y="55"/>
                  </a:lnTo>
                  <a:lnTo>
                    <a:pt x="60" y="48"/>
                  </a:lnTo>
                  <a:lnTo>
                    <a:pt x="63" y="45"/>
                  </a:lnTo>
                  <a:lnTo>
                    <a:pt x="63" y="39"/>
                  </a:lnTo>
                  <a:lnTo>
                    <a:pt x="63" y="32"/>
                  </a:lnTo>
                  <a:lnTo>
                    <a:pt x="63" y="26"/>
                  </a:lnTo>
                  <a:lnTo>
                    <a:pt x="60" y="23"/>
                  </a:lnTo>
                  <a:lnTo>
                    <a:pt x="57" y="16"/>
                  </a:lnTo>
                  <a:lnTo>
                    <a:pt x="54" y="13"/>
                  </a:lnTo>
                  <a:lnTo>
                    <a:pt x="50" y="7"/>
                  </a:lnTo>
                  <a:lnTo>
                    <a:pt x="44" y="4"/>
                  </a:lnTo>
                  <a:lnTo>
                    <a:pt x="41" y="4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0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471DFD0D-6CD9-4AC1-85F6-6AD76A904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1484"/>
              <a:ext cx="65" cy="36"/>
            </a:xfrm>
            <a:custGeom>
              <a:avLst/>
              <a:gdLst/>
              <a:ahLst/>
              <a:cxnLst>
                <a:cxn ang="0">
                  <a:pos x="64" y="35"/>
                </a:cxn>
                <a:cxn ang="0">
                  <a:pos x="64" y="32"/>
                </a:cxn>
                <a:cxn ang="0">
                  <a:pos x="61" y="25"/>
                </a:cxn>
                <a:cxn ang="0">
                  <a:pos x="61" y="22"/>
                </a:cxn>
                <a:cxn ang="0">
                  <a:pos x="57" y="16"/>
                </a:cxn>
                <a:cxn ang="0">
                  <a:pos x="54" y="12"/>
                </a:cxn>
                <a:cxn ang="0">
                  <a:pos x="51" y="6"/>
                </a:cxn>
                <a:cxn ang="0">
                  <a:pos x="45" y="3"/>
                </a:cxn>
                <a:cxn ang="0">
                  <a:pos x="41" y="3"/>
                </a:cxn>
                <a:cxn ang="0">
                  <a:pos x="35" y="0"/>
                </a:cxn>
                <a:cxn ang="0">
                  <a:pos x="29" y="0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13" y="6"/>
                </a:cxn>
                <a:cxn ang="0">
                  <a:pos x="10" y="9"/>
                </a:cxn>
                <a:cxn ang="0">
                  <a:pos x="7" y="12"/>
                </a:cxn>
                <a:cxn ang="0">
                  <a:pos x="3" y="19"/>
                </a:cxn>
                <a:cxn ang="0">
                  <a:pos x="0" y="25"/>
                </a:cxn>
                <a:cxn ang="0">
                  <a:pos x="0" y="28"/>
                </a:cxn>
              </a:cxnLst>
              <a:rect l="0" t="0" r="r" b="b"/>
              <a:pathLst>
                <a:path w="65" h="36">
                  <a:moveTo>
                    <a:pt x="64" y="35"/>
                  </a:moveTo>
                  <a:lnTo>
                    <a:pt x="64" y="32"/>
                  </a:lnTo>
                  <a:lnTo>
                    <a:pt x="61" y="25"/>
                  </a:lnTo>
                  <a:lnTo>
                    <a:pt x="61" y="22"/>
                  </a:lnTo>
                  <a:lnTo>
                    <a:pt x="57" y="16"/>
                  </a:lnTo>
                  <a:lnTo>
                    <a:pt x="54" y="12"/>
                  </a:lnTo>
                  <a:lnTo>
                    <a:pt x="51" y="6"/>
                  </a:lnTo>
                  <a:lnTo>
                    <a:pt x="45" y="3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2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B453B350-F780-459B-8205-C8A03E657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" y="1490"/>
              <a:ext cx="65" cy="30"/>
            </a:xfrm>
            <a:custGeom>
              <a:avLst/>
              <a:gdLst/>
              <a:ahLst/>
              <a:cxnLst>
                <a:cxn ang="0">
                  <a:pos x="64" y="29"/>
                </a:cxn>
                <a:cxn ang="0">
                  <a:pos x="60" y="26"/>
                </a:cxn>
                <a:cxn ang="0">
                  <a:pos x="60" y="19"/>
                </a:cxn>
                <a:cxn ang="0">
                  <a:pos x="57" y="16"/>
                </a:cxn>
                <a:cxn ang="0">
                  <a:pos x="54" y="10"/>
                </a:cxn>
                <a:cxn ang="0">
                  <a:pos x="51" y="6"/>
                </a:cxn>
                <a:cxn ang="0">
                  <a:pos x="45" y="3"/>
                </a:cxn>
                <a:cxn ang="0">
                  <a:pos x="38" y="3"/>
                </a:cxn>
                <a:cxn ang="0">
                  <a:pos x="35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16" y="3"/>
                </a:cxn>
                <a:cxn ang="0">
                  <a:pos x="13" y="6"/>
                </a:cxn>
                <a:cxn ang="0">
                  <a:pos x="6" y="10"/>
                </a:cxn>
                <a:cxn ang="0">
                  <a:pos x="3" y="13"/>
                </a:cxn>
                <a:cxn ang="0">
                  <a:pos x="0" y="19"/>
                </a:cxn>
              </a:cxnLst>
              <a:rect l="0" t="0" r="r" b="b"/>
              <a:pathLst>
                <a:path w="65" h="30">
                  <a:moveTo>
                    <a:pt x="64" y="29"/>
                  </a:moveTo>
                  <a:lnTo>
                    <a:pt x="60" y="26"/>
                  </a:lnTo>
                  <a:lnTo>
                    <a:pt x="60" y="19"/>
                  </a:lnTo>
                  <a:lnTo>
                    <a:pt x="57" y="16"/>
                  </a:lnTo>
                  <a:lnTo>
                    <a:pt x="54" y="10"/>
                  </a:lnTo>
                  <a:lnTo>
                    <a:pt x="51" y="6"/>
                  </a:lnTo>
                  <a:lnTo>
                    <a:pt x="45" y="3"/>
                  </a:lnTo>
                  <a:lnTo>
                    <a:pt x="38" y="3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6" y="3"/>
                  </a:lnTo>
                  <a:lnTo>
                    <a:pt x="13" y="6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0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86BF732D-2EDF-4C88-A5A8-2CE64522C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1484"/>
              <a:ext cx="58" cy="20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0" y="6"/>
                </a:cxn>
                <a:cxn ang="0">
                  <a:pos x="47" y="3"/>
                </a:cxn>
                <a:cxn ang="0">
                  <a:pos x="41" y="0"/>
                </a:cxn>
                <a:cxn ang="0">
                  <a:pos x="38" y="0"/>
                </a:cxn>
                <a:cxn ang="0">
                  <a:pos x="31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16" y="3"/>
                </a:cxn>
                <a:cxn ang="0">
                  <a:pos x="9" y="6"/>
                </a:cxn>
                <a:cxn ang="0">
                  <a:pos x="6" y="9"/>
                </a:cxn>
                <a:cxn ang="0">
                  <a:pos x="3" y="12"/>
                </a:cxn>
                <a:cxn ang="0">
                  <a:pos x="0" y="19"/>
                </a:cxn>
              </a:cxnLst>
              <a:rect l="0" t="0" r="r" b="b"/>
              <a:pathLst>
                <a:path w="58" h="20">
                  <a:moveTo>
                    <a:pt x="57" y="12"/>
                  </a:moveTo>
                  <a:lnTo>
                    <a:pt x="50" y="6"/>
                  </a:lnTo>
                  <a:lnTo>
                    <a:pt x="47" y="3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6" y="3"/>
                  </a:lnTo>
                  <a:lnTo>
                    <a:pt x="9" y="6"/>
                  </a:lnTo>
                  <a:lnTo>
                    <a:pt x="6" y="9"/>
                  </a:lnTo>
                  <a:lnTo>
                    <a:pt x="3" y="12"/>
                  </a:lnTo>
                  <a:lnTo>
                    <a:pt x="0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92C6FCA8-2880-44D6-91C9-639C9F9DB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1477"/>
              <a:ext cx="84" cy="36"/>
            </a:xfrm>
            <a:custGeom>
              <a:avLst/>
              <a:gdLst/>
              <a:ahLst/>
              <a:cxnLst>
                <a:cxn ang="0">
                  <a:pos x="83" y="13"/>
                </a:cxn>
                <a:cxn ang="0">
                  <a:pos x="80" y="10"/>
                </a:cxn>
                <a:cxn ang="0">
                  <a:pos x="77" y="7"/>
                </a:cxn>
                <a:cxn ang="0">
                  <a:pos x="70" y="3"/>
                </a:cxn>
                <a:cxn ang="0">
                  <a:pos x="64" y="3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9" y="3"/>
                </a:cxn>
                <a:cxn ang="0">
                  <a:pos x="23" y="10"/>
                </a:cxn>
                <a:cxn ang="0">
                  <a:pos x="16" y="13"/>
                </a:cxn>
                <a:cxn ang="0">
                  <a:pos x="10" y="16"/>
                </a:cxn>
                <a:cxn ang="0">
                  <a:pos x="7" y="23"/>
                </a:cxn>
                <a:cxn ang="0">
                  <a:pos x="4" y="29"/>
                </a:cxn>
                <a:cxn ang="0">
                  <a:pos x="0" y="35"/>
                </a:cxn>
              </a:cxnLst>
              <a:rect l="0" t="0" r="r" b="b"/>
              <a:pathLst>
                <a:path w="84" h="36">
                  <a:moveTo>
                    <a:pt x="83" y="13"/>
                  </a:moveTo>
                  <a:lnTo>
                    <a:pt x="80" y="10"/>
                  </a:lnTo>
                  <a:lnTo>
                    <a:pt x="77" y="7"/>
                  </a:lnTo>
                  <a:lnTo>
                    <a:pt x="70" y="3"/>
                  </a:lnTo>
                  <a:lnTo>
                    <a:pt x="64" y="3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5" y="3"/>
                  </a:lnTo>
                  <a:lnTo>
                    <a:pt x="29" y="3"/>
                  </a:lnTo>
                  <a:lnTo>
                    <a:pt x="23" y="10"/>
                  </a:lnTo>
                  <a:lnTo>
                    <a:pt x="16" y="13"/>
                  </a:lnTo>
                  <a:lnTo>
                    <a:pt x="10" y="16"/>
                  </a:lnTo>
                  <a:lnTo>
                    <a:pt x="7" y="23"/>
                  </a:lnTo>
                  <a:lnTo>
                    <a:pt x="4" y="29"/>
                  </a:lnTo>
                  <a:lnTo>
                    <a:pt x="0" y="3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A833593B-0ECC-425A-8E61-6B283ADCA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" y="1474"/>
              <a:ext cx="81" cy="23"/>
            </a:xfrm>
            <a:custGeom>
              <a:avLst/>
              <a:gdLst/>
              <a:ahLst/>
              <a:cxnLst>
                <a:cxn ang="0">
                  <a:pos x="80" y="22"/>
                </a:cxn>
                <a:cxn ang="0">
                  <a:pos x="76" y="19"/>
                </a:cxn>
                <a:cxn ang="0">
                  <a:pos x="73" y="13"/>
                </a:cxn>
                <a:cxn ang="0">
                  <a:pos x="67" y="10"/>
                </a:cxn>
                <a:cxn ang="0">
                  <a:pos x="61" y="6"/>
                </a:cxn>
                <a:cxn ang="0">
                  <a:pos x="54" y="3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35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16" y="3"/>
                </a:cxn>
                <a:cxn ang="0">
                  <a:pos x="10" y="6"/>
                </a:cxn>
                <a:cxn ang="0">
                  <a:pos x="3" y="13"/>
                </a:cxn>
                <a:cxn ang="0">
                  <a:pos x="0" y="16"/>
                </a:cxn>
              </a:cxnLst>
              <a:rect l="0" t="0" r="r" b="b"/>
              <a:pathLst>
                <a:path w="81" h="23">
                  <a:moveTo>
                    <a:pt x="80" y="22"/>
                  </a:moveTo>
                  <a:lnTo>
                    <a:pt x="76" y="19"/>
                  </a:lnTo>
                  <a:lnTo>
                    <a:pt x="73" y="13"/>
                  </a:lnTo>
                  <a:lnTo>
                    <a:pt x="67" y="10"/>
                  </a:lnTo>
                  <a:lnTo>
                    <a:pt x="61" y="6"/>
                  </a:lnTo>
                  <a:lnTo>
                    <a:pt x="54" y="3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6" y="3"/>
                  </a:lnTo>
                  <a:lnTo>
                    <a:pt x="10" y="6"/>
                  </a:lnTo>
                  <a:lnTo>
                    <a:pt x="3" y="13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500EA6D1-DE16-41CB-90A0-64F91D97E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1490"/>
              <a:ext cx="58" cy="36"/>
            </a:xfrm>
            <a:custGeom>
              <a:avLst/>
              <a:gdLst/>
              <a:ahLst/>
              <a:cxnLst>
                <a:cxn ang="0">
                  <a:pos x="57" y="35"/>
                </a:cxn>
                <a:cxn ang="0">
                  <a:pos x="57" y="32"/>
                </a:cxn>
                <a:cxn ang="0">
                  <a:pos x="57" y="26"/>
                </a:cxn>
                <a:cxn ang="0">
                  <a:pos x="57" y="22"/>
                </a:cxn>
                <a:cxn ang="0">
                  <a:pos x="54" y="16"/>
                </a:cxn>
                <a:cxn ang="0">
                  <a:pos x="51" y="13"/>
                </a:cxn>
                <a:cxn ang="0">
                  <a:pos x="47" y="10"/>
                </a:cxn>
                <a:cxn ang="0">
                  <a:pos x="41" y="6"/>
                </a:cxn>
                <a:cxn ang="0">
                  <a:pos x="38" y="3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16" y="3"/>
                </a:cxn>
                <a:cxn ang="0">
                  <a:pos x="9" y="3"/>
                </a:cxn>
                <a:cxn ang="0">
                  <a:pos x="6" y="10"/>
                </a:cxn>
                <a:cxn ang="0">
                  <a:pos x="0" y="13"/>
                </a:cxn>
              </a:cxnLst>
              <a:rect l="0" t="0" r="r" b="b"/>
              <a:pathLst>
                <a:path w="58" h="36">
                  <a:moveTo>
                    <a:pt x="57" y="35"/>
                  </a:moveTo>
                  <a:lnTo>
                    <a:pt x="57" y="32"/>
                  </a:lnTo>
                  <a:lnTo>
                    <a:pt x="57" y="26"/>
                  </a:lnTo>
                  <a:lnTo>
                    <a:pt x="57" y="22"/>
                  </a:lnTo>
                  <a:lnTo>
                    <a:pt x="54" y="16"/>
                  </a:lnTo>
                  <a:lnTo>
                    <a:pt x="51" y="13"/>
                  </a:lnTo>
                  <a:lnTo>
                    <a:pt x="47" y="10"/>
                  </a:lnTo>
                  <a:lnTo>
                    <a:pt x="41" y="6"/>
                  </a:lnTo>
                  <a:lnTo>
                    <a:pt x="38" y="3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6" y="3"/>
                  </a:lnTo>
                  <a:lnTo>
                    <a:pt x="9" y="3"/>
                  </a:lnTo>
                  <a:lnTo>
                    <a:pt x="6" y="10"/>
                  </a:lnTo>
                  <a:lnTo>
                    <a:pt x="0" y="1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4647E55D-015E-43B6-A122-A39C3F247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2" y="1474"/>
              <a:ext cx="1024" cy="747"/>
            </a:xfrm>
            <a:custGeom>
              <a:avLst/>
              <a:gdLst/>
              <a:ahLst/>
              <a:cxnLst>
                <a:cxn ang="0">
                  <a:pos x="906" y="708"/>
                </a:cxn>
                <a:cxn ang="0">
                  <a:pos x="836" y="730"/>
                </a:cxn>
                <a:cxn ang="0">
                  <a:pos x="779" y="698"/>
                </a:cxn>
                <a:cxn ang="0">
                  <a:pos x="696" y="720"/>
                </a:cxn>
                <a:cxn ang="0">
                  <a:pos x="547" y="720"/>
                </a:cxn>
                <a:cxn ang="0">
                  <a:pos x="524" y="650"/>
                </a:cxn>
                <a:cxn ang="0">
                  <a:pos x="496" y="711"/>
                </a:cxn>
                <a:cxn ang="0">
                  <a:pos x="429" y="708"/>
                </a:cxn>
                <a:cxn ang="0">
                  <a:pos x="334" y="736"/>
                </a:cxn>
                <a:cxn ang="0">
                  <a:pos x="293" y="698"/>
                </a:cxn>
                <a:cxn ang="0">
                  <a:pos x="239" y="720"/>
                </a:cxn>
                <a:cxn ang="0">
                  <a:pos x="169" y="698"/>
                </a:cxn>
                <a:cxn ang="0">
                  <a:pos x="86" y="720"/>
                </a:cxn>
                <a:cxn ang="0">
                  <a:pos x="29" y="685"/>
                </a:cxn>
                <a:cxn ang="0">
                  <a:pos x="35" y="590"/>
                </a:cxn>
                <a:cxn ang="0">
                  <a:pos x="29" y="510"/>
                </a:cxn>
                <a:cxn ang="0">
                  <a:pos x="7" y="450"/>
                </a:cxn>
                <a:cxn ang="0">
                  <a:pos x="19" y="383"/>
                </a:cxn>
                <a:cxn ang="0">
                  <a:pos x="19" y="319"/>
                </a:cxn>
                <a:cxn ang="0">
                  <a:pos x="32" y="265"/>
                </a:cxn>
                <a:cxn ang="0">
                  <a:pos x="70" y="252"/>
                </a:cxn>
                <a:cxn ang="0">
                  <a:pos x="102" y="214"/>
                </a:cxn>
                <a:cxn ang="0">
                  <a:pos x="102" y="175"/>
                </a:cxn>
                <a:cxn ang="0">
                  <a:pos x="153" y="172"/>
                </a:cxn>
                <a:cxn ang="0">
                  <a:pos x="175" y="137"/>
                </a:cxn>
                <a:cxn ang="0">
                  <a:pos x="207" y="118"/>
                </a:cxn>
                <a:cxn ang="0">
                  <a:pos x="232" y="83"/>
                </a:cxn>
                <a:cxn ang="0">
                  <a:pos x="248" y="54"/>
                </a:cxn>
                <a:cxn ang="0">
                  <a:pos x="270" y="35"/>
                </a:cxn>
                <a:cxn ang="0">
                  <a:pos x="321" y="16"/>
                </a:cxn>
                <a:cxn ang="0">
                  <a:pos x="366" y="6"/>
                </a:cxn>
                <a:cxn ang="0">
                  <a:pos x="407" y="29"/>
                </a:cxn>
                <a:cxn ang="0">
                  <a:pos x="439" y="38"/>
                </a:cxn>
                <a:cxn ang="0">
                  <a:pos x="470" y="48"/>
                </a:cxn>
                <a:cxn ang="0">
                  <a:pos x="518" y="57"/>
                </a:cxn>
                <a:cxn ang="0">
                  <a:pos x="534" y="54"/>
                </a:cxn>
                <a:cxn ang="0">
                  <a:pos x="575" y="32"/>
                </a:cxn>
                <a:cxn ang="0">
                  <a:pos x="607" y="61"/>
                </a:cxn>
                <a:cxn ang="0">
                  <a:pos x="648" y="45"/>
                </a:cxn>
                <a:cxn ang="0">
                  <a:pos x="709" y="61"/>
                </a:cxn>
                <a:cxn ang="0">
                  <a:pos x="737" y="57"/>
                </a:cxn>
                <a:cxn ang="0">
                  <a:pos x="795" y="73"/>
                </a:cxn>
                <a:cxn ang="0">
                  <a:pos x="826" y="83"/>
                </a:cxn>
                <a:cxn ang="0">
                  <a:pos x="855" y="112"/>
                </a:cxn>
                <a:cxn ang="0">
                  <a:pos x="887" y="83"/>
                </a:cxn>
                <a:cxn ang="0">
                  <a:pos x="918" y="124"/>
                </a:cxn>
                <a:cxn ang="0">
                  <a:pos x="928" y="156"/>
                </a:cxn>
                <a:cxn ang="0">
                  <a:pos x="953" y="163"/>
                </a:cxn>
                <a:cxn ang="0">
                  <a:pos x="995" y="207"/>
                </a:cxn>
                <a:cxn ang="0">
                  <a:pos x="998" y="246"/>
                </a:cxn>
                <a:cxn ang="0">
                  <a:pos x="1014" y="274"/>
                </a:cxn>
                <a:cxn ang="0">
                  <a:pos x="1020" y="335"/>
                </a:cxn>
                <a:cxn ang="0">
                  <a:pos x="998" y="376"/>
                </a:cxn>
                <a:cxn ang="0">
                  <a:pos x="1001" y="443"/>
                </a:cxn>
                <a:cxn ang="0">
                  <a:pos x="1007" y="510"/>
                </a:cxn>
                <a:cxn ang="0">
                  <a:pos x="985" y="545"/>
                </a:cxn>
                <a:cxn ang="0">
                  <a:pos x="982" y="631"/>
                </a:cxn>
                <a:cxn ang="0">
                  <a:pos x="957" y="695"/>
                </a:cxn>
              </a:cxnLst>
              <a:rect l="0" t="0" r="r" b="b"/>
              <a:pathLst>
                <a:path w="1024" h="747">
                  <a:moveTo>
                    <a:pt x="953" y="730"/>
                  </a:moveTo>
                  <a:lnTo>
                    <a:pt x="931" y="740"/>
                  </a:lnTo>
                  <a:lnTo>
                    <a:pt x="906" y="708"/>
                  </a:lnTo>
                  <a:lnTo>
                    <a:pt x="883" y="708"/>
                  </a:lnTo>
                  <a:lnTo>
                    <a:pt x="868" y="730"/>
                  </a:lnTo>
                  <a:lnTo>
                    <a:pt x="836" y="730"/>
                  </a:lnTo>
                  <a:lnTo>
                    <a:pt x="823" y="714"/>
                  </a:lnTo>
                  <a:lnTo>
                    <a:pt x="807" y="705"/>
                  </a:lnTo>
                  <a:lnTo>
                    <a:pt x="779" y="698"/>
                  </a:lnTo>
                  <a:lnTo>
                    <a:pt x="750" y="679"/>
                  </a:lnTo>
                  <a:lnTo>
                    <a:pt x="709" y="701"/>
                  </a:lnTo>
                  <a:lnTo>
                    <a:pt x="696" y="720"/>
                  </a:lnTo>
                  <a:lnTo>
                    <a:pt x="648" y="727"/>
                  </a:lnTo>
                  <a:lnTo>
                    <a:pt x="613" y="746"/>
                  </a:lnTo>
                  <a:lnTo>
                    <a:pt x="547" y="720"/>
                  </a:lnTo>
                  <a:lnTo>
                    <a:pt x="540" y="714"/>
                  </a:lnTo>
                  <a:lnTo>
                    <a:pt x="531" y="679"/>
                  </a:lnTo>
                  <a:lnTo>
                    <a:pt x="524" y="650"/>
                  </a:lnTo>
                  <a:lnTo>
                    <a:pt x="518" y="657"/>
                  </a:lnTo>
                  <a:lnTo>
                    <a:pt x="512" y="669"/>
                  </a:lnTo>
                  <a:lnTo>
                    <a:pt x="496" y="711"/>
                  </a:lnTo>
                  <a:lnTo>
                    <a:pt x="483" y="720"/>
                  </a:lnTo>
                  <a:lnTo>
                    <a:pt x="458" y="720"/>
                  </a:lnTo>
                  <a:lnTo>
                    <a:pt x="429" y="708"/>
                  </a:lnTo>
                  <a:lnTo>
                    <a:pt x="429" y="714"/>
                  </a:lnTo>
                  <a:lnTo>
                    <a:pt x="388" y="736"/>
                  </a:lnTo>
                  <a:lnTo>
                    <a:pt x="334" y="736"/>
                  </a:lnTo>
                  <a:lnTo>
                    <a:pt x="312" y="730"/>
                  </a:lnTo>
                  <a:lnTo>
                    <a:pt x="299" y="708"/>
                  </a:lnTo>
                  <a:lnTo>
                    <a:pt x="293" y="698"/>
                  </a:lnTo>
                  <a:lnTo>
                    <a:pt x="267" y="708"/>
                  </a:lnTo>
                  <a:lnTo>
                    <a:pt x="261" y="698"/>
                  </a:lnTo>
                  <a:lnTo>
                    <a:pt x="239" y="720"/>
                  </a:lnTo>
                  <a:lnTo>
                    <a:pt x="200" y="720"/>
                  </a:lnTo>
                  <a:lnTo>
                    <a:pt x="169" y="708"/>
                  </a:lnTo>
                  <a:lnTo>
                    <a:pt x="169" y="698"/>
                  </a:lnTo>
                  <a:lnTo>
                    <a:pt x="146" y="685"/>
                  </a:lnTo>
                  <a:lnTo>
                    <a:pt x="118" y="701"/>
                  </a:lnTo>
                  <a:lnTo>
                    <a:pt x="86" y="720"/>
                  </a:lnTo>
                  <a:lnTo>
                    <a:pt x="61" y="717"/>
                  </a:lnTo>
                  <a:lnTo>
                    <a:pt x="45" y="698"/>
                  </a:lnTo>
                  <a:lnTo>
                    <a:pt x="29" y="685"/>
                  </a:lnTo>
                  <a:lnTo>
                    <a:pt x="32" y="650"/>
                  </a:lnTo>
                  <a:lnTo>
                    <a:pt x="35" y="634"/>
                  </a:lnTo>
                  <a:lnTo>
                    <a:pt x="35" y="590"/>
                  </a:lnTo>
                  <a:lnTo>
                    <a:pt x="32" y="555"/>
                  </a:lnTo>
                  <a:lnTo>
                    <a:pt x="32" y="526"/>
                  </a:lnTo>
                  <a:lnTo>
                    <a:pt x="29" y="510"/>
                  </a:lnTo>
                  <a:lnTo>
                    <a:pt x="23" y="501"/>
                  </a:lnTo>
                  <a:lnTo>
                    <a:pt x="13" y="472"/>
                  </a:lnTo>
                  <a:lnTo>
                    <a:pt x="7" y="450"/>
                  </a:lnTo>
                  <a:lnTo>
                    <a:pt x="0" y="421"/>
                  </a:lnTo>
                  <a:lnTo>
                    <a:pt x="4" y="405"/>
                  </a:lnTo>
                  <a:lnTo>
                    <a:pt x="19" y="383"/>
                  </a:lnTo>
                  <a:lnTo>
                    <a:pt x="29" y="367"/>
                  </a:lnTo>
                  <a:lnTo>
                    <a:pt x="23" y="354"/>
                  </a:lnTo>
                  <a:lnTo>
                    <a:pt x="19" y="319"/>
                  </a:lnTo>
                  <a:lnTo>
                    <a:pt x="19" y="297"/>
                  </a:lnTo>
                  <a:lnTo>
                    <a:pt x="26" y="274"/>
                  </a:lnTo>
                  <a:lnTo>
                    <a:pt x="32" y="265"/>
                  </a:lnTo>
                  <a:lnTo>
                    <a:pt x="42" y="258"/>
                  </a:lnTo>
                  <a:lnTo>
                    <a:pt x="64" y="252"/>
                  </a:lnTo>
                  <a:lnTo>
                    <a:pt x="70" y="252"/>
                  </a:lnTo>
                  <a:lnTo>
                    <a:pt x="70" y="236"/>
                  </a:lnTo>
                  <a:lnTo>
                    <a:pt x="86" y="220"/>
                  </a:lnTo>
                  <a:lnTo>
                    <a:pt x="102" y="214"/>
                  </a:lnTo>
                  <a:lnTo>
                    <a:pt x="96" y="204"/>
                  </a:lnTo>
                  <a:lnTo>
                    <a:pt x="96" y="185"/>
                  </a:lnTo>
                  <a:lnTo>
                    <a:pt x="102" y="175"/>
                  </a:lnTo>
                  <a:lnTo>
                    <a:pt x="118" y="169"/>
                  </a:lnTo>
                  <a:lnTo>
                    <a:pt x="137" y="169"/>
                  </a:lnTo>
                  <a:lnTo>
                    <a:pt x="153" y="172"/>
                  </a:lnTo>
                  <a:lnTo>
                    <a:pt x="169" y="185"/>
                  </a:lnTo>
                  <a:lnTo>
                    <a:pt x="169" y="156"/>
                  </a:lnTo>
                  <a:lnTo>
                    <a:pt x="175" y="137"/>
                  </a:lnTo>
                  <a:lnTo>
                    <a:pt x="188" y="131"/>
                  </a:lnTo>
                  <a:lnTo>
                    <a:pt x="210" y="131"/>
                  </a:lnTo>
                  <a:lnTo>
                    <a:pt x="207" y="118"/>
                  </a:lnTo>
                  <a:lnTo>
                    <a:pt x="207" y="102"/>
                  </a:lnTo>
                  <a:lnTo>
                    <a:pt x="216" y="89"/>
                  </a:lnTo>
                  <a:lnTo>
                    <a:pt x="232" y="83"/>
                  </a:lnTo>
                  <a:lnTo>
                    <a:pt x="232" y="73"/>
                  </a:lnTo>
                  <a:lnTo>
                    <a:pt x="235" y="61"/>
                  </a:lnTo>
                  <a:lnTo>
                    <a:pt x="248" y="54"/>
                  </a:lnTo>
                  <a:lnTo>
                    <a:pt x="261" y="51"/>
                  </a:lnTo>
                  <a:lnTo>
                    <a:pt x="267" y="51"/>
                  </a:lnTo>
                  <a:lnTo>
                    <a:pt x="270" y="35"/>
                  </a:lnTo>
                  <a:lnTo>
                    <a:pt x="283" y="19"/>
                  </a:lnTo>
                  <a:lnTo>
                    <a:pt x="305" y="16"/>
                  </a:lnTo>
                  <a:lnTo>
                    <a:pt x="321" y="16"/>
                  </a:lnTo>
                  <a:lnTo>
                    <a:pt x="328" y="6"/>
                  </a:lnTo>
                  <a:lnTo>
                    <a:pt x="343" y="0"/>
                  </a:lnTo>
                  <a:lnTo>
                    <a:pt x="366" y="6"/>
                  </a:lnTo>
                  <a:lnTo>
                    <a:pt x="385" y="16"/>
                  </a:lnTo>
                  <a:lnTo>
                    <a:pt x="394" y="19"/>
                  </a:lnTo>
                  <a:lnTo>
                    <a:pt x="407" y="29"/>
                  </a:lnTo>
                  <a:lnTo>
                    <a:pt x="413" y="35"/>
                  </a:lnTo>
                  <a:lnTo>
                    <a:pt x="423" y="35"/>
                  </a:lnTo>
                  <a:lnTo>
                    <a:pt x="439" y="38"/>
                  </a:lnTo>
                  <a:lnTo>
                    <a:pt x="448" y="54"/>
                  </a:lnTo>
                  <a:lnTo>
                    <a:pt x="458" y="64"/>
                  </a:lnTo>
                  <a:lnTo>
                    <a:pt x="470" y="48"/>
                  </a:lnTo>
                  <a:lnTo>
                    <a:pt x="493" y="38"/>
                  </a:lnTo>
                  <a:lnTo>
                    <a:pt x="512" y="42"/>
                  </a:lnTo>
                  <a:lnTo>
                    <a:pt x="518" y="57"/>
                  </a:lnTo>
                  <a:lnTo>
                    <a:pt x="518" y="61"/>
                  </a:lnTo>
                  <a:lnTo>
                    <a:pt x="531" y="61"/>
                  </a:lnTo>
                  <a:lnTo>
                    <a:pt x="534" y="54"/>
                  </a:lnTo>
                  <a:lnTo>
                    <a:pt x="540" y="45"/>
                  </a:lnTo>
                  <a:lnTo>
                    <a:pt x="556" y="35"/>
                  </a:lnTo>
                  <a:lnTo>
                    <a:pt x="575" y="32"/>
                  </a:lnTo>
                  <a:lnTo>
                    <a:pt x="601" y="42"/>
                  </a:lnTo>
                  <a:lnTo>
                    <a:pt x="607" y="51"/>
                  </a:lnTo>
                  <a:lnTo>
                    <a:pt x="607" y="61"/>
                  </a:lnTo>
                  <a:lnTo>
                    <a:pt x="620" y="67"/>
                  </a:lnTo>
                  <a:lnTo>
                    <a:pt x="629" y="57"/>
                  </a:lnTo>
                  <a:lnTo>
                    <a:pt x="648" y="45"/>
                  </a:lnTo>
                  <a:lnTo>
                    <a:pt x="671" y="45"/>
                  </a:lnTo>
                  <a:lnTo>
                    <a:pt x="693" y="51"/>
                  </a:lnTo>
                  <a:lnTo>
                    <a:pt x="709" y="61"/>
                  </a:lnTo>
                  <a:lnTo>
                    <a:pt x="715" y="73"/>
                  </a:lnTo>
                  <a:lnTo>
                    <a:pt x="721" y="67"/>
                  </a:lnTo>
                  <a:lnTo>
                    <a:pt x="737" y="57"/>
                  </a:lnTo>
                  <a:lnTo>
                    <a:pt x="756" y="54"/>
                  </a:lnTo>
                  <a:lnTo>
                    <a:pt x="779" y="61"/>
                  </a:lnTo>
                  <a:lnTo>
                    <a:pt x="795" y="73"/>
                  </a:lnTo>
                  <a:lnTo>
                    <a:pt x="804" y="89"/>
                  </a:lnTo>
                  <a:lnTo>
                    <a:pt x="823" y="83"/>
                  </a:lnTo>
                  <a:lnTo>
                    <a:pt x="826" y="83"/>
                  </a:lnTo>
                  <a:lnTo>
                    <a:pt x="842" y="89"/>
                  </a:lnTo>
                  <a:lnTo>
                    <a:pt x="852" y="99"/>
                  </a:lnTo>
                  <a:lnTo>
                    <a:pt x="855" y="112"/>
                  </a:lnTo>
                  <a:lnTo>
                    <a:pt x="861" y="96"/>
                  </a:lnTo>
                  <a:lnTo>
                    <a:pt x="871" y="86"/>
                  </a:lnTo>
                  <a:lnTo>
                    <a:pt x="887" y="83"/>
                  </a:lnTo>
                  <a:lnTo>
                    <a:pt x="903" y="89"/>
                  </a:lnTo>
                  <a:lnTo>
                    <a:pt x="912" y="105"/>
                  </a:lnTo>
                  <a:lnTo>
                    <a:pt x="918" y="124"/>
                  </a:lnTo>
                  <a:lnTo>
                    <a:pt x="918" y="140"/>
                  </a:lnTo>
                  <a:lnTo>
                    <a:pt x="918" y="153"/>
                  </a:lnTo>
                  <a:lnTo>
                    <a:pt x="928" y="156"/>
                  </a:lnTo>
                  <a:lnTo>
                    <a:pt x="931" y="163"/>
                  </a:lnTo>
                  <a:lnTo>
                    <a:pt x="934" y="169"/>
                  </a:lnTo>
                  <a:lnTo>
                    <a:pt x="953" y="163"/>
                  </a:lnTo>
                  <a:lnTo>
                    <a:pt x="972" y="169"/>
                  </a:lnTo>
                  <a:lnTo>
                    <a:pt x="988" y="191"/>
                  </a:lnTo>
                  <a:lnTo>
                    <a:pt x="995" y="207"/>
                  </a:lnTo>
                  <a:lnTo>
                    <a:pt x="995" y="220"/>
                  </a:lnTo>
                  <a:lnTo>
                    <a:pt x="995" y="230"/>
                  </a:lnTo>
                  <a:lnTo>
                    <a:pt x="998" y="246"/>
                  </a:lnTo>
                  <a:lnTo>
                    <a:pt x="995" y="258"/>
                  </a:lnTo>
                  <a:lnTo>
                    <a:pt x="1001" y="265"/>
                  </a:lnTo>
                  <a:lnTo>
                    <a:pt x="1014" y="274"/>
                  </a:lnTo>
                  <a:lnTo>
                    <a:pt x="1023" y="293"/>
                  </a:lnTo>
                  <a:lnTo>
                    <a:pt x="1023" y="309"/>
                  </a:lnTo>
                  <a:lnTo>
                    <a:pt x="1020" y="335"/>
                  </a:lnTo>
                  <a:lnTo>
                    <a:pt x="1007" y="360"/>
                  </a:lnTo>
                  <a:lnTo>
                    <a:pt x="1001" y="363"/>
                  </a:lnTo>
                  <a:lnTo>
                    <a:pt x="998" y="376"/>
                  </a:lnTo>
                  <a:lnTo>
                    <a:pt x="995" y="389"/>
                  </a:lnTo>
                  <a:lnTo>
                    <a:pt x="1001" y="411"/>
                  </a:lnTo>
                  <a:lnTo>
                    <a:pt x="1001" y="443"/>
                  </a:lnTo>
                  <a:lnTo>
                    <a:pt x="1001" y="456"/>
                  </a:lnTo>
                  <a:lnTo>
                    <a:pt x="1001" y="478"/>
                  </a:lnTo>
                  <a:lnTo>
                    <a:pt x="1007" y="510"/>
                  </a:lnTo>
                  <a:lnTo>
                    <a:pt x="1014" y="532"/>
                  </a:lnTo>
                  <a:lnTo>
                    <a:pt x="991" y="536"/>
                  </a:lnTo>
                  <a:lnTo>
                    <a:pt x="985" y="545"/>
                  </a:lnTo>
                  <a:lnTo>
                    <a:pt x="985" y="555"/>
                  </a:lnTo>
                  <a:lnTo>
                    <a:pt x="985" y="590"/>
                  </a:lnTo>
                  <a:lnTo>
                    <a:pt x="982" y="631"/>
                  </a:lnTo>
                  <a:lnTo>
                    <a:pt x="976" y="663"/>
                  </a:lnTo>
                  <a:lnTo>
                    <a:pt x="963" y="692"/>
                  </a:lnTo>
                  <a:lnTo>
                    <a:pt x="957" y="695"/>
                  </a:lnTo>
                  <a:lnTo>
                    <a:pt x="950" y="711"/>
                  </a:lnTo>
                  <a:lnTo>
                    <a:pt x="953" y="730"/>
                  </a:lnTo>
                </a:path>
              </a:pathLst>
            </a:custGeom>
            <a:solidFill>
              <a:srgbClr val="B5B5B5"/>
            </a:solidFill>
            <a:ln w="12700" cap="rnd" cmpd="sng">
              <a:solidFill>
                <a:srgbClr val="B5B5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E27D5163-646B-4EE5-B1AF-B81CC5481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1716"/>
              <a:ext cx="456" cy="527"/>
            </a:xfrm>
            <a:custGeom>
              <a:avLst/>
              <a:gdLst/>
              <a:ahLst/>
              <a:cxnLst>
                <a:cxn ang="0">
                  <a:pos x="375" y="517"/>
                </a:cxn>
                <a:cxn ang="0">
                  <a:pos x="331" y="520"/>
                </a:cxn>
                <a:cxn ang="0">
                  <a:pos x="337" y="466"/>
                </a:cxn>
                <a:cxn ang="0">
                  <a:pos x="315" y="431"/>
                </a:cxn>
                <a:cxn ang="0">
                  <a:pos x="271" y="437"/>
                </a:cxn>
                <a:cxn ang="0">
                  <a:pos x="277" y="498"/>
                </a:cxn>
                <a:cxn ang="0">
                  <a:pos x="251" y="520"/>
                </a:cxn>
                <a:cxn ang="0">
                  <a:pos x="201" y="514"/>
                </a:cxn>
                <a:cxn ang="0">
                  <a:pos x="194" y="437"/>
                </a:cxn>
                <a:cxn ang="0">
                  <a:pos x="172" y="376"/>
                </a:cxn>
                <a:cxn ang="0">
                  <a:pos x="131" y="361"/>
                </a:cxn>
                <a:cxn ang="0">
                  <a:pos x="124" y="463"/>
                </a:cxn>
                <a:cxn ang="0">
                  <a:pos x="143" y="507"/>
                </a:cxn>
                <a:cxn ang="0">
                  <a:pos x="105" y="520"/>
                </a:cxn>
                <a:cxn ang="0">
                  <a:pos x="35" y="504"/>
                </a:cxn>
                <a:cxn ang="0">
                  <a:pos x="39" y="450"/>
                </a:cxn>
                <a:cxn ang="0">
                  <a:pos x="20" y="364"/>
                </a:cxn>
                <a:cxn ang="0">
                  <a:pos x="7" y="303"/>
                </a:cxn>
                <a:cxn ang="0">
                  <a:pos x="16" y="182"/>
                </a:cxn>
                <a:cxn ang="0">
                  <a:pos x="35" y="121"/>
                </a:cxn>
                <a:cxn ang="0">
                  <a:pos x="23" y="64"/>
                </a:cxn>
                <a:cxn ang="0">
                  <a:pos x="51" y="23"/>
                </a:cxn>
                <a:cxn ang="0">
                  <a:pos x="105" y="39"/>
                </a:cxn>
                <a:cxn ang="0">
                  <a:pos x="124" y="90"/>
                </a:cxn>
                <a:cxn ang="0">
                  <a:pos x="102" y="141"/>
                </a:cxn>
                <a:cxn ang="0">
                  <a:pos x="147" y="195"/>
                </a:cxn>
                <a:cxn ang="0">
                  <a:pos x="166" y="169"/>
                </a:cxn>
                <a:cxn ang="0">
                  <a:pos x="153" y="125"/>
                </a:cxn>
                <a:cxn ang="0">
                  <a:pos x="147" y="83"/>
                </a:cxn>
                <a:cxn ang="0">
                  <a:pos x="169" y="39"/>
                </a:cxn>
                <a:cxn ang="0">
                  <a:pos x="220" y="74"/>
                </a:cxn>
                <a:cxn ang="0">
                  <a:pos x="242" y="93"/>
                </a:cxn>
                <a:cxn ang="0">
                  <a:pos x="236" y="118"/>
                </a:cxn>
                <a:cxn ang="0">
                  <a:pos x="248" y="150"/>
                </a:cxn>
                <a:cxn ang="0">
                  <a:pos x="277" y="185"/>
                </a:cxn>
                <a:cxn ang="0">
                  <a:pos x="309" y="243"/>
                </a:cxn>
                <a:cxn ang="0">
                  <a:pos x="318" y="160"/>
                </a:cxn>
                <a:cxn ang="0">
                  <a:pos x="347" y="121"/>
                </a:cxn>
                <a:cxn ang="0">
                  <a:pos x="344" y="93"/>
                </a:cxn>
                <a:cxn ang="0">
                  <a:pos x="331" y="48"/>
                </a:cxn>
                <a:cxn ang="0">
                  <a:pos x="347" y="7"/>
                </a:cxn>
                <a:cxn ang="0">
                  <a:pos x="413" y="16"/>
                </a:cxn>
                <a:cxn ang="0">
                  <a:pos x="423" y="74"/>
                </a:cxn>
                <a:cxn ang="0">
                  <a:pos x="448" y="201"/>
                </a:cxn>
                <a:cxn ang="0">
                  <a:pos x="442" y="303"/>
                </a:cxn>
                <a:cxn ang="0">
                  <a:pos x="423" y="364"/>
                </a:cxn>
                <a:cxn ang="0">
                  <a:pos x="423" y="485"/>
                </a:cxn>
                <a:cxn ang="0">
                  <a:pos x="436" y="504"/>
                </a:cxn>
                <a:cxn ang="0">
                  <a:pos x="394" y="526"/>
                </a:cxn>
              </a:cxnLst>
              <a:rect l="0" t="0" r="r" b="b"/>
              <a:pathLst>
                <a:path w="456" h="527">
                  <a:moveTo>
                    <a:pt x="385" y="526"/>
                  </a:moveTo>
                  <a:lnTo>
                    <a:pt x="375" y="510"/>
                  </a:lnTo>
                  <a:lnTo>
                    <a:pt x="375" y="517"/>
                  </a:lnTo>
                  <a:lnTo>
                    <a:pt x="359" y="526"/>
                  </a:lnTo>
                  <a:lnTo>
                    <a:pt x="347" y="526"/>
                  </a:lnTo>
                  <a:lnTo>
                    <a:pt x="331" y="520"/>
                  </a:lnTo>
                  <a:lnTo>
                    <a:pt x="334" y="504"/>
                  </a:lnTo>
                  <a:lnTo>
                    <a:pt x="337" y="488"/>
                  </a:lnTo>
                  <a:lnTo>
                    <a:pt x="337" y="466"/>
                  </a:lnTo>
                  <a:lnTo>
                    <a:pt x="331" y="431"/>
                  </a:lnTo>
                  <a:lnTo>
                    <a:pt x="325" y="399"/>
                  </a:lnTo>
                  <a:lnTo>
                    <a:pt x="315" y="431"/>
                  </a:lnTo>
                  <a:lnTo>
                    <a:pt x="309" y="443"/>
                  </a:lnTo>
                  <a:lnTo>
                    <a:pt x="293" y="440"/>
                  </a:lnTo>
                  <a:lnTo>
                    <a:pt x="271" y="437"/>
                  </a:lnTo>
                  <a:lnTo>
                    <a:pt x="264" y="466"/>
                  </a:lnTo>
                  <a:lnTo>
                    <a:pt x="258" y="491"/>
                  </a:lnTo>
                  <a:lnTo>
                    <a:pt x="277" y="498"/>
                  </a:lnTo>
                  <a:lnTo>
                    <a:pt x="277" y="504"/>
                  </a:lnTo>
                  <a:lnTo>
                    <a:pt x="264" y="510"/>
                  </a:lnTo>
                  <a:lnTo>
                    <a:pt x="251" y="520"/>
                  </a:lnTo>
                  <a:lnTo>
                    <a:pt x="229" y="520"/>
                  </a:lnTo>
                  <a:lnTo>
                    <a:pt x="210" y="520"/>
                  </a:lnTo>
                  <a:lnTo>
                    <a:pt x="201" y="514"/>
                  </a:lnTo>
                  <a:lnTo>
                    <a:pt x="197" y="504"/>
                  </a:lnTo>
                  <a:lnTo>
                    <a:pt x="197" y="488"/>
                  </a:lnTo>
                  <a:lnTo>
                    <a:pt x="194" y="437"/>
                  </a:lnTo>
                  <a:lnTo>
                    <a:pt x="194" y="421"/>
                  </a:lnTo>
                  <a:lnTo>
                    <a:pt x="172" y="408"/>
                  </a:lnTo>
                  <a:lnTo>
                    <a:pt x="172" y="376"/>
                  </a:lnTo>
                  <a:lnTo>
                    <a:pt x="166" y="354"/>
                  </a:lnTo>
                  <a:lnTo>
                    <a:pt x="153" y="351"/>
                  </a:lnTo>
                  <a:lnTo>
                    <a:pt x="131" y="361"/>
                  </a:lnTo>
                  <a:lnTo>
                    <a:pt x="134" y="376"/>
                  </a:lnTo>
                  <a:lnTo>
                    <a:pt x="131" y="431"/>
                  </a:lnTo>
                  <a:lnTo>
                    <a:pt x="124" y="463"/>
                  </a:lnTo>
                  <a:lnTo>
                    <a:pt x="118" y="494"/>
                  </a:lnTo>
                  <a:lnTo>
                    <a:pt x="137" y="504"/>
                  </a:lnTo>
                  <a:lnTo>
                    <a:pt x="143" y="507"/>
                  </a:lnTo>
                  <a:lnTo>
                    <a:pt x="140" y="510"/>
                  </a:lnTo>
                  <a:lnTo>
                    <a:pt x="131" y="517"/>
                  </a:lnTo>
                  <a:lnTo>
                    <a:pt x="105" y="520"/>
                  </a:lnTo>
                  <a:lnTo>
                    <a:pt x="80" y="517"/>
                  </a:lnTo>
                  <a:lnTo>
                    <a:pt x="48" y="514"/>
                  </a:lnTo>
                  <a:lnTo>
                    <a:pt x="35" y="504"/>
                  </a:lnTo>
                  <a:lnTo>
                    <a:pt x="29" y="488"/>
                  </a:lnTo>
                  <a:lnTo>
                    <a:pt x="32" y="469"/>
                  </a:lnTo>
                  <a:lnTo>
                    <a:pt x="39" y="450"/>
                  </a:lnTo>
                  <a:lnTo>
                    <a:pt x="39" y="421"/>
                  </a:lnTo>
                  <a:lnTo>
                    <a:pt x="32" y="370"/>
                  </a:lnTo>
                  <a:lnTo>
                    <a:pt x="20" y="364"/>
                  </a:lnTo>
                  <a:lnTo>
                    <a:pt x="13" y="341"/>
                  </a:lnTo>
                  <a:lnTo>
                    <a:pt x="23" y="319"/>
                  </a:lnTo>
                  <a:lnTo>
                    <a:pt x="7" y="303"/>
                  </a:lnTo>
                  <a:lnTo>
                    <a:pt x="0" y="281"/>
                  </a:lnTo>
                  <a:lnTo>
                    <a:pt x="7" y="230"/>
                  </a:lnTo>
                  <a:lnTo>
                    <a:pt x="16" y="182"/>
                  </a:lnTo>
                  <a:lnTo>
                    <a:pt x="35" y="157"/>
                  </a:lnTo>
                  <a:lnTo>
                    <a:pt x="51" y="141"/>
                  </a:lnTo>
                  <a:lnTo>
                    <a:pt x="35" y="121"/>
                  </a:lnTo>
                  <a:lnTo>
                    <a:pt x="29" y="102"/>
                  </a:lnTo>
                  <a:lnTo>
                    <a:pt x="23" y="83"/>
                  </a:lnTo>
                  <a:lnTo>
                    <a:pt x="23" y="64"/>
                  </a:lnTo>
                  <a:lnTo>
                    <a:pt x="29" y="45"/>
                  </a:lnTo>
                  <a:lnTo>
                    <a:pt x="35" y="32"/>
                  </a:lnTo>
                  <a:lnTo>
                    <a:pt x="51" y="23"/>
                  </a:lnTo>
                  <a:lnTo>
                    <a:pt x="70" y="23"/>
                  </a:lnTo>
                  <a:lnTo>
                    <a:pt x="89" y="29"/>
                  </a:lnTo>
                  <a:lnTo>
                    <a:pt x="105" y="39"/>
                  </a:lnTo>
                  <a:lnTo>
                    <a:pt x="112" y="51"/>
                  </a:lnTo>
                  <a:lnTo>
                    <a:pt x="121" y="70"/>
                  </a:lnTo>
                  <a:lnTo>
                    <a:pt x="124" y="90"/>
                  </a:lnTo>
                  <a:lnTo>
                    <a:pt x="124" y="106"/>
                  </a:lnTo>
                  <a:lnTo>
                    <a:pt x="118" y="121"/>
                  </a:lnTo>
                  <a:lnTo>
                    <a:pt x="102" y="141"/>
                  </a:lnTo>
                  <a:lnTo>
                    <a:pt x="115" y="150"/>
                  </a:lnTo>
                  <a:lnTo>
                    <a:pt x="134" y="166"/>
                  </a:lnTo>
                  <a:lnTo>
                    <a:pt x="147" y="195"/>
                  </a:lnTo>
                  <a:lnTo>
                    <a:pt x="156" y="230"/>
                  </a:lnTo>
                  <a:lnTo>
                    <a:pt x="159" y="201"/>
                  </a:lnTo>
                  <a:lnTo>
                    <a:pt x="166" y="169"/>
                  </a:lnTo>
                  <a:lnTo>
                    <a:pt x="172" y="147"/>
                  </a:lnTo>
                  <a:lnTo>
                    <a:pt x="156" y="141"/>
                  </a:lnTo>
                  <a:lnTo>
                    <a:pt x="153" y="125"/>
                  </a:lnTo>
                  <a:lnTo>
                    <a:pt x="153" y="112"/>
                  </a:lnTo>
                  <a:lnTo>
                    <a:pt x="147" y="99"/>
                  </a:lnTo>
                  <a:lnTo>
                    <a:pt x="147" y="83"/>
                  </a:lnTo>
                  <a:lnTo>
                    <a:pt x="147" y="61"/>
                  </a:lnTo>
                  <a:lnTo>
                    <a:pt x="153" y="48"/>
                  </a:lnTo>
                  <a:lnTo>
                    <a:pt x="169" y="39"/>
                  </a:lnTo>
                  <a:lnTo>
                    <a:pt x="197" y="42"/>
                  </a:lnTo>
                  <a:lnTo>
                    <a:pt x="207" y="51"/>
                  </a:lnTo>
                  <a:lnTo>
                    <a:pt x="220" y="74"/>
                  </a:lnTo>
                  <a:lnTo>
                    <a:pt x="226" y="83"/>
                  </a:lnTo>
                  <a:lnTo>
                    <a:pt x="236" y="86"/>
                  </a:lnTo>
                  <a:lnTo>
                    <a:pt x="242" y="93"/>
                  </a:lnTo>
                  <a:lnTo>
                    <a:pt x="242" y="99"/>
                  </a:lnTo>
                  <a:lnTo>
                    <a:pt x="236" y="106"/>
                  </a:lnTo>
                  <a:lnTo>
                    <a:pt x="236" y="118"/>
                  </a:lnTo>
                  <a:lnTo>
                    <a:pt x="236" y="128"/>
                  </a:lnTo>
                  <a:lnTo>
                    <a:pt x="226" y="141"/>
                  </a:lnTo>
                  <a:lnTo>
                    <a:pt x="248" y="150"/>
                  </a:lnTo>
                  <a:lnTo>
                    <a:pt x="255" y="153"/>
                  </a:lnTo>
                  <a:lnTo>
                    <a:pt x="264" y="163"/>
                  </a:lnTo>
                  <a:lnTo>
                    <a:pt x="277" y="185"/>
                  </a:lnTo>
                  <a:lnTo>
                    <a:pt x="293" y="223"/>
                  </a:lnTo>
                  <a:lnTo>
                    <a:pt x="302" y="246"/>
                  </a:lnTo>
                  <a:lnTo>
                    <a:pt x="309" y="243"/>
                  </a:lnTo>
                  <a:lnTo>
                    <a:pt x="312" y="214"/>
                  </a:lnTo>
                  <a:lnTo>
                    <a:pt x="318" y="176"/>
                  </a:lnTo>
                  <a:lnTo>
                    <a:pt x="318" y="160"/>
                  </a:lnTo>
                  <a:lnTo>
                    <a:pt x="328" y="141"/>
                  </a:lnTo>
                  <a:lnTo>
                    <a:pt x="334" y="134"/>
                  </a:lnTo>
                  <a:lnTo>
                    <a:pt x="347" y="121"/>
                  </a:lnTo>
                  <a:lnTo>
                    <a:pt x="359" y="112"/>
                  </a:lnTo>
                  <a:lnTo>
                    <a:pt x="353" y="106"/>
                  </a:lnTo>
                  <a:lnTo>
                    <a:pt x="344" y="93"/>
                  </a:lnTo>
                  <a:lnTo>
                    <a:pt x="337" y="80"/>
                  </a:lnTo>
                  <a:lnTo>
                    <a:pt x="334" y="64"/>
                  </a:lnTo>
                  <a:lnTo>
                    <a:pt x="331" y="48"/>
                  </a:lnTo>
                  <a:lnTo>
                    <a:pt x="334" y="32"/>
                  </a:lnTo>
                  <a:lnTo>
                    <a:pt x="340" y="16"/>
                  </a:lnTo>
                  <a:lnTo>
                    <a:pt x="347" y="7"/>
                  </a:lnTo>
                  <a:lnTo>
                    <a:pt x="366" y="0"/>
                  </a:lnTo>
                  <a:lnTo>
                    <a:pt x="394" y="0"/>
                  </a:lnTo>
                  <a:lnTo>
                    <a:pt x="413" y="16"/>
                  </a:lnTo>
                  <a:lnTo>
                    <a:pt x="423" y="32"/>
                  </a:lnTo>
                  <a:lnTo>
                    <a:pt x="423" y="51"/>
                  </a:lnTo>
                  <a:lnTo>
                    <a:pt x="423" y="74"/>
                  </a:lnTo>
                  <a:lnTo>
                    <a:pt x="413" y="112"/>
                  </a:lnTo>
                  <a:lnTo>
                    <a:pt x="436" y="150"/>
                  </a:lnTo>
                  <a:lnTo>
                    <a:pt x="448" y="201"/>
                  </a:lnTo>
                  <a:lnTo>
                    <a:pt x="455" y="259"/>
                  </a:lnTo>
                  <a:lnTo>
                    <a:pt x="448" y="287"/>
                  </a:lnTo>
                  <a:lnTo>
                    <a:pt x="442" y="303"/>
                  </a:lnTo>
                  <a:lnTo>
                    <a:pt x="445" y="341"/>
                  </a:lnTo>
                  <a:lnTo>
                    <a:pt x="436" y="361"/>
                  </a:lnTo>
                  <a:lnTo>
                    <a:pt x="423" y="364"/>
                  </a:lnTo>
                  <a:lnTo>
                    <a:pt x="423" y="399"/>
                  </a:lnTo>
                  <a:lnTo>
                    <a:pt x="417" y="488"/>
                  </a:lnTo>
                  <a:lnTo>
                    <a:pt x="423" y="485"/>
                  </a:lnTo>
                  <a:lnTo>
                    <a:pt x="433" y="482"/>
                  </a:lnTo>
                  <a:lnTo>
                    <a:pt x="439" y="488"/>
                  </a:lnTo>
                  <a:lnTo>
                    <a:pt x="436" y="504"/>
                  </a:lnTo>
                  <a:lnTo>
                    <a:pt x="423" y="520"/>
                  </a:lnTo>
                  <a:lnTo>
                    <a:pt x="404" y="526"/>
                  </a:lnTo>
                  <a:lnTo>
                    <a:pt x="394" y="526"/>
                  </a:lnTo>
                  <a:lnTo>
                    <a:pt x="385" y="52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id="{215504B9-85BF-432A-92FB-AE212F01E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1748"/>
              <a:ext cx="291" cy="505"/>
            </a:xfrm>
            <a:custGeom>
              <a:avLst/>
              <a:gdLst/>
              <a:ahLst/>
              <a:cxnLst>
                <a:cxn ang="0">
                  <a:pos x="258" y="287"/>
                </a:cxn>
                <a:cxn ang="0">
                  <a:pos x="274" y="329"/>
                </a:cxn>
                <a:cxn ang="0">
                  <a:pos x="245" y="344"/>
                </a:cxn>
                <a:cxn ang="0">
                  <a:pos x="245" y="367"/>
                </a:cxn>
                <a:cxn ang="0">
                  <a:pos x="239" y="399"/>
                </a:cxn>
                <a:cxn ang="0">
                  <a:pos x="239" y="446"/>
                </a:cxn>
                <a:cxn ang="0">
                  <a:pos x="258" y="466"/>
                </a:cxn>
                <a:cxn ang="0">
                  <a:pos x="286" y="466"/>
                </a:cxn>
                <a:cxn ang="0">
                  <a:pos x="261" y="501"/>
                </a:cxn>
                <a:cxn ang="0">
                  <a:pos x="213" y="501"/>
                </a:cxn>
                <a:cxn ang="0">
                  <a:pos x="182" y="488"/>
                </a:cxn>
                <a:cxn ang="0">
                  <a:pos x="156" y="482"/>
                </a:cxn>
                <a:cxn ang="0">
                  <a:pos x="143" y="434"/>
                </a:cxn>
                <a:cxn ang="0">
                  <a:pos x="140" y="411"/>
                </a:cxn>
                <a:cxn ang="0">
                  <a:pos x="118" y="437"/>
                </a:cxn>
                <a:cxn ang="0">
                  <a:pos x="108" y="475"/>
                </a:cxn>
                <a:cxn ang="0">
                  <a:pos x="118" y="488"/>
                </a:cxn>
                <a:cxn ang="0">
                  <a:pos x="67" y="494"/>
                </a:cxn>
                <a:cxn ang="0">
                  <a:pos x="26" y="482"/>
                </a:cxn>
                <a:cxn ang="0">
                  <a:pos x="20" y="462"/>
                </a:cxn>
                <a:cxn ang="0">
                  <a:pos x="26" y="367"/>
                </a:cxn>
                <a:cxn ang="0">
                  <a:pos x="23" y="329"/>
                </a:cxn>
                <a:cxn ang="0">
                  <a:pos x="16" y="287"/>
                </a:cxn>
                <a:cxn ang="0">
                  <a:pos x="7" y="214"/>
                </a:cxn>
                <a:cxn ang="0">
                  <a:pos x="10" y="131"/>
                </a:cxn>
                <a:cxn ang="0">
                  <a:pos x="0" y="74"/>
                </a:cxn>
                <a:cxn ang="0">
                  <a:pos x="7" y="26"/>
                </a:cxn>
                <a:cxn ang="0">
                  <a:pos x="42" y="0"/>
                </a:cxn>
                <a:cxn ang="0">
                  <a:pos x="77" y="19"/>
                </a:cxn>
                <a:cxn ang="0">
                  <a:pos x="89" y="48"/>
                </a:cxn>
                <a:cxn ang="0">
                  <a:pos x="96" y="61"/>
                </a:cxn>
                <a:cxn ang="0">
                  <a:pos x="99" y="80"/>
                </a:cxn>
                <a:cxn ang="0">
                  <a:pos x="89" y="86"/>
                </a:cxn>
                <a:cxn ang="0">
                  <a:pos x="93" y="121"/>
                </a:cxn>
                <a:cxn ang="0">
                  <a:pos x="83" y="131"/>
                </a:cxn>
                <a:cxn ang="0">
                  <a:pos x="102" y="153"/>
                </a:cxn>
                <a:cxn ang="0">
                  <a:pos x="137" y="121"/>
                </a:cxn>
                <a:cxn ang="0">
                  <a:pos x="124" y="83"/>
                </a:cxn>
                <a:cxn ang="0">
                  <a:pos x="121" y="32"/>
                </a:cxn>
                <a:cxn ang="0">
                  <a:pos x="143" y="3"/>
                </a:cxn>
                <a:cxn ang="0">
                  <a:pos x="178" y="13"/>
                </a:cxn>
                <a:cxn ang="0">
                  <a:pos x="201" y="42"/>
                </a:cxn>
                <a:cxn ang="0">
                  <a:pos x="223" y="51"/>
                </a:cxn>
                <a:cxn ang="0">
                  <a:pos x="229" y="67"/>
                </a:cxn>
                <a:cxn ang="0">
                  <a:pos x="207" y="89"/>
                </a:cxn>
                <a:cxn ang="0">
                  <a:pos x="220" y="121"/>
                </a:cxn>
                <a:cxn ang="0">
                  <a:pos x="213" y="140"/>
                </a:cxn>
                <a:cxn ang="0">
                  <a:pos x="242" y="191"/>
                </a:cxn>
                <a:cxn ang="0">
                  <a:pos x="255" y="242"/>
                </a:cxn>
                <a:cxn ang="0">
                  <a:pos x="242" y="262"/>
                </a:cxn>
              </a:cxnLst>
              <a:rect l="0" t="0" r="r" b="b"/>
              <a:pathLst>
                <a:path w="291" h="505">
                  <a:moveTo>
                    <a:pt x="248" y="271"/>
                  </a:moveTo>
                  <a:lnTo>
                    <a:pt x="258" y="287"/>
                  </a:lnTo>
                  <a:lnTo>
                    <a:pt x="264" y="309"/>
                  </a:lnTo>
                  <a:lnTo>
                    <a:pt x="274" y="329"/>
                  </a:lnTo>
                  <a:lnTo>
                    <a:pt x="245" y="338"/>
                  </a:lnTo>
                  <a:lnTo>
                    <a:pt x="245" y="344"/>
                  </a:lnTo>
                  <a:lnTo>
                    <a:pt x="251" y="354"/>
                  </a:lnTo>
                  <a:lnTo>
                    <a:pt x="245" y="367"/>
                  </a:lnTo>
                  <a:lnTo>
                    <a:pt x="242" y="376"/>
                  </a:lnTo>
                  <a:lnTo>
                    <a:pt x="239" y="399"/>
                  </a:lnTo>
                  <a:lnTo>
                    <a:pt x="236" y="424"/>
                  </a:lnTo>
                  <a:lnTo>
                    <a:pt x="239" y="446"/>
                  </a:lnTo>
                  <a:lnTo>
                    <a:pt x="239" y="456"/>
                  </a:lnTo>
                  <a:lnTo>
                    <a:pt x="258" y="466"/>
                  </a:lnTo>
                  <a:lnTo>
                    <a:pt x="267" y="462"/>
                  </a:lnTo>
                  <a:lnTo>
                    <a:pt x="286" y="466"/>
                  </a:lnTo>
                  <a:lnTo>
                    <a:pt x="290" y="475"/>
                  </a:lnTo>
                  <a:lnTo>
                    <a:pt x="261" y="501"/>
                  </a:lnTo>
                  <a:lnTo>
                    <a:pt x="242" y="504"/>
                  </a:lnTo>
                  <a:lnTo>
                    <a:pt x="213" y="501"/>
                  </a:lnTo>
                  <a:lnTo>
                    <a:pt x="194" y="491"/>
                  </a:lnTo>
                  <a:lnTo>
                    <a:pt x="182" y="488"/>
                  </a:lnTo>
                  <a:lnTo>
                    <a:pt x="172" y="488"/>
                  </a:lnTo>
                  <a:lnTo>
                    <a:pt x="156" y="482"/>
                  </a:lnTo>
                  <a:lnTo>
                    <a:pt x="143" y="475"/>
                  </a:lnTo>
                  <a:lnTo>
                    <a:pt x="143" y="434"/>
                  </a:lnTo>
                  <a:lnTo>
                    <a:pt x="143" y="405"/>
                  </a:lnTo>
                  <a:lnTo>
                    <a:pt x="140" y="411"/>
                  </a:lnTo>
                  <a:lnTo>
                    <a:pt x="134" y="431"/>
                  </a:lnTo>
                  <a:lnTo>
                    <a:pt x="118" y="437"/>
                  </a:lnTo>
                  <a:lnTo>
                    <a:pt x="112" y="453"/>
                  </a:lnTo>
                  <a:lnTo>
                    <a:pt x="108" y="475"/>
                  </a:lnTo>
                  <a:lnTo>
                    <a:pt x="115" y="478"/>
                  </a:lnTo>
                  <a:lnTo>
                    <a:pt x="118" y="488"/>
                  </a:lnTo>
                  <a:lnTo>
                    <a:pt x="77" y="488"/>
                  </a:lnTo>
                  <a:lnTo>
                    <a:pt x="67" y="494"/>
                  </a:lnTo>
                  <a:lnTo>
                    <a:pt x="48" y="494"/>
                  </a:lnTo>
                  <a:lnTo>
                    <a:pt x="26" y="482"/>
                  </a:lnTo>
                  <a:lnTo>
                    <a:pt x="20" y="472"/>
                  </a:lnTo>
                  <a:lnTo>
                    <a:pt x="20" y="462"/>
                  </a:lnTo>
                  <a:lnTo>
                    <a:pt x="26" y="399"/>
                  </a:lnTo>
                  <a:lnTo>
                    <a:pt x="26" y="367"/>
                  </a:lnTo>
                  <a:lnTo>
                    <a:pt x="26" y="338"/>
                  </a:lnTo>
                  <a:lnTo>
                    <a:pt x="23" y="329"/>
                  </a:lnTo>
                  <a:lnTo>
                    <a:pt x="10" y="322"/>
                  </a:lnTo>
                  <a:lnTo>
                    <a:pt x="16" y="287"/>
                  </a:lnTo>
                  <a:lnTo>
                    <a:pt x="13" y="249"/>
                  </a:lnTo>
                  <a:lnTo>
                    <a:pt x="7" y="214"/>
                  </a:lnTo>
                  <a:lnTo>
                    <a:pt x="7" y="169"/>
                  </a:lnTo>
                  <a:lnTo>
                    <a:pt x="10" y="131"/>
                  </a:lnTo>
                  <a:lnTo>
                    <a:pt x="16" y="109"/>
                  </a:lnTo>
                  <a:lnTo>
                    <a:pt x="0" y="74"/>
                  </a:lnTo>
                  <a:lnTo>
                    <a:pt x="0" y="45"/>
                  </a:lnTo>
                  <a:lnTo>
                    <a:pt x="7" y="26"/>
                  </a:lnTo>
                  <a:lnTo>
                    <a:pt x="20" y="7"/>
                  </a:lnTo>
                  <a:lnTo>
                    <a:pt x="42" y="0"/>
                  </a:lnTo>
                  <a:lnTo>
                    <a:pt x="61" y="7"/>
                  </a:lnTo>
                  <a:lnTo>
                    <a:pt x="77" y="19"/>
                  </a:lnTo>
                  <a:lnTo>
                    <a:pt x="83" y="29"/>
                  </a:lnTo>
                  <a:lnTo>
                    <a:pt x="89" y="48"/>
                  </a:lnTo>
                  <a:lnTo>
                    <a:pt x="89" y="58"/>
                  </a:lnTo>
                  <a:lnTo>
                    <a:pt x="96" y="61"/>
                  </a:lnTo>
                  <a:lnTo>
                    <a:pt x="102" y="67"/>
                  </a:lnTo>
                  <a:lnTo>
                    <a:pt x="99" y="80"/>
                  </a:lnTo>
                  <a:lnTo>
                    <a:pt x="93" y="83"/>
                  </a:lnTo>
                  <a:lnTo>
                    <a:pt x="89" y="86"/>
                  </a:lnTo>
                  <a:lnTo>
                    <a:pt x="93" y="96"/>
                  </a:lnTo>
                  <a:lnTo>
                    <a:pt x="93" y="121"/>
                  </a:lnTo>
                  <a:lnTo>
                    <a:pt x="83" y="125"/>
                  </a:lnTo>
                  <a:lnTo>
                    <a:pt x="83" y="131"/>
                  </a:lnTo>
                  <a:lnTo>
                    <a:pt x="83" y="137"/>
                  </a:lnTo>
                  <a:lnTo>
                    <a:pt x="102" y="153"/>
                  </a:lnTo>
                  <a:lnTo>
                    <a:pt x="121" y="144"/>
                  </a:lnTo>
                  <a:lnTo>
                    <a:pt x="137" y="121"/>
                  </a:lnTo>
                  <a:lnTo>
                    <a:pt x="134" y="109"/>
                  </a:lnTo>
                  <a:lnTo>
                    <a:pt x="124" y="83"/>
                  </a:lnTo>
                  <a:lnTo>
                    <a:pt x="118" y="58"/>
                  </a:lnTo>
                  <a:lnTo>
                    <a:pt x="121" y="32"/>
                  </a:lnTo>
                  <a:lnTo>
                    <a:pt x="131" y="10"/>
                  </a:lnTo>
                  <a:lnTo>
                    <a:pt x="143" y="3"/>
                  </a:lnTo>
                  <a:lnTo>
                    <a:pt x="159" y="3"/>
                  </a:lnTo>
                  <a:lnTo>
                    <a:pt x="178" y="13"/>
                  </a:lnTo>
                  <a:lnTo>
                    <a:pt x="188" y="23"/>
                  </a:lnTo>
                  <a:lnTo>
                    <a:pt x="201" y="42"/>
                  </a:lnTo>
                  <a:lnTo>
                    <a:pt x="207" y="51"/>
                  </a:lnTo>
                  <a:lnTo>
                    <a:pt x="223" y="51"/>
                  </a:lnTo>
                  <a:lnTo>
                    <a:pt x="229" y="58"/>
                  </a:lnTo>
                  <a:lnTo>
                    <a:pt x="229" y="67"/>
                  </a:lnTo>
                  <a:lnTo>
                    <a:pt x="216" y="86"/>
                  </a:lnTo>
                  <a:lnTo>
                    <a:pt x="207" y="89"/>
                  </a:lnTo>
                  <a:lnTo>
                    <a:pt x="220" y="109"/>
                  </a:lnTo>
                  <a:lnTo>
                    <a:pt x="220" y="121"/>
                  </a:lnTo>
                  <a:lnTo>
                    <a:pt x="216" y="134"/>
                  </a:lnTo>
                  <a:lnTo>
                    <a:pt x="213" y="140"/>
                  </a:lnTo>
                  <a:lnTo>
                    <a:pt x="229" y="169"/>
                  </a:lnTo>
                  <a:lnTo>
                    <a:pt x="242" y="191"/>
                  </a:lnTo>
                  <a:lnTo>
                    <a:pt x="248" y="214"/>
                  </a:lnTo>
                  <a:lnTo>
                    <a:pt x="255" y="242"/>
                  </a:lnTo>
                  <a:lnTo>
                    <a:pt x="251" y="258"/>
                  </a:lnTo>
                  <a:lnTo>
                    <a:pt x="242" y="262"/>
                  </a:lnTo>
                  <a:lnTo>
                    <a:pt x="248" y="27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20684DD3-FCA5-444D-88AC-84EE3D1A6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" y="1726"/>
              <a:ext cx="159" cy="517"/>
            </a:xfrm>
            <a:custGeom>
              <a:avLst/>
              <a:gdLst/>
              <a:ahLst/>
              <a:cxnLst>
                <a:cxn ang="0">
                  <a:pos x="114" y="131"/>
                </a:cxn>
                <a:cxn ang="0">
                  <a:pos x="130" y="140"/>
                </a:cxn>
                <a:cxn ang="0">
                  <a:pos x="146" y="162"/>
                </a:cxn>
                <a:cxn ang="0">
                  <a:pos x="155" y="198"/>
                </a:cxn>
                <a:cxn ang="0">
                  <a:pos x="152" y="255"/>
                </a:cxn>
                <a:cxn ang="0">
                  <a:pos x="133" y="277"/>
                </a:cxn>
                <a:cxn ang="0">
                  <a:pos x="136" y="293"/>
                </a:cxn>
                <a:cxn ang="0">
                  <a:pos x="130" y="331"/>
                </a:cxn>
                <a:cxn ang="0">
                  <a:pos x="130" y="351"/>
                </a:cxn>
                <a:cxn ang="0">
                  <a:pos x="130" y="366"/>
                </a:cxn>
                <a:cxn ang="0">
                  <a:pos x="133" y="405"/>
                </a:cxn>
                <a:cxn ang="0">
                  <a:pos x="133" y="449"/>
                </a:cxn>
                <a:cxn ang="0">
                  <a:pos x="139" y="478"/>
                </a:cxn>
                <a:cxn ang="0">
                  <a:pos x="143" y="488"/>
                </a:cxn>
                <a:cxn ang="0">
                  <a:pos x="158" y="494"/>
                </a:cxn>
                <a:cxn ang="0">
                  <a:pos x="155" y="507"/>
                </a:cxn>
                <a:cxn ang="0">
                  <a:pos x="155" y="513"/>
                </a:cxn>
                <a:cxn ang="0">
                  <a:pos x="146" y="516"/>
                </a:cxn>
                <a:cxn ang="0">
                  <a:pos x="95" y="513"/>
                </a:cxn>
                <a:cxn ang="0">
                  <a:pos x="60" y="516"/>
                </a:cxn>
                <a:cxn ang="0">
                  <a:pos x="50" y="510"/>
                </a:cxn>
                <a:cxn ang="0">
                  <a:pos x="47" y="507"/>
                </a:cxn>
                <a:cxn ang="0">
                  <a:pos x="41" y="494"/>
                </a:cxn>
                <a:cxn ang="0">
                  <a:pos x="38" y="472"/>
                </a:cxn>
                <a:cxn ang="0">
                  <a:pos x="35" y="427"/>
                </a:cxn>
                <a:cxn ang="0">
                  <a:pos x="35" y="389"/>
                </a:cxn>
                <a:cxn ang="0">
                  <a:pos x="28" y="354"/>
                </a:cxn>
                <a:cxn ang="0">
                  <a:pos x="31" y="322"/>
                </a:cxn>
                <a:cxn ang="0">
                  <a:pos x="31" y="309"/>
                </a:cxn>
                <a:cxn ang="0">
                  <a:pos x="28" y="309"/>
                </a:cxn>
                <a:cxn ang="0">
                  <a:pos x="9" y="300"/>
                </a:cxn>
                <a:cxn ang="0">
                  <a:pos x="3" y="280"/>
                </a:cxn>
                <a:cxn ang="0">
                  <a:pos x="0" y="261"/>
                </a:cxn>
                <a:cxn ang="0">
                  <a:pos x="0" y="226"/>
                </a:cxn>
                <a:cxn ang="0">
                  <a:pos x="6" y="172"/>
                </a:cxn>
                <a:cxn ang="0">
                  <a:pos x="16" y="147"/>
                </a:cxn>
                <a:cxn ang="0">
                  <a:pos x="35" y="131"/>
                </a:cxn>
                <a:cxn ang="0">
                  <a:pos x="50" y="118"/>
                </a:cxn>
                <a:cxn ang="0">
                  <a:pos x="47" y="111"/>
                </a:cxn>
                <a:cxn ang="0">
                  <a:pos x="25" y="96"/>
                </a:cxn>
                <a:cxn ang="0">
                  <a:pos x="19" y="83"/>
                </a:cxn>
                <a:cxn ang="0">
                  <a:pos x="16" y="73"/>
                </a:cxn>
                <a:cxn ang="0">
                  <a:pos x="9" y="57"/>
                </a:cxn>
                <a:cxn ang="0">
                  <a:pos x="9" y="29"/>
                </a:cxn>
                <a:cxn ang="0">
                  <a:pos x="16" y="13"/>
                </a:cxn>
                <a:cxn ang="0">
                  <a:pos x="25" y="3"/>
                </a:cxn>
                <a:cxn ang="0">
                  <a:pos x="47" y="0"/>
                </a:cxn>
                <a:cxn ang="0">
                  <a:pos x="60" y="6"/>
                </a:cxn>
                <a:cxn ang="0">
                  <a:pos x="73" y="16"/>
                </a:cxn>
                <a:cxn ang="0">
                  <a:pos x="76" y="29"/>
                </a:cxn>
                <a:cxn ang="0">
                  <a:pos x="95" y="35"/>
                </a:cxn>
                <a:cxn ang="0">
                  <a:pos x="101" y="41"/>
                </a:cxn>
                <a:cxn ang="0">
                  <a:pos x="104" y="51"/>
                </a:cxn>
                <a:cxn ang="0">
                  <a:pos x="101" y="57"/>
                </a:cxn>
                <a:cxn ang="0">
                  <a:pos x="95" y="64"/>
                </a:cxn>
                <a:cxn ang="0">
                  <a:pos x="92" y="73"/>
                </a:cxn>
                <a:cxn ang="0">
                  <a:pos x="95" y="86"/>
                </a:cxn>
                <a:cxn ang="0">
                  <a:pos x="95" y="105"/>
                </a:cxn>
                <a:cxn ang="0">
                  <a:pos x="89" y="118"/>
                </a:cxn>
                <a:cxn ang="0">
                  <a:pos x="114" y="131"/>
                </a:cxn>
              </a:cxnLst>
              <a:rect l="0" t="0" r="r" b="b"/>
              <a:pathLst>
                <a:path w="159" h="517">
                  <a:moveTo>
                    <a:pt x="114" y="131"/>
                  </a:moveTo>
                  <a:lnTo>
                    <a:pt x="130" y="140"/>
                  </a:lnTo>
                  <a:lnTo>
                    <a:pt x="146" y="162"/>
                  </a:lnTo>
                  <a:lnTo>
                    <a:pt x="155" y="198"/>
                  </a:lnTo>
                  <a:lnTo>
                    <a:pt x="152" y="255"/>
                  </a:lnTo>
                  <a:lnTo>
                    <a:pt x="133" y="277"/>
                  </a:lnTo>
                  <a:lnTo>
                    <a:pt x="136" y="293"/>
                  </a:lnTo>
                  <a:lnTo>
                    <a:pt x="130" y="331"/>
                  </a:lnTo>
                  <a:lnTo>
                    <a:pt x="130" y="351"/>
                  </a:lnTo>
                  <a:lnTo>
                    <a:pt x="130" y="366"/>
                  </a:lnTo>
                  <a:lnTo>
                    <a:pt x="133" y="405"/>
                  </a:lnTo>
                  <a:lnTo>
                    <a:pt x="133" y="449"/>
                  </a:lnTo>
                  <a:lnTo>
                    <a:pt x="139" y="478"/>
                  </a:lnTo>
                  <a:lnTo>
                    <a:pt x="143" y="488"/>
                  </a:lnTo>
                  <a:lnTo>
                    <a:pt x="158" y="494"/>
                  </a:lnTo>
                  <a:lnTo>
                    <a:pt x="155" y="507"/>
                  </a:lnTo>
                  <a:lnTo>
                    <a:pt x="155" y="513"/>
                  </a:lnTo>
                  <a:lnTo>
                    <a:pt x="146" y="516"/>
                  </a:lnTo>
                  <a:lnTo>
                    <a:pt x="95" y="513"/>
                  </a:lnTo>
                  <a:lnTo>
                    <a:pt x="60" y="516"/>
                  </a:lnTo>
                  <a:lnTo>
                    <a:pt x="50" y="510"/>
                  </a:lnTo>
                  <a:lnTo>
                    <a:pt x="47" y="507"/>
                  </a:lnTo>
                  <a:lnTo>
                    <a:pt x="41" y="494"/>
                  </a:lnTo>
                  <a:lnTo>
                    <a:pt x="38" y="472"/>
                  </a:lnTo>
                  <a:lnTo>
                    <a:pt x="35" y="427"/>
                  </a:lnTo>
                  <a:lnTo>
                    <a:pt x="35" y="389"/>
                  </a:lnTo>
                  <a:lnTo>
                    <a:pt x="28" y="354"/>
                  </a:lnTo>
                  <a:lnTo>
                    <a:pt x="31" y="322"/>
                  </a:lnTo>
                  <a:lnTo>
                    <a:pt x="31" y="309"/>
                  </a:lnTo>
                  <a:lnTo>
                    <a:pt x="28" y="309"/>
                  </a:lnTo>
                  <a:lnTo>
                    <a:pt x="9" y="300"/>
                  </a:lnTo>
                  <a:lnTo>
                    <a:pt x="3" y="280"/>
                  </a:lnTo>
                  <a:lnTo>
                    <a:pt x="0" y="261"/>
                  </a:lnTo>
                  <a:lnTo>
                    <a:pt x="0" y="226"/>
                  </a:lnTo>
                  <a:lnTo>
                    <a:pt x="6" y="172"/>
                  </a:lnTo>
                  <a:lnTo>
                    <a:pt x="16" y="147"/>
                  </a:lnTo>
                  <a:lnTo>
                    <a:pt x="35" y="131"/>
                  </a:lnTo>
                  <a:lnTo>
                    <a:pt x="50" y="118"/>
                  </a:lnTo>
                  <a:lnTo>
                    <a:pt x="47" y="111"/>
                  </a:lnTo>
                  <a:lnTo>
                    <a:pt x="25" y="96"/>
                  </a:lnTo>
                  <a:lnTo>
                    <a:pt x="19" y="83"/>
                  </a:lnTo>
                  <a:lnTo>
                    <a:pt x="16" y="73"/>
                  </a:lnTo>
                  <a:lnTo>
                    <a:pt x="9" y="57"/>
                  </a:lnTo>
                  <a:lnTo>
                    <a:pt x="9" y="29"/>
                  </a:lnTo>
                  <a:lnTo>
                    <a:pt x="16" y="13"/>
                  </a:lnTo>
                  <a:lnTo>
                    <a:pt x="25" y="3"/>
                  </a:lnTo>
                  <a:lnTo>
                    <a:pt x="47" y="0"/>
                  </a:lnTo>
                  <a:lnTo>
                    <a:pt x="60" y="6"/>
                  </a:lnTo>
                  <a:lnTo>
                    <a:pt x="73" y="16"/>
                  </a:lnTo>
                  <a:lnTo>
                    <a:pt x="76" y="29"/>
                  </a:lnTo>
                  <a:lnTo>
                    <a:pt x="95" y="35"/>
                  </a:lnTo>
                  <a:lnTo>
                    <a:pt x="101" y="41"/>
                  </a:lnTo>
                  <a:lnTo>
                    <a:pt x="104" y="51"/>
                  </a:lnTo>
                  <a:lnTo>
                    <a:pt x="101" y="57"/>
                  </a:lnTo>
                  <a:lnTo>
                    <a:pt x="95" y="64"/>
                  </a:lnTo>
                  <a:lnTo>
                    <a:pt x="92" y="73"/>
                  </a:lnTo>
                  <a:lnTo>
                    <a:pt x="95" y="86"/>
                  </a:lnTo>
                  <a:lnTo>
                    <a:pt x="95" y="105"/>
                  </a:lnTo>
                  <a:lnTo>
                    <a:pt x="89" y="118"/>
                  </a:lnTo>
                  <a:lnTo>
                    <a:pt x="114" y="13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77" name="Freeform 72">
              <a:extLst>
                <a:ext uri="{FF2B5EF4-FFF2-40B4-BE49-F238E27FC236}">
                  <a16:creationId xmlns:a16="http://schemas.microsoft.com/office/drawing/2014/main" id="{2236A4BB-EA7A-48D4-A1E4-4A9256449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" y="1519"/>
              <a:ext cx="65" cy="186"/>
            </a:xfrm>
            <a:custGeom>
              <a:avLst/>
              <a:gdLst/>
              <a:ahLst/>
              <a:cxnLst>
                <a:cxn ang="0">
                  <a:pos x="48" y="185"/>
                </a:cxn>
                <a:cxn ang="0">
                  <a:pos x="51" y="175"/>
                </a:cxn>
                <a:cxn ang="0">
                  <a:pos x="58" y="172"/>
                </a:cxn>
                <a:cxn ang="0">
                  <a:pos x="64" y="169"/>
                </a:cxn>
                <a:cxn ang="0">
                  <a:pos x="64" y="162"/>
                </a:cxn>
                <a:cxn ang="0">
                  <a:pos x="64" y="156"/>
                </a:cxn>
                <a:cxn ang="0">
                  <a:pos x="61" y="150"/>
                </a:cxn>
                <a:cxn ang="0">
                  <a:pos x="58" y="140"/>
                </a:cxn>
                <a:cxn ang="0">
                  <a:pos x="58" y="130"/>
                </a:cxn>
                <a:cxn ang="0">
                  <a:pos x="54" y="118"/>
                </a:cxn>
                <a:cxn ang="0">
                  <a:pos x="51" y="105"/>
                </a:cxn>
                <a:cxn ang="0">
                  <a:pos x="45" y="95"/>
                </a:cxn>
                <a:cxn ang="0">
                  <a:pos x="45" y="92"/>
                </a:cxn>
                <a:cxn ang="0">
                  <a:pos x="48" y="89"/>
                </a:cxn>
                <a:cxn ang="0">
                  <a:pos x="51" y="86"/>
                </a:cxn>
                <a:cxn ang="0">
                  <a:pos x="58" y="83"/>
                </a:cxn>
                <a:cxn ang="0">
                  <a:pos x="64" y="73"/>
                </a:cxn>
                <a:cxn ang="0">
                  <a:pos x="64" y="63"/>
                </a:cxn>
                <a:cxn ang="0">
                  <a:pos x="61" y="60"/>
                </a:cxn>
                <a:cxn ang="0">
                  <a:pos x="58" y="51"/>
                </a:cxn>
                <a:cxn ang="0">
                  <a:pos x="54" y="48"/>
                </a:cxn>
                <a:cxn ang="0">
                  <a:pos x="61" y="38"/>
                </a:cxn>
                <a:cxn ang="0">
                  <a:pos x="64" y="25"/>
                </a:cxn>
                <a:cxn ang="0">
                  <a:pos x="64" y="16"/>
                </a:cxn>
                <a:cxn ang="0">
                  <a:pos x="58" y="9"/>
                </a:cxn>
                <a:cxn ang="0">
                  <a:pos x="45" y="3"/>
                </a:cxn>
                <a:cxn ang="0">
                  <a:pos x="35" y="0"/>
                </a:cxn>
                <a:cxn ang="0">
                  <a:pos x="26" y="3"/>
                </a:cxn>
                <a:cxn ang="0">
                  <a:pos x="16" y="6"/>
                </a:cxn>
                <a:cxn ang="0">
                  <a:pos x="7" y="12"/>
                </a:cxn>
                <a:cxn ang="0">
                  <a:pos x="0" y="19"/>
                </a:cxn>
              </a:cxnLst>
              <a:rect l="0" t="0" r="r" b="b"/>
              <a:pathLst>
                <a:path w="65" h="186">
                  <a:moveTo>
                    <a:pt x="48" y="185"/>
                  </a:moveTo>
                  <a:lnTo>
                    <a:pt x="51" y="175"/>
                  </a:lnTo>
                  <a:lnTo>
                    <a:pt x="58" y="172"/>
                  </a:lnTo>
                  <a:lnTo>
                    <a:pt x="64" y="169"/>
                  </a:lnTo>
                  <a:lnTo>
                    <a:pt x="64" y="162"/>
                  </a:lnTo>
                  <a:lnTo>
                    <a:pt x="64" y="156"/>
                  </a:lnTo>
                  <a:lnTo>
                    <a:pt x="61" y="150"/>
                  </a:lnTo>
                  <a:lnTo>
                    <a:pt x="58" y="140"/>
                  </a:lnTo>
                  <a:lnTo>
                    <a:pt x="58" y="130"/>
                  </a:lnTo>
                  <a:lnTo>
                    <a:pt x="54" y="118"/>
                  </a:lnTo>
                  <a:lnTo>
                    <a:pt x="51" y="105"/>
                  </a:lnTo>
                  <a:lnTo>
                    <a:pt x="45" y="95"/>
                  </a:lnTo>
                  <a:lnTo>
                    <a:pt x="45" y="92"/>
                  </a:lnTo>
                  <a:lnTo>
                    <a:pt x="48" y="89"/>
                  </a:lnTo>
                  <a:lnTo>
                    <a:pt x="51" y="86"/>
                  </a:lnTo>
                  <a:lnTo>
                    <a:pt x="58" y="83"/>
                  </a:lnTo>
                  <a:lnTo>
                    <a:pt x="64" y="73"/>
                  </a:lnTo>
                  <a:lnTo>
                    <a:pt x="64" y="63"/>
                  </a:lnTo>
                  <a:lnTo>
                    <a:pt x="61" y="60"/>
                  </a:lnTo>
                  <a:lnTo>
                    <a:pt x="58" y="51"/>
                  </a:lnTo>
                  <a:lnTo>
                    <a:pt x="54" y="48"/>
                  </a:lnTo>
                  <a:lnTo>
                    <a:pt x="61" y="38"/>
                  </a:lnTo>
                  <a:lnTo>
                    <a:pt x="64" y="25"/>
                  </a:lnTo>
                  <a:lnTo>
                    <a:pt x="64" y="16"/>
                  </a:lnTo>
                  <a:lnTo>
                    <a:pt x="58" y="9"/>
                  </a:lnTo>
                  <a:lnTo>
                    <a:pt x="45" y="3"/>
                  </a:lnTo>
                  <a:lnTo>
                    <a:pt x="35" y="0"/>
                  </a:lnTo>
                  <a:lnTo>
                    <a:pt x="26" y="3"/>
                  </a:lnTo>
                  <a:lnTo>
                    <a:pt x="16" y="6"/>
                  </a:lnTo>
                  <a:lnTo>
                    <a:pt x="7" y="12"/>
                  </a:lnTo>
                  <a:lnTo>
                    <a:pt x="0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id="{0A530DF4-82AC-47DC-B9CA-B8CC8EE11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1" y="1614"/>
              <a:ext cx="20" cy="122"/>
            </a:xfrm>
            <a:custGeom>
              <a:avLst/>
              <a:gdLst/>
              <a:ahLst/>
              <a:cxnLst>
                <a:cxn ang="0">
                  <a:pos x="3" y="121"/>
                </a:cxn>
                <a:cxn ang="0">
                  <a:pos x="13" y="118"/>
                </a:cxn>
                <a:cxn ang="0">
                  <a:pos x="16" y="112"/>
                </a:cxn>
                <a:cxn ang="0">
                  <a:pos x="19" y="109"/>
                </a:cxn>
                <a:cxn ang="0">
                  <a:pos x="19" y="106"/>
                </a:cxn>
                <a:cxn ang="0">
                  <a:pos x="19" y="99"/>
                </a:cxn>
                <a:cxn ang="0">
                  <a:pos x="16" y="86"/>
                </a:cxn>
                <a:cxn ang="0">
                  <a:pos x="16" y="77"/>
                </a:cxn>
                <a:cxn ang="0">
                  <a:pos x="16" y="61"/>
                </a:cxn>
                <a:cxn ang="0">
                  <a:pos x="16" y="48"/>
                </a:cxn>
                <a:cxn ang="0">
                  <a:pos x="13" y="35"/>
                </a:cxn>
                <a:cxn ang="0">
                  <a:pos x="9" y="23"/>
                </a:cxn>
                <a:cxn ang="0">
                  <a:pos x="0" y="0"/>
                </a:cxn>
              </a:cxnLst>
              <a:rect l="0" t="0" r="r" b="b"/>
              <a:pathLst>
                <a:path w="20" h="122">
                  <a:moveTo>
                    <a:pt x="3" y="121"/>
                  </a:moveTo>
                  <a:lnTo>
                    <a:pt x="13" y="118"/>
                  </a:lnTo>
                  <a:lnTo>
                    <a:pt x="16" y="112"/>
                  </a:lnTo>
                  <a:lnTo>
                    <a:pt x="19" y="109"/>
                  </a:lnTo>
                  <a:lnTo>
                    <a:pt x="19" y="106"/>
                  </a:lnTo>
                  <a:lnTo>
                    <a:pt x="19" y="99"/>
                  </a:lnTo>
                  <a:lnTo>
                    <a:pt x="16" y="86"/>
                  </a:lnTo>
                  <a:lnTo>
                    <a:pt x="16" y="77"/>
                  </a:lnTo>
                  <a:lnTo>
                    <a:pt x="16" y="61"/>
                  </a:lnTo>
                  <a:lnTo>
                    <a:pt x="16" y="48"/>
                  </a:lnTo>
                  <a:lnTo>
                    <a:pt x="13" y="35"/>
                  </a:lnTo>
                  <a:lnTo>
                    <a:pt x="9" y="23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79" name="Freeform 74">
              <a:extLst>
                <a:ext uri="{FF2B5EF4-FFF2-40B4-BE49-F238E27FC236}">
                  <a16:creationId xmlns:a16="http://schemas.microsoft.com/office/drawing/2014/main" id="{19E94A0B-F5B2-4E69-A1C6-E784FB1BC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" y="1605"/>
              <a:ext cx="55" cy="262"/>
            </a:xfrm>
            <a:custGeom>
              <a:avLst/>
              <a:gdLst/>
              <a:ahLst/>
              <a:cxnLst>
                <a:cxn ang="0">
                  <a:pos x="0" y="261"/>
                </a:cxn>
                <a:cxn ang="0">
                  <a:pos x="4" y="261"/>
                </a:cxn>
                <a:cxn ang="0">
                  <a:pos x="7" y="258"/>
                </a:cxn>
                <a:cxn ang="0">
                  <a:pos x="10" y="255"/>
                </a:cxn>
                <a:cxn ang="0">
                  <a:pos x="13" y="248"/>
                </a:cxn>
                <a:cxn ang="0">
                  <a:pos x="10" y="239"/>
                </a:cxn>
                <a:cxn ang="0">
                  <a:pos x="7" y="232"/>
                </a:cxn>
                <a:cxn ang="0">
                  <a:pos x="7" y="223"/>
                </a:cxn>
                <a:cxn ang="0">
                  <a:pos x="7" y="213"/>
                </a:cxn>
                <a:cxn ang="0">
                  <a:pos x="7" y="197"/>
                </a:cxn>
                <a:cxn ang="0">
                  <a:pos x="10" y="181"/>
                </a:cxn>
                <a:cxn ang="0">
                  <a:pos x="13" y="166"/>
                </a:cxn>
                <a:cxn ang="0">
                  <a:pos x="16" y="150"/>
                </a:cxn>
                <a:cxn ang="0">
                  <a:pos x="19" y="143"/>
                </a:cxn>
                <a:cxn ang="0">
                  <a:pos x="26" y="143"/>
                </a:cxn>
                <a:cxn ang="0">
                  <a:pos x="29" y="143"/>
                </a:cxn>
                <a:cxn ang="0">
                  <a:pos x="35" y="143"/>
                </a:cxn>
                <a:cxn ang="0">
                  <a:pos x="42" y="143"/>
                </a:cxn>
                <a:cxn ang="0">
                  <a:pos x="48" y="137"/>
                </a:cxn>
                <a:cxn ang="0">
                  <a:pos x="51" y="134"/>
                </a:cxn>
                <a:cxn ang="0">
                  <a:pos x="51" y="127"/>
                </a:cxn>
                <a:cxn ang="0">
                  <a:pos x="51" y="124"/>
                </a:cxn>
                <a:cxn ang="0">
                  <a:pos x="48" y="118"/>
                </a:cxn>
                <a:cxn ang="0">
                  <a:pos x="48" y="111"/>
                </a:cxn>
                <a:cxn ang="0">
                  <a:pos x="48" y="102"/>
                </a:cxn>
                <a:cxn ang="0">
                  <a:pos x="54" y="86"/>
                </a:cxn>
                <a:cxn ang="0">
                  <a:pos x="54" y="76"/>
                </a:cxn>
                <a:cxn ang="0">
                  <a:pos x="51" y="64"/>
                </a:cxn>
                <a:cxn ang="0">
                  <a:pos x="45" y="54"/>
                </a:cxn>
                <a:cxn ang="0">
                  <a:pos x="42" y="44"/>
                </a:cxn>
                <a:cxn ang="0">
                  <a:pos x="42" y="32"/>
                </a:cxn>
                <a:cxn ang="0">
                  <a:pos x="35" y="16"/>
                </a:cxn>
                <a:cxn ang="0">
                  <a:pos x="29" y="13"/>
                </a:cxn>
                <a:cxn ang="0">
                  <a:pos x="23" y="6"/>
                </a:cxn>
                <a:cxn ang="0">
                  <a:pos x="19" y="0"/>
                </a:cxn>
              </a:cxnLst>
              <a:rect l="0" t="0" r="r" b="b"/>
              <a:pathLst>
                <a:path w="55" h="262">
                  <a:moveTo>
                    <a:pt x="0" y="261"/>
                  </a:moveTo>
                  <a:lnTo>
                    <a:pt x="4" y="261"/>
                  </a:lnTo>
                  <a:lnTo>
                    <a:pt x="7" y="258"/>
                  </a:lnTo>
                  <a:lnTo>
                    <a:pt x="10" y="255"/>
                  </a:lnTo>
                  <a:lnTo>
                    <a:pt x="13" y="248"/>
                  </a:lnTo>
                  <a:lnTo>
                    <a:pt x="10" y="239"/>
                  </a:lnTo>
                  <a:lnTo>
                    <a:pt x="7" y="232"/>
                  </a:lnTo>
                  <a:lnTo>
                    <a:pt x="7" y="223"/>
                  </a:lnTo>
                  <a:lnTo>
                    <a:pt x="7" y="213"/>
                  </a:lnTo>
                  <a:lnTo>
                    <a:pt x="7" y="197"/>
                  </a:lnTo>
                  <a:lnTo>
                    <a:pt x="10" y="181"/>
                  </a:lnTo>
                  <a:lnTo>
                    <a:pt x="13" y="166"/>
                  </a:lnTo>
                  <a:lnTo>
                    <a:pt x="16" y="150"/>
                  </a:lnTo>
                  <a:lnTo>
                    <a:pt x="19" y="143"/>
                  </a:lnTo>
                  <a:lnTo>
                    <a:pt x="26" y="143"/>
                  </a:lnTo>
                  <a:lnTo>
                    <a:pt x="29" y="143"/>
                  </a:lnTo>
                  <a:lnTo>
                    <a:pt x="35" y="143"/>
                  </a:lnTo>
                  <a:lnTo>
                    <a:pt x="42" y="143"/>
                  </a:lnTo>
                  <a:lnTo>
                    <a:pt x="48" y="137"/>
                  </a:lnTo>
                  <a:lnTo>
                    <a:pt x="51" y="134"/>
                  </a:lnTo>
                  <a:lnTo>
                    <a:pt x="51" y="127"/>
                  </a:lnTo>
                  <a:lnTo>
                    <a:pt x="51" y="124"/>
                  </a:lnTo>
                  <a:lnTo>
                    <a:pt x="48" y="118"/>
                  </a:lnTo>
                  <a:lnTo>
                    <a:pt x="48" y="111"/>
                  </a:lnTo>
                  <a:lnTo>
                    <a:pt x="48" y="102"/>
                  </a:lnTo>
                  <a:lnTo>
                    <a:pt x="54" y="86"/>
                  </a:lnTo>
                  <a:lnTo>
                    <a:pt x="54" y="76"/>
                  </a:lnTo>
                  <a:lnTo>
                    <a:pt x="51" y="64"/>
                  </a:lnTo>
                  <a:lnTo>
                    <a:pt x="45" y="54"/>
                  </a:lnTo>
                  <a:lnTo>
                    <a:pt x="42" y="44"/>
                  </a:lnTo>
                  <a:lnTo>
                    <a:pt x="42" y="32"/>
                  </a:lnTo>
                  <a:lnTo>
                    <a:pt x="35" y="16"/>
                  </a:lnTo>
                  <a:lnTo>
                    <a:pt x="29" y="13"/>
                  </a:lnTo>
                  <a:lnTo>
                    <a:pt x="23" y="6"/>
                  </a:lnTo>
                  <a:lnTo>
                    <a:pt x="1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80" name="Freeform 75">
              <a:extLst>
                <a:ext uri="{FF2B5EF4-FFF2-40B4-BE49-F238E27FC236}">
                  <a16:creationId xmlns:a16="http://schemas.microsoft.com/office/drawing/2014/main" id="{B70129DE-64FF-4273-88C3-52D81E131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6" y="1771"/>
              <a:ext cx="4" cy="11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0" y="86"/>
                </a:cxn>
                <a:cxn ang="0">
                  <a:pos x="0" y="57"/>
                </a:cxn>
                <a:cxn ang="0">
                  <a:pos x="3" y="28"/>
                </a:cxn>
                <a:cxn ang="0">
                  <a:pos x="3" y="0"/>
                </a:cxn>
              </a:cxnLst>
              <a:rect l="0" t="0" r="r" b="b"/>
              <a:pathLst>
                <a:path w="4" h="112">
                  <a:moveTo>
                    <a:pt x="0" y="111"/>
                  </a:moveTo>
                  <a:lnTo>
                    <a:pt x="0" y="86"/>
                  </a:lnTo>
                  <a:lnTo>
                    <a:pt x="0" y="57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81" name="Freeform 76">
              <a:extLst>
                <a:ext uri="{FF2B5EF4-FFF2-40B4-BE49-F238E27FC236}">
                  <a16:creationId xmlns:a16="http://schemas.microsoft.com/office/drawing/2014/main" id="{3997BD79-27AA-476C-B080-2F8CD5D05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" y="1602"/>
              <a:ext cx="40" cy="115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4" y="114"/>
                </a:cxn>
                <a:cxn ang="0">
                  <a:pos x="13" y="111"/>
                </a:cxn>
                <a:cxn ang="0">
                  <a:pos x="23" y="111"/>
                </a:cxn>
                <a:cxn ang="0">
                  <a:pos x="29" y="111"/>
                </a:cxn>
                <a:cxn ang="0">
                  <a:pos x="32" y="111"/>
                </a:cxn>
                <a:cxn ang="0">
                  <a:pos x="35" y="108"/>
                </a:cxn>
                <a:cxn ang="0">
                  <a:pos x="39" y="98"/>
                </a:cxn>
                <a:cxn ang="0">
                  <a:pos x="39" y="92"/>
                </a:cxn>
                <a:cxn ang="0">
                  <a:pos x="39" y="86"/>
                </a:cxn>
                <a:cxn ang="0">
                  <a:pos x="35" y="82"/>
                </a:cxn>
                <a:cxn ang="0">
                  <a:pos x="32" y="76"/>
                </a:cxn>
                <a:cxn ang="0">
                  <a:pos x="29" y="70"/>
                </a:cxn>
                <a:cxn ang="0">
                  <a:pos x="26" y="67"/>
                </a:cxn>
                <a:cxn ang="0">
                  <a:pos x="23" y="54"/>
                </a:cxn>
                <a:cxn ang="0">
                  <a:pos x="23" y="44"/>
                </a:cxn>
                <a:cxn ang="0">
                  <a:pos x="23" y="31"/>
                </a:cxn>
                <a:cxn ang="0">
                  <a:pos x="26" y="16"/>
                </a:cxn>
                <a:cxn ang="0">
                  <a:pos x="26" y="3"/>
                </a:cxn>
                <a:cxn ang="0">
                  <a:pos x="16" y="0"/>
                </a:cxn>
              </a:cxnLst>
              <a:rect l="0" t="0" r="r" b="b"/>
              <a:pathLst>
                <a:path w="40" h="115">
                  <a:moveTo>
                    <a:pt x="0" y="111"/>
                  </a:moveTo>
                  <a:lnTo>
                    <a:pt x="4" y="114"/>
                  </a:lnTo>
                  <a:lnTo>
                    <a:pt x="13" y="111"/>
                  </a:lnTo>
                  <a:lnTo>
                    <a:pt x="23" y="111"/>
                  </a:lnTo>
                  <a:lnTo>
                    <a:pt x="29" y="111"/>
                  </a:lnTo>
                  <a:lnTo>
                    <a:pt x="32" y="111"/>
                  </a:lnTo>
                  <a:lnTo>
                    <a:pt x="35" y="108"/>
                  </a:lnTo>
                  <a:lnTo>
                    <a:pt x="39" y="98"/>
                  </a:lnTo>
                  <a:lnTo>
                    <a:pt x="39" y="92"/>
                  </a:lnTo>
                  <a:lnTo>
                    <a:pt x="39" y="86"/>
                  </a:lnTo>
                  <a:lnTo>
                    <a:pt x="35" y="82"/>
                  </a:lnTo>
                  <a:lnTo>
                    <a:pt x="32" y="76"/>
                  </a:lnTo>
                  <a:lnTo>
                    <a:pt x="29" y="70"/>
                  </a:lnTo>
                  <a:lnTo>
                    <a:pt x="26" y="67"/>
                  </a:lnTo>
                  <a:lnTo>
                    <a:pt x="23" y="54"/>
                  </a:lnTo>
                  <a:lnTo>
                    <a:pt x="23" y="44"/>
                  </a:lnTo>
                  <a:lnTo>
                    <a:pt x="23" y="31"/>
                  </a:lnTo>
                  <a:lnTo>
                    <a:pt x="26" y="16"/>
                  </a:lnTo>
                  <a:lnTo>
                    <a:pt x="26" y="3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82" name="Freeform 77">
              <a:extLst>
                <a:ext uri="{FF2B5EF4-FFF2-40B4-BE49-F238E27FC236}">
                  <a16:creationId xmlns:a16="http://schemas.microsoft.com/office/drawing/2014/main" id="{9C542D6B-AD1A-4AFE-A0F2-2062264A6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1592"/>
              <a:ext cx="17" cy="135"/>
            </a:xfrm>
            <a:custGeom>
              <a:avLst/>
              <a:gdLst/>
              <a:ahLst/>
              <a:cxnLst>
                <a:cxn ang="0">
                  <a:pos x="3" y="134"/>
                </a:cxn>
                <a:cxn ang="0">
                  <a:pos x="3" y="124"/>
                </a:cxn>
                <a:cxn ang="0">
                  <a:pos x="0" y="115"/>
                </a:cxn>
                <a:cxn ang="0">
                  <a:pos x="0" y="96"/>
                </a:cxn>
                <a:cxn ang="0">
                  <a:pos x="0" y="86"/>
                </a:cxn>
                <a:cxn ang="0">
                  <a:pos x="3" y="73"/>
                </a:cxn>
                <a:cxn ang="0">
                  <a:pos x="6" y="57"/>
                </a:cxn>
                <a:cxn ang="0">
                  <a:pos x="10" y="48"/>
                </a:cxn>
                <a:cxn ang="0">
                  <a:pos x="10" y="38"/>
                </a:cxn>
                <a:cxn ang="0">
                  <a:pos x="6" y="19"/>
                </a:cxn>
                <a:cxn ang="0">
                  <a:pos x="6" y="6"/>
                </a:cxn>
                <a:cxn ang="0">
                  <a:pos x="16" y="0"/>
                </a:cxn>
              </a:cxnLst>
              <a:rect l="0" t="0" r="r" b="b"/>
              <a:pathLst>
                <a:path w="17" h="135">
                  <a:moveTo>
                    <a:pt x="3" y="134"/>
                  </a:moveTo>
                  <a:lnTo>
                    <a:pt x="3" y="124"/>
                  </a:lnTo>
                  <a:lnTo>
                    <a:pt x="0" y="115"/>
                  </a:lnTo>
                  <a:lnTo>
                    <a:pt x="0" y="96"/>
                  </a:lnTo>
                  <a:lnTo>
                    <a:pt x="0" y="86"/>
                  </a:lnTo>
                  <a:lnTo>
                    <a:pt x="3" y="73"/>
                  </a:lnTo>
                  <a:lnTo>
                    <a:pt x="6" y="57"/>
                  </a:lnTo>
                  <a:lnTo>
                    <a:pt x="10" y="48"/>
                  </a:lnTo>
                  <a:lnTo>
                    <a:pt x="10" y="38"/>
                  </a:lnTo>
                  <a:lnTo>
                    <a:pt x="6" y="19"/>
                  </a:lnTo>
                  <a:lnTo>
                    <a:pt x="6" y="6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D7BAB82C-C744-472F-8118-A8FBB7A05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1" y="1720"/>
              <a:ext cx="74" cy="55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" y="51"/>
                </a:cxn>
                <a:cxn ang="0">
                  <a:pos x="16" y="51"/>
                </a:cxn>
                <a:cxn ang="0">
                  <a:pos x="25" y="54"/>
                </a:cxn>
                <a:cxn ang="0">
                  <a:pos x="38" y="51"/>
                </a:cxn>
                <a:cxn ang="0">
                  <a:pos x="44" y="51"/>
                </a:cxn>
                <a:cxn ang="0">
                  <a:pos x="54" y="47"/>
                </a:cxn>
                <a:cxn ang="0">
                  <a:pos x="60" y="47"/>
                </a:cxn>
                <a:cxn ang="0">
                  <a:pos x="70" y="47"/>
                </a:cxn>
                <a:cxn ang="0">
                  <a:pos x="73" y="47"/>
                </a:cxn>
                <a:cxn ang="0">
                  <a:pos x="70" y="38"/>
                </a:cxn>
                <a:cxn ang="0">
                  <a:pos x="73" y="31"/>
                </a:cxn>
                <a:cxn ang="0">
                  <a:pos x="70" y="15"/>
                </a:cxn>
                <a:cxn ang="0">
                  <a:pos x="70" y="9"/>
                </a:cxn>
                <a:cxn ang="0">
                  <a:pos x="63" y="3"/>
                </a:cxn>
                <a:cxn ang="0">
                  <a:pos x="60" y="0"/>
                </a:cxn>
              </a:cxnLst>
              <a:rect l="0" t="0" r="r" b="b"/>
              <a:pathLst>
                <a:path w="74" h="55">
                  <a:moveTo>
                    <a:pt x="0" y="47"/>
                  </a:moveTo>
                  <a:lnTo>
                    <a:pt x="6" y="51"/>
                  </a:lnTo>
                  <a:lnTo>
                    <a:pt x="16" y="51"/>
                  </a:lnTo>
                  <a:lnTo>
                    <a:pt x="25" y="54"/>
                  </a:lnTo>
                  <a:lnTo>
                    <a:pt x="38" y="51"/>
                  </a:lnTo>
                  <a:lnTo>
                    <a:pt x="44" y="51"/>
                  </a:lnTo>
                  <a:lnTo>
                    <a:pt x="54" y="47"/>
                  </a:lnTo>
                  <a:lnTo>
                    <a:pt x="60" y="47"/>
                  </a:lnTo>
                  <a:lnTo>
                    <a:pt x="70" y="47"/>
                  </a:lnTo>
                  <a:lnTo>
                    <a:pt x="73" y="47"/>
                  </a:lnTo>
                  <a:lnTo>
                    <a:pt x="70" y="38"/>
                  </a:lnTo>
                  <a:lnTo>
                    <a:pt x="73" y="31"/>
                  </a:lnTo>
                  <a:lnTo>
                    <a:pt x="70" y="15"/>
                  </a:lnTo>
                  <a:lnTo>
                    <a:pt x="70" y="9"/>
                  </a:lnTo>
                  <a:lnTo>
                    <a:pt x="63" y="3"/>
                  </a:lnTo>
                  <a:lnTo>
                    <a:pt x="6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307211FB-9A1D-4FFB-9BFF-EE09D161A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1755"/>
              <a:ext cx="45" cy="74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" y="63"/>
                </a:cxn>
                <a:cxn ang="0">
                  <a:pos x="12" y="67"/>
                </a:cxn>
                <a:cxn ang="0">
                  <a:pos x="22" y="73"/>
                </a:cxn>
                <a:cxn ang="0">
                  <a:pos x="35" y="60"/>
                </a:cxn>
                <a:cxn ang="0">
                  <a:pos x="35" y="41"/>
                </a:cxn>
                <a:cxn ang="0">
                  <a:pos x="38" y="31"/>
                </a:cxn>
                <a:cxn ang="0">
                  <a:pos x="44" y="6"/>
                </a:cxn>
                <a:cxn ang="0">
                  <a:pos x="19" y="0"/>
                </a:cxn>
              </a:cxnLst>
              <a:rect l="0" t="0" r="r" b="b"/>
              <a:pathLst>
                <a:path w="45" h="74">
                  <a:moveTo>
                    <a:pt x="0" y="63"/>
                  </a:moveTo>
                  <a:lnTo>
                    <a:pt x="3" y="63"/>
                  </a:lnTo>
                  <a:lnTo>
                    <a:pt x="12" y="67"/>
                  </a:lnTo>
                  <a:lnTo>
                    <a:pt x="22" y="73"/>
                  </a:lnTo>
                  <a:lnTo>
                    <a:pt x="35" y="60"/>
                  </a:lnTo>
                  <a:lnTo>
                    <a:pt x="35" y="41"/>
                  </a:lnTo>
                  <a:lnTo>
                    <a:pt x="38" y="31"/>
                  </a:lnTo>
                  <a:lnTo>
                    <a:pt x="44" y="6"/>
                  </a:lnTo>
                  <a:lnTo>
                    <a:pt x="1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C5A819B4-FA18-4F11-AB7F-76EE560A5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" y="1767"/>
              <a:ext cx="8" cy="84"/>
            </a:xfrm>
            <a:custGeom>
              <a:avLst/>
              <a:gdLst/>
              <a:ahLst/>
              <a:cxnLst>
                <a:cxn ang="0">
                  <a:pos x="7" y="83"/>
                </a:cxn>
                <a:cxn ang="0">
                  <a:pos x="4" y="61"/>
                </a:cxn>
                <a:cxn ang="0">
                  <a:pos x="0" y="35"/>
                </a:cxn>
                <a:cxn ang="0">
                  <a:pos x="0" y="16"/>
                </a:cxn>
                <a:cxn ang="0">
                  <a:pos x="4" y="0"/>
                </a:cxn>
              </a:cxnLst>
              <a:rect l="0" t="0" r="r" b="b"/>
              <a:pathLst>
                <a:path w="8" h="84">
                  <a:moveTo>
                    <a:pt x="7" y="83"/>
                  </a:moveTo>
                  <a:lnTo>
                    <a:pt x="4" y="61"/>
                  </a:lnTo>
                  <a:lnTo>
                    <a:pt x="0" y="35"/>
                  </a:lnTo>
                  <a:lnTo>
                    <a:pt x="0" y="16"/>
                  </a:lnTo>
                  <a:lnTo>
                    <a:pt x="4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86" name="Freeform 81">
              <a:extLst>
                <a:ext uri="{FF2B5EF4-FFF2-40B4-BE49-F238E27FC236}">
                  <a16:creationId xmlns:a16="http://schemas.microsoft.com/office/drawing/2014/main" id="{210A1B97-43EB-4081-89EA-F3082B4EA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" y="1739"/>
              <a:ext cx="46" cy="135"/>
            </a:xfrm>
            <a:custGeom>
              <a:avLst/>
              <a:gdLst/>
              <a:ahLst/>
              <a:cxnLst>
                <a:cxn ang="0">
                  <a:pos x="45" y="134"/>
                </a:cxn>
                <a:cxn ang="0">
                  <a:pos x="42" y="134"/>
                </a:cxn>
                <a:cxn ang="0">
                  <a:pos x="35" y="130"/>
                </a:cxn>
                <a:cxn ang="0">
                  <a:pos x="29" y="127"/>
                </a:cxn>
                <a:cxn ang="0">
                  <a:pos x="29" y="124"/>
                </a:cxn>
                <a:cxn ang="0">
                  <a:pos x="29" y="118"/>
                </a:cxn>
                <a:cxn ang="0">
                  <a:pos x="29" y="108"/>
                </a:cxn>
                <a:cxn ang="0">
                  <a:pos x="23" y="89"/>
                </a:cxn>
                <a:cxn ang="0">
                  <a:pos x="13" y="67"/>
                </a:cxn>
                <a:cxn ang="0">
                  <a:pos x="3" y="44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46" h="135">
                  <a:moveTo>
                    <a:pt x="45" y="134"/>
                  </a:moveTo>
                  <a:lnTo>
                    <a:pt x="42" y="134"/>
                  </a:lnTo>
                  <a:lnTo>
                    <a:pt x="35" y="130"/>
                  </a:lnTo>
                  <a:lnTo>
                    <a:pt x="29" y="127"/>
                  </a:lnTo>
                  <a:lnTo>
                    <a:pt x="29" y="124"/>
                  </a:lnTo>
                  <a:lnTo>
                    <a:pt x="29" y="118"/>
                  </a:lnTo>
                  <a:lnTo>
                    <a:pt x="29" y="108"/>
                  </a:lnTo>
                  <a:lnTo>
                    <a:pt x="23" y="89"/>
                  </a:lnTo>
                  <a:lnTo>
                    <a:pt x="13" y="67"/>
                  </a:lnTo>
                  <a:lnTo>
                    <a:pt x="3" y="44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530BD382-6678-4998-BA61-33DCA3C80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8"/>
              <a:ext cx="20" cy="10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6"/>
                </a:cxn>
                <a:cxn ang="0">
                  <a:pos x="0" y="35"/>
                </a:cxn>
                <a:cxn ang="0">
                  <a:pos x="0" y="51"/>
                </a:cxn>
                <a:cxn ang="0">
                  <a:pos x="0" y="64"/>
                </a:cxn>
                <a:cxn ang="0">
                  <a:pos x="4" y="70"/>
                </a:cxn>
                <a:cxn ang="0">
                  <a:pos x="7" y="77"/>
                </a:cxn>
                <a:cxn ang="0">
                  <a:pos x="4" y="86"/>
                </a:cxn>
                <a:cxn ang="0">
                  <a:pos x="4" y="99"/>
                </a:cxn>
                <a:cxn ang="0">
                  <a:pos x="10" y="102"/>
                </a:cxn>
                <a:cxn ang="0">
                  <a:pos x="13" y="105"/>
                </a:cxn>
                <a:cxn ang="0">
                  <a:pos x="19" y="102"/>
                </a:cxn>
              </a:cxnLst>
              <a:rect l="0" t="0" r="r" b="b"/>
              <a:pathLst>
                <a:path w="20" h="106">
                  <a:moveTo>
                    <a:pt x="4" y="0"/>
                  </a:moveTo>
                  <a:lnTo>
                    <a:pt x="0" y="16"/>
                  </a:lnTo>
                  <a:lnTo>
                    <a:pt x="0" y="35"/>
                  </a:lnTo>
                  <a:lnTo>
                    <a:pt x="0" y="51"/>
                  </a:lnTo>
                  <a:lnTo>
                    <a:pt x="0" y="64"/>
                  </a:lnTo>
                  <a:lnTo>
                    <a:pt x="4" y="70"/>
                  </a:lnTo>
                  <a:lnTo>
                    <a:pt x="7" y="77"/>
                  </a:lnTo>
                  <a:lnTo>
                    <a:pt x="4" y="86"/>
                  </a:lnTo>
                  <a:lnTo>
                    <a:pt x="4" y="99"/>
                  </a:lnTo>
                  <a:lnTo>
                    <a:pt x="10" y="102"/>
                  </a:lnTo>
                  <a:lnTo>
                    <a:pt x="13" y="105"/>
                  </a:lnTo>
                  <a:lnTo>
                    <a:pt x="19" y="10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0DAF5091-CF22-46BD-A237-B8BF0B71C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1853"/>
              <a:ext cx="42" cy="3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4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3" y="26"/>
                </a:cxn>
                <a:cxn ang="0">
                  <a:pos x="12" y="29"/>
                </a:cxn>
                <a:cxn ang="0">
                  <a:pos x="19" y="32"/>
                </a:cxn>
                <a:cxn ang="0">
                  <a:pos x="28" y="32"/>
                </a:cxn>
                <a:cxn ang="0">
                  <a:pos x="41" y="32"/>
                </a:cxn>
              </a:cxnLst>
              <a:rect l="0" t="0" r="r" b="b"/>
              <a:pathLst>
                <a:path w="42" h="33">
                  <a:moveTo>
                    <a:pt x="6" y="0"/>
                  </a:moveTo>
                  <a:lnTo>
                    <a:pt x="3" y="4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3" y="26"/>
                  </a:lnTo>
                  <a:lnTo>
                    <a:pt x="12" y="29"/>
                  </a:lnTo>
                  <a:lnTo>
                    <a:pt x="19" y="32"/>
                  </a:lnTo>
                  <a:lnTo>
                    <a:pt x="28" y="32"/>
                  </a:lnTo>
                  <a:lnTo>
                    <a:pt x="41" y="3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89" name="Freeform 84">
              <a:extLst>
                <a:ext uri="{FF2B5EF4-FFF2-40B4-BE49-F238E27FC236}">
                  <a16:creationId xmlns:a16="http://schemas.microsoft.com/office/drawing/2014/main" id="{85AB8179-41C8-4DE6-8556-1CC25BB5E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1812"/>
              <a:ext cx="59" cy="55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0" y="22"/>
                </a:cxn>
                <a:cxn ang="0">
                  <a:pos x="4" y="29"/>
                </a:cxn>
                <a:cxn ang="0">
                  <a:pos x="7" y="32"/>
                </a:cxn>
                <a:cxn ang="0">
                  <a:pos x="10" y="38"/>
                </a:cxn>
                <a:cxn ang="0">
                  <a:pos x="16" y="54"/>
                </a:cxn>
                <a:cxn ang="0">
                  <a:pos x="20" y="54"/>
                </a:cxn>
                <a:cxn ang="0">
                  <a:pos x="26" y="54"/>
                </a:cxn>
                <a:cxn ang="0">
                  <a:pos x="39" y="54"/>
                </a:cxn>
                <a:cxn ang="0">
                  <a:pos x="45" y="51"/>
                </a:cxn>
                <a:cxn ang="0">
                  <a:pos x="48" y="48"/>
                </a:cxn>
                <a:cxn ang="0">
                  <a:pos x="51" y="45"/>
                </a:cxn>
                <a:cxn ang="0">
                  <a:pos x="54" y="41"/>
                </a:cxn>
                <a:cxn ang="0">
                  <a:pos x="54" y="35"/>
                </a:cxn>
                <a:cxn ang="0">
                  <a:pos x="54" y="29"/>
                </a:cxn>
                <a:cxn ang="0">
                  <a:pos x="58" y="22"/>
                </a:cxn>
                <a:cxn ang="0">
                  <a:pos x="54" y="13"/>
                </a:cxn>
                <a:cxn ang="0">
                  <a:pos x="51" y="0"/>
                </a:cxn>
              </a:cxnLst>
              <a:rect l="0" t="0" r="r" b="b"/>
              <a:pathLst>
                <a:path w="59" h="55">
                  <a:moveTo>
                    <a:pt x="4" y="13"/>
                  </a:moveTo>
                  <a:lnTo>
                    <a:pt x="0" y="22"/>
                  </a:lnTo>
                  <a:lnTo>
                    <a:pt x="4" y="29"/>
                  </a:lnTo>
                  <a:lnTo>
                    <a:pt x="7" y="32"/>
                  </a:lnTo>
                  <a:lnTo>
                    <a:pt x="10" y="38"/>
                  </a:lnTo>
                  <a:lnTo>
                    <a:pt x="16" y="54"/>
                  </a:lnTo>
                  <a:lnTo>
                    <a:pt x="20" y="54"/>
                  </a:lnTo>
                  <a:lnTo>
                    <a:pt x="26" y="54"/>
                  </a:lnTo>
                  <a:lnTo>
                    <a:pt x="39" y="54"/>
                  </a:lnTo>
                  <a:lnTo>
                    <a:pt x="45" y="51"/>
                  </a:lnTo>
                  <a:lnTo>
                    <a:pt x="48" y="48"/>
                  </a:lnTo>
                  <a:lnTo>
                    <a:pt x="51" y="45"/>
                  </a:lnTo>
                  <a:lnTo>
                    <a:pt x="54" y="41"/>
                  </a:lnTo>
                  <a:lnTo>
                    <a:pt x="54" y="35"/>
                  </a:lnTo>
                  <a:lnTo>
                    <a:pt x="54" y="29"/>
                  </a:lnTo>
                  <a:lnTo>
                    <a:pt x="58" y="22"/>
                  </a:lnTo>
                  <a:lnTo>
                    <a:pt x="54" y="13"/>
                  </a:lnTo>
                  <a:lnTo>
                    <a:pt x="5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90" name="Freeform 85">
              <a:extLst>
                <a:ext uri="{FF2B5EF4-FFF2-40B4-BE49-F238E27FC236}">
                  <a16:creationId xmlns:a16="http://schemas.microsoft.com/office/drawing/2014/main" id="{F3C75899-85D7-4E5F-8D77-7DE10FD34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1735"/>
              <a:ext cx="93" cy="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0" y="29"/>
                </a:cxn>
                <a:cxn ang="0">
                  <a:pos x="0" y="67"/>
                </a:cxn>
                <a:cxn ang="0">
                  <a:pos x="9" y="67"/>
                </a:cxn>
                <a:cxn ang="0">
                  <a:pos x="28" y="67"/>
                </a:cxn>
                <a:cxn ang="0">
                  <a:pos x="51" y="71"/>
                </a:cxn>
                <a:cxn ang="0">
                  <a:pos x="79" y="74"/>
                </a:cxn>
                <a:cxn ang="0">
                  <a:pos x="92" y="16"/>
                </a:cxn>
                <a:cxn ang="0">
                  <a:pos x="82" y="10"/>
                </a:cxn>
                <a:cxn ang="0">
                  <a:pos x="9" y="0"/>
                </a:cxn>
              </a:cxnLst>
              <a:rect l="0" t="0" r="r" b="b"/>
              <a:pathLst>
                <a:path w="93" h="75">
                  <a:moveTo>
                    <a:pt x="6" y="7"/>
                  </a:moveTo>
                  <a:lnTo>
                    <a:pt x="0" y="29"/>
                  </a:lnTo>
                  <a:lnTo>
                    <a:pt x="0" y="67"/>
                  </a:lnTo>
                  <a:lnTo>
                    <a:pt x="9" y="67"/>
                  </a:lnTo>
                  <a:lnTo>
                    <a:pt x="28" y="67"/>
                  </a:lnTo>
                  <a:lnTo>
                    <a:pt x="51" y="71"/>
                  </a:lnTo>
                  <a:lnTo>
                    <a:pt x="79" y="74"/>
                  </a:lnTo>
                  <a:lnTo>
                    <a:pt x="92" y="16"/>
                  </a:lnTo>
                  <a:lnTo>
                    <a:pt x="82" y="10"/>
                  </a:lnTo>
                  <a:lnTo>
                    <a:pt x="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91" name="Freeform 86">
              <a:extLst>
                <a:ext uri="{FF2B5EF4-FFF2-40B4-BE49-F238E27FC236}">
                  <a16:creationId xmlns:a16="http://schemas.microsoft.com/office/drawing/2014/main" id="{66B015B1-FCDB-445F-A8B7-3EE432B92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1802"/>
              <a:ext cx="17" cy="9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0" y="13"/>
                </a:cxn>
                <a:cxn ang="0">
                  <a:pos x="7" y="26"/>
                </a:cxn>
                <a:cxn ang="0">
                  <a:pos x="7" y="42"/>
                </a:cxn>
                <a:cxn ang="0">
                  <a:pos x="7" y="58"/>
                </a:cxn>
                <a:cxn ang="0">
                  <a:pos x="7" y="71"/>
                </a:cxn>
                <a:cxn ang="0">
                  <a:pos x="10" y="77"/>
                </a:cxn>
                <a:cxn ang="0">
                  <a:pos x="7" y="83"/>
                </a:cxn>
                <a:cxn ang="0">
                  <a:pos x="0" y="90"/>
                </a:cxn>
              </a:cxnLst>
              <a:rect l="0" t="0" r="r" b="b"/>
              <a:pathLst>
                <a:path w="17" h="91">
                  <a:moveTo>
                    <a:pt x="16" y="0"/>
                  </a:moveTo>
                  <a:lnTo>
                    <a:pt x="10" y="13"/>
                  </a:lnTo>
                  <a:lnTo>
                    <a:pt x="7" y="26"/>
                  </a:lnTo>
                  <a:lnTo>
                    <a:pt x="7" y="42"/>
                  </a:lnTo>
                  <a:lnTo>
                    <a:pt x="7" y="58"/>
                  </a:lnTo>
                  <a:lnTo>
                    <a:pt x="7" y="71"/>
                  </a:lnTo>
                  <a:lnTo>
                    <a:pt x="10" y="77"/>
                  </a:lnTo>
                  <a:lnTo>
                    <a:pt x="7" y="83"/>
                  </a:lnTo>
                  <a:lnTo>
                    <a:pt x="0" y="9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92" name="Freeform 87">
              <a:extLst>
                <a:ext uri="{FF2B5EF4-FFF2-40B4-BE49-F238E27FC236}">
                  <a16:creationId xmlns:a16="http://schemas.microsoft.com/office/drawing/2014/main" id="{97518DB1-5D34-4A97-A388-0D793A309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582"/>
              <a:ext cx="20" cy="110"/>
            </a:xfrm>
            <a:custGeom>
              <a:avLst/>
              <a:gdLst/>
              <a:ahLst/>
              <a:cxnLst>
                <a:cxn ang="0">
                  <a:pos x="4" y="109"/>
                </a:cxn>
                <a:cxn ang="0">
                  <a:pos x="4" y="99"/>
                </a:cxn>
                <a:cxn ang="0">
                  <a:pos x="4" y="87"/>
                </a:cxn>
                <a:cxn ang="0">
                  <a:pos x="7" y="77"/>
                </a:cxn>
                <a:cxn ang="0">
                  <a:pos x="10" y="64"/>
                </a:cxn>
                <a:cxn ang="0">
                  <a:pos x="16" y="42"/>
                </a:cxn>
                <a:cxn ang="0">
                  <a:pos x="19" y="29"/>
                </a:cxn>
                <a:cxn ang="0">
                  <a:pos x="16" y="13"/>
                </a:cxn>
                <a:cxn ang="0">
                  <a:pos x="13" y="4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20" h="110">
                  <a:moveTo>
                    <a:pt x="4" y="109"/>
                  </a:moveTo>
                  <a:lnTo>
                    <a:pt x="4" y="99"/>
                  </a:lnTo>
                  <a:lnTo>
                    <a:pt x="4" y="87"/>
                  </a:lnTo>
                  <a:lnTo>
                    <a:pt x="7" y="77"/>
                  </a:lnTo>
                  <a:lnTo>
                    <a:pt x="10" y="64"/>
                  </a:lnTo>
                  <a:lnTo>
                    <a:pt x="16" y="42"/>
                  </a:lnTo>
                  <a:lnTo>
                    <a:pt x="19" y="29"/>
                  </a:lnTo>
                  <a:lnTo>
                    <a:pt x="16" y="13"/>
                  </a:lnTo>
                  <a:lnTo>
                    <a:pt x="13" y="4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3727AC53-06BA-4718-9454-C5834DDDB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" y="1554"/>
              <a:ext cx="64" cy="160"/>
            </a:xfrm>
            <a:custGeom>
              <a:avLst/>
              <a:gdLst/>
              <a:ahLst/>
              <a:cxnLst>
                <a:cxn ang="0">
                  <a:pos x="38" y="159"/>
                </a:cxn>
                <a:cxn ang="0">
                  <a:pos x="41" y="143"/>
                </a:cxn>
                <a:cxn ang="0">
                  <a:pos x="44" y="127"/>
                </a:cxn>
                <a:cxn ang="0">
                  <a:pos x="41" y="111"/>
                </a:cxn>
                <a:cxn ang="0">
                  <a:pos x="38" y="95"/>
                </a:cxn>
                <a:cxn ang="0">
                  <a:pos x="38" y="89"/>
                </a:cxn>
                <a:cxn ang="0">
                  <a:pos x="41" y="79"/>
                </a:cxn>
                <a:cxn ang="0">
                  <a:pos x="41" y="67"/>
                </a:cxn>
                <a:cxn ang="0">
                  <a:pos x="35" y="67"/>
                </a:cxn>
                <a:cxn ang="0">
                  <a:pos x="25" y="64"/>
                </a:cxn>
                <a:cxn ang="0">
                  <a:pos x="19" y="64"/>
                </a:cxn>
                <a:cxn ang="0">
                  <a:pos x="3" y="51"/>
                </a:cxn>
                <a:cxn ang="0">
                  <a:pos x="3" y="41"/>
                </a:cxn>
                <a:cxn ang="0">
                  <a:pos x="0" y="32"/>
                </a:cxn>
                <a:cxn ang="0">
                  <a:pos x="0" y="19"/>
                </a:cxn>
                <a:cxn ang="0">
                  <a:pos x="3" y="9"/>
                </a:cxn>
                <a:cxn ang="0">
                  <a:pos x="9" y="3"/>
                </a:cxn>
                <a:cxn ang="0">
                  <a:pos x="16" y="0"/>
                </a:cxn>
                <a:cxn ang="0">
                  <a:pos x="25" y="0"/>
                </a:cxn>
                <a:cxn ang="0">
                  <a:pos x="38" y="0"/>
                </a:cxn>
                <a:cxn ang="0">
                  <a:pos x="47" y="3"/>
                </a:cxn>
                <a:cxn ang="0">
                  <a:pos x="54" y="6"/>
                </a:cxn>
                <a:cxn ang="0">
                  <a:pos x="60" y="16"/>
                </a:cxn>
                <a:cxn ang="0">
                  <a:pos x="63" y="25"/>
                </a:cxn>
              </a:cxnLst>
              <a:rect l="0" t="0" r="r" b="b"/>
              <a:pathLst>
                <a:path w="64" h="160">
                  <a:moveTo>
                    <a:pt x="38" y="159"/>
                  </a:moveTo>
                  <a:lnTo>
                    <a:pt x="41" y="143"/>
                  </a:lnTo>
                  <a:lnTo>
                    <a:pt x="44" y="127"/>
                  </a:lnTo>
                  <a:lnTo>
                    <a:pt x="41" y="111"/>
                  </a:lnTo>
                  <a:lnTo>
                    <a:pt x="38" y="95"/>
                  </a:lnTo>
                  <a:lnTo>
                    <a:pt x="38" y="89"/>
                  </a:lnTo>
                  <a:lnTo>
                    <a:pt x="41" y="79"/>
                  </a:lnTo>
                  <a:lnTo>
                    <a:pt x="41" y="67"/>
                  </a:lnTo>
                  <a:lnTo>
                    <a:pt x="35" y="67"/>
                  </a:lnTo>
                  <a:lnTo>
                    <a:pt x="25" y="64"/>
                  </a:lnTo>
                  <a:lnTo>
                    <a:pt x="19" y="64"/>
                  </a:lnTo>
                  <a:lnTo>
                    <a:pt x="3" y="51"/>
                  </a:lnTo>
                  <a:lnTo>
                    <a:pt x="3" y="41"/>
                  </a:lnTo>
                  <a:lnTo>
                    <a:pt x="0" y="32"/>
                  </a:lnTo>
                  <a:lnTo>
                    <a:pt x="0" y="19"/>
                  </a:lnTo>
                  <a:lnTo>
                    <a:pt x="3" y="9"/>
                  </a:lnTo>
                  <a:lnTo>
                    <a:pt x="9" y="3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47" y="3"/>
                  </a:lnTo>
                  <a:lnTo>
                    <a:pt x="54" y="6"/>
                  </a:lnTo>
                  <a:lnTo>
                    <a:pt x="60" y="16"/>
                  </a:lnTo>
                  <a:lnTo>
                    <a:pt x="63" y="2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94" name="Freeform 89">
              <a:extLst>
                <a:ext uri="{FF2B5EF4-FFF2-40B4-BE49-F238E27FC236}">
                  <a16:creationId xmlns:a16="http://schemas.microsoft.com/office/drawing/2014/main" id="{C0A13D19-F451-4E3D-852E-8869FC69C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" y="1605"/>
              <a:ext cx="30" cy="135"/>
            </a:xfrm>
            <a:custGeom>
              <a:avLst/>
              <a:gdLst/>
              <a:ahLst/>
              <a:cxnLst>
                <a:cxn ang="0">
                  <a:pos x="26" y="134"/>
                </a:cxn>
                <a:cxn ang="0">
                  <a:pos x="29" y="127"/>
                </a:cxn>
                <a:cxn ang="0">
                  <a:pos x="22" y="121"/>
                </a:cxn>
                <a:cxn ang="0">
                  <a:pos x="19" y="121"/>
                </a:cxn>
                <a:cxn ang="0">
                  <a:pos x="16" y="121"/>
                </a:cxn>
                <a:cxn ang="0">
                  <a:pos x="19" y="118"/>
                </a:cxn>
                <a:cxn ang="0">
                  <a:pos x="19" y="115"/>
                </a:cxn>
                <a:cxn ang="0">
                  <a:pos x="16" y="105"/>
                </a:cxn>
                <a:cxn ang="0">
                  <a:pos x="13" y="92"/>
                </a:cxn>
                <a:cxn ang="0">
                  <a:pos x="7" y="79"/>
                </a:cxn>
                <a:cxn ang="0">
                  <a:pos x="3" y="64"/>
                </a:cxn>
                <a:cxn ang="0">
                  <a:pos x="0" y="44"/>
                </a:cxn>
                <a:cxn ang="0">
                  <a:pos x="0" y="28"/>
                </a:cxn>
                <a:cxn ang="0">
                  <a:pos x="3" y="16"/>
                </a:cxn>
                <a:cxn ang="0">
                  <a:pos x="10" y="0"/>
                </a:cxn>
              </a:cxnLst>
              <a:rect l="0" t="0" r="r" b="b"/>
              <a:pathLst>
                <a:path w="30" h="135">
                  <a:moveTo>
                    <a:pt x="26" y="134"/>
                  </a:moveTo>
                  <a:lnTo>
                    <a:pt x="29" y="127"/>
                  </a:lnTo>
                  <a:lnTo>
                    <a:pt x="22" y="121"/>
                  </a:lnTo>
                  <a:lnTo>
                    <a:pt x="19" y="121"/>
                  </a:lnTo>
                  <a:lnTo>
                    <a:pt x="16" y="121"/>
                  </a:lnTo>
                  <a:lnTo>
                    <a:pt x="19" y="118"/>
                  </a:lnTo>
                  <a:lnTo>
                    <a:pt x="19" y="115"/>
                  </a:lnTo>
                  <a:lnTo>
                    <a:pt x="16" y="105"/>
                  </a:lnTo>
                  <a:lnTo>
                    <a:pt x="13" y="92"/>
                  </a:lnTo>
                  <a:lnTo>
                    <a:pt x="7" y="79"/>
                  </a:lnTo>
                  <a:lnTo>
                    <a:pt x="3" y="64"/>
                  </a:lnTo>
                  <a:lnTo>
                    <a:pt x="0" y="44"/>
                  </a:lnTo>
                  <a:lnTo>
                    <a:pt x="0" y="28"/>
                  </a:lnTo>
                  <a:lnTo>
                    <a:pt x="3" y="16"/>
                  </a:lnTo>
                  <a:lnTo>
                    <a:pt x="1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id="{F72EADF9-EBE2-4769-8CC8-DF5CFD64F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1614"/>
              <a:ext cx="14" cy="87"/>
            </a:xfrm>
            <a:custGeom>
              <a:avLst/>
              <a:gdLst/>
              <a:ahLst/>
              <a:cxnLst>
                <a:cxn ang="0">
                  <a:pos x="13" y="86"/>
                </a:cxn>
                <a:cxn ang="0">
                  <a:pos x="13" y="80"/>
                </a:cxn>
                <a:cxn ang="0">
                  <a:pos x="13" y="67"/>
                </a:cxn>
                <a:cxn ang="0">
                  <a:pos x="10" y="58"/>
                </a:cxn>
                <a:cxn ang="0">
                  <a:pos x="4" y="45"/>
                </a:cxn>
                <a:cxn ang="0">
                  <a:pos x="0" y="35"/>
                </a:cxn>
                <a:cxn ang="0">
                  <a:pos x="4" y="29"/>
                </a:cxn>
                <a:cxn ang="0">
                  <a:pos x="4" y="19"/>
                </a:cxn>
                <a:cxn ang="0">
                  <a:pos x="7" y="0"/>
                </a:cxn>
              </a:cxnLst>
              <a:rect l="0" t="0" r="r" b="b"/>
              <a:pathLst>
                <a:path w="14" h="87">
                  <a:moveTo>
                    <a:pt x="13" y="86"/>
                  </a:moveTo>
                  <a:lnTo>
                    <a:pt x="13" y="80"/>
                  </a:lnTo>
                  <a:lnTo>
                    <a:pt x="13" y="67"/>
                  </a:lnTo>
                  <a:lnTo>
                    <a:pt x="10" y="58"/>
                  </a:lnTo>
                  <a:lnTo>
                    <a:pt x="4" y="45"/>
                  </a:lnTo>
                  <a:lnTo>
                    <a:pt x="0" y="35"/>
                  </a:lnTo>
                  <a:lnTo>
                    <a:pt x="4" y="29"/>
                  </a:lnTo>
                  <a:lnTo>
                    <a:pt x="4" y="19"/>
                  </a:lnTo>
                  <a:lnTo>
                    <a:pt x="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96" name="Freeform 91">
              <a:extLst>
                <a:ext uri="{FF2B5EF4-FFF2-40B4-BE49-F238E27FC236}">
                  <a16:creationId xmlns:a16="http://schemas.microsoft.com/office/drawing/2014/main" id="{5DD1C6A7-E14F-4B78-B813-69D2A0E34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608"/>
              <a:ext cx="11" cy="109"/>
            </a:xfrm>
            <a:custGeom>
              <a:avLst/>
              <a:gdLst/>
              <a:ahLst/>
              <a:cxnLst>
                <a:cxn ang="0">
                  <a:pos x="10" y="108"/>
                </a:cxn>
                <a:cxn ang="0">
                  <a:pos x="10" y="102"/>
                </a:cxn>
                <a:cxn ang="0">
                  <a:pos x="10" y="86"/>
                </a:cxn>
                <a:cxn ang="0">
                  <a:pos x="10" y="73"/>
                </a:cxn>
                <a:cxn ang="0">
                  <a:pos x="4" y="61"/>
                </a:cxn>
                <a:cxn ang="0">
                  <a:pos x="0" y="51"/>
                </a:cxn>
                <a:cxn ang="0">
                  <a:pos x="4" y="41"/>
                </a:cxn>
                <a:cxn ang="0">
                  <a:pos x="4" y="35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11" h="109">
                  <a:moveTo>
                    <a:pt x="10" y="108"/>
                  </a:moveTo>
                  <a:lnTo>
                    <a:pt x="10" y="102"/>
                  </a:lnTo>
                  <a:lnTo>
                    <a:pt x="10" y="86"/>
                  </a:lnTo>
                  <a:lnTo>
                    <a:pt x="10" y="73"/>
                  </a:lnTo>
                  <a:lnTo>
                    <a:pt x="4" y="61"/>
                  </a:lnTo>
                  <a:lnTo>
                    <a:pt x="0" y="51"/>
                  </a:lnTo>
                  <a:lnTo>
                    <a:pt x="4" y="41"/>
                  </a:lnTo>
                  <a:lnTo>
                    <a:pt x="4" y="35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97" name="Freeform 92">
              <a:extLst>
                <a:ext uri="{FF2B5EF4-FFF2-40B4-BE49-F238E27FC236}">
                  <a16:creationId xmlns:a16="http://schemas.microsoft.com/office/drawing/2014/main" id="{EBBF7325-0B8F-4C1F-9446-D9EAC95CC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" y="1742"/>
              <a:ext cx="14" cy="135"/>
            </a:xfrm>
            <a:custGeom>
              <a:avLst/>
              <a:gdLst/>
              <a:ahLst/>
              <a:cxnLst>
                <a:cxn ang="0">
                  <a:pos x="13" y="134"/>
                </a:cxn>
                <a:cxn ang="0">
                  <a:pos x="13" y="118"/>
                </a:cxn>
                <a:cxn ang="0">
                  <a:pos x="13" y="111"/>
                </a:cxn>
                <a:cxn ang="0">
                  <a:pos x="13" y="92"/>
                </a:cxn>
                <a:cxn ang="0">
                  <a:pos x="13" y="86"/>
                </a:cxn>
                <a:cxn ang="0">
                  <a:pos x="10" y="80"/>
                </a:cxn>
                <a:cxn ang="0">
                  <a:pos x="10" y="73"/>
                </a:cxn>
                <a:cxn ang="0">
                  <a:pos x="10" y="60"/>
                </a:cxn>
                <a:cxn ang="0">
                  <a:pos x="10" y="54"/>
                </a:cxn>
                <a:cxn ang="0">
                  <a:pos x="10" y="44"/>
                </a:cxn>
                <a:cxn ang="0">
                  <a:pos x="6" y="35"/>
                </a:cxn>
                <a:cxn ang="0">
                  <a:pos x="3" y="25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6" y="0"/>
                </a:cxn>
              </a:cxnLst>
              <a:rect l="0" t="0" r="r" b="b"/>
              <a:pathLst>
                <a:path w="14" h="135">
                  <a:moveTo>
                    <a:pt x="13" y="134"/>
                  </a:moveTo>
                  <a:lnTo>
                    <a:pt x="13" y="118"/>
                  </a:lnTo>
                  <a:lnTo>
                    <a:pt x="13" y="111"/>
                  </a:lnTo>
                  <a:lnTo>
                    <a:pt x="13" y="92"/>
                  </a:lnTo>
                  <a:lnTo>
                    <a:pt x="13" y="86"/>
                  </a:lnTo>
                  <a:lnTo>
                    <a:pt x="10" y="80"/>
                  </a:lnTo>
                  <a:lnTo>
                    <a:pt x="10" y="73"/>
                  </a:lnTo>
                  <a:lnTo>
                    <a:pt x="10" y="60"/>
                  </a:lnTo>
                  <a:lnTo>
                    <a:pt x="10" y="54"/>
                  </a:lnTo>
                  <a:lnTo>
                    <a:pt x="10" y="44"/>
                  </a:lnTo>
                  <a:lnTo>
                    <a:pt x="6" y="35"/>
                  </a:lnTo>
                  <a:lnTo>
                    <a:pt x="3" y="25"/>
                  </a:lnTo>
                  <a:lnTo>
                    <a:pt x="0" y="16"/>
                  </a:lnTo>
                  <a:lnTo>
                    <a:pt x="0" y="9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98" name="Freeform 93">
              <a:extLst>
                <a:ext uri="{FF2B5EF4-FFF2-40B4-BE49-F238E27FC236}">
                  <a16:creationId xmlns:a16="http://schemas.microsoft.com/office/drawing/2014/main" id="{05178DCC-C7FB-406A-8EF3-EF681302E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8" y="1700"/>
              <a:ext cx="93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6"/>
                </a:cxn>
                <a:cxn ang="0">
                  <a:pos x="9" y="45"/>
                </a:cxn>
                <a:cxn ang="0">
                  <a:pos x="6" y="55"/>
                </a:cxn>
                <a:cxn ang="0">
                  <a:pos x="25" y="61"/>
                </a:cxn>
                <a:cxn ang="0">
                  <a:pos x="54" y="67"/>
                </a:cxn>
                <a:cxn ang="0">
                  <a:pos x="79" y="64"/>
                </a:cxn>
                <a:cxn ang="0">
                  <a:pos x="89" y="61"/>
                </a:cxn>
                <a:cxn ang="0">
                  <a:pos x="92" y="48"/>
                </a:cxn>
              </a:cxnLst>
              <a:rect l="0" t="0" r="r" b="b"/>
              <a:pathLst>
                <a:path w="93" h="68">
                  <a:moveTo>
                    <a:pt x="0" y="0"/>
                  </a:moveTo>
                  <a:lnTo>
                    <a:pt x="6" y="26"/>
                  </a:lnTo>
                  <a:lnTo>
                    <a:pt x="9" y="45"/>
                  </a:lnTo>
                  <a:lnTo>
                    <a:pt x="6" y="55"/>
                  </a:lnTo>
                  <a:lnTo>
                    <a:pt x="25" y="61"/>
                  </a:lnTo>
                  <a:lnTo>
                    <a:pt x="54" y="67"/>
                  </a:lnTo>
                  <a:lnTo>
                    <a:pt x="79" y="64"/>
                  </a:lnTo>
                  <a:lnTo>
                    <a:pt x="89" y="61"/>
                  </a:lnTo>
                  <a:lnTo>
                    <a:pt x="92" y="4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364065D1-4B75-4108-AE30-68C816DFD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1611"/>
              <a:ext cx="14" cy="119"/>
            </a:xfrm>
            <a:custGeom>
              <a:avLst/>
              <a:gdLst/>
              <a:ahLst/>
              <a:cxnLst>
                <a:cxn ang="0">
                  <a:pos x="10" y="118"/>
                </a:cxn>
                <a:cxn ang="0">
                  <a:pos x="10" y="112"/>
                </a:cxn>
                <a:cxn ang="0">
                  <a:pos x="7" y="105"/>
                </a:cxn>
                <a:cxn ang="0">
                  <a:pos x="7" y="89"/>
                </a:cxn>
                <a:cxn ang="0">
                  <a:pos x="7" y="77"/>
                </a:cxn>
                <a:cxn ang="0">
                  <a:pos x="10" y="61"/>
                </a:cxn>
                <a:cxn ang="0">
                  <a:pos x="10" y="51"/>
                </a:cxn>
                <a:cxn ang="0">
                  <a:pos x="7" y="38"/>
                </a:cxn>
                <a:cxn ang="0">
                  <a:pos x="7" y="32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7" y="3"/>
                </a:cxn>
                <a:cxn ang="0">
                  <a:pos x="13" y="0"/>
                </a:cxn>
              </a:cxnLst>
              <a:rect l="0" t="0" r="r" b="b"/>
              <a:pathLst>
                <a:path w="14" h="119">
                  <a:moveTo>
                    <a:pt x="10" y="118"/>
                  </a:moveTo>
                  <a:lnTo>
                    <a:pt x="10" y="112"/>
                  </a:lnTo>
                  <a:lnTo>
                    <a:pt x="7" y="105"/>
                  </a:lnTo>
                  <a:lnTo>
                    <a:pt x="7" y="89"/>
                  </a:lnTo>
                  <a:lnTo>
                    <a:pt x="7" y="77"/>
                  </a:lnTo>
                  <a:lnTo>
                    <a:pt x="10" y="61"/>
                  </a:lnTo>
                  <a:lnTo>
                    <a:pt x="10" y="51"/>
                  </a:lnTo>
                  <a:lnTo>
                    <a:pt x="7" y="38"/>
                  </a:lnTo>
                  <a:lnTo>
                    <a:pt x="7" y="32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7" y="3"/>
                  </a:lnTo>
                  <a:lnTo>
                    <a:pt x="1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00" name="Freeform 95">
              <a:extLst>
                <a:ext uri="{FF2B5EF4-FFF2-40B4-BE49-F238E27FC236}">
                  <a16:creationId xmlns:a16="http://schemas.microsoft.com/office/drawing/2014/main" id="{B1D1D35A-7C47-4638-ACEE-EF31F2439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1774"/>
              <a:ext cx="62" cy="100"/>
            </a:xfrm>
            <a:custGeom>
              <a:avLst/>
              <a:gdLst/>
              <a:ahLst/>
              <a:cxnLst>
                <a:cxn ang="0">
                  <a:pos x="61" y="60"/>
                </a:cxn>
                <a:cxn ang="0">
                  <a:pos x="54" y="79"/>
                </a:cxn>
                <a:cxn ang="0">
                  <a:pos x="54" y="95"/>
                </a:cxn>
                <a:cxn ang="0">
                  <a:pos x="54" y="99"/>
                </a:cxn>
                <a:cxn ang="0">
                  <a:pos x="42" y="99"/>
                </a:cxn>
                <a:cxn ang="0">
                  <a:pos x="35" y="99"/>
                </a:cxn>
                <a:cxn ang="0">
                  <a:pos x="23" y="95"/>
                </a:cxn>
                <a:cxn ang="0">
                  <a:pos x="16" y="86"/>
                </a:cxn>
                <a:cxn ang="0">
                  <a:pos x="13" y="79"/>
                </a:cxn>
                <a:cxn ang="0">
                  <a:pos x="16" y="73"/>
                </a:cxn>
                <a:cxn ang="0">
                  <a:pos x="16" y="57"/>
                </a:cxn>
                <a:cxn ang="0">
                  <a:pos x="13" y="35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62" h="100">
                  <a:moveTo>
                    <a:pt x="61" y="60"/>
                  </a:moveTo>
                  <a:lnTo>
                    <a:pt x="54" y="79"/>
                  </a:lnTo>
                  <a:lnTo>
                    <a:pt x="54" y="95"/>
                  </a:lnTo>
                  <a:lnTo>
                    <a:pt x="54" y="99"/>
                  </a:lnTo>
                  <a:lnTo>
                    <a:pt x="42" y="99"/>
                  </a:lnTo>
                  <a:lnTo>
                    <a:pt x="35" y="99"/>
                  </a:lnTo>
                  <a:lnTo>
                    <a:pt x="23" y="95"/>
                  </a:lnTo>
                  <a:lnTo>
                    <a:pt x="16" y="86"/>
                  </a:lnTo>
                  <a:lnTo>
                    <a:pt x="13" y="79"/>
                  </a:lnTo>
                  <a:lnTo>
                    <a:pt x="16" y="73"/>
                  </a:lnTo>
                  <a:lnTo>
                    <a:pt x="16" y="57"/>
                  </a:lnTo>
                  <a:lnTo>
                    <a:pt x="13" y="35"/>
                  </a:lnTo>
                  <a:lnTo>
                    <a:pt x="10" y="2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8372E1EF-AE27-4B94-9AF4-1B5D15219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1745"/>
              <a:ext cx="29" cy="12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6" y="128"/>
                </a:cxn>
                <a:cxn ang="0">
                  <a:pos x="22" y="115"/>
                </a:cxn>
                <a:cxn ang="0">
                  <a:pos x="25" y="99"/>
                </a:cxn>
                <a:cxn ang="0">
                  <a:pos x="28" y="83"/>
                </a:cxn>
                <a:cxn ang="0">
                  <a:pos x="25" y="61"/>
                </a:cxn>
                <a:cxn ang="0">
                  <a:pos x="16" y="45"/>
                </a:cxn>
                <a:cxn ang="0">
                  <a:pos x="9" y="22"/>
                </a:cxn>
                <a:cxn ang="0">
                  <a:pos x="9" y="0"/>
                </a:cxn>
              </a:cxnLst>
              <a:rect l="0" t="0" r="r" b="b"/>
              <a:pathLst>
                <a:path w="29" h="129">
                  <a:moveTo>
                    <a:pt x="0" y="128"/>
                  </a:moveTo>
                  <a:lnTo>
                    <a:pt x="6" y="128"/>
                  </a:lnTo>
                  <a:lnTo>
                    <a:pt x="22" y="115"/>
                  </a:lnTo>
                  <a:lnTo>
                    <a:pt x="25" y="99"/>
                  </a:lnTo>
                  <a:lnTo>
                    <a:pt x="28" y="83"/>
                  </a:lnTo>
                  <a:lnTo>
                    <a:pt x="25" y="61"/>
                  </a:lnTo>
                  <a:lnTo>
                    <a:pt x="16" y="45"/>
                  </a:lnTo>
                  <a:lnTo>
                    <a:pt x="9" y="22"/>
                  </a:lnTo>
                  <a:lnTo>
                    <a:pt x="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02" name="Freeform 97">
              <a:extLst>
                <a:ext uri="{FF2B5EF4-FFF2-40B4-BE49-F238E27FC236}">
                  <a16:creationId xmlns:a16="http://schemas.microsoft.com/office/drawing/2014/main" id="{E2740FF9-E754-474C-BC78-8C56EEACC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1774"/>
              <a:ext cx="48" cy="61"/>
            </a:xfrm>
            <a:custGeom>
              <a:avLst/>
              <a:gdLst/>
              <a:ahLst/>
              <a:cxnLst>
                <a:cxn ang="0">
                  <a:pos x="47" y="60"/>
                </a:cxn>
                <a:cxn ang="0">
                  <a:pos x="38" y="54"/>
                </a:cxn>
                <a:cxn ang="0">
                  <a:pos x="28" y="35"/>
                </a:cxn>
                <a:cxn ang="0">
                  <a:pos x="22" y="25"/>
                </a:cxn>
                <a:cxn ang="0">
                  <a:pos x="22" y="16"/>
                </a:cxn>
                <a:cxn ang="0">
                  <a:pos x="15" y="6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48" h="61">
                  <a:moveTo>
                    <a:pt x="47" y="60"/>
                  </a:moveTo>
                  <a:lnTo>
                    <a:pt x="38" y="54"/>
                  </a:lnTo>
                  <a:lnTo>
                    <a:pt x="28" y="35"/>
                  </a:lnTo>
                  <a:lnTo>
                    <a:pt x="22" y="25"/>
                  </a:lnTo>
                  <a:lnTo>
                    <a:pt x="22" y="16"/>
                  </a:lnTo>
                  <a:lnTo>
                    <a:pt x="15" y="6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03" name="Freeform 98">
              <a:extLst>
                <a:ext uri="{FF2B5EF4-FFF2-40B4-BE49-F238E27FC236}">
                  <a16:creationId xmlns:a16="http://schemas.microsoft.com/office/drawing/2014/main" id="{84343488-992B-4F32-BC3F-A734FC950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" y="1560"/>
              <a:ext cx="30" cy="100"/>
            </a:xfrm>
            <a:custGeom>
              <a:avLst/>
              <a:gdLst/>
              <a:ahLst/>
              <a:cxnLst>
                <a:cxn ang="0">
                  <a:pos x="6" y="99"/>
                </a:cxn>
                <a:cxn ang="0">
                  <a:pos x="6" y="86"/>
                </a:cxn>
                <a:cxn ang="0">
                  <a:pos x="9" y="73"/>
                </a:cxn>
                <a:cxn ang="0">
                  <a:pos x="16" y="64"/>
                </a:cxn>
                <a:cxn ang="0">
                  <a:pos x="19" y="58"/>
                </a:cxn>
                <a:cxn ang="0">
                  <a:pos x="29" y="51"/>
                </a:cxn>
                <a:cxn ang="0">
                  <a:pos x="19" y="42"/>
                </a:cxn>
                <a:cxn ang="0">
                  <a:pos x="13" y="42"/>
                </a:cxn>
                <a:cxn ang="0">
                  <a:pos x="3" y="32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3" y="7"/>
                </a:cxn>
                <a:cxn ang="0">
                  <a:pos x="9" y="0"/>
                </a:cxn>
              </a:cxnLst>
              <a:rect l="0" t="0" r="r" b="b"/>
              <a:pathLst>
                <a:path w="30" h="100">
                  <a:moveTo>
                    <a:pt x="6" y="99"/>
                  </a:moveTo>
                  <a:lnTo>
                    <a:pt x="6" y="86"/>
                  </a:lnTo>
                  <a:lnTo>
                    <a:pt x="9" y="73"/>
                  </a:lnTo>
                  <a:lnTo>
                    <a:pt x="16" y="64"/>
                  </a:lnTo>
                  <a:lnTo>
                    <a:pt x="19" y="58"/>
                  </a:lnTo>
                  <a:lnTo>
                    <a:pt x="29" y="51"/>
                  </a:lnTo>
                  <a:lnTo>
                    <a:pt x="19" y="42"/>
                  </a:lnTo>
                  <a:lnTo>
                    <a:pt x="13" y="42"/>
                  </a:lnTo>
                  <a:lnTo>
                    <a:pt x="3" y="32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3" y="7"/>
                  </a:lnTo>
                  <a:lnTo>
                    <a:pt x="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04" name="Freeform 99">
              <a:extLst>
                <a:ext uri="{FF2B5EF4-FFF2-40B4-BE49-F238E27FC236}">
                  <a16:creationId xmlns:a16="http://schemas.microsoft.com/office/drawing/2014/main" id="{EE2E0FC9-7999-4A5C-9A59-1446BF65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1547"/>
              <a:ext cx="55" cy="62"/>
            </a:xfrm>
            <a:custGeom>
              <a:avLst/>
              <a:gdLst/>
              <a:ahLst/>
              <a:cxnLst>
                <a:cxn ang="0">
                  <a:pos x="19" y="61"/>
                </a:cxn>
                <a:cxn ang="0">
                  <a:pos x="7" y="45"/>
                </a:cxn>
                <a:cxn ang="0">
                  <a:pos x="7" y="42"/>
                </a:cxn>
                <a:cxn ang="0">
                  <a:pos x="3" y="39"/>
                </a:cxn>
                <a:cxn ang="0">
                  <a:pos x="0" y="32"/>
                </a:cxn>
                <a:cxn ang="0">
                  <a:pos x="3" y="26"/>
                </a:cxn>
                <a:cxn ang="0">
                  <a:pos x="0" y="26"/>
                </a:cxn>
                <a:cxn ang="0">
                  <a:pos x="0" y="20"/>
                </a:cxn>
                <a:cxn ang="0">
                  <a:pos x="0" y="10"/>
                </a:cxn>
                <a:cxn ang="0">
                  <a:pos x="7" y="7"/>
                </a:cxn>
                <a:cxn ang="0">
                  <a:pos x="10" y="4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38" y="4"/>
                </a:cxn>
                <a:cxn ang="0">
                  <a:pos x="41" y="7"/>
                </a:cxn>
                <a:cxn ang="0">
                  <a:pos x="48" y="13"/>
                </a:cxn>
                <a:cxn ang="0">
                  <a:pos x="51" y="20"/>
                </a:cxn>
                <a:cxn ang="0">
                  <a:pos x="54" y="26"/>
                </a:cxn>
                <a:cxn ang="0">
                  <a:pos x="51" y="35"/>
                </a:cxn>
                <a:cxn ang="0">
                  <a:pos x="48" y="42"/>
                </a:cxn>
                <a:cxn ang="0">
                  <a:pos x="41" y="48"/>
                </a:cxn>
                <a:cxn ang="0">
                  <a:pos x="38" y="48"/>
                </a:cxn>
              </a:cxnLst>
              <a:rect l="0" t="0" r="r" b="b"/>
              <a:pathLst>
                <a:path w="55" h="62">
                  <a:moveTo>
                    <a:pt x="19" y="61"/>
                  </a:moveTo>
                  <a:lnTo>
                    <a:pt x="7" y="45"/>
                  </a:lnTo>
                  <a:lnTo>
                    <a:pt x="7" y="42"/>
                  </a:lnTo>
                  <a:lnTo>
                    <a:pt x="3" y="39"/>
                  </a:lnTo>
                  <a:lnTo>
                    <a:pt x="0" y="32"/>
                  </a:lnTo>
                  <a:lnTo>
                    <a:pt x="3" y="26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8" y="4"/>
                  </a:lnTo>
                  <a:lnTo>
                    <a:pt x="41" y="7"/>
                  </a:lnTo>
                  <a:lnTo>
                    <a:pt x="48" y="13"/>
                  </a:lnTo>
                  <a:lnTo>
                    <a:pt x="51" y="20"/>
                  </a:lnTo>
                  <a:lnTo>
                    <a:pt x="54" y="26"/>
                  </a:lnTo>
                  <a:lnTo>
                    <a:pt x="51" y="35"/>
                  </a:lnTo>
                  <a:lnTo>
                    <a:pt x="48" y="42"/>
                  </a:lnTo>
                  <a:lnTo>
                    <a:pt x="41" y="48"/>
                  </a:lnTo>
                  <a:lnTo>
                    <a:pt x="38" y="4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05" name="Freeform 100">
              <a:extLst>
                <a:ext uri="{FF2B5EF4-FFF2-40B4-BE49-F238E27FC236}">
                  <a16:creationId xmlns:a16="http://schemas.microsoft.com/office/drawing/2014/main" id="{0CF031FE-EE55-405F-B3A0-7617E6AA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7" y="1551"/>
              <a:ext cx="49" cy="5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6"/>
                </a:cxn>
                <a:cxn ang="0">
                  <a:pos x="6" y="0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9" y="0"/>
                </a:cxn>
                <a:cxn ang="0">
                  <a:pos x="35" y="3"/>
                </a:cxn>
                <a:cxn ang="0">
                  <a:pos x="38" y="6"/>
                </a:cxn>
                <a:cxn ang="0">
                  <a:pos x="41" y="9"/>
                </a:cxn>
                <a:cxn ang="0">
                  <a:pos x="44" y="12"/>
                </a:cxn>
                <a:cxn ang="0">
                  <a:pos x="44" y="16"/>
                </a:cxn>
                <a:cxn ang="0">
                  <a:pos x="44" y="19"/>
                </a:cxn>
                <a:cxn ang="0">
                  <a:pos x="48" y="25"/>
                </a:cxn>
                <a:cxn ang="0">
                  <a:pos x="48" y="28"/>
                </a:cxn>
                <a:cxn ang="0">
                  <a:pos x="48" y="31"/>
                </a:cxn>
                <a:cxn ang="0">
                  <a:pos x="44" y="38"/>
                </a:cxn>
                <a:cxn ang="0">
                  <a:pos x="35" y="38"/>
                </a:cxn>
                <a:cxn ang="0">
                  <a:pos x="32" y="41"/>
                </a:cxn>
                <a:cxn ang="0">
                  <a:pos x="32" y="47"/>
                </a:cxn>
                <a:cxn ang="0">
                  <a:pos x="25" y="51"/>
                </a:cxn>
              </a:cxnLst>
              <a:rect l="0" t="0" r="r" b="b"/>
              <a:pathLst>
                <a:path w="49" h="52">
                  <a:moveTo>
                    <a:pt x="0" y="12"/>
                  </a:moveTo>
                  <a:lnTo>
                    <a:pt x="3" y="6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1" y="9"/>
                  </a:lnTo>
                  <a:lnTo>
                    <a:pt x="44" y="12"/>
                  </a:lnTo>
                  <a:lnTo>
                    <a:pt x="44" y="16"/>
                  </a:lnTo>
                  <a:lnTo>
                    <a:pt x="44" y="19"/>
                  </a:lnTo>
                  <a:lnTo>
                    <a:pt x="48" y="25"/>
                  </a:lnTo>
                  <a:lnTo>
                    <a:pt x="48" y="28"/>
                  </a:lnTo>
                  <a:lnTo>
                    <a:pt x="48" y="31"/>
                  </a:lnTo>
                  <a:lnTo>
                    <a:pt x="44" y="38"/>
                  </a:lnTo>
                  <a:lnTo>
                    <a:pt x="35" y="38"/>
                  </a:lnTo>
                  <a:lnTo>
                    <a:pt x="32" y="41"/>
                  </a:lnTo>
                  <a:lnTo>
                    <a:pt x="32" y="47"/>
                  </a:lnTo>
                  <a:lnTo>
                    <a:pt x="25" y="5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06" name="Freeform 101">
              <a:extLst>
                <a:ext uri="{FF2B5EF4-FFF2-40B4-BE49-F238E27FC236}">
                  <a16:creationId xmlns:a16="http://schemas.microsoft.com/office/drawing/2014/main" id="{A8F36EE5-C55C-4113-A387-DE96F432D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" y="1531"/>
              <a:ext cx="68" cy="62"/>
            </a:xfrm>
            <a:custGeom>
              <a:avLst/>
              <a:gdLst/>
              <a:ahLst/>
              <a:cxnLst>
                <a:cxn ang="0">
                  <a:pos x="29" y="51"/>
                </a:cxn>
                <a:cxn ang="0">
                  <a:pos x="23" y="51"/>
                </a:cxn>
                <a:cxn ang="0">
                  <a:pos x="16" y="51"/>
                </a:cxn>
                <a:cxn ang="0">
                  <a:pos x="16" y="42"/>
                </a:cxn>
                <a:cxn ang="0">
                  <a:pos x="13" y="39"/>
                </a:cxn>
                <a:cxn ang="0">
                  <a:pos x="7" y="32"/>
                </a:cxn>
                <a:cxn ang="0">
                  <a:pos x="0" y="26"/>
                </a:cxn>
                <a:cxn ang="0">
                  <a:pos x="0" y="20"/>
                </a:cxn>
                <a:cxn ang="0">
                  <a:pos x="0" y="10"/>
                </a:cxn>
                <a:cxn ang="0">
                  <a:pos x="10" y="4"/>
                </a:cxn>
                <a:cxn ang="0">
                  <a:pos x="16" y="0"/>
                </a:cxn>
                <a:cxn ang="0">
                  <a:pos x="29" y="0"/>
                </a:cxn>
                <a:cxn ang="0">
                  <a:pos x="35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4" y="4"/>
                </a:cxn>
                <a:cxn ang="0">
                  <a:pos x="54" y="7"/>
                </a:cxn>
                <a:cxn ang="0">
                  <a:pos x="54" y="13"/>
                </a:cxn>
                <a:cxn ang="0">
                  <a:pos x="54" y="16"/>
                </a:cxn>
                <a:cxn ang="0">
                  <a:pos x="54" y="20"/>
                </a:cxn>
                <a:cxn ang="0">
                  <a:pos x="58" y="23"/>
                </a:cxn>
                <a:cxn ang="0">
                  <a:pos x="61" y="26"/>
                </a:cxn>
                <a:cxn ang="0">
                  <a:pos x="61" y="32"/>
                </a:cxn>
                <a:cxn ang="0">
                  <a:pos x="64" y="39"/>
                </a:cxn>
                <a:cxn ang="0">
                  <a:pos x="67" y="51"/>
                </a:cxn>
                <a:cxn ang="0">
                  <a:pos x="67" y="55"/>
                </a:cxn>
                <a:cxn ang="0">
                  <a:pos x="61" y="61"/>
                </a:cxn>
              </a:cxnLst>
              <a:rect l="0" t="0" r="r" b="b"/>
              <a:pathLst>
                <a:path w="68" h="62">
                  <a:moveTo>
                    <a:pt x="29" y="51"/>
                  </a:moveTo>
                  <a:lnTo>
                    <a:pt x="23" y="51"/>
                  </a:lnTo>
                  <a:lnTo>
                    <a:pt x="16" y="51"/>
                  </a:lnTo>
                  <a:lnTo>
                    <a:pt x="16" y="42"/>
                  </a:lnTo>
                  <a:lnTo>
                    <a:pt x="13" y="39"/>
                  </a:lnTo>
                  <a:lnTo>
                    <a:pt x="7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8" y="23"/>
                  </a:lnTo>
                  <a:lnTo>
                    <a:pt x="61" y="26"/>
                  </a:lnTo>
                  <a:lnTo>
                    <a:pt x="61" y="32"/>
                  </a:lnTo>
                  <a:lnTo>
                    <a:pt x="64" y="39"/>
                  </a:lnTo>
                  <a:lnTo>
                    <a:pt x="67" y="51"/>
                  </a:lnTo>
                  <a:lnTo>
                    <a:pt x="67" y="55"/>
                  </a:lnTo>
                  <a:lnTo>
                    <a:pt x="61" y="6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07" name="Freeform 102">
              <a:extLst>
                <a:ext uri="{FF2B5EF4-FFF2-40B4-BE49-F238E27FC236}">
                  <a16:creationId xmlns:a16="http://schemas.microsoft.com/office/drawing/2014/main" id="{24925C54-651B-4159-8A1A-AAE5D6841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9" y="1506"/>
              <a:ext cx="51" cy="58"/>
            </a:xfrm>
            <a:custGeom>
              <a:avLst/>
              <a:gdLst/>
              <a:ahLst/>
              <a:cxnLst>
                <a:cxn ang="0">
                  <a:pos x="25" y="57"/>
                </a:cxn>
                <a:cxn ang="0">
                  <a:pos x="19" y="48"/>
                </a:cxn>
                <a:cxn ang="0">
                  <a:pos x="19" y="41"/>
                </a:cxn>
                <a:cxn ang="0">
                  <a:pos x="9" y="32"/>
                </a:cxn>
                <a:cxn ang="0">
                  <a:pos x="0" y="22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3" y="3"/>
                </a:cxn>
                <a:cxn ang="0">
                  <a:pos x="9" y="0"/>
                </a:cxn>
                <a:cxn ang="0">
                  <a:pos x="22" y="0"/>
                </a:cxn>
                <a:cxn ang="0">
                  <a:pos x="31" y="0"/>
                </a:cxn>
                <a:cxn ang="0">
                  <a:pos x="38" y="3"/>
                </a:cxn>
                <a:cxn ang="0">
                  <a:pos x="44" y="6"/>
                </a:cxn>
                <a:cxn ang="0">
                  <a:pos x="44" y="10"/>
                </a:cxn>
                <a:cxn ang="0">
                  <a:pos x="50" y="22"/>
                </a:cxn>
                <a:cxn ang="0">
                  <a:pos x="50" y="32"/>
                </a:cxn>
                <a:cxn ang="0">
                  <a:pos x="47" y="41"/>
                </a:cxn>
              </a:cxnLst>
              <a:rect l="0" t="0" r="r" b="b"/>
              <a:pathLst>
                <a:path w="51" h="58">
                  <a:moveTo>
                    <a:pt x="25" y="57"/>
                  </a:moveTo>
                  <a:lnTo>
                    <a:pt x="19" y="48"/>
                  </a:lnTo>
                  <a:lnTo>
                    <a:pt x="19" y="41"/>
                  </a:lnTo>
                  <a:lnTo>
                    <a:pt x="9" y="32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3"/>
                  </a:lnTo>
                  <a:lnTo>
                    <a:pt x="9" y="0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8" y="3"/>
                  </a:lnTo>
                  <a:lnTo>
                    <a:pt x="44" y="6"/>
                  </a:lnTo>
                  <a:lnTo>
                    <a:pt x="44" y="10"/>
                  </a:lnTo>
                  <a:lnTo>
                    <a:pt x="50" y="22"/>
                  </a:lnTo>
                  <a:lnTo>
                    <a:pt x="50" y="32"/>
                  </a:lnTo>
                  <a:lnTo>
                    <a:pt x="47" y="4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EA56BBDA-A9E6-4316-ADB3-F65EEFDA6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" y="1531"/>
              <a:ext cx="58" cy="62"/>
            </a:xfrm>
            <a:custGeom>
              <a:avLst/>
              <a:gdLst/>
              <a:ahLst/>
              <a:cxnLst>
                <a:cxn ang="0">
                  <a:pos x="16" y="61"/>
                </a:cxn>
                <a:cxn ang="0">
                  <a:pos x="16" y="58"/>
                </a:cxn>
                <a:cxn ang="0">
                  <a:pos x="16" y="55"/>
                </a:cxn>
                <a:cxn ang="0">
                  <a:pos x="9" y="48"/>
                </a:cxn>
                <a:cxn ang="0">
                  <a:pos x="0" y="26"/>
                </a:cxn>
                <a:cxn ang="0">
                  <a:pos x="0" y="20"/>
                </a:cxn>
                <a:cxn ang="0">
                  <a:pos x="3" y="10"/>
                </a:cxn>
                <a:cxn ang="0">
                  <a:pos x="9" y="7"/>
                </a:cxn>
                <a:cxn ang="0">
                  <a:pos x="16" y="0"/>
                </a:cxn>
                <a:cxn ang="0">
                  <a:pos x="25" y="0"/>
                </a:cxn>
                <a:cxn ang="0">
                  <a:pos x="31" y="0"/>
                </a:cxn>
                <a:cxn ang="0">
                  <a:pos x="41" y="4"/>
                </a:cxn>
                <a:cxn ang="0">
                  <a:pos x="47" y="7"/>
                </a:cxn>
                <a:cxn ang="0">
                  <a:pos x="51" y="13"/>
                </a:cxn>
                <a:cxn ang="0">
                  <a:pos x="54" y="16"/>
                </a:cxn>
                <a:cxn ang="0">
                  <a:pos x="57" y="26"/>
                </a:cxn>
                <a:cxn ang="0">
                  <a:pos x="57" y="32"/>
                </a:cxn>
                <a:cxn ang="0">
                  <a:pos x="54" y="39"/>
                </a:cxn>
                <a:cxn ang="0">
                  <a:pos x="51" y="42"/>
                </a:cxn>
              </a:cxnLst>
              <a:rect l="0" t="0" r="r" b="b"/>
              <a:pathLst>
                <a:path w="58" h="62">
                  <a:moveTo>
                    <a:pt x="16" y="61"/>
                  </a:moveTo>
                  <a:lnTo>
                    <a:pt x="16" y="58"/>
                  </a:lnTo>
                  <a:lnTo>
                    <a:pt x="16" y="55"/>
                  </a:lnTo>
                  <a:lnTo>
                    <a:pt x="9" y="48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3" y="10"/>
                  </a:lnTo>
                  <a:lnTo>
                    <a:pt x="9" y="7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41" y="4"/>
                  </a:lnTo>
                  <a:lnTo>
                    <a:pt x="47" y="7"/>
                  </a:lnTo>
                  <a:lnTo>
                    <a:pt x="51" y="13"/>
                  </a:lnTo>
                  <a:lnTo>
                    <a:pt x="54" y="16"/>
                  </a:lnTo>
                  <a:lnTo>
                    <a:pt x="57" y="26"/>
                  </a:lnTo>
                  <a:lnTo>
                    <a:pt x="57" y="32"/>
                  </a:lnTo>
                  <a:lnTo>
                    <a:pt x="54" y="39"/>
                  </a:lnTo>
                  <a:lnTo>
                    <a:pt x="51" y="4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09" name="Freeform 104">
              <a:extLst>
                <a:ext uri="{FF2B5EF4-FFF2-40B4-BE49-F238E27FC236}">
                  <a16:creationId xmlns:a16="http://schemas.microsoft.com/office/drawing/2014/main" id="{63CDA92A-4A22-47CF-BA4D-748BE1A2E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516"/>
              <a:ext cx="64" cy="74"/>
            </a:xfrm>
            <a:custGeom>
              <a:avLst/>
              <a:gdLst/>
              <a:ahLst/>
              <a:cxnLst>
                <a:cxn ang="0">
                  <a:pos x="32" y="73"/>
                </a:cxn>
                <a:cxn ang="0">
                  <a:pos x="19" y="70"/>
                </a:cxn>
                <a:cxn ang="0">
                  <a:pos x="9" y="63"/>
                </a:cxn>
                <a:cxn ang="0">
                  <a:pos x="6" y="57"/>
                </a:cxn>
                <a:cxn ang="0">
                  <a:pos x="9" y="54"/>
                </a:cxn>
                <a:cxn ang="0">
                  <a:pos x="9" y="51"/>
                </a:cxn>
                <a:cxn ang="0">
                  <a:pos x="13" y="44"/>
                </a:cxn>
                <a:cxn ang="0">
                  <a:pos x="6" y="41"/>
                </a:cxn>
                <a:cxn ang="0">
                  <a:pos x="3" y="38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3" y="22"/>
                </a:cxn>
                <a:cxn ang="0">
                  <a:pos x="9" y="15"/>
                </a:cxn>
                <a:cxn ang="0">
                  <a:pos x="6" y="15"/>
                </a:cxn>
                <a:cxn ang="0">
                  <a:pos x="6" y="9"/>
                </a:cxn>
                <a:cxn ang="0">
                  <a:pos x="9" y="6"/>
                </a:cxn>
                <a:cxn ang="0">
                  <a:pos x="13" y="6"/>
                </a:cxn>
                <a:cxn ang="0">
                  <a:pos x="19" y="0"/>
                </a:cxn>
                <a:cxn ang="0">
                  <a:pos x="32" y="0"/>
                </a:cxn>
                <a:cxn ang="0">
                  <a:pos x="41" y="0"/>
                </a:cxn>
                <a:cxn ang="0">
                  <a:pos x="51" y="3"/>
                </a:cxn>
                <a:cxn ang="0">
                  <a:pos x="60" y="12"/>
                </a:cxn>
                <a:cxn ang="0">
                  <a:pos x="63" y="22"/>
                </a:cxn>
                <a:cxn ang="0">
                  <a:pos x="63" y="35"/>
                </a:cxn>
                <a:cxn ang="0">
                  <a:pos x="60" y="41"/>
                </a:cxn>
              </a:cxnLst>
              <a:rect l="0" t="0" r="r" b="b"/>
              <a:pathLst>
                <a:path w="64" h="74">
                  <a:moveTo>
                    <a:pt x="32" y="73"/>
                  </a:moveTo>
                  <a:lnTo>
                    <a:pt x="19" y="70"/>
                  </a:lnTo>
                  <a:lnTo>
                    <a:pt x="9" y="63"/>
                  </a:lnTo>
                  <a:lnTo>
                    <a:pt x="6" y="57"/>
                  </a:lnTo>
                  <a:lnTo>
                    <a:pt x="9" y="54"/>
                  </a:lnTo>
                  <a:lnTo>
                    <a:pt x="9" y="51"/>
                  </a:lnTo>
                  <a:lnTo>
                    <a:pt x="13" y="44"/>
                  </a:lnTo>
                  <a:lnTo>
                    <a:pt x="6" y="41"/>
                  </a:lnTo>
                  <a:lnTo>
                    <a:pt x="3" y="38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3" y="22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6" y="9"/>
                  </a:lnTo>
                  <a:lnTo>
                    <a:pt x="9" y="6"/>
                  </a:lnTo>
                  <a:lnTo>
                    <a:pt x="13" y="6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51" y="3"/>
                  </a:lnTo>
                  <a:lnTo>
                    <a:pt x="60" y="12"/>
                  </a:lnTo>
                  <a:lnTo>
                    <a:pt x="63" y="22"/>
                  </a:lnTo>
                  <a:lnTo>
                    <a:pt x="63" y="35"/>
                  </a:lnTo>
                  <a:lnTo>
                    <a:pt x="60" y="4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10" name="Freeform 105">
              <a:extLst>
                <a:ext uri="{FF2B5EF4-FFF2-40B4-BE49-F238E27FC236}">
                  <a16:creationId xmlns:a16="http://schemas.microsoft.com/office/drawing/2014/main" id="{FC77CC38-2915-464A-9E69-901384723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" y="1522"/>
              <a:ext cx="58" cy="39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0" y="29"/>
                </a:cxn>
                <a:cxn ang="0">
                  <a:pos x="0" y="22"/>
                </a:cxn>
                <a:cxn ang="0">
                  <a:pos x="0" y="16"/>
                </a:cxn>
                <a:cxn ang="0">
                  <a:pos x="3" y="9"/>
                </a:cxn>
                <a:cxn ang="0">
                  <a:pos x="12" y="3"/>
                </a:cxn>
                <a:cxn ang="0">
                  <a:pos x="22" y="3"/>
                </a:cxn>
                <a:cxn ang="0">
                  <a:pos x="28" y="0"/>
                </a:cxn>
                <a:cxn ang="0">
                  <a:pos x="38" y="3"/>
                </a:cxn>
                <a:cxn ang="0">
                  <a:pos x="44" y="3"/>
                </a:cxn>
                <a:cxn ang="0">
                  <a:pos x="51" y="9"/>
                </a:cxn>
                <a:cxn ang="0">
                  <a:pos x="57" y="19"/>
                </a:cxn>
                <a:cxn ang="0">
                  <a:pos x="57" y="29"/>
                </a:cxn>
                <a:cxn ang="0">
                  <a:pos x="54" y="38"/>
                </a:cxn>
              </a:cxnLst>
              <a:rect l="0" t="0" r="r" b="b"/>
              <a:pathLst>
                <a:path w="58" h="39">
                  <a:moveTo>
                    <a:pt x="3" y="29"/>
                  </a:move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3" y="9"/>
                  </a:lnTo>
                  <a:lnTo>
                    <a:pt x="12" y="3"/>
                  </a:lnTo>
                  <a:lnTo>
                    <a:pt x="22" y="3"/>
                  </a:lnTo>
                  <a:lnTo>
                    <a:pt x="28" y="0"/>
                  </a:lnTo>
                  <a:lnTo>
                    <a:pt x="38" y="3"/>
                  </a:lnTo>
                  <a:lnTo>
                    <a:pt x="44" y="3"/>
                  </a:lnTo>
                  <a:lnTo>
                    <a:pt x="51" y="9"/>
                  </a:lnTo>
                  <a:lnTo>
                    <a:pt x="57" y="19"/>
                  </a:lnTo>
                  <a:lnTo>
                    <a:pt x="57" y="29"/>
                  </a:lnTo>
                  <a:lnTo>
                    <a:pt x="54" y="3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11" name="Freeform 106">
              <a:extLst>
                <a:ext uri="{FF2B5EF4-FFF2-40B4-BE49-F238E27FC236}">
                  <a16:creationId xmlns:a16="http://schemas.microsoft.com/office/drawing/2014/main" id="{1FF75C47-CCD5-428E-AC1D-1BC260092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1531"/>
              <a:ext cx="58" cy="81"/>
            </a:xfrm>
            <a:custGeom>
              <a:avLst/>
              <a:gdLst/>
              <a:ahLst/>
              <a:cxnLst>
                <a:cxn ang="0">
                  <a:pos x="15" y="80"/>
                </a:cxn>
                <a:cxn ang="0">
                  <a:pos x="12" y="71"/>
                </a:cxn>
                <a:cxn ang="0">
                  <a:pos x="15" y="64"/>
                </a:cxn>
                <a:cxn ang="0">
                  <a:pos x="19" y="61"/>
                </a:cxn>
                <a:cxn ang="0">
                  <a:pos x="19" y="58"/>
                </a:cxn>
                <a:cxn ang="0">
                  <a:pos x="15" y="51"/>
                </a:cxn>
                <a:cxn ang="0">
                  <a:pos x="15" y="42"/>
                </a:cxn>
                <a:cxn ang="0">
                  <a:pos x="9" y="39"/>
                </a:cxn>
                <a:cxn ang="0">
                  <a:pos x="6" y="36"/>
                </a:cxn>
                <a:cxn ang="0">
                  <a:pos x="3" y="32"/>
                </a:cxn>
                <a:cxn ang="0">
                  <a:pos x="6" y="29"/>
                </a:cxn>
                <a:cxn ang="0">
                  <a:pos x="6" y="26"/>
                </a:cxn>
                <a:cxn ang="0">
                  <a:pos x="0" y="20"/>
                </a:cxn>
                <a:cxn ang="0">
                  <a:pos x="3" y="10"/>
                </a:cxn>
                <a:cxn ang="0">
                  <a:pos x="6" y="7"/>
                </a:cxn>
                <a:cxn ang="0">
                  <a:pos x="9" y="0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31" y="0"/>
                </a:cxn>
                <a:cxn ang="0">
                  <a:pos x="38" y="0"/>
                </a:cxn>
                <a:cxn ang="0">
                  <a:pos x="41" y="4"/>
                </a:cxn>
                <a:cxn ang="0">
                  <a:pos x="44" y="7"/>
                </a:cxn>
                <a:cxn ang="0">
                  <a:pos x="47" y="10"/>
                </a:cxn>
                <a:cxn ang="0">
                  <a:pos x="54" y="20"/>
                </a:cxn>
                <a:cxn ang="0">
                  <a:pos x="57" y="29"/>
                </a:cxn>
                <a:cxn ang="0">
                  <a:pos x="57" y="39"/>
                </a:cxn>
              </a:cxnLst>
              <a:rect l="0" t="0" r="r" b="b"/>
              <a:pathLst>
                <a:path w="58" h="81">
                  <a:moveTo>
                    <a:pt x="15" y="80"/>
                  </a:moveTo>
                  <a:lnTo>
                    <a:pt x="12" y="71"/>
                  </a:lnTo>
                  <a:lnTo>
                    <a:pt x="15" y="64"/>
                  </a:lnTo>
                  <a:lnTo>
                    <a:pt x="19" y="61"/>
                  </a:lnTo>
                  <a:lnTo>
                    <a:pt x="19" y="58"/>
                  </a:lnTo>
                  <a:lnTo>
                    <a:pt x="15" y="51"/>
                  </a:lnTo>
                  <a:lnTo>
                    <a:pt x="15" y="42"/>
                  </a:lnTo>
                  <a:lnTo>
                    <a:pt x="9" y="39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6" y="29"/>
                  </a:lnTo>
                  <a:lnTo>
                    <a:pt x="6" y="26"/>
                  </a:lnTo>
                  <a:lnTo>
                    <a:pt x="0" y="20"/>
                  </a:lnTo>
                  <a:lnTo>
                    <a:pt x="3" y="10"/>
                  </a:lnTo>
                  <a:lnTo>
                    <a:pt x="6" y="7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1" y="4"/>
                  </a:lnTo>
                  <a:lnTo>
                    <a:pt x="44" y="7"/>
                  </a:lnTo>
                  <a:lnTo>
                    <a:pt x="47" y="10"/>
                  </a:lnTo>
                  <a:lnTo>
                    <a:pt x="54" y="20"/>
                  </a:lnTo>
                  <a:lnTo>
                    <a:pt x="57" y="29"/>
                  </a:lnTo>
                  <a:lnTo>
                    <a:pt x="57" y="3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12" name="Freeform 107">
              <a:extLst>
                <a:ext uri="{FF2B5EF4-FFF2-40B4-BE49-F238E27FC236}">
                  <a16:creationId xmlns:a16="http://schemas.microsoft.com/office/drawing/2014/main" id="{0794A3AF-111C-4814-8FF5-DDE712FAC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" y="1455"/>
              <a:ext cx="46" cy="26"/>
            </a:xfrm>
            <a:custGeom>
              <a:avLst/>
              <a:gdLst/>
              <a:ahLst/>
              <a:cxnLst>
                <a:cxn ang="0">
                  <a:pos x="45" y="19"/>
                </a:cxn>
                <a:cxn ang="0">
                  <a:pos x="45" y="16"/>
                </a:cxn>
                <a:cxn ang="0">
                  <a:pos x="45" y="13"/>
                </a:cxn>
                <a:cxn ang="0">
                  <a:pos x="41" y="10"/>
                </a:cxn>
                <a:cxn ang="0">
                  <a:pos x="38" y="6"/>
                </a:cxn>
                <a:cxn ang="0">
                  <a:pos x="35" y="3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3" y="3"/>
                </a:cxn>
                <a:cxn ang="0">
                  <a:pos x="6" y="3"/>
                </a:cxn>
                <a:cxn ang="0">
                  <a:pos x="3" y="10"/>
                </a:cxn>
                <a:cxn ang="0">
                  <a:pos x="3" y="13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0" y="25"/>
                </a:cxn>
              </a:cxnLst>
              <a:rect l="0" t="0" r="r" b="b"/>
              <a:pathLst>
                <a:path w="46" h="26">
                  <a:moveTo>
                    <a:pt x="45" y="19"/>
                  </a:moveTo>
                  <a:lnTo>
                    <a:pt x="45" y="16"/>
                  </a:lnTo>
                  <a:lnTo>
                    <a:pt x="45" y="13"/>
                  </a:lnTo>
                  <a:lnTo>
                    <a:pt x="41" y="10"/>
                  </a:lnTo>
                  <a:lnTo>
                    <a:pt x="38" y="6"/>
                  </a:lnTo>
                  <a:lnTo>
                    <a:pt x="35" y="3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3" y="3"/>
                  </a:lnTo>
                  <a:lnTo>
                    <a:pt x="6" y="3"/>
                  </a:lnTo>
                  <a:lnTo>
                    <a:pt x="3" y="10"/>
                  </a:lnTo>
                  <a:lnTo>
                    <a:pt x="3" y="13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13" name="Freeform 108">
              <a:extLst>
                <a:ext uri="{FF2B5EF4-FFF2-40B4-BE49-F238E27FC236}">
                  <a16:creationId xmlns:a16="http://schemas.microsoft.com/office/drawing/2014/main" id="{FFFE78E4-8AC5-4CAF-BC4D-5C2C90B69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480"/>
              <a:ext cx="43" cy="33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6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3" y="10"/>
                </a:cxn>
                <a:cxn ang="0">
                  <a:pos x="7" y="7"/>
                </a:cxn>
                <a:cxn ang="0">
                  <a:pos x="10" y="4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9" y="4"/>
                </a:cxn>
                <a:cxn ang="0">
                  <a:pos x="32" y="4"/>
                </a:cxn>
                <a:cxn ang="0">
                  <a:pos x="42" y="10"/>
                </a:cxn>
              </a:cxnLst>
              <a:rect l="0" t="0" r="r" b="b"/>
              <a:pathLst>
                <a:path w="43" h="33">
                  <a:moveTo>
                    <a:pt x="0" y="32"/>
                  </a:move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3" y="10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9" y="4"/>
                  </a:lnTo>
                  <a:lnTo>
                    <a:pt x="32" y="4"/>
                  </a:lnTo>
                  <a:lnTo>
                    <a:pt x="42" y="1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14" name="Freeform 109">
              <a:extLst>
                <a:ext uri="{FF2B5EF4-FFF2-40B4-BE49-F238E27FC236}">
                  <a16:creationId xmlns:a16="http://schemas.microsoft.com/office/drawing/2014/main" id="{A62CE4E1-E035-4187-B427-41371EDA4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1707"/>
              <a:ext cx="16" cy="52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3" y="0"/>
                </a:cxn>
                <a:cxn ang="0">
                  <a:pos x="15" y="6"/>
                </a:cxn>
              </a:cxnLst>
              <a:rect l="0" t="0" r="r" b="b"/>
              <a:pathLst>
                <a:path w="16" h="52">
                  <a:moveTo>
                    <a:pt x="0" y="51"/>
                  </a:moveTo>
                  <a:lnTo>
                    <a:pt x="3" y="0"/>
                  </a:lnTo>
                  <a:lnTo>
                    <a:pt x="15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15" name="Freeform 110">
              <a:extLst>
                <a:ext uri="{FF2B5EF4-FFF2-40B4-BE49-F238E27FC236}">
                  <a16:creationId xmlns:a16="http://schemas.microsoft.com/office/drawing/2014/main" id="{830F8135-BB5B-41FF-8F01-0095B0ECA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" y="1704"/>
              <a:ext cx="96" cy="64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89" y="63"/>
                </a:cxn>
                <a:cxn ang="0">
                  <a:pos x="76" y="60"/>
                </a:cxn>
                <a:cxn ang="0">
                  <a:pos x="45" y="57"/>
                </a:cxn>
                <a:cxn ang="0">
                  <a:pos x="0" y="51"/>
                </a:cxn>
                <a:cxn ang="0">
                  <a:pos x="7" y="0"/>
                </a:cxn>
                <a:cxn ang="0">
                  <a:pos x="80" y="3"/>
                </a:cxn>
              </a:cxnLst>
              <a:rect l="0" t="0" r="r" b="b"/>
              <a:pathLst>
                <a:path w="96" h="64">
                  <a:moveTo>
                    <a:pt x="95" y="19"/>
                  </a:moveTo>
                  <a:lnTo>
                    <a:pt x="89" y="63"/>
                  </a:lnTo>
                  <a:lnTo>
                    <a:pt x="76" y="60"/>
                  </a:lnTo>
                  <a:lnTo>
                    <a:pt x="45" y="57"/>
                  </a:lnTo>
                  <a:lnTo>
                    <a:pt x="0" y="51"/>
                  </a:lnTo>
                  <a:lnTo>
                    <a:pt x="7" y="0"/>
                  </a:lnTo>
                  <a:lnTo>
                    <a:pt x="80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16" name="Freeform 111">
              <a:extLst>
                <a:ext uri="{FF2B5EF4-FFF2-40B4-BE49-F238E27FC236}">
                  <a16:creationId xmlns:a16="http://schemas.microsoft.com/office/drawing/2014/main" id="{3AE6D798-0332-43EF-916B-FB54C89F4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" y="1761"/>
              <a:ext cx="36" cy="90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0" y="41"/>
                </a:cxn>
                <a:cxn ang="0">
                  <a:pos x="3" y="32"/>
                </a:cxn>
                <a:cxn ang="0">
                  <a:pos x="6" y="25"/>
                </a:cxn>
                <a:cxn ang="0">
                  <a:pos x="6" y="19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9" y="10"/>
                </a:cxn>
                <a:cxn ang="0">
                  <a:pos x="16" y="22"/>
                </a:cxn>
                <a:cxn ang="0">
                  <a:pos x="19" y="41"/>
                </a:cxn>
                <a:cxn ang="0">
                  <a:pos x="16" y="67"/>
                </a:cxn>
                <a:cxn ang="0">
                  <a:pos x="19" y="80"/>
                </a:cxn>
                <a:cxn ang="0">
                  <a:pos x="22" y="83"/>
                </a:cxn>
                <a:cxn ang="0">
                  <a:pos x="25" y="89"/>
                </a:cxn>
                <a:cxn ang="0">
                  <a:pos x="28" y="89"/>
                </a:cxn>
                <a:cxn ang="0">
                  <a:pos x="35" y="89"/>
                </a:cxn>
              </a:cxnLst>
              <a:rect l="0" t="0" r="r" b="b"/>
              <a:pathLst>
                <a:path w="36" h="90">
                  <a:moveTo>
                    <a:pt x="0" y="51"/>
                  </a:moveTo>
                  <a:lnTo>
                    <a:pt x="0" y="48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3" y="32"/>
                  </a:lnTo>
                  <a:lnTo>
                    <a:pt x="6" y="25"/>
                  </a:lnTo>
                  <a:lnTo>
                    <a:pt x="6" y="19"/>
                  </a:lnTo>
                  <a:lnTo>
                    <a:pt x="6" y="6"/>
                  </a:lnTo>
                  <a:lnTo>
                    <a:pt x="6" y="0"/>
                  </a:lnTo>
                  <a:lnTo>
                    <a:pt x="9" y="10"/>
                  </a:lnTo>
                  <a:lnTo>
                    <a:pt x="16" y="22"/>
                  </a:lnTo>
                  <a:lnTo>
                    <a:pt x="19" y="41"/>
                  </a:lnTo>
                  <a:lnTo>
                    <a:pt x="16" y="67"/>
                  </a:lnTo>
                  <a:lnTo>
                    <a:pt x="19" y="80"/>
                  </a:lnTo>
                  <a:lnTo>
                    <a:pt x="22" y="83"/>
                  </a:lnTo>
                  <a:lnTo>
                    <a:pt x="25" y="89"/>
                  </a:lnTo>
                  <a:lnTo>
                    <a:pt x="28" y="89"/>
                  </a:lnTo>
                  <a:lnTo>
                    <a:pt x="35" y="8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17" name="Freeform 112">
              <a:extLst>
                <a:ext uri="{FF2B5EF4-FFF2-40B4-BE49-F238E27FC236}">
                  <a16:creationId xmlns:a16="http://schemas.microsoft.com/office/drawing/2014/main" id="{2F2C72C0-4636-4026-803D-59221AD1E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" y="1716"/>
              <a:ext cx="17" cy="122"/>
            </a:xfrm>
            <a:custGeom>
              <a:avLst/>
              <a:gdLst/>
              <a:ahLst/>
              <a:cxnLst>
                <a:cxn ang="0">
                  <a:pos x="13" y="121"/>
                </a:cxn>
                <a:cxn ang="0">
                  <a:pos x="13" y="118"/>
                </a:cxn>
                <a:cxn ang="0">
                  <a:pos x="13" y="115"/>
                </a:cxn>
                <a:cxn ang="0">
                  <a:pos x="16" y="112"/>
                </a:cxn>
                <a:cxn ang="0">
                  <a:pos x="16" y="106"/>
                </a:cxn>
                <a:cxn ang="0">
                  <a:pos x="16" y="99"/>
                </a:cxn>
                <a:cxn ang="0">
                  <a:pos x="16" y="90"/>
                </a:cxn>
                <a:cxn ang="0">
                  <a:pos x="16" y="83"/>
                </a:cxn>
                <a:cxn ang="0">
                  <a:pos x="16" y="74"/>
                </a:cxn>
                <a:cxn ang="0">
                  <a:pos x="10" y="61"/>
                </a:cxn>
                <a:cxn ang="0">
                  <a:pos x="0" y="42"/>
                </a:cxn>
                <a:cxn ang="0">
                  <a:pos x="0" y="29"/>
                </a:cxn>
                <a:cxn ang="0">
                  <a:pos x="0" y="13"/>
                </a:cxn>
                <a:cxn ang="0">
                  <a:pos x="3" y="0"/>
                </a:cxn>
              </a:cxnLst>
              <a:rect l="0" t="0" r="r" b="b"/>
              <a:pathLst>
                <a:path w="17" h="122">
                  <a:moveTo>
                    <a:pt x="13" y="121"/>
                  </a:moveTo>
                  <a:lnTo>
                    <a:pt x="13" y="118"/>
                  </a:lnTo>
                  <a:lnTo>
                    <a:pt x="13" y="115"/>
                  </a:lnTo>
                  <a:lnTo>
                    <a:pt x="16" y="112"/>
                  </a:lnTo>
                  <a:lnTo>
                    <a:pt x="16" y="106"/>
                  </a:lnTo>
                  <a:lnTo>
                    <a:pt x="16" y="99"/>
                  </a:lnTo>
                  <a:lnTo>
                    <a:pt x="16" y="90"/>
                  </a:lnTo>
                  <a:lnTo>
                    <a:pt x="16" y="83"/>
                  </a:lnTo>
                  <a:lnTo>
                    <a:pt x="16" y="74"/>
                  </a:lnTo>
                  <a:lnTo>
                    <a:pt x="10" y="61"/>
                  </a:lnTo>
                  <a:lnTo>
                    <a:pt x="0" y="42"/>
                  </a:lnTo>
                  <a:lnTo>
                    <a:pt x="0" y="29"/>
                  </a:lnTo>
                  <a:lnTo>
                    <a:pt x="0" y="13"/>
                  </a:lnTo>
                  <a:lnTo>
                    <a:pt x="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18" name="Freeform 113">
              <a:extLst>
                <a:ext uri="{FF2B5EF4-FFF2-40B4-BE49-F238E27FC236}">
                  <a16:creationId xmlns:a16="http://schemas.microsoft.com/office/drawing/2014/main" id="{41F2B35C-0453-4135-BBEB-29AEEEF97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748"/>
              <a:ext cx="17" cy="94"/>
            </a:xfrm>
            <a:custGeom>
              <a:avLst/>
              <a:gdLst/>
              <a:ahLst/>
              <a:cxnLst>
                <a:cxn ang="0">
                  <a:pos x="16" y="93"/>
                </a:cxn>
                <a:cxn ang="0">
                  <a:pos x="16" y="86"/>
                </a:cxn>
                <a:cxn ang="0">
                  <a:pos x="16" y="77"/>
                </a:cxn>
                <a:cxn ang="0">
                  <a:pos x="12" y="70"/>
                </a:cxn>
                <a:cxn ang="0">
                  <a:pos x="12" y="61"/>
                </a:cxn>
                <a:cxn ang="0">
                  <a:pos x="12" y="58"/>
                </a:cxn>
                <a:cxn ang="0">
                  <a:pos x="9" y="51"/>
                </a:cxn>
                <a:cxn ang="0">
                  <a:pos x="6" y="45"/>
                </a:cxn>
                <a:cxn ang="0">
                  <a:pos x="6" y="42"/>
                </a:cxn>
                <a:cxn ang="0">
                  <a:pos x="6" y="35"/>
                </a:cxn>
                <a:cxn ang="0">
                  <a:pos x="0" y="29"/>
                </a:cxn>
                <a:cxn ang="0">
                  <a:pos x="0" y="26"/>
                </a:cxn>
                <a:cxn ang="0">
                  <a:pos x="0" y="0"/>
                </a:cxn>
              </a:cxnLst>
              <a:rect l="0" t="0" r="r" b="b"/>
              <a:pathLst>
                <a:path w="17" h="94">
                  <a:moveTo>
                    <a:pt x="16" y="93"/>
                  </a:moveTo>
                  <a:lnTo>
                    <a:pt x="16" y="86"/>
                  </a:lnTo>
                  <a:lnTo>
                    <a:pt x="16" y="77"/>
                  </a:lnTo>
                  <a:lnTo>
                    <a:pt x="12" y="70"/>
                  </a:lnTo>
                  <a:lnTo>
                    <a:pt x="12" y="61"/>
                  </a:lnTo>
                  <a:lnTo>
                    <a:pt x="12" y="58"/>
                  </a:lnTo>
                  <a:lnTo>
                    <a:pt x="9" y="51"/>
                  </a:lnTo>
                  <a:lnTo>
                    <a:pt x="6" y="45"/>
                  </a:lnTo>
                  <a:lnTo>
                    <a:pt x="6" y="42"/>
                  </a:lnTo>
                  <a:lnTo>
                    <a:pt x="6" y="35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19" name="Freeform 114">
              <a:extLst>
                <a:ext uri="{FF2B5EF4-FFF2-40B4-BE49-F238E27FC236}">
                  <a16:creationId xmlns:a16="http://schemas.microsoft.com/office/drawing/2014/main" id="{1872ECC9-DA1D-4CC8-96D2-BEB9E8665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1672"/>
              <a:ext cx="106" cy="90"/>
            </a:xfrm>
            <a:custGeom>
              <a:avLst/>
              <a:gdLst/>
              <a:ahLst/>
              <a:cxnLst>
                <a:cxn ang="0">
                  <a:pos x="73" y="89"/>
                </a:cxn>
                <a:cxn ang="0">
                  <a:pos x="58" y="86"/>
                </a:cxn>
                <a:cxn ang="0">
                  <a:pos x="48" y="79"/>
                </a:cxn>
                <a:cxn ang="0">
                  <a:pos x="48" y="76"/>
                </a:cxn>
                <a:cxn ang="0">
                  <a:pos x="45" y="76"/>
                </a:cxn>
                <a:cxn ang="0">
                  <a:pos x="32" y="79"/>
                </a:cxn>
                <a:cxn ang="0">
                  <a:pos x="16" y="83"/>
                </a:cxn>
                <a:cxn ang="0">
                  <a:pos x="7" y="57"/>
                </a:cxn>
                <a:cxn ang="0">
                  <a:pos x="4" y="54"/>
                </a:cxn>
                <a:cxn ang="0">
                  <a:pos x="0" y="51"/>
                </a:cxn>
                <a:cxn ang="0">
                  <a:pos x="0" y="44"/>
                </a:cxn>
                <a:cxn ang="0">
                  <a:pos x="4" y="28"/>
                </a:cxn>
                <a:cxn ang="0">
                  <a:pos x="10" y="22"/>
                </a:cxn>
                <a:cxn ang="0">
                  <a:pos x="13" y="12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3" y="3"/>
                </a:cxn>
                <a:cxn ang="0">
                  <a:pos x="19" y="3"/>
                </a:cxn>
                <a:cxn ang="0">
                  <a:pos x="32" y="6"/>
                </a:cxn>
                <a:cxn ang="0">
                  <a:pos x="42" y="9"/>
                </a:cxn>
                <a:cxn ang="0">
                  <a:pos x="48" y="9"/>
                </a:cxn>
                <a:cxn ang="0">
                  <a:pos x="54" y="12"/>
                </a:cxn>
                <a:cxn ang="0">
                  <a:pos x="61" y="9"/>
                </a:cxn>
                <a:cxn ang="0">
                  <a:pos x="70" y="6"/>
                </a:cxn>
                <a:cxn ang="0">
                  <a:pos x="73" y="6"/>
                </a:cxn>
                <a:cxn ang="0">
                  <a:pos x="83" y="9"/>
                </a:cxn>
                <a:cxn ang="0">
                  <a:pos x="83" y="12"/>
                </a:cxn>
                <a:cxn ang="0">
                  <a:pos x="86" y="19"/>
                </a:cxn>
                <a:cxn ang="0">
                  <a:pos x="92" y="19"/>
                </a:cxn>
                <a:cxn ang="0">
                  <a:pos x="99" y="22"/>
                </a:cxn>
                <a:cxn ang="0">
                  <a:pos x="105" y="28"/>
                </a:cxn>
              </a:cxnLst>
              <a:rect l="0" t="0" r="r" b="b"/>
              <a:pathLst>
                <a:path w="106" h="90">
                  <a:moveTo>
                    <a:pt x="73" y="89"/>
                  </a:moveTo>
                  <a:lnTo>
                    <a:pt x="58" y="86"/>
                  </a:lnTo>
                  <a:lnTo>
                    <a:pt x="48" y="79"/>
                  </a:lnTo>
                  <a:lnTo>
                    <a:pt x="48" y="76"/>
                  </a:lnTo>
                  <a:lnTo>
                    <a:pt x="45" y="76"/>
                  </a:lnTo>
                  <a:lnTo>
                    <a:pt x="32" y="79"/>
                  </a:lnTo>
                  <a:lnTo>
                    <a:pt x="16" y="83"/>
                  </a:lnTo>
                  <a:lnTo>
                    <a:pt x="7" y="57"/>
                  </a:lnTo>
                  <a:lnTo>
                    <a:pt x="4" y="54"/>
                  </a:lnTo>
                  <a:lnTo>
                    <a:pt x="0" y="51"/>
                  </a:lnTo>
                  <a:lnTo>
                    <a:pt x="0" y="44"/>
                  </a:lnTo>
                  <a:lnTo>
                    <a:pt x="4" y="28"/>
                  </a:lnTo>
                  <a:lnTo>
                    <a:pt x="10" y="22"/>
                  </a:lnTo>
                  <a:lnTo>
                    <a:pt x="13" y="12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9" y="3"/>
                  </a:lnTo>
                  <a:lnTo>
                    <a:pt x="32" y="6"/>
                  </a:lnTo>
                  <a:lnTo>
                    <a:pt x="42" y="9"/>
                  </a:lnTo>
                  <a:lnTo>
                    <a:pt x="48" y="9"/>
                  </a:lnTo>
                  <a:lnTo>
                    <a:pt x="54" y="12"/>
                  </a:lnTo>
                  <a:lnTo>
                    <a:pt x="61" y="9"/>
                  </a:lnTo>
                  <a:lnTo>
                    <a:pt x="70" y="6"/>
                  </a:lnTo>
                  <a:lnTo>
                    <a:pt x="73" y="6"/>
                  </a:lnTo>
                  <a:lnTo>
                    <a:pt x="83" y="9"/>
                  </a:lnTo>
                  <a:lnTo>
                    <a:pt x="83" y="12"/>
                  </a:lnTo>
                  <a:lnTo>
                    <a:pt x="86" y="19"/>
                  </a:lnTo>
                  <a:lnTo>
                    <a:pt x="92" y="19"/>
                  </a:lnTo>
                  <a:lnTo>
                    <a:pt x="99" y="22"/>
                  </a:lnTo>
                  <a:lnTo>
                    <a:pt x="105" y="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20" name="Freeform 115">
              <a:extLst>
                <a:ext uri="{FF2B5EF4-FFF2-40B4-BE49-F238E27FC236}">
                  <a16:creationId xmlns:a16="http://schemas.microsoft.com/office/drawing/2014/main" id="{24BC6DB8-CC81-449D-8A4E-A651B50C6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720"/>
              <a:ext cx="42" cy="128"/>
            </a:xfrm>
            <a:custGeom>
              <a:avLst/>
              <a:gdLst/>
              <a:ahLst/>
              <a:cxnLst>
                <a:cxn ang="0">
                  <a:pos x="41" y="121"/>
                </a:cxn>
                <a:cxn ang="0">
                  <a:pos x="41" y="124"/>
                </a:cxn>
                <a:cxn ang="0">
                  <a:pos x="28" y="127"/>
                </a:cxn>
                <a:cxn ang="0">
                  <a:pos x="19" y="124"/>
                </a:cxn>
                <a:cxn ang="0">
                  <a:pos x="9" y="121"/>
                </a:cxn>
                <a:cxn ang="0">
                  <a:pos x="3" y="121"/>
                </a:cxn>
                <a:cxn ang="0">
                  <a:pos x="0" y="117"/>
                </a:cxn>
                <a:cxn ang="0">
                  <a:pos x="3" y="111"/>
                </a:cxn>
                <a:cxn ang="0">
                  <a:pos x="6" y="105"/>
                </a:cxn>
                <a:cxn ang="0">
                  <a:pos x="6" y="92"/>
                </a:cxn>
                <a:cxn ang="0">
                  <a:pos x="6" y="79"/>
                </a:cxn>
                <a:cxn ang="0">
                  <a:pos x="3" y="63"/>
                </a:cxn>
                <a:cxn ang="0">
                  <a:pos x="0" y="57"/>
                </a:cxn>
                <a:cxn ang="0">
                  <a:pos x="0" y="51"/>
                </a:cxn>
                <a:cxn ang="0">
                  <a:pos x="0" y="38"/>
                </a:cxn>
                <a:cxn ang="0">
                  <a:pos x="0" y="35"/>
                </a:cxn>
                <a:cxn ang="0">
                  <a:pos x="3" y="25"/>
                </a:cxn>
                <a:cxn ang="0">
                  <a:pos x="0" y="22"/>
                </a:cxn>
                <a:cxn ang="0">
                  <a:pos x="0" y="15"/>
                </a:cxn>
                <a:cxn ang="0">
                  <a:pos x="0" y="6"/>
                </a:cxn>
                <a:cxn ang="0">
                  <a:pos x="16" y="0"/>
                </a:cxn>
              </a:cxnLst>
              <a:rect l="0" t="0" r="r" b="b"/>
              <a:pathLst>
                <a:path w="42" h="128">
                  <a:moveTo>
                    <a:pt x="41" y="121"/>
                  </a:moveTo>
                  <a:lnTo>
                    <a:pt x="41" y="124"/>
                  </a:lnTo>
                  <a:lnTo>
                    <a:pt x="28" y="127"/>
                  </a:lnTo>
                  <a:lnTo>
                    <a:pt x="19" y="124"/>
                  </a:lnTo>
                  <a:lnTo>
                    <a:pt x="9" y="121"/>
                  </a:lnTo>
                  <a:lnTo>
                    <a:pt x="3" y="121"/>
                  </a:lnTo>
                  <a:lnTo>
                    <a:pt x="0" y="117"/>
                  </a:lnTo>
                  <a:lnTo>
                    <a:pt x="3" y="111"/>
                  </a:lnTo>
                  <a:lnTo>
                    <a:pt x="6" y="105"/>
                  </a:lnTo>
                  <a:lnTo>
                    <a:pt x="6" y="92"/>
                  </a:lnTo>
                  <a:lnTo>
                    <a:pt x="6" y="79"/>
                  </a:lnTo>
                  <a:lnTo>
                    <a:pt x="3" y="63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0" y="6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21" name="Freeform 116">
              <a:extLst>
                <a:ext uri="{FF2B5EF4-FFF2-40B4-BE49-F238E27FC236}">
                  <a16:creationId xmlns:a16="http://schemas.microsoft.com/office/drawing/2014/main" id="{229A285A-BD8B-4C70-9879-36465F051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1771"/>
              <a:ext cx="46" cy="77"/>
            </a:xfrm>
            <a:custGeom>
              <a:avLst/>
              <a:gdLst/>
              <a:ahLst/>
              <a:cxnLst>
                <a:cxn ang="0">
                  <a:pos x="3" y="47"/>
                </a:cxn>
                <a:cxn ang="0">
                  <a:pos x="0" y="54"/>
                </a:cxn>
                <a:cxn ang="0">
                  <a:pos x="3" y="60"/>
                </a:cxn>
                <a:cxn ang="0">
                  <a:pos x="0" y="70"/>
                </a:cxn>
                <a:cxn ang="0">
                  <a:pos x="0" y="73"/>
                </a:cxn>
                <a:cxn ang="0">
                  <a:pos x="6" y="76"/>
                </a:cxn>
                <a:cxn ang="0">
                  <a:pos x="13" y="76"/>
                </a:cxn>
                <a:cxn ang="0">
                  <a:pos x="19" y="73"/>
                </a:cxn>
                <a:cxn ang="0">
                  <a:pos x="25" y="73"/>
                </a:cxn>
                <a:cxn ang="0">
                  <a:pos x="32" y="70"/>
                </a:cxn>
                <a:cxn ang="0">
                  <a:pos x="41" y="66"/>
                </a:cxn>
                <a:cxn ang="0">
                  <a:pos x="45" y="60"/>
                </a:cxn>
                <a:cxn ang="0">
                  <a:pos x="45" y="47"/>
                </a:cxn>
                <a:cxn ang="0">
                  <a:pos x="41" y="28"/>
                </a:cxn>
                <a:cxn ang="0">
                  <a:pos x="41" y="15"/>
                </a:cxn>
                <a:cxn ang="0">
                  <a:pos x="35" y="0"/>
                </a:cxn>
              </a:cxnLst>
              <a:rect l="0" t="0" r="r" b="b"/>
              <a:pathLst>
                <a:path w="46" h="77">
                  <a:moveTo>
                    <a:pt x="3" y="47"/>
                  </a:moveTo>
                  <a:lnTo>
                    <a:pt x="0" y="54"/>
                  </a:lnTo>
                  <a:lnTo>
                    <a:pt x="3" y="60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6" y="76"/>
                  </a:lnTo>
                  <a:lnTo>
                    <a:pt x="13" y="76"/>
                  </a:lnTo>
                  <a:lnTo>
                    <a:pt x="19" y="73"/>
                  </a:lnTo>
                  <a:lnTo>
                    <a:pt x="25" y="73"/>
                  </a:lnTo>
                  <a:lnTo>
                    <a:pt x="32" y="70"/>
                  </a:lnTo>
                  <a:lnTo>
                    <a:pt x="41" y="66"/>
                  </a:lnTo>
                  <a:lnTo>
                    <a:pt x="45" y="60"/>
                  </a:lnTo>
                  <a:lnTo>
                    <a:pt x="45" y="47"/>
                  </a:lnTo>
                  <a:lnTo>
                    <a:pt x="41" y="28"/>
                  </a:lnTo>
                  <a:lnTo>
                    <a:pt x="41" y="15"/>
                  </a:lnTo>
                  <a:lnTo>
                    <a:pt x="3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22" name="Freeform 117">
              <a:extLst>
                <a:ext uri="{FF2B5EF4-FFF2-40B4-BE49-F238E27FC236}">
                  <a16:creationId xmlns:a16="http://schemas.microsoft.com/office/drawing/2014/main" id="{803D3BA5-52E9-43F8-A31F-47F986F7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" y="1582"/>
              <a:ext cx="33" cy="107"/>
            </a:xfrm>
            <a:custGeom>
              <a:avLst/>
              <a:gdLst/>
              <a:ahLst/>
              <a:cxnLst>
                <a:cxn ang="0">
                  <a:pos x="32" y="106"/>
                </a:cxn>
                <a:cxn ang="0">
                  <a:pos x="32" y="87"/>
                </a:cxn>
                <a:cxn ang="0">
                  <a:pos x="32" y="77"/>
                </a:cxn>
                <a:cxn ang="0">
                  <a:pos x="32" y="74"/>
                </a:cxn>
                <a:cxn ang="0">
                  <a:pos x="29" y="64"/>
                </a:cxn>
                <a:cxn ang="0">
                  <a:pos x="26" y="55"/>
                </a:cxn>
                <a:cxn ang="0">
                  <a:pos x="19" y="45"/>
                </a:cxn>
                <a:cxn ang="0">
                  <a:pos x="16" y="32"/>
                </a:cxn>
                <a:cxn ang="0">
                  <a:pos x="13" y="26"/>
                </a:cxn>
                <a:cxn ang="0">
                  <a:pos x="10" y="16"/>
                </a:cxn>
                <a:cxn ang="0">
                  <a:pos x="3" y="7"/>
                </a:cxn>
                <a:cxn ang="0">
                  <a:pos x="0" y="0"/>
                </a:cxn>
              </a:cxnLst>
              <a:rect l="0" t="0" r="r" b="b"/>
              <a:pathLst>
                <a:path w="33" h="107">
                  <a:moveTo>
                    <a:pt x="32" y="106"/>
                  </a:moveTo>
                  <a:lnTo>
                    <a:pt x="32" y="87"/>
                  </a:lnTo>
                  <a:lnTo>
                    <a:pt x="32" y="77"/>
                  </a:lnTo>
                  <a:lnTo>
                    <a:pt x="32" y="74"/>
                  </a:lnTo>
                  <a:lnTo>
                    <a:pt x="29" y="64"/>
                  </a:lnTo>
                  <a:lnTo>
                    <a:pt x="26" y="55"/>
                  </a:lnTo>
                  <a:lnTo>
                    <a:pt x="19" y="45"/>
                  </a:lnTo>
                  <a:lnTo>
                    <a:pt x="16" y="32"/>
                  </a:lnTo>
                  <a:lnTo>
                    <a:pt x="13" y="26"/>
                  </a:lnTo>
                  <a:lnTo>
                    <a:pt x="10" y="16"/>
                  </a:lnTo>
                  <a:lnTo>
                    <a:pt x="3" y="7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23" name="Freeform 118">
              <a:extLst>
                <a:ext uri="{FF2B5EF4-FFF2-40B4-BE49-F238E27FC236}">
                  <a16:creationId xmlns:a16="http://schemas.microsoft.com/office/drawing/2014/main" id="{BC96EFB7-F7AC-4C5B-BE51-6C4AC32D0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1579"/>
              <a:ext cx="20" cy="94"/>
            </a:xfrm>
            <a:custGeom>
              <a:avLst/>
              <a:gdLst/>
              <a:ahLst/>
              <a:cxnLst>
                <a:cxn ang="0">
                  <a:pos x="19" y="93"/>
                </a:cxn>
                <a:cxn ang="0">
                  <a:pos x="19" y="86"/>
                </a:cxn>
                <a:cxn ang="0">
                  <a:pos x="16" y="70"/>
                </a:cxn>
                <a:cxn ang="0">
                  <a:pos x="10" y="61"/>
                </a:cxn>
                <a:cxn ang="0">
                  <a:pos x="10" y="51"/>
                </a:cxn>
                <a:cxn ang="0">
                  <a:pos x="10" y="42"/>
                </a:cxn>
                <a:cxn ang="0">
                  <a:pos x="7" y="29"/>
                </a:cxn>
                <a:cxn ang="0">
                  <a:pos x="4" y="19"/>
                </a:cxn>
                <a:cxn ang="0">
                  <a:pos x="0" y="13"/>
                </a:cxn>
                <a:cxn ang="0">
                  <a:pos x="4" y="7"/>
                </a:cxn>
                <a:cxn ang="0">
                  <a:pos x="10" y="0"/>
                </a:cxn>
              </a:cxnLst>
              <a:rect l="0" t="0" r="r" b="b"/>
              <a:pathLst>
                <a:path w="20" h="94">
                  <a:moveTo>
                    <a:pt x="19" y="93"/>
                  </a:moveTo>
                  <a:lnTo>
                    <a:pt x="19" y="86"/>
                  </a:lnTo>
                  <a:lnTo>
                    <a:pt x="16" y="70"/>
                  </a:lnTo>
                  <a:lnTo>
                    <a:pt x="10" y="61"/>
                  </a:lnTo>
                  <a:lnTo>
                    <a:pt x="10" y="51"/>
                  </a:lnTo>
                  <a:lnTo>
                    <a:pt x="10" y="42"/>
                  </a:lnTo>
                  <a:lnTo>
                    <a:pt x="7" y="29"/>
                  </a:lnTo>
                  <a:lnTo>
                    <a:pt x="4" y="19"/>
                  </a:lnTo>
                  <a:lnTo>
                    <a:pt x="0" y="13"/>
                  </a:lnTo>
                  <a:lnTo>
                    <a:pt x="4" y="7"/>
                  </a:lnTo>
                  <a:lnTo>
                    <a:pt x="1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24" name="Freeform 119">
              <a:extLst>
                <a:ext uri="{FF2B5EF4-FFF2-40B4-BE49-F238E27FC236}">
                  <a16:creationId xmlns:a16="http://schemas.microsoft.com/office/drawing/2014/main" id="{7A3EB6E8-4FD6-4DBD-AD3A-37AD6B191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" y="1586"/>
              <a:ext cx="17" cy="93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3" y="60"/>
                </a:cxn>
                <a:cxn ang="0">
                  <a:pos x="6" y="51"/>
                </a:cxn>
                <a:cxn ang="0">
                  <a:pos x="12" y="41"/>
                </a:cxn>
                <a:cxn ang="0">
                  <a:pos x="16" y="32"/>
                </a:cxn>
                <a:cxn ang="0">
                  <a:pos x="16" y="22"/>
                </a:cxn>
                <a:cxn ang="0">
                  <a:pos x="12" y="12"/>
                </a:cxn>
                <a:cxn ang="0">
                  <a:pos x="6" y="0"/>
                </a:cxn>
              </a:cxnLst>
              <a:rect l="0" t="0" r="r" b="b"/>
              <a:pathLst>
                <a:path w="17" h="93">
                  <a:moveTo>
                    <a:pt x="0" y="92"/>
                  </a:moveTo>
                  <a:lnTo>
                    <a:pt x="3" y="83"/>
                  </a:lnTo>
                  <a:lnTo>
                    <a:pt x="3" y="70"/>
                  </a:lnTo>
                  <a:lnTo>
                    <a:pt x="3" y="60"/>
                  </a:lnTo>
                  <a:lnTo>
                    <a:pt x="6" y="51"/>
                  </a:lnTo>
                  <a:lnTo>
                    <a:pt x="12" y="41"/>
                  </a:lnTo>
                  <a:lnTo>
                    <a:pt x="16" y="32"/>
                  </a:lnTo>
                  <a:lnTo>
                    <a:pt x="16" y="22"/>
                  </a:lnTo>
                  <a:lnTo>
                    <a:pt x="12" y="12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25" name="Freeform 120">
              <a:extLst>
                <a:ext uri="{FF2B5EF4-FFF2-40B4-BE49-F238E27FC236}">
                  <a16:creationId xmlns:a16="http://schemas.microsoft.com/office/drawing/2014/main" id="{B3B5571D-43CD-42ED-8A8B-685AC4036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522"/>
              <a:ext cx="17" cy="42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" y="38"/>
                </a:cxn>
                <a:cxn ang="0">
                  <a:pos x="9" y="29"/>
                </a:cxn>
                <a:cxn ang="0">
                  <a:pos x="16" y="16"/>
                </a:cxn>
                <a:cxn ang="0">
                  <a:pos x="16" y="9"/>
                </a:cxn>
                <a:cxn ang="0">
                  <a:pos x="12" y="0"/>
                </a:cxn>
              </a:cxnLst>
              <a:rect l="0" t="0" r="r" b="b"/>
              <a:pathLst>
                <a:path w="17" h="42">
                  <a:moveTo>
                    <a:pt x="0" y="41"/>
                  </a:moveTo>
                  <a:lnTo>
                    <a:pt x="3" y="38"/>
                  </a:lnTo>
                  <a:lnTo>
                    <a:pt x="9" y="29"/>
                  </a:lnTo>
                  <a:lnTo>
                    <a:pt x="16" y="16"/>
                  </a:lnTo>
                  <a:lnTo>
                    <a:pt x="16" y="9"/>
                  </a:lnTo>
                  <a:lnTo>
                    <a:pt x="1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26" name="Freeform 121">
              <a:extLst>
                <a:ext uri="{FF2B5EF4-FFF2-40B4-BE49-F238E27FC236}">
                  <a16:creationId xmlns:a16="http://schemas.microsoft.com/office/drawing/2014/main" id="{42A8680A-D11A-4DBC-8E92-FB1771CAA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509"/>
              <a:ext cx="14" cy="65"/>
            </a:xfrm>
            <a:custGeom>
              <a:avLst/>
              <a:gdLst/>
              <a:ahLst/>
              <a:cxnLst>
                <a:cxn ang="0">
                  <a:pos x="13" y="64"/>
                </a:cxn>
                <a:cxn ang="0">
                  <a:pos x="9" y="54"/>
                </a:cxn>
                <a:cxn ang="0">
                  <a:pos x="6" y="45"/>
                </a:cxn>
                <a:cxn ang="0">
                  <a:pos x="6" y="38"/>
                </a:cxn>
                <a:cxn ang="0">
                  <a:pos x="6" y="32"/>
                </a:cxn>
                <a:cxn ang="0">
                  <a:pos x="3" y="26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0" y="7"/>
                </a:cxn>
                <a:cxn ang="0">
                  <a:pos x="3" y="0"/>
                </a:cxn>
              </a:cxnLst>
              <a:rect l="0" t="0" r="r" b="b"/>
              <a:pathLst>
                <a:path w="14" h="65">
                  <a:moveTo>
                    <a:pt x="13" y="64"/>
                  </a:moveTo>
                  <a:lnTo>
                    <a:pt x="9" y="54"/>
                  </a:lnTo>
                  <a:lnTo>
                    <a:pt x="6" y="45"/>
                  </a:lnTo>
                  <a:lnTo>
                    <a:pt x="6" y="38"/>
                  </a:lnTo>
                  <a:lnTo>
                    <a:pt x="6" y="32"/>
                  </a:lnTo>
                  <a:lnTo>
                    <a:pt x="3" y="26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7"/>
                  </a:lnTo>
                  <a:lnTo>
                    <a:pt x="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27" name="Freeform 122">
              <a:extLst>
                <a:ext uri="{FF2B5EF4-FFF2-40B4-BE49-F238E27FC236}">
                  <a16:creationId xmlns:a16="http://schemas.microsoft.com/office/drawing/2014/main" id="{D255515F-7AF2-477B-903E-D8EBEDAAE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1519"/>
              <a:ext cx="27" cy="36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3" y="35"/>
                </a:cxn>
                <a:cxn ang="0">
                  <a:pos x="10" y="28"/>
                </a:cxn>
                <a:cxn ang="0">
                  <a:pos x="16" y="25"/>
                </a:cxn>
                <a:cxn ang="0">
                  <a:pos x="19" y="22"/>
                </a:cxn>
                <a:cxn ang="0">
                  <a:pos x="23" y="16"/>
                </a:cxn>
                <a:cxn ang="0">
                  <a:pos x="26" y="6"/>
                </a:cxn>
                <a:cxn ang="0">
                  <a:pos x="26" y="0"/>
                </a:cxn>
              </a:cxnLst>
              <a:rect l="0" t="0" r="r" b="b"/>
              <a:pathLst>
                <a:path w="27" h="36">
                  <a:moveTo>
                    <a:pt x="0" y="35"/>
                  </a:moveTo>
                  <a:lnTo>
                    <a:pt x="3" y="35"/>
                  </a:lnTo>
                  <a:lnTo>
                    <a:pt x="10" y="28"/>
                  </a:lnTo>
                  <a:lnTo>
                    <a:pt x="16" y="25"/>
                  </a:lnTo>
                  <a:lnTo>
                    <a:pt x="19" y="22"/>
                  </a:lnTo>
                  <a:lnTo>
                    <a:pt x="23" y="16"/>
                  </a:lnTo>
                  <a:lnTo>
                    <a:pt x="26" y="6"/>
                  </a:lnTo>
                  <a:lnTo>
                    <a:pt x="2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28" name="Freeform 123">
              <a:extLst>
                <a:ext uri="{FF2B5EF4-FFF2-40B4-BE49-F238E27FC236}">
                  <a16:creationId xmlns:a16="http://schemas.microsoft.com/office/drawing/2014/main" id="{16A5E536-04ED-4334-8928-9B32DF0A6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1516"/>
              <a:ext cx="8" cy="55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3" y="41"/>
                </a:cxn>
                <a:cxn ang="0">
                  <a:pos x="3" y="31"/>
                </a:cxn>
                <a:cxn ang="0">
                  <a:pos x="7" y="25"/>
                </a:cxn>
                <a:cxn ang="0">
                  <a:pos x="3" y="22"/>
                </a:cxn>
                <a:cxn ang="0">
                  <a:pos x="3" y="15"/>
                </a:cxn>
                <a:cxn ang="0">
                  <a:pos x="0" y="6"/>
                </a:cxn>
                <a:cxn ang="0">
                  <a:pos x="3" y="0"/>
                </a:cxn>
              </a:cxnLst>
              <a:rect l="0" t="0" r="r" b="b"/>
              <a:pathLst>
                <a:path w="8" h="55">
                  <a:moveTo>
                    <a:pt x="3" y="54"/>
                  </a:moveTo>
                  <a:lnTo>
                    <a:pt x="3" y="41"/>
                  </a:lnTo>
                  <a:lnTo>
                    <a:pt x="3" y="31"/>
                  </a:lnTo>
                  <a:lnTo>
                    <a:pt x="7" y="25"/>
                  </a:lnTo>
                  <a:lnTo>
                    <a:pt x="3" y="22"/>
                  </a:lnTo>
                  <a:lnTo>
                    <a:pt x="3" y="15"/>
                  </a:lnTo>
                  <a:lnTo>
                    <a:pt x="0" y="6"/>
                  </a:lnTo>
                  <a:lnTo>
                    <a:pt x="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29" name="Freeform 124">
              <a:extLst>
                <a:ext uri="{FF2B5EF4-FFF2-40B4-BE49-F238E27FC236}">
                  <a16:creationId xmlns:a16="http://schemas.microsoft.com/office/drawing/2014/main" id="{FA1DCD38-D53F-43D4-A86C-47311AED5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1512"/>
              <a:ext cx="93" cy="142"/>
            </a:xfrm>
            <a:custGeom>
              <a:avLst/>
              <a:gdLst/>
              <a:ahLst/>
              <a:cxnLst>
                <a:cxn ang="0">
                  <a:pos x="15" y="134"/>
                </a:cxn>
                <a:cxn ang="0">
                  <a:pos x="15" y="125"/>
                </a:cxn>
                <a:cxn ang="0">
                  <a:pos x="12" y="106"/>
                </a:cxn>
                <a:cxn ang="0">
                  <a:pos x="19" y="93"/>
                </a:cxn>
                <a:cxn ang="0">
                  <a:pos x="22" y="74"/>
                </a:cxn>
                <a:cxn ang="0">
                  <a:pos x="22" y="70"/>
                </a:cxn>
                <a:cxn ang="0">
                  <a:pos x="19" y="67"/>
                </a:cxn>
                <a:cxn ang="0">
                  <a:pos x="12" y="64"/>
                </a:cxn>
                <a:cxn ang="0">
                  <a:pos x="9" y="61"/>
                </a:cxn>
                <a:cxn ang="0">
                  <a:pos x="9" y="51"/>
                </a:cxn>
                <a:cxn ang="0">
                  <a:pos x="9" y="45"/>
                </a:cxn>
                <a:cxn ang="0">
                  <a:pos x="3" y="35"/>
                </a:cxn>
                <a:cxn ang="0">
                  <a:pos x="0" y="26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3" y="10"/>
                </a:cxn>
                <a:cxn ang="0">
                  <a:pos x="6" y="4"/>
                </a:cxn>
                <a:cxn ang="0">
                  <a:pos x="9" y="4"/>
                </a:cxn>
                <a:cxn ang="0">
                  <a:pos x="12" y="0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34" y="4"/>
                </a:cxn>
                <a:cxn ang="0">
                  <a:pos x="41" y="7"/>
                </a:cxn>
                <a:cxn ang="0">
                  <a:pos x="50" y="13"/>
                </a:cxn>
                <a:cxn ang="0">
                  <a:pos x="54" y="16"/>
                </a:cxn>
                <a:cxn ang="0">
                  <a:pos x="60" y="29"/>
                </a:cxn>
                <a:cxn ang="0">
                  <a:pos x="60" y="39"/>
                </a:cxn>
                <a:cxn ang="0">
                  <a:pos x="57" y="42"/>
                </a:cxn>
                <a:cxn ang="0">
                  <a:pos x="54" y="48"/>
                </a:cxn>
                <a:cxn ang="0">
                  <a:pos x="57" y="58"/>
                </a:cxn>
                <a:cxn ang="0">
                  <a:pos x="66" y="64"/>
                </a:cxn>
                <a:cxn ang="0">
                  <a:pos x="66" y="74"/>
                </a:cxn>
                <a:cxn ang="0">
                  <a:pos x="73" y="77"/>
                </a:cxn>
                <a:cxn ang="0">
                  <a:pos x="79" y="86"/>
                </a:cxn>
                <a:cxn ang="0">
                  <a:pos x="85" y="99"/>
                </a:cxn>
                <a:cxn ang="0">
                  <a:pos x="92" y="121"/>
                </a:cxn>
                <a:cxn ang="0">
                  <a:pos x="88" y="141"/>
                </a:cxn>
              </a:cxnLst>
              <a:rect l="0" t="0" r="r" b="b"/>
              <a:pathLst>
                <a:path w="93" h="142">
                  <a:moveTo>
                    <a:pt x="15" y="134"/>
                  </a:moveTo>
                  <a:lnTo>
                    <a:pt x="15" y="125"/>
                  </a:lnTo>
                  <a:lnTo>
                    <a:pt x="12" y="106"/>
                  </a:lnTo>
                  <a:lnTo>
                    <a:pt x="19" y="93"/>
                  </a:lnTo>
                  <a:lnTo>
                    <a:pt x="22" y="74"/>
                  </a:lnTo>
                  <a:lnTo>
                    <a:pt x="22" y="70"/>
                  </a:lnTo>
                  <a:lnTo>
                    <a:pt x="19" y="67"/>
                  </a:lnTo>
                  <a:lnTo>
                    <a:pt x="12" y="64"/>
                  </a:lnTo>
                  <a:lnTo>
                    <a:pt x="9" y="61"/>
                  </a:lnTo>
                  <a:lnTo>
                    <a:pt x="9" y="51"/>
                  </a:lnTo>
                  <a:lnTo>
                    <a:pt x="9" y="45"/>
                  </a:lnTo>
                  <a:lnTo>
                    <a:pt x="3" y="35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3" y="10"/>
                  </a:lnTo>
                  <a:lnTo>
                    <a:pt x="6" y="4"/>
                  </a:lnTo>
                  <a:lnTo>
                    <a:pt x="9" y="4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4" y="4"/>
                  </a:lnTo>
                  <a:lnTo>
                    <a:pt x="41" y="7"/>
                  </a:lnTo>
                  <a:lnTo>
                    <a:pt x="50" y="13"/>
                  </a:lnTo>
                  <a:lnTo>
                    <a:pt x="54" y="16"/>
                  </a:lnTo>
                  <a:lnTo>
                    <a:pt x="60" y="29"/>
                  </a:lnTo>
                  <a:lnTo>
                    <a:pt x="60" y="39"/>
                  </a:lnTo>
                  <a:lnTo>
                    <a:pt x="57" y="42"/>
                  </a:lnTo>
                  <a:lnTo>
                    <a:pt x="54" y="48"/>
                  </a:lnTo>
                  <a:lnTo>
                    <a:pt x="57" y="58"/>
                  </a:lnTo>
                  <a:lnTo>
                    <a:pt x="66" y="64"/>
                  </a:lnTo>
                  <a:lnTo>
                    <a:pt x="66" y="74"/>
                  </a:lnTo>
                  <a:lnTo>
                    <a:pt x="73" y="77"/>
                  </a:lnTo>
                  <a:lnTo>
                    <a:pt x="79" y="86"/>
                  </a:lnTo>
                  <a:lnTo>
                    <a:pt x="85" y="99"/>
                  </a:lnTo>
                  <a:lnTo>
                    <a:pt x="92" y="121"/>
                  </a:lnTo>
                  <a:lnTo>
                    <a:pt x="88" y="14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30" name="Freeform 125">
              <a:extLst>
                <a:ext uri="{FF2B5EF4-FFF2-40B4-BE49-F238E27FC236}">
                  <a16:creationId xmlns:a16="http://schemas.microsoft.com/office/drawing/2014/main" id="{3A706F24-3979-47CC-B9AE-1C8ADE3F2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541"/>
              <a:ext cx="55" cy="30"/>
            </a:xfrm>
            <a:custGeom>
              <a:avLst/>
              <a:gdLst/>
              <a:ahLst/>
              <a:cxnLst>
                <a:cxn ang="0">
                  <a:pos x="54" y="22"/>
                </a:cxn>
                <a:cxn ang="0">
                  <a:pos x="51" y="16"/>
                </a:cxn>
                <a:cxn ang="0">
                  <a:pos x="48" y="13"/>
                </a:cxn>
                <a:cxn ang="0">
                  <a:pos x="44" y="6"/>
                </a:cxn>
                <a:cxn ang="0">
                  <a:pos x="41" y="3"/>
                </a:cxn>
                <a:cxn ang="0">
                  <a:pos x="38" y="3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3" y="3"/>
                </a:cxn>
                <a:cxn ang="0">
                  <a:pos x="9" y="6"/>
                </a:cxn>
                <a:cxn ang="0">
                  <a:pos x="3" y="10"/>
                </a:cxn>
                <a:cxn ang="0">
                  <a:pos x="3" y="13"/>
                </a:cxn>
                <a:cxn ang="0">
                  <a:pos x="0" y="19"/>
                </a:cxn>
                <a:cxn ang="0">
                  <a:pos x="0" y="22"/>
                </a:cxn>
                <a:cxn ang="0">
                  <a:pos x="0" y="29"/>
                </a:cxn>
              </a:cxnLst>
              <a:rect l="0" t="0" r="r" b="b"/>
              <a:pathLst>
                <a:path w="55" h="30">
                  <a:moveTo>
                    <a:pt x="54" y="22"/>
                  </a:moveTo>
                  <a:lnTo>
                    <a:pt x="51" y="16"/>
                  </a:lnTo>
                  <a:lnTo>
                    <a:pt x="48" y="13"/>
                  </a:lnTo>
                  <a:lnTo>
                    <a:pt x="44" y="6"/>
                  </a:lnTo>
                  <a:lnTo>
                    <a:pt x="41" y="3"/>
                  </a:lnTo>
                  <a:lnTo>
                    <a:pt x="38" y="3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3" y="3"/>
                  </a:lnTo>
                  <a:lnTo>
                    <a:pt x="9" y="6"/>
                  </a:lnTo>
                  <a:lnTo>
                    <a:pt x="3" y="10"/>
                  </a:lnTo>
                  <a:lnTo>
                    <a:pt x="3" y="13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31" name="Freeform 126">
              <a:extLst>
                <a:ext uri="{FF2B5EF4-FFF2-40B4-BE49-F238E27FC236}">
                  <a16:creationId xmlns:a16="http://schemas.microsoft.com/office/drawing/2014/main" id="{8D7A8AEF-87CE-4445-94E0-E3F7C751D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1630"/>
              <a:ext cx="84" cy="154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" y="147"/>
                </a:cxn>
                <a:cxn ang="0">
                  <a:pos x="16" y="150"/>
                </a:cxn>
                <a:cxn ang="0">
                  <a:pos x="29" y="147"/>
                </a:cxn>
                <a:cxn ang="0">
                  <a:pos x="42" y="147"/>
                </a:cxn>
                <a:cxn ang="0">
                  <a:pos x="51" y="147"/>
                </a:cxn>
                <a:cxn ang="0">
                  <a:pos x="58" y="150"/>
                </a:cxn>
                <a:cxn ang="0">
                  <a:pos x="67" y="150"/>
                </a:cxn>
                <a:cxn ang="0">
                  <a:pos x="77" y="153"/>
                </a:cxn>
                <a:cxn ang="0">
                  <a:pos x="83" y="144"/>
                </a:cxn>
                <a:cxn ang="0">
                  <a:pos x="80" y="141"/>
                </a:cxn>
                <a:cxn ang="0">
                  <a:pos x="77" y="134"/>
                </a:cxn>
                <a:cxn ang="0">
                  <a:pos x="77" y="128"/>
                </a:cxn>
                <a:cxn ang="0">
                  <a:pos x="74" y="118"/>
                </a:cxn>
                <a:cxn ang="0">
                  <a:pos x="77" y="112"/>
                </a:cxn>
                <a:cxn ang="0">
                  <a:pos x="83" y="109"/>
                </a:cxn>
                <a:cxn ang="0">
                  <a:pos x="83" y="105"/>
                </a:cxn>
                <a:cxn ang="0">
                  <a:pos x="80" y="102"/>
                </a:cxn>
                <a:cxn ang="0">
                  <a:pos x="64" y="102"/>
                </a:cxn>
                <a:cxn ang="0">
                  <a:pos x="61" y="99"/>
                </a:cxn>
                <a:cxn ang="0">
                  <a:pos x="54" y="90"/>
                </a:cxn>
                <a:cxn ang="0">
                  <a:pos x="54" y="86"/>
                </a:cxn>
                <a:cxn ang="0">
                  <a:pos x="58" y="80"/>
                </a:cxn>
                <a:cxn ang="0">
                  <a:pos x="54" y="70"/>
                </a:cxn>
                <a:cxn ang="0">
                  <a:pos x="48" y="51"/>
                </a:cxn>
                <a:cxn ang="0">
                  <a:pos x="48" y="45"/>
                </a:cxn>
                <a:cxn ang="0">
                  <a:pos x="51" y="35"/>
                </a:cxn>
                <a:cxn ang="0">
                  <a:pos x="51" y="32"/>
                </a:cxn>
                <a:cxn ang="0">
                  <a:pos x="48" y="26"/>
                </a:cxn>
                <a:cxn ang="0">
                  <a:pos x="51" y="19"/>
                </a:cxn>
                <a:cxn ang="0">
                  <a:pos x="58" y="10"/>
                </a:cxn>
                <a:cxn ang="0">
                  <a:pos x="64" y="0"/>
                </a:cxn>
              </a:cxnLst>
              <a:rect l="0" t="0" r="r" b="b"/>
              <a:pathLst>
                <a:path w="84" h="154">
                  <a:moveTo>
                    <a:pt x="0" y="144"/>
                  </a:moveTo>
                  <a:lnTo>
                    <a:pt x="4" y="147"/>
                  </a:lnTo>
                  <a:lnTo>
                    <a:pt x="16" y="150"/>
                  </a:lnTo>
                  <a:lnTo>
                    <a:pt x="29" y="147"/>
                  </a:lnTo>
                  <a:lnTo>
                    <a:pt x="42" y="147"/>
                  </a:lnTo>
                  <a:lnTo>
                    <a:pt x="51" y="147"/>
                  </a:lnTo>
                  <a:lnTo>
                    <a:pt x="58" y="150"/>
                  </a:lnTo>
                  <a:lnTo>
                    <a:pt x="67" y="150"/>
                  </a:lnTo>
                  <a:lnTo>
                    <a:pt x="77" y="153"/>
                  </a:lnTo>
                  <a:lnTo>
                    <a:pt x="83" y="144"/>
                  </a:lnTo>
                  <a:lnTo>
                    <a:pt x="80" y="141"/>
                  </a:lnTo>
                  <a:lnTo>
                    <a:pt x="77" y="134"/>
                  </a:lnTo>
                  <a:lnTo>
                    <a:pt x="77" y="128"/>
                  </a:lnTo>
                  <a:lnTo>
                    <a:pt x="74" y="118"/>
                  </a:lnTo>
                  <a:lnTo>
                    <a:pt x="77" y="112"/>
                  </a:lnTo>
                  <a:lnTo>
                    <a:pt x="83" y="109"/>
                  </a:lnTo>
                  <a:lnTo>
                    <a:pt x="83" y="105"/>
                  </a:lnTo>
                  <a:lnTo>
                    <a:pt x="80" y="102"/>
                  </a:lnTo>
                  <a:lnTo>
                    <a:pt x="64" y="102"/>
                  </a:lnTo>
                  <a:lnTo>
                    <a:pt x="61" y="99"/>
                  </a:lnTo>
                  <a:lnTo>
                    <a:pt x="54" y="90"/>
                  </a:lnTo>
                  <a:lnTo>
                    <a:pt x="54" y="86"/>
                  </a:lnTo>
                  <a:lnTo>
                    <a:pt x="58" y="80"/>
                  </a:lnTo>
                  <a:lnTo>
                    <a:pt x="54" y="70"/>
                  </a:lnTo>
                  <a:lnTo>
                    <a:pt x="48" y="51"/>
                  </a:lnTo>
                  <a:lnTo>
                    <a:pt x="48" y="45"/>
                  </a:lnTo>
                  <a:lnTo>
                    <a:pt x="51" y="35"/>
                  </a:lnTo>
                  <a:lnTo>
                    <a:pt x="51" y="32"/>
                  </a:lnTo>
                  <a:lnTo>
                    <a:pt x="48" y="26"/>
                  </a:lnTo>
                  <a:lnTo>
                    <a:pt x="51" y="19"/>
                  </a:lnTo>
                  <a:lnTo>
                    <a:pt x="58" y="10"/>
                  </a:lnTo>
                  <a:lnTo>
                    <a:pt x="64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32" name="Freeform 127">
              <a:extLst>
                <a:ext uri="{FF2B5EF4-FFF2-40B4-BE49-F238E27FC236}">
                  <a16:creationId xmlns:a16="http://schemas.microsoft.com/office/drawing/2014/main" id="{02CC4BEE-B049-4B5E-9FFA-AB2E7F833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1767"/>
              <a:ext cx="48" cy="91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0" y="80"/>
                </a:cxn>
                <a:cxn ang="0">
                  <a:pos x="0" y="83"/>
                </a:cxn>
                <a:cxn ang="0">
                  <a:pos x="3" y="86"/>
                </a:cxn>
                <a:cxn ang="0">
                  <a:pos x="6" y="90"/>
                </a:cxn>
                <a:cxn ang="0">
                  <a:pos x="19" y="90"/>
                </a:cxn>
                <a:cxn ang="0">
                  <a:pos x="25" y="90"/>
                </a:cxn>
                <a:cxn ang="0">
                  <a:pos x="31" y="90"/>
                </a:cxn>
                <a:cxn ang="0">
                  <a:pos x="38" y="90"/>
                </a:cxn>
                <a:cxn ang="0">
                  <a:pos x="44" y="86"/>
                </a:cxn>
                <a:cxn ang="0">
                  <a:pos x="47" y="80"/>
                </a:cxn>
                <a:cxn ang="0">
                  <a:pos x="47" y="77"/>
                </a:cxn>
                <a:cxn ang="0">
                  <a:pos x="38" y="74"/>
                </a:cxn>
                <a:cxn ang="0">
                  <a:pos x="38" y="70"/>
                </a:cxn>
                <a:cxn ang="0">
                  <a:pos x="38" y="67"/>
                </a:cxn>
                <a:cxn ang="0">
                  <a:pos x="38" y="51"/>
                </a:cxn>
                <a:cxn ang="0">
                  <a:pos x="38" y="39"/>
                </a:cxn>
                <a:cxn ang="0">
                  <a:pos x="38" y="29"/>
                </a:cxn>
                <a:cxn ang="0">
                  <a:pos x="38" y="26"/>
                </a:cxn>
                <a:cxn ang="0">
                  <a:pos x="38" y="10"/>
                </a:cxn>
                <a:cxn ang="0">
                  <a:pos x="41" y="0"/>
                </a:cxn>
              </a:cxnLst>
              <a:rect l="0" t="0" r="r" b="b"/>
              <a:pathLst>
                <a:path w="48" h="91">
                  <a:moveTo>
                    <a:pt x="0" y="77"/>
                  </a:moveTo>
                  <a:lnTo>
                    <a:pt x="0" y="80"/>
                  </a:lnTo>
                  <a:lnTo>
                    <a:pt x="0" y="83"/>
                  </a:lnTo>
                  <a:lnTo>
                    <a:pt x="3" y="86"/>
                  </a:lnTo>
                  <a:lnTo>
                    <a:pt x="6" y="90"/>
                  </a:lnTo>
                  <a:lnTo>
                    <a:pt x="19" y="90"/>
                  </a:lnTo>
                  <a:lnTo>
                    <a:pt x="25" y="90"/>
                  </a:lnTo>
                  <a:lnTo>
                    <a:pt x="31" y="90"/>
                  </a:lnTo>
                  <a:lnTo>
                    <a:pt x="38" y="90"/>
                  </a:lnTo>
                  <a:lnTo>
                    <a:pt x="44" y="86"/>
                  </a:lnTo>
                  <a:lnTo>
                    <a:pt x="47" y="80"/>
                  </a:lnTo>
                  <a:lnTo>
                    <a:pt x="47" y="77"/>
                  </a:lnTo>
                  <a:lnTo>
                    <a:pt x="38" y="74"/>
                  </a:lnTo>
                  <a:lnTo>
                    <a:pt x="38" y="70"/>
                  </a:lnTo>
                  <a:lnTo>
                    <a:pt x="38" y="67"/>
                  </a:lnTo>
                  <a:lnTo>
                    <a:pt x="38" y="51"/>
                  </a:lnTo>
                  <a:lnTo>
                    <a:pt x="38" y="39"/>
                  </a:lnTo>
                  <a:lnTo>
                    <a:pt x="38" y="29"/>
                  </a:lnTo>
                  <a:lnTo>
                    <a:pt x="38" y="26"/>
                  </a:lnTo>
                  <a:lnTo>
                    <a:pt x="38" y="10"/>
                  </a:lnTo>
                  <a:lnTo>
                    <a:pt x="4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33" name="Freeform 128">
              <a:extLst>
                <a:ext uri="{FF2B5EF4-FFF2-40B4-BE49-F238E27FC236}">
                  <a16:creationId xmlns:a16="http://schemas.microsoft.com/office/drawing/2014/main" id="{1494CCD0-7AC4-48B9-B375-9EB61770D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1761"/>
              <a:ext cx="11" cy="6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61"/>
                </a:cxn>
                <a:cxn ang="0">
                  <a:pos x="4" y="51"/>
                </a:cxn>
                <a:cxn ang="0">
                  <a:pos x="4" y="41"/>
                </a:cxn>
                <a:cxn ang="0">
                  <a:pos x="7" y="32"/>
                </a:cxn>
                <a:cxn ang="0">
                  <a:pos x="10" y="22"/>
                </a:cxn>
                <a:cxn ang="0">
                  <a:pos x="10" y="10"/>
                </a:cxn>
                <a:cxn ang="0">
                  <a:pos x="7" y="0"/>
                </a:cxn>
              </a:cxnLst>
              <a:rect l="0" t="0" r="r" b="b"/>
              <a:pathLst>
                <a:path w="11" h="65">
                  <a:moveTo>
                    <a:pt x="0" y="64"/>
                  </a:moveTo>
                  <a:lnTo>
                    <a:pt x="0" y="61"/>
                  </a:lnTo>
                  <a:lnTo>
                    <a:pt x="4" y="51"/>
                  </a:lnTo>
                  <a:lnTo>
                    <a:pt x="4" y="41"/>
                  </a:lnTo>
                  <a:lnTo>
                    <a:pt x="7" y="32"/>
                  </a:lnTo>
                  <a:lnTo>
                    <a:pt x="10" y="22"/>
                  </a:lnTo>
                  <a:lnTo>
                    <a:pt x="10" y="10"/>
                  </a:lnTo>
                  <a:lnTo>
                    <a:pt x="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34" name="Freeform 129">
              <a:extLst>
                <a:ext uri="{FF2B5EF4-FFF2-40B4-BE49-F238E27FC236}">
                  <a16:creationId xmlns:a16="http://schemas.microsoft.com/office/drawing/2014/main" id="{1B03B610-7ED8-44C4-8839-8BA5B771D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" y="1509"/>
              <a:ext cx="55" cy="39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26"/>
                </a:cxn>
                <a:cxn ang="0">
                  <a:pos x="3" y="16"/>
                </a:cxn>
                <a:cxn ang="0">
                  <a:pos x="10" y="7"/>
                </a:cxn>
                <a:cxn ang="0">
                  <a:pos x="19" y="3"/>
                </a:cxn>
                <a:cxn ang="0">
                  <a:pos x="29" y="0"/>
                </a:cxn>
                <a:cxn ang="0">
                  <a:pos x="41" y="3"/>
                </a:cxn>
                <a:cxn ang="0">
                  <a:pos x="48" y="13"/>
                </a:cxn>
                <a:cxn ang="0">
                  <a:pos x="54" y="22"/>
                </a:cxn>
              </a:cxnLst>
              <a:rect l="0" t="0" r="r" b="b"/>
              <a:pathLst>
                <a:path w="55" h="39">
                  <a:moveTo>
                    <a:pt x="0" y="38"/>
                  </a:moveTo>
                  <a:lnTo>
                    <a:pt x="0" y="26"/>
                  </a:lnTo>
                  <a:lnTo>
                    <a:pt x="3" y="16"/>
                  </a:lnTo>
                  <a:lnTo>
                    <a:pt x="10" y="7"/>
                  </a:lnTo>
                  <a:lnTo>
                    <a:pt x="19" y="3"/>
                  </a:lnTo>
                  <a:lnTo>
                    <a:pt x="29" y="0"/>
                  </a:lnTo>
                  <a:lnTo>
                    <a:pt x="41" y="3"/>
                  </a:lnTo>
                  <a:lnTo>
                    <a:pt x="48" y="13"/>
                  </a:lnTo>
                  <a:lnTo>
                    <a:pt x="54" y="2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35" name="Freeform 130">
              <a:extLst>
                <a:ext uri="{FF2B5EF4-FFF2-40B4-BE49-F238E27FC236}">
                  <a16:creationId xmlns:a16="http://schemas.microsoft.com/office/drawing/2014/main" id="{07BBF2C1-6EAC-43AF-B355-5DBDECF1D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" y="1525"/>
              <a:ext cx="29" cy="2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6"/>
                </a:cxn>
                <a:cxn ang="0">
                  <a:pos x="9" y="0"/>
                </a:cxn>
                <a:cxn ang="0">
                  <a:pos x="28" y="3"/>
                </a:cxn>
              </a:cxnLst>
              <a:rect l="0" t="0" r="r" b="b"/>
              <a:pathLst>
                <a:path w="29" h="20">
                  <a:moveTo>
                    <a:pt x="0" y="19"/>
                  </a:moveTo>
                  <a:lnTo>
                    <a:pt x="0" y="6"/>
                  </a:lnTo>
                  <a:lnTo>
                    <a:pt x="9" y="0"/>
                  </a:lnTo>
                  <a:lnTo>
                    <a:pt x="28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36" name="Freeform 131">
              <a:extLst>
                <a:ext uri="{FF2B5EF4-FFF2-40B4-BE49-F238E27FC236}">
                  <a16:creationId xmlns:a16="http://schemas.microsoft.com/office/drawing/2014/main" id="{E782C5FF-328B-4F1D-9D88-EBE792B75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1506"/>
              <a:ext cx="49" cy="3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10"/>
                </a:cxn>
                <a:cxn ang="0">
                  <a:pos x="10" y="3"/>
                </a:cxn>
                <a:cxn ang="0">
                  <a:pos x="19" y="0"/>
                </a:cxn>
                <a:cxn ang="0">
                  <a:pos x="38" y="3"/>
                </a:cxn>
                <a:cxn ang="0">
                  <a:pos x="48" y="19"/>
                </a:cxn>
              </a:cxnLst>
              <a:rect l="0" t="0" r="r" b="b"/>
              <a:pathLst>
                <a:path w="49" h="30">
                  <a:moveTo>
                    <a:pt x="0" y="29"/>
                  </a:moveTo>
                  <a:lnTo>
                    <a:pt x="3" y="10"/>
                  </a:lnTo>
                  <a:lnTo>
                    <a:pt x="10" y="3"/>
                  </a:lnTo>
                  <a:lnTo>
                    <a:pt x="19" y="0"/>
                  </a:lnTo>
                  <a:lnTo>
                    <a:pt x="38" y="3"/>
                  </a:lnTo>
                  <a:lnTo>
                    <a:pt x="48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37" name="Freeform 132">
              <a:extLst>
                <a:ext uri="{FF2B5EF4-FFF2-40B4-BE49-F238E27FC236}">
                  <a16:creationId xmlns:a16="http://schemas.microsoft.com/office/drawing/2014/main" id="{14C1EDB3-5BE4-46F9-BD98-FDE96515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" y="1484"/>
              <a:ext cx="43" cy="26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4" y="9"/>
                </a:cxn>
                <a:cxn ang="0">
                  <a:pos x="10" y="3"/>
                </a:cxn>
                <a:cxn ang="0">
                  <a:pos x="16" y="0"/>
                </a:cxn>
                <a:cxn ang="0">
                  <a:pos x="32" y="3"/>
                </a:cxn>
                <a:cxn ang="0">
                  <a:pos x="38" y="6"/>
                </a:cxn>
                <a:cxn ang="0">
                  <a:pos x="42" y="12"/>
                </a:cxn>
              </a:cxnLst>
              <a:rect l="0" t="0" r="r" b="b"/>
              <a:pathLst>
                <a:path w="43" h="26">
                  <a:moveTo>
                    <a:pt x="0" y="25"/>
                  </a:moveTo>
                  <a:lnTo>
                    <a:pt x="4" y="9"/>
                  </a:lnTo>
                  <a:lnTo>
                    <a:pt x="10" y="3"/>
                  </a:lnTo>
                  <a:lnTo>
                    <a:pt x="16" y="0"/>
                  </a:lnTo>
                  <a:lnTo>
                    <a:pt x="32" y="3"/>
                  </a:lnTo>
                  <a:lnTo>
                    <a:pt x="38" y="6"/>
                  </a:lnTo>
                  <a:lnTo>
                    <a:pt x="42" y="1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38" name="Freeform 133">
              <a:extLst>
                <a:ext uri="{FF2B5EF4-FFF2-40B4-BE49-F238E27FC236}">
                  <a16:creationId xmlns:a16="http://schemas.microsoft.com/office/drawing/2014/main" id="{0BC32CB7-7454-4CAA-8765-BD7588EFA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1484"/>
              <a:ext cx="52" cy="33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12"/>
                </a:cxn>
                <a:cxn ang="0">
                  <a:pos x="16" y="0"/>
                </a:cxn>
                <a:cxn ang="0">
                  <a:pos x="35" y="0"/>
                </a:cxn>
                <a:cxn ang="0">
                  <a:pos x="48" y="16"/>
                </a:cxn>
                <a:cxn ang="0">
                  <a:pos x="51" y="19"/>
                </a:cxn>
              </a:cxnLst>
              <a:rect l="0" t="0" r="r" b="b"/>
              <a:pathLst>
                <a:path w="52" h="33">
                  <a:moveTo>
                    <a:pt x="0" y="32"/>
                  </a:moveTo>
                  <a:lnTo>
                    <a:pt x="0" y="12"/>
                  </a:lnTo>
                  <a:lnTo>
                    <a:pt x="16" y="0"/>
                  </a:lnTo>
                  <a:lnTo>
                    <a:pt x="35" y="0"/>
                  </a:lnTo>
                  <a:lnTo>
                    <a:pt x="48" y="16"/>
                  </a:lnTo>
                  <a:lnTo>
                    <a:pt x="51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39" name="Freeform 134">
              <a:extLst>
                <a:ext uri="{FF2B5EF4-FFF2-40B4-BE49-F238E27FC236}">
                  <a16:creationId xmlns:a16="http://schemas.microsoft.com/office/drawing/2014/main" id="{E2DFD21C-B465-4082-B58B-2F07339B8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" y="1522"/>
              <a:ext cx="61" cy="49"/>
            </a:xfrm>
            <a:custGeom>
              <a:avLst/>
              <a:gdLst/>
              <a:ahLst/>
              <a:cxnLst>
                <a:cxn ang="0">
                  <a:pos x="3" y="48"/>
                </a:cxn>
                <a:cxn ang="0">
                  <a:pos x="0" y="38"/>
                </a:cxn>
                <a:cxn ang="0">
                  <a:pos x="0" y="25"/>
                </a:cxn>
                <a:cxn ang="0">
                  <a:pos x="12" y="3"/>
                </a:cxn>
                <a:cxn ang="0">
                  <a:pos x="25" y="0"/>
                </a:cxn>
                <a:cxn ang="0">
                  <a:pos x="35" y="0"/>
                </a:cxn>
                <a:cxn ang="0">
                  <a:pos x="57" y="13"/>
                </a:cxn>
                <a:cxn ang="0">
                  <a:pos x="60" y="32"/>
                </a:cxn>
              </a:cxnLst>
              <a:rect l="0" t="0" r="r" b="b"/>
              <a:pathLst>
                <a:path w="61" h="49">
                  <a:moveTo>
                    <a:pt x="3" y="48"/>
                  </a:moveTo>
                  <a:lnTo>
                    <a:pt x="0" y="38"/>
                  </a:lnTo>
                  <a:lnTo>
                    <a:pt x="0" y="25"/>
                  </a:lnTo>
                  <a:lnTo>
                    <a:pt x="12" y="3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57" y="13"/>
                  </a:lnTo>
                  <a:lnTo>
                    <a:pt x="60" y="3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40" name="Freeform 135">
              <a:extLst>
                <a:ext uri="{FF2B5EF4-FFF2-40B4-BE49-F238E27FC236}">
                  <a16:creationId xmlns:a16="http://schemas.microsoft.com/office/drawing/2014/main" id="{0DB0E5BF-5E91-49CF-95D4-88DFF6DB8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" y="1541"/>
              <a:ext cx="58" cy="36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26"/>
                </a:cxn>
                <a:cxn ang="0">
                  <a:pos x="3" y="16"/>
                </a:cxn>
                <a:cxn ang="0">
                  <a:pos x="9" y="6"/>
                </a:cxn>
                <a:cxn ang="0">
                  <a:pos x="19" y="0"/>
                </a:cxn>
                <a:cxn ang="0">
                  <a:pos x="31" y="0"/>
                </a:cxn>
                <a:cxn ang="0">
                  <a:pos x="41" y="3"/>
                </a:cxn>
                <a:cxn ang="0">
                  <a:pos x="50" y="10"/>
                </a:cxn>
                <a:cxn ang="0">
                  <a:pos x="57" y="19"/>
                </a:cxn>
                <a:cxn ang="0">
                  <a:pos x="57" y="26"/>
                </a:cxn>
              </a:cxnLst>
              <a:rect l="0" t="0" r="r" b="b"/>
              <a:pathLst>
                <a:path w="58" h="36">
                  <a:moveTo>
                    <a:pt x="0" y="35"/>
                  </a:moveTo>
                  <a:lnTo>
                    <a:pt x="0" y="26"/>
                  </a:lnTo>
                  <a:lnTo>
                    <a:pt x="3" y="16"/>
                  </a:lnTo>
                  <a:lnTo>
                    <a:pt x="9" y="6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1" y="3"/>
                  </a:lnTo>
                  <a:lnTo>
                    <a:pt x="50" y="10"/>
                  </a:lnTo>
                  <a:lnTo>
                    <a:pt x="57" y="19"/>
                  </a:lnTo>
                  <a:lnTo>
                    <a:pt x="57" y="2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41" name="Freeform 136">
              <a:extLst>
                <a:ext uri="{FF2B5EF4-FFF2-40B4-BE49-F238E27FC236}">
                  <a16:creationId xmlns:a16="http://schemas.microsoft.com/office/drawing/2014/main" id="{E0E82220-A25C-46FB-92A0-4F106BB44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" y="1503"/>
              <a:ext cx="36" cy="39"/>
            </a:xfrm>
            <a:custGeom>
              <a:avLst/>
              <a:gdLst/>
              <a:ahLst/>
              <a:cxnLst>
                <a:cxn ang="0">
                  <a:pos x="10" y="38"/>
                </a:cxn>
                <a:cxn ang="0">
                  <a:pos x="0" y="25"/>
                </a:cxn>
                <a:cxn ang="0">
                  <a:pos x="4" y="9"/>
                </a:cxn>
                <a:cxn ang="0">
                  <a:pos x="19" y="0"/>
                </a:cxn>
                <a:cxn ang="0">
                  <a:pos x="35" y="3"/>
                </a:cxn>
              </a:cxnLst>
              <a:rect l="0" t="0" r="r" b="b"/>
              <a:pathLst>
                <a:path w="36" h="39">
                  <a:moveTo>
                    <a:pt x="10" y="38"/>
                  </a:moveTo>
                  <a:lnTo>
                    <a:pt x="0" y="25"/>
                  </a:lnTo>
                  <a:lnTo>
                    <a:pt x="4" y="9"/>
                  </a:lnTo>
                  <a:lnTo>
                    <a:pt x="19" y="0"/>
                  </a:lnTo>
                  <a:lnTo>
                    <a:pt x="35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42" name="Freeform 137">
              <a:extLst>
                <a:ext uri="{FF2B5EF4-FFF2-40B4-BE49-F238E27FC236}">
                  <a16:creationId xmlns:a16="http://schemas.microsoft.com/office/drawing/2014/main" id="{C44D09A4-E527-4B08-A226-51A699722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1557"/>
              <a:ext cx="61" cy="189"/>
            </a:xfrm>
            <a:custGeom>
              <a:avLst/>
              <a:gdLst/>
              <a:ahLst/>
              <a:cxnLst>
                <a:cxn ang="0">
                  <a:pos x="35" y="118"/>
                </a:cxn>
                <a:cxn ang="0">
                  <a:pos x="32" y="127"/>
                </a:cxn>
                <a:cxn ang="0">
                  <a:pos x="32" y="134"/>
                </a:cxn>
                <a:cxn ang="0">
                  <a:pos x="38" y="150"/>
                </a:cxn>
                <a:cxn ang="0">
                  <a:pos x="44" y="159"/>
                </a:cxn>
                <a:cxn ang="0">
                  <a:pos x="44" y="169"/>
                </a:cxn>
                <a:cxn ang="0">
                  <a:pos x="47" y="178"/>
                </a:cxn>
                <a:cxn ang="0">
                  <a:pos x="51" y="182"/>
                </a:cxn>
                <a:cxn ang="0">
                  <a:pos x="47" y="185"/>
                </a:cxn>
                <a:cxn ang="0">
                  <a:pos x="41" y="185"/>
                </a:cxn>
                <a:cxn ang="0">
                  <a:pos x="28" y="188"/>
                </a:cxn>
                <a:cxn ang="0">
                  <a:pos x="25" y="185"/>
                </a:cxn>
                <a:cxn ang="0">
                  <a:pos x="19" y="182"/>
                </a:cxn>
                <a:cxn ang="0">
                  <a:pos x="16" y="175"/>
                </a:cxn>
                <a:cxn ang="0">
                  <a:pos x="16" y="166"/>
                </a:cxn>
                <a:cxn ang="0">
                  <a:pos x="16" y="156"/>
                </a:cxn>
                <a:cxn ang="0">
                  <a:pos x="16" y="153"/>
                </a:cxn>
                <a:cxn ang="0">
                  <a:pos x="9" y="150"/>
                </a:cxn>
                <a:cxn ang="0">
                  <a:pos x="3" y="143"/>
                </a:cxn>
                <a:cxn ang="0">
                  <a:pos x="0" y="131"/>
                </a:cxn>
                <a:cxn ang="0">
                  <a:pos x="0" y="124"/>
                </a:cxn>
                <a:cxn ang="0">
                  <a:pos x="6" y="115"/>
                </a:cxn>
                <a:cxn ang="0">
                  <a:pos x="9" y="105"/>
                </a:cxn>
                <a:cxn ang="0">
                  <a:pos x="9" y="99"/>
                </a:cxn>
                <a:cxn ang="0">
                  <a:pos x="3" y="73"/>
                </a:cxn>
                <a:cxn ang="0">
                  <a:pos x="9" y="67"/>
                </a:cxn>
                <a:cxn ang="0">
                  <a:pos x="16" y="64"/>
                </a:cxn>
                <a:cxn ang="0">
                  <a:pos x="22" y="61"/>
                </a:cxn>
                <a:cxn ang="0">
                  <a:pos x="19" y="54"/>
                </a:cxn>
                <a:cxn ang="0">
                  <a:pos x="22" y="51"/>
                </a:cxn>
                <a:cxn ang="0">
                  <a:pos x="22" y="48"/>
                </a:cxn>
                <a:cxn ang="0">
                  <a:pos x="19" y="41"/>
                </a:cxn>
                <a:cxn ang="0">
                  <a:pos x="9" y="29"/>
                </a:cxn>
                <a:cxn ang="0">
                  <a:pos x="6" y="22"/>
                </a:cxn>
                <a:cxn ang="0">
                  <a:pos x="6" y="10"/>
                </a:cxn>
                <a:cxn ang="0">
                  <a:pos x="12" y="3"/>
                </a:cxn>
                <a:cxn ang="0">
                  <a:pos x="28" y="0"/>
                </a:cxn>
                <a:cxn ang="0">
                  <a:pos x="38" y="3"/>
                </a:cxn>
                <a:cxn ang="0">
                  <a:pos x="44" y="6"/>
                </a:cxn>
                <a:cxn ang="0">
                  <a:pos x="51" y="10"/>
                </a:cxn>
                <a:cxn ang="0">
                  <a:pos x="57" y="19"/>
                </a:cxn>
                <a:cxn ang="0">
                  <a:pos x="57" y="25"/>
                </a:cxn>
                <a:cxn ang="0">
                  <a:pos x="60" y="38"/>
                </a:cxn>
                <a:cxn ang="0">
                  <a:pos x="57" y="51"/>
                </a:cxn>
                <a:cxn ang="0">
                  <a:pos x="54" y="64"/>
                </a:cxn>
              </a:cxnLst>
              <a:rect l="0" t="0" r="r" b="b"/>
              <a:pathLst>
                <a:path w="61" h="189">
                  <a:moveTo>
                    <a:pt x="35" y="118"/>
                  </a:moveTo>
                  <a:lnTo>
                    <a:pt x="32" y="127"/>
                  </a:lnTo>
                  <a:lnTo>
                    <a:pt x="32" y="134"/>
                  </a:lnTo>
                  <a:lnTo>
                    <a:pt x="38" y="150"/>
                  </a:lnTo>
                  <a:lnTo>
                    <a:pt x="44" y="159"/>
                  </a:lnTo>
                  <a:lnTo>
                    <a:pt x="44" y="169"/>
                  </a:lnTo>
                  <a:lnTo>
                    <a:pt x="47" y="178"/>
                  </a:lnTo>
                  <a:lnTo>
                    <a:pt x="51" y="182"/>
                  </a:lnTo>
                  <a:lnTo>
                    <a:pt x="47" y="185"/>
                  </a:lnTo>
                  <a:lnTo>
                    <a:pt x="41" y="185"/>
                  </a:lnTo>
                  <a:lnTo>
                    <a:pt x="28" y="188"/>
                  </a:lnTo>
                  <a:lnTo>
                    <a:pt x="25" y="185"/>
                  </a:lnTo>
                  <a:lnTo>
                    <a:pt x="19" y="182"/>
                  </a:lnTo>
                  <a:lnTo>
                    <a:pt x="16" y="175"/>
                  </a:lnTo>
                  <a:lnTo>
                    <a:pt x="16" y="166"/>
                  </a:lnTo>
                  <a:lnTo>
                    <a:pt x="16" y="156"/>
                  </a:lnTo>
                  <a:lnTo>
                    <a:pt x="16" y="153"/>
                  </a:lnTo>
                  <a:lnTo>
                    <a:pt x="9" y="150"/>
                  </a:lnTo>
                  <a:lnTo>
                    <a:pt x="3" y="143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6" y="115"/>
                  </a:lnTo>
                  <a:lnTo>
                    <a:pt x="9" y="105"/>
                  </a:lnTo>
                  <a:lnTo>
                    <a:pt x="9" y="99"/>
                  </a:lnTo>
                  <a:lnTo>
                    <a:pt x="3" y="73"/>
                  </a:lnTo>
                  <a:lnTo>
                    <a:pt x="9" y="67"/>
                  </a:lnTo>
                  <a:lnTo>
                    <a:pt x="16" y="64"/>
                  </a:lnTo>
                  <a:lnTo>
                    <a:pt x="22" y="61"/>
                  </a:lnTo>
                  <a:lnTo>
                    <a:pt x="19" y="54"/>
                  </a:lnTo>
                  <a:lnTo>
                    <a:pt x="22" y="51"/>
                  </a:lnTo>
                  <a:lnTo>
                    <a:pt x="22" y="48"/>
                  </a:lnTo>
                  <a:lnTo>
                    <a:pt x="19" y="41"/>
                  </a:lnTo>
                  <a:lnTo>
                    <a:pt x="9" y="29"/>
                  </a:lnTo>
                  <a:lnTo>
                    <a:pt x="6" y="22"/>
                  </a:lnTo>
                  <a:lnTo>
                    <a:pt x="6" y="10"/>
                  </a:lnTo>
                  <a:lnTo>
                    <a:pt x="12" y="3"/>
                  </a:lnTo>
                  <a:lnTo>
                    <a:pt x="28" y="0"/>
                  </a:lnTo>
                  <a:lnTo>
                    <a:pt x="38" y="3"/>
                  </a:lnTo>
                  <a:lnTo>
                    <a:pt x="44" y="6"/>
                  </a:lnTo>
                  <a:lnTo>
                    <a:pt x="51" y="10"/>
                  </a:lnTo>
                  <a:lnTo>
                    <a:pt x="57" y="19"/>
                  </a:lnTo>
                  <a:lnTo>
                    <a:pt x="57" y="25"/>
                  </a:lnTo>
                  <a:lnTo>
                    <a:pt x="60" y="38"/>
                  </a:lnTo>
                  <a:lnTo>
                    <a:pt x="57" y="51"/>
                  </a:lnTo>
                  <a:lnTo>
                    <a:pt x="54" y="6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43" name="Freeform 138">
              <a:extLst>
                <a:ext uri="{FF2B5EF4-FFF2-40B4-BE49-F238E27FC236}">
                  <a16:creationId xmlns:a16="http://schemas.microsoft.com/office/drawing/2014/main" id="{2816AA26-5A96-4AEB-8772-7FC649744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" y="1732"/>
              <a:ext cx="93" cy="81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6" y="61"/>
                </a:cxn>
                <a:cxn ang="0">
                  <a:pos x="19" y="64"/>
                </a:cxn>
                <a:cxn ang="0">
                  <a:pos x="32" y="70"/>
                </a:cxn>
                <a:cxn ang="0">
                  <a:pos x="38" y="74"/>
                </a:cxn>
                <a:cxn ang="0">
                  <a:pos x="54" y="77"/>
                </a:cxn>
                <a:cxn ang="0">
                  <a:pos x="73" y="77"/>
                </a:cxn>
                <a:cxn ang="0">
                  <a:pos x="83" y="80"/>
                </a:cxn>
                <a:cxn ang="0">
                  <a:pos x="83" y="67"/>
                </a:cxn>
                <a:cxn ang="0">
                  <a:pos x="83" y="64"/>
                </a:cxn>
                <a:cxn ang="0">
                  <a:pos x="86" y="58"/>
                </a:cxn>
                <a:cxn ang="0">
                  <a:pos x="92" y="51"/>
                </a:cxn>
                <a:cxn ang="0">
                  <a:pos x="89" y="42"/>
                </a:cxn>
                <a:cxn ang="0">
                  <a:pos x="83" y="35"/>
                </a:cxn>
                <a:cxn ang="0">
                  <a:pos x="83" y="26"/>
                </a:cxn>
                <a:cxn ang="0">
                  <a:pos x="83" y="16"/>
                </a:cxn>
                <a:cxn ang="0">
                  <a:pos x="83" y="7"/>
                </a:cxn>
                <a:cxn ang="0">
                  <a:pos x="76" y="0"/>
                </a:cxn>
                <a:cxn ang="0">
                  <a:pos x="67" y="3"/>
                </a:cxn>
                <a:cxn ang="0">
                  <a:pos x="57" y="3"/>
                </a:cxn>
                <a:cxn ang="0">
                  <a:pos x="48" y="0"/>
                </a:cxn>
              </a:cxnLst>
              <a:rect l="0" t="0" r="r" b="b"/>
              <a:pathLst>
                <a:path w="93" h="81">
                  <a:moveTo>
                    <a:pt x="0" y="58"/>
                  </a:moveTo>
                  <a:lnTo>
                    <a:pt x="6" y="61"/>
                  </a:lnTo>
                  <a:lnTo>
                    <a:pt x="19" y="64"/>
                  </a:lnTo>
                  <a:lnTo>
                    <a:pt x="32" y="70"/>
                  </a:lnTo>
                  <a:lnTo>
                    <a:pt x="38" y="74"/>
                  </a:lnTo>
                  <a:lnTo>
                    <a:pt x="54" y="77"/>
                  </a:lnTo>
                  <a:lnTo>
                    <a:pt x="73" y="77"/>
                  </a:lnTo>
                  <a:lnTo>
                    <a:pt x="83" y="80"/>
                  </a:lnTo>
                  <a:lnTo>
                    <a:pt x="83" y="67"/>
                  </a:lnTo>
                  <a:lnTo>
                    <a:pt x="83" y="64"/>
                  </a:lnTo>
                  <a:lnTo>
                    <a:pt x="86" y="58"/>
                  </a:lnTo>
                  <a:lnTo>
                    <a:pt x="92" y="51"/>
                  </a:lnTo>
                  <a:lnTo>
                    <a:pt x="89" y="42"/>
                  </a:lnTo>
                  <a:lnTo>
                    <a:pt x="83" y="35"/>
                  </a:lnTo>
                  <a:lnTo>
                    <a:pt x="83" y="26"/>
                  </a:lnTo>
                  <a:lnTo>
                    <a:pt x="83" y="16"/>
                  </a:lnTo>
                  <a:lnTo>
                    <a:pt x="83" y="7"/>
                  </a:lnTo>
                  <a:lnTo>
                    <a:pt x="76" y="0"/>
                  </a:lnTo>
                  <a:lnTo>
                    <a:pt x="67" y="3"/>
                  </a:lnTo>
                  <a:lnTo>
                    <a:pt x="57" y="3"/>
                  </a:lnTo>
                  <a:lnTo>
                    <a:pt x="4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44" name="Freeform 139">
              <a:extLst>
                <a:ext uri="{FF2B5EF4-FFF2-40B4-BE49-F238E27FC236}">
                  <a16:creationId xmlns:a16="http://schemas.microsoft.com/office/drawing/2014/main" id="{17851E43-DF82-4486-B2E7-5B0EA730E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1822"/>
              <a:ext cx="58" cy="32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3" y="9"/>
                </a:cxn>
                <a:cxn ang="0">
                  <a:pos x="3" y="15"/>
                </a:cxn>
                <a:cxn ang="0">
                  <a:pos x="0" y="22"/>
                </a:cxn>
                <a:cxn ang="0">
                  <a:pos x="3" y="28"/>
                </a:cxn>
                <a:cxn ang="0">
                  <a:pos x="13" y="31"/>
                </a:cxn>
                <a:cxn ang="0">
                  <a:pos x="28" y="28"/>
                </a:cxn>
                <a:cxn ang="0">
                  <a:pos x="35" y="25"/>
                </a:cxn>
                <a:cxn ang="0">
                  <a:pos x="44" y="19"/>
                </a:cxn>
                <a:cxn ang="0">
                  <a:pos x="44" y="15"/>
                </a:cxn>
                <a:cxn ang="0">
                  <a:pos x="48" y="9"/>
                </a:cxn>
                <a:cxn ang="0">
                  <a:pos x="54" y="3"/>
                </a:cxn>
                <a:cxn ang="0">
                  <a:pos x="57" y="0"/>
                </a:cxn>
              </a:cxnLst>
              <a:rect l="0" t="0" r="r" b="b"/>
              <a:pathLst>
                <a:path w="58" h="32">
                  <a:moveTo>
                    <a:pt x="16" y="3"/>
                  </a:moveTo>
                  <a:lnTo>
                    <a:pt x="3" y="9"/>
                  </a:lnTo>
                  <a:lnTo>
                    <a:pt x="3" y="15"/>
                  </a:lnTo>
                  <a:lnTo>
                    <a:pt x="0" y="22"/>
                  </a:lnTo>
                  <a:lnTo>
                    <a:pt x="3" y="28"/>
                  </a:lnTo>
                  <a:lnTo>
                    <a:pt x="13" y="31"/>
                  </a:lnTo>
                  <a:lnTo>
                    <a:pt x="28" y="28"/>
                  </a:lnTo>
                  <a:lnTo>
                    <a:pt x="35" y="25"/>
                  </a:lnTo>
                  <a:lnTo>
                    <a:pt x="44" y="19"/>
                  </a:lnTo>
                  <a:lnTo>
                    <a:pt x="44" y="15"/>
                  </a:lnTo>
                  <a:lnTo>
                    <a:pt x="48" y="9"/>
                  </a:lnTo>
                  <a:lnTo>
                    <a:pt x="54" y="3"/>
                  </a:lnTo>
                  <a:lnTo>
                    <a:pt x="5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45" name="Freeform 140">
              <a:extLst>
                <a:ext uri="{FF2B5EF4-FFF2-40B4-BE49-F238E27FC236}">
                  <a16:creationId xmlns:a16="http://schemas.microsoft.com/office/drawing/2014/main" id="{27702276-24EF-4D98-B781-B00A09E2F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1551"/>
              <a:ext cx="49" cy="83"/>
            </a:xfrm>
            <a:custGeom>
              <a:avLst/>
              <a:gdLst/>
              <a:ahLst/>
              <a:cxnLst>
                <a:cxn ang="0">
                  <a:pos x="7" y="82"/>
                </a:cxn>
                <a:cxn ang="0">
                  <a:pos x="10" y="79"/>
                </a:cxn>
                <a:cxn ang="0">
                  <a:pos x="7" y="76"/>
                </a:cxn>
                <a:cxn ang="0">
                  <a:pos x="7" y="70"/>
                </a:cxn>
                <a:cxn ang="0">
                  <a:pos x="7" y="60"/>
                </a:cxn>
                <a:cxn ang="0">
                  <a:pos x="10" y="54"/>
                </a:cxn>
                <a:cxn ang="0">
                  <a:pos x="13" y="51"/>
                </a:cxn>
                <a:cxn ang="0">
                  <a:pos x="10" y="47"/>
                </a:cxn>
                <a:cxn ang="0">
                  <a:pos x="7" y="41"/>
                </a:cxn>
                <a:cxn ang="0">
                  <a:pos x="4" y="31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4" y="6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6" y="3"/>
                </a:cxn>
                <a:cxn ang="0">
                  <a:pos x="29" y="3"/>
                </a:cxn>
                <a:cxn ang="0">
                  <a:pos x="35" y="6"/>
                </a:cxn>
                <a:cxn ang="0">
                  <a:pos x="42" y="12"/>
                </a:cxn>
                <a:cxn ang="0">
                  <a:pos x="45" y="22"/>
                </a:cxn>
                <a:cxn ang="0">
                  <a:pos x="45" y="31"/>
                </a:cxn>
                <a:cxn ang="0">
                  <a:pos x="48" y="41"/>
                </a:cxn>
                <a:cxn ang="0">
                  <a:pos x="45" y="51"/>
                </a:cxn>
              </a:cxnLst>
              <a:rect l="0" t="0" r="r" b="b"/>
              <a:pathLst>
                <a:path w="49" h="83">
                  <a:moveTo>
                    <a:pt x="7" y="82"/>
                  </a:moveTo>
                  <a:lnTo>
                    <a:pt x="10" y="79"/>
                  </a:lnTo>
                  <a:lnTo>
                    <a:pt x="7" y="76"/>
                  </a:lnTo>
                  <a:lnTo>
                    <a:pt x="7" y="70"/>
                  </a:lnTo>
                  <a:lnTo>
                    <a:pt x="7" y="60"/>
                  </a:lnTo>
                  <a:lnTo>
                    <a:pt x="10" y="54"/>
                  </a:lnTo>
                  <a:lnTo>
                    <a:pt x="13" y="51"/>
                  </a:lnTo>
                  <a:lnTo>
                    <a:pt x="10" y="47"/>
                  </a:lnTo>
                  <a:lnTo>
                    <a:pt x="7" y="41"/>
                  </a:lnTo>
                  <a:lnTo>
                    <a:pt x="4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35" y="6"/>
                  </a:lnTo>
                  <a:lnTo>
                    <a:pt x="42" y="12"/>
                  </a:lnTo>
                  <a:lnTo>
                    <a:pt x="45" y="22"/>
                  </a:lnTo>
                  <a:lnTo>
                    <a:pt x="45" y="31"/>
                  </a:lnTo>
                  <a:lnTo>
                    <a:pt x="48" y="41"/>
                  </a:lnTo>
                  <a:lnTo>
                    <a:pt x="45" y="5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46" name="Freeform 141">
              <a:extLst>
                <a:ext uri="{FF2B5EF4-FFF2-40B4-BE49-F238E27FC236}">
                  <a16:creationId xmlns:a16="http://schemas.microsoft.com/office/drawing/2014/main" id="{8B81149C-09E3-4DCE-8564-FE2B3DCDC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1621"/>
              <a:ext cx="23" cy="68"/>
            </a:xfrm>
            <a:custGeom>
              <a:avLst/>
              <a:gdLst/>
              <a:ahLst/>
              <a:cxnLst>
                <a:cxn ang="0">
                  <a:pos x="22" y="67"/>
                </a:cxn>
                <a:cxn ang="0">
                  <a:pos x="19" y="51"/>
                </a:cxn>
                <a:cxn ang="0">
                  <a:pos x="16" y="44"/>
                </a:cxn>
                <a:cxn ang="0">
                  <a:pos x="12" y="32"/>
                </a:cxn>
                <a:cxn ang="0">
                  <a:pos x="6" y="16"/>
                </a:cxn>
                <a:cxn ang="0">
                  <a:pos x="3" y="6"/>
                </a:cxn>
                <a:cxn ang="0">
                  <a:pos x="0" y="0"/>
                </a:cxn>
              </a:cxnLst>
              <a:rect l="0" t="0" r="r" b="b"/>
              <a:pathLst>
                <a:path w="23" h="68">
                  <a:moveTo>
                    <a:pt x="22" y="67"/>
                  </a:moveTo>
                  <a:lnTo>
                    <a:pt x="19" y="51"/>
                  </a:lnTo>
                  <a:lnTo>
                    <a:pt x="16" y="44"/>
                  </a:lnTo>
                  <a:lnTo>
                    <a:pt x="12" y="32"/>
                  </a:lnTo>
                  <a:lnTo>
                    <a:pt x="6" y="16"/>
                  </a:lnTo>
                  <a:lnTo>
                    <a:pt x="3" y="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47" name="Freeform 142">
              <a:extLst>
                <a:ext uri="{FF2B5EF4-FFF2-40B4-BE49-F238E27FC236}">
                  <a16:creationId xmlns:a16="http://schemas.microsoft.com/office/drawing/2014/main" id="{A96EFA7E-398D-450B-AD52-490B64287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1621"/>
              <a:ext cx="32" cy="109"/>
            </a:xfrm>
            <a:custGeom>
              <a:avLst/>
              <a:gdLst/>
              <a:ahLst/>
              <a:cxnLst>
                <a:cxn ang="0">
                  <a:pos x="31" y="108"/>
                </a:cxn>
                <a:cxn ang="0">
                  <a:pos x="28" y="99"/>
                </a:cxn>
                <a:cxn ang="0">
                  <a:pos x="25" y="92"/>
                </a:cxn>
                <a:cxn ang="0">
                  <a:pos x="15" y="79"/>
                </a:cxn>
                <a:cxn ang="0">
                  <a:pos x="12" y="73"/>
                </a:cxn>
                <a:cxn ang="0">
                  <a:pos x="12" y="63"/>
                </a:cxn>
                <a:cxn ang="0">
                  <a:pos x="12" y="60"/>
                </a:cxn>
                <a:cxn ang="0">
                  <a:pos x="15" y="32"/>
                </a:cxn>
                <a:cxn ang="0">
                  <a:pos x="9" y="25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3" y="0"/>
                </a:cxn>
              </a:cxnLst>
              <a:rect l="0" t="0" r="r" b="b"/>
              <a:pathLst>
                <a:path w="32" h="109">
                  <a:moveTo>
                    <a:pt x="31" y="108"/>
                  </a:moveTo>
                  <a:lnTo>
                    <a:pt x="28" y="99"/>
                  </a:lnTo>
                  <a:lnTo>
                    <a:pt x="25" y="92"/>
                  </a:lnTo>
                  <a:lnTo>
                    <a:pt x="15" y="79"/>
                  </a:lnTo>
                  <a:lnTo>
                    <a:pt x="12" y="73"/>
                  </a:lnTo>
                  <a:lnTo>
                    <a:pt x="12" y="63"/>
                  </a:lnTo>
                  <a:lnTo>
                    <a:pt x="12" y="60"/>
                  </a:lnTo>
                  <a:lnTo>
                    <a:pt x="15" y="32"/>
                  </a:lnTo>
                  <a:lnTo>
                    <a:pt x="9" y="25"/>
                  </a:lnTo>
                  <a:lnTo>
                    <a:pt x="3" y="12"/>
                  </a:lnTo>
                  <a:lnTo>
                    <a:pt x="0" y="6"/>
                  </a:lnTo>
                  <a:lnTo>
                    <a:pt x="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48" name="Freeform 143">
              <a:extLst>
                <a:ext uri="{FF2B5EF4-FFF2-40B4-BE49-F238E27FC236}">
                  <a16:creationId xmlns:a16="http://schemas.microsoft.com/office/drawing/2014/main" id="{4E21B4EC-2B0B-4A24-9928-EA211D2CF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761"/>
              <a:ext cx="55" cy="93"/>
            </a:xfrm>
            <a:custGeom>
              <a:avLst/>
              <a:gdLst/>
              <a:ahLst/>
              <a:cxnLst>
                <a:cxn ang="0">
                  <a:pos x="54" y="92"/>
                </a:cxn>
                <a:cxn ang="0">
                  <a:pos x="48" y="92"/>
                </a:cxn>
                <a:cxn ang="0">
                  <a:pos x="35" y="92"/>
                </a:cxn>
                <a:cxn ang="0">
                  <a:pos x="29" y="89"/>
                </a:cxn>
                <a:cxn ang="0">
                  <a:pos x="19" y="86"/>
                </a:cxn>
                <a:cxn ang="0">
                  <a:pos x="16" y="83"/>
                </a:cxn>
                <a:cxn ang="0">
                  <a:pos x="13" y="80"/>
                </a:cxn>
                <a:cxn ang="0">
                  <a:pos x="10" y="67"/>
                </a:cxn>
                <a:cxn ang="0">
                  <a:pos x="7" y="57"/>
                </a:cxn>
                <a:cxn ang="0">
                  <a:pos x="10" y="48"/>
                </a:cxn>
                <a:cxn ang="0">
                  <a:pos x="13" y="38"/>
                </a:cxn>
                <a:cxn ang="0">
                  <a:pos x="16" y="29"/>
                </a:cxn>
                <a:cxn ang="0">
                  <a:pos x="16" y="22"/>
                </a:cxn>
                <a:cxn ang="0">
                  <a:pos x="13" y="10"/>
                </a:cxn>
                <a:cxn ang="0">
                  <a:pos x="7" y="3"/>
                </a:cxn>
                <a:cxn ang="0">
                  <a:pos x="0" y="0"/>
                </a:cxn>
              </a:cxnLst>
              <a:rect l="0" t="0" r="r" b="b"/>
              <a:pathLst>
                <a:path w="55" h="93">
                  <a:moveTo>
                    <a:pt x="54" y="92"/>
                  </a:moveTo>
                  <a:lnTo>
                    <a:pt x="48" y="92"/>
                  </a:lnTo>
                  <a:lnTo>
                    <a:pt x="35" y="92"/>
                  </a:lnTo>
                  <a:lnTo>
                    <a:pt x="29" y="89"/>
                  </a:lnTo>
                  <a:lnTo>
                    <a:pt x="19" y="86"/>
                  </a:lnTo>
                  <a:lnTo>
                    <a:pt x="16" y="83"/>
                  </a:lnTo>
                  <a:lnTo>
                    <a:pt x="13" y="80"/>
                  </a:lnTo>
                  <a:lnTo>
                    <a:pt x="10" y="67"/>
                  </a:lnTo>
                  <a:lnTo>
                    <a:pt x="7" y="57"/>
                  </a:lnTo>
                  <a:lnTo>
                    <a:pt x="10" y="48"/>
                  </a:lnTo>
                  <a:lnTo>
                    <a:pt x="13" y="38"/>
                  </a:lnTo>
                  <a:lnTo>
                    <a:pt x="16" y="29"/>
                  </a:lnTo>
                  <a:lnTo>
                    <a:pt x="16" y="22"/>
                  </a:lnTo>
                  <a:lnTo>
                    <a:pt x="13" y="10"/>
                  </a:lnTo>
                  <a:lnTo>
                    <a:pt x="7" y="3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49" name="Freeform 144">
              <a:extLst>
                <a:ext uri="{FF2B5EF4-FFF2-40B4-BE49-F238E27FC236}">
                  <a16:creationId xmlns:a16="http://schemas.microsoft.com/office/drawing/2014/main" id="{9D47B8C4-8376-42C5-94D6-FE529E86B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1649"/>
              <a:ext cx="43" cy="215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3" y="214"/>
                </a:cxn>
                <a:cxn ang="0">
                  <a:pos x="10" y="214"/>
                </a:cxn>
                <a:cxn ang="0">
                  <a:pos x="16" y="211"/>
                </a:cxn>
                <a:cxn ang="0">
                  <a:pos x="26" y="204"/>
                </a:cxn>
                <a:cxn ang="0">
                  <a:pos x="29" y="204"/>
                </a:cxn>
                <a:cxn ang="0">
                  <a:pos x="35" y="201"/>
                </a:cxn>
                <a:cxn ang="0">
                  <a:pos x="38" y="198"/>
                </a:cxn>
                <a:cxn ang="0">
                  <a:pos x="38" y="195"/>
                </a:cxn>
                <a:cxn ang="0">
                  <a:pos x="38" y="185"/>
                </a:cxn>
                <a:cxn ang="0">
                  <a:pos x="32" y="163"/>
                </a:cxn>
                <a:cxn ang="0">
                  <a:pos x="29" y="157"/>
                </a:cxn>
                <a:cxn ang="0">
                  <a:pos x="29" y="153"/>
                </a:cxn>
                <a:cxn ang="0">
                  <a:pos x="29" y="144"/>
                </a:cxn>
                <a:cxn ang="0">
                  <a:pos x="32" y="134"/>
                </a:cxn>
                <a:cxn ang="0">
                  <a:pos x="35" y="131"/>
                </a:cxn>
                <a:cxn ang="0">
                  <a:pos x="38" y="115"/>
                </a:cxn>
                <a:cxn ang="0">
                  <a:pos x="42" y="109"/>
                </a:cxn>
                <a:cxn ang="0">
                  <a:pos x="42" y="96"/>
                </a:cxn>
                <a:cxn ang="0">
                  <a:pos x="42" y="83"/>
                </a:cxn>
                <a:cxn ang="0">
                  <a:pos x="38" y="74"/>
                </a:cxn>
                <a:cxn ang="0">
                  <a:pos x="29" y="55"/>
                </a:cxn>
                <a:cxn ang="0">
                  <a:pos x="26" y="42"/>
                </a:cxn>
                <a:cxn ang="0">
                  <a:pos x="22" y="35"/>
                </a:cxn>
                <a:cxn ang="0">
                  <a:pos x="19" y="32"/>
                </a:cxn>
                <a:cxn ang="0">
                  <a:pos x="13" y="20"/>
                </a:cxn>
                <a:cxn ang="0">
                  <a:pos x="16" y="7"/>
                </a:cxn>
                <a:cxn ang="0">
                  <a:pos x="16" y="0"/>
                </a:cxn>
              </a:cxnLst>
              <a:rect l="0" t="0" r="r" b="b"/>
              <a:pathLst>
                <a:path w="43" h="215">
                  <a:moveTo>
                    <a:pt x="0" y="214"/>
                  </a:moveTo>
                  <a:lnTo>
                    <a:pt x="3" y="214"/>
                  </a:lnTo>
                  <a:lnTo>
                    <a:pt x="10" y="214"/>
                  </a:lnTo>
                  <a:lnTo>
                    <a:pt x="16" y="211"/>
                  </a:lnTo>
                  <a:lnTo>
                    <a:pt x="26" y="204"/>
                  </a:lnTo>
                  <a:lnTo>
                    <a:pt x="29" y="204"/>
                  </a:lnTo>
                  <a:lnTo>
                    <a:pt x="35" y="201"/>
                  </a:lnTo>
                  <a:lnTo>
                    <a:pt x="38" y="198"/>
                  </a:lnTo>
                  <a:lnTo>
                    <a:pt x="38" y="195"/>
                  </a:lnTo>
                  <a:lnTo>
                    <a:pt x="38" y="185"/>
                  </a:lnTo>
                  <a:lnTo>
                    <a:pt x="32" y="163"/>
                  </a:lnTo>
                  <a:lnTo>
                    <a:pt x="29" y="157"/>
                  </a:lnTo>
                  <a:lnTo>
                    <a:pt x="29" y="153"/>
                  </a:lnTo>
                  <a:lnTo>
                    <a:pt x="29" y="144"/>
                  </a:lnTo>
                  <a:lnTo>
                    <a:pt x="32" y="134"/>
                  </a:lnTo>
                  <a:lnTo>
                    <a:pt x="35" y="131"/>
                  </a:lnTo>
                  <a:lnTo>
                    <a:pt x="38" y="115"/>
                  </a:lnTo>
                  <a:lnTo>
                    <a:pt x="42" y="109"/>
                  </a:lnTo>
                  <a:lnTo>
                    <a:pt x="42" y="96"/>
                  </a:lnTo>
                  <a:lnTo>
                    <a:pt x="42" y="83"/>
                  </a:lnTo>
                  <a:lnTo>
                    <a:pt x="38" y="74"/>
                  </a:lnTo>
                  <a:lnTo>
                    <a:pt x="29" y="55"/>
                  </a:lnTo>
                  <a:lnTo>
                    <a:pt x="26" y="42"/>
                  </a:lnTo>
                  <a:lnTo>
                    <a:pt x="22" y="35"/>
                  </a:lnTo>
                  <a:lnTo>
                    <a:pt x="19" y="32"/>
                  </a:lnTo>
                  <a:lnTo>
                    <a:pt x="13" y="20"/>
                  </a:lnTo>
                  <a:lnTo>
                    <a:pt x="16" y="7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50" name="Freeform 145">
              <a:extLst>
                <a:ext uri="{FF2B5EF4-FFF2-40B4-BE49-F238E27FC236}">
                  <a16:creationId xmlns:a16="http://schemas.microsoft.com/office/drawing/2014/main" id="{5F6214C5-FA75-4D0D-A432-A4A10F761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" y="1586"/>
              <a:ext cx="52" cy="61"/>
            </a:xfrm>
            <a:custGeom>
              <a:avLst/>
              <a:gdLst/>
              <a:ahLst/>
              <a:cxnLst>
                <a:cxn ang="0">
                  <a:pos x="38" y="60"/>
                </a:cxn>
                <a:cxn ang="0">
                  <a:pos x="31" y="60"/>
                </a:cxn>
                <a:cxn ang="0">
                  <a:pos x="22" y="57"/>
                </a:cxn>
                <a:cxn ang="0">
                  <a:pos x="12" y="47"/>
                </a:cxn>
                <a:cxn ang="0">
                  <a:pos x="12" y="44"/>
                </a:cxn>
                <a:cxn ang="0">
                  <a:pos x="9" y="38"/>
                </a:cxn>
                <a:cxn ang="0">
                  <a:pos x="3" y="32"/>
                </a:cxn>
                <a:cxn ang="0">
                  <a:pos x="0" y="22"/>
                </a:cxn>
                <a:cxn ang="0">
                  <a:pos x="0" y="16"/>
                </a:cxn>
                <a:cxn ang="0">
                  <a:pos x="3" y="6"/>
                </a:cxn>
                <a:cxn ang="0">
                  <a:pos x="12" y="0"/>
                </a:cxn>
                <a:cxn ang="0">
                  <a:pos x="22" y="0"/>
                </a:cxn>
                <a:cxn ang="0">
                  <a:pos x="28" y="0"/>
                </a:cxn>
                <a:cxn ang="0">
                  <a:pos x="38" y="3"/>
                </a:cxn>
                <a:cxn ang="0">
                  <a:pos x="44" y="9"/>
                </a:cxn>
                <a:cxn ang="0">
                  <a:pos x="51" y="19"/>
                </a:cxn>
                <a:cxn ang="0">
                  <a:pos x="51" y="32"/>
                </a:cxn>
                <a:cxn ang="0">
                  <a:pos x="51" y="41"/>
                </a:cxn>
                <a:cxn ang="0">
                  <a:pos x="47" y="47"/>
                </a:cxn>
              </a:cxnLst>
              <a:rect l="0" t="0" r="r" b="b"/>
              <a:pathLst>
                <a:path w="52" h="61">
                  <a:moveTo>
                    <a:pt x="38" y="60"/>
                  </a:moveTo>
                  <a:lnTo>
                    <a:pt x="31" y="60"/>
                  </a:lnTo>
                  <a:lnTo>
                    <a:pt x="22" y="57"/>
                  </a:lnTo>
                  <a:lnTo>
                    <a:pt x="12" y="47"/>
                  </a:lnTo>
                  <a:lnTo>
                    <a:pt x="12" y="44"/>
                  </a:lnTo>
                  <a:lnTo>
                    <a:pt x="9" y="38"/>
                  </a:lnTo>
                  <a:lnTo>
                    <a:pt x="3" y="32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3" y="6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8" y="3"/>
                  </a:lnTo>
                  <a:lnTo>
                    <a:pt x="44" y="9"/>
                  </a:lnTo>
                  <a:lnTo>
                    <a:pt x="51" y="19"/>
                  </a:lnTo>
                  <a:lnTo>
                    <a:pt x="51" y="32"/>
                  </a:lnTo>
                  <a:lnTo>
                    <a:pt x="51" y="41"/>
                  </a:lnTo>
                  <a:lnTo>
                    <a:pt x="47" y="4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51" name="Freeform 146">
              <a:extLst>
                <a:ext uri="{FF2B5EF4-FFF2-40B4-BE49-F238E27FC236}">
                  <a16:creationId xmlns:a16="http://schemas.microsoft.com/office/drawing/2014/main" id="{F77E109C-7839-4CE4-BF69-86EC98BEA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" y="1506"/>
              <a:ext cx="55" cy="23"/>
            </a:xfrm>
            <a:custGeom>
              <a:avLst/>
              <a:gdLst/>
              <a:ahLst/>
              <a:cxnLst>
                <a:cxn ang="0">
                  <a:pos x="54" y="22"/>
                </a:cxn>
                <a:cxn ang="0">
                  <a:pos x="51" y="16"/>
                </a:cxn>
                <a:cxn ang="0">
                  <a:pos x="47" y="13"/>
                </a:cxn>
                <a:cxn ang="0">
                  <a:pos x="47" y="10"/>
                </a:cxn>
                <a:cxn ang="0">
                  <a:pos x="41" y="6"/>
                </a:cxn>
                <a:cxn ang="0">
                  <a:pos x="38" y="3"/>
                </a:cxn>
                <a:cxn ang="0">
                  <a:pos x="35" y="0"/>
                </a:cxn>
                <a:cxn ang="0">
                  <a:pos x="28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13" y="3"/>
                </a:cxn>
                <a:cxn ang="0">
                  <a:pos x="9" y="6"/>
                </a:cxn>
                <a:cxn ang="0">
                  <a:pos x="6" y="10"/>
                </a:cxn>
                <a:cxn ang="0">
                  <a:pos x="3" y="13"/>
                </a:cxn>
                <a:cxn ang="0">
                  <a:pos x="3" y="19"/>
                </a:cxn>
                <a:cxn ang="0">
                  <a:pos x="0" y="22"/>
                </a:cxn>
              </a:cxnLst>
              <a:rect l="0" t="0" r="r" b="b"/>
              <a:pathLst>
                <a:path w="55" h="23">
                  <a:moveTo>
                    <a:pt x="54" y="22"/>
                  </a:moveTo>
                  <a:lnTo>
                    <a:pt x="51" y="16"/>
                  </a:lnTo>
                  <a:lnTo>
                    <a:pt x="47" y="13"/>
                  </a:lnTo>
                  <a:lnTo>
                    <a:pt x="47" y="10"/>
                  </a:lnTo>
                  <a:lnTo>
                    <a:pt x="41" y="6"/>
                  </a:lnTo>
                  <a:lnTo>
                    <a:pt x="38" y="3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3" y="3"/>
                  </a:lnTo>
                  <a:lnTo>
                    <a:pt x="9" y="6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3" y="19"/>
                  </a:lnTo>
                  <a:lnTo>
                    <a:pt x="0" y="2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52" name="Freeform 147">
              <a:extLst>
                <a:ext uri="{FF2B5EF4-FFF2-40B4-BE49-F238E27FC236}">
                  <a16:creationId xmlns:a16="http://schemas.microsoft.com/office/drawing/2014/main" id="{77FC97AB-323A-4523-A522-C31E0E58A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1490"/>
              <a:ext cx="55" cy="20"/>
            </a:xfrm>
            <a:custGeom>
              <a:avLst/>
              <a:gdLst/>
              <a:ahLst/>
              <a:cxnLst>
                <a:cxn ang="0">
                  <a:pos x="54" y="19"/>
                </a:cxn>
                <a:cxn ang="0">
                  <a:pos x="50" y="13"/>
                </a:cxn>
                <a:cxn ang="0">
                  <a:pos x="47" y="10"/>
                </a:cxn>
                <a:cxn ang="0">
                  <a:pos x="44" y="6"/>
                </a:cxn>
                <a:cxn ang="0">
                  <a:pos x="38" y="3"/>
                </a:cxn>
                <a:cxn ang="0">
                  <a:pos x="35" y="0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2" y="0"/>
                </a:cxn>
                <a:cxn ang="0">
                  <a:pos x="9" y="3"/>
                </a:cxn>
                <a:cxn ang="0">
                  <a:pos x="3" y="6"/>
                </a:cxn>
                <a:cxn ang="0">
                  <a:pos x="0" y="13"/>
                </a:cxn>
              </a:cxnLst>
              <a:rect l="0" t="0" r="r" b="b"/>
              <a:pathLst>
                <a:path w="55" h="20">
                  <a:moveTo>
                    <a:pt x="54" y="19"/>
                  </a:moveTo>
                  <a:lnTo>
                    <a:pt x="50" y="13"/>
                  </a:lnTo>
                  <a:lnTo>
                    <a:pt x="47" y="10"/>
                  </a:lnTo>
                  <a:lnTo>
                    <a:pt x="44" y="6"/>
                  </a:lnTo>
                  <a:lnTo>
                    <a:pt x="38" y="3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9" y="3"/>
                  </a:lnTo>
                  <a:lnTo>
                    <a:pt x="3" y="6"/>
                  </a:lnTo>
                  <a:lnTo>
                    <a:pt x="0" y="1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53" name="Freeform 148">
              <a:extLst>
                <a:ext uri="{FF2B5EF4-FFF2-40B4-BE49-F238E27FC236}">
                  <a16:creationId xmlns:a16="http://schemas.microsoft.com/office/drawing/2014/main" id="{D4868865-68BE-4719-91A3-97B56A7D5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" y="1487"/>
              <a:ext cx="45" cy="20"/>
            </a:xfrm>
            <a:custGeom>
              <a:avLst/>
              <a:gdLst/>
              <a:ahLst/>
              <a:cxnLst>
                <a:cxn ang="0">
                  <a:pos x="44" y="19"/>
                </a:cxn>
                <a:cxn ang="0">
                  <a:pos x="44" y="16"/>
                </a:cxn>
                <a:cxn ang="0">
                  <a:pos x="41" y="13"/>
                </a:cxn>
                <a:cxn ang="0">
                  <a:pos x="38" y="9"/>
                </a:cxn>
                <a:cxn ang="0">
                  <a:pos x="35" y="6"/>
                </a:cxn>
                <a:cxn ang="0">
                  <a:pos x="32" y="3"/>
                </a:cxn>
                <a:cxn ang="0">
                  <a:pos x="25" y="0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2" y="3"/>
                </a:cxn>
                <a:cxn ang="0">
                  <a:pos x="6" y="3"/>
                </a:cxn>
                <a:cxn ang="0">
                  <a:pos x="3" y="6"/>
                </a:cxn>
                <a:cxn ang="0">
                  <a:pos x="0" y="13"/>
                </a:cxn>
              </a:cxnLst>
              <a:rect l="0" t="0" r="r" b="b"/>
              <a:pathLst>
                <a:path w="45" h="20">
                  <a:moveTo>
                    <a:pt x="44" y="19"/>
                  </a:moveTo>
                  <a:lnTo>
                    <a:pt x="44" y="16"/>
                  </a:lnTo>
                  <a:lnTo>
                    <a:pt x="41" y="13"/>
                  </a:lnTo>
                  <a:lnTo>
                    <a:pt x="38" y="9"/>
                  </a:lnTo>
                  <a:lnTo>
                    <a:pt x="35" y="6"/>
                  </a:lnTo>
                  <a:lnTo>
                    <a:pt x="32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3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1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54" name="Freeform 149">
              <a:extLst>
                <a:ext uri="{FF2B5EF4-FFF2-40B4-BE49-F238E27FC236}">
                  <a16:creationId xmlns:a16="http://schemas.microsoft.com/office/drawing/2014/main" id="{3E2D874A-B65F-4A5B-98FA-962CD2045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" y="1490"/>
              <a:ext cx="46" cy="2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1" y="0"/>
                </a:cxn>
                <a:cxn ang="0">
                  <a:pos x="35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16" y="3"/>
                </a:cxn>
                <a:cxn ang="0">
                  <a:pos x="10" y="10"/>
                </a:cxn>
                <a:cxn ang="0">
                  <a:pos x="7" y="13"/>
                </a:cxn>
                <a:cxn ang="0">
                  <a:pos x="0" y="19"/>
                </a:cxn>
              </a:cxnLst>
              <a:rect l="0" t="0" r="r" b="b"/>
              <a:pathLst>
                <a:path w="46" h="20">
                  <a:moveTo>
                    <a:pt x="45" y="0"/>
                  </a:moveTo>
                  <a:lnTo>
                    <a:pt x="41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6" y="3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0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55" name="Freeform 150">
              <a:extLst>
                <a:ext uri="{FF2B5EF4-FFF2-40B4-BE49-F238E27FC236}">
                  <a16:creationId xmlns:a16="http://schemas.microsoft.com/office/drawing/2014/main" id="{694A76F2-7CE1-495C-AF38-FC9A92322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" y="1729"/>
              <a:ext cx="67" cy="12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12" y="128"/>
                </a:cxn>
                <a:cxn ang="0">
                  <a:pos x="28" y="128"/>
                </a:cxn>
                <a:cxn ang="0">
                  <a:pos x="35" y="121"/>
                </a:cxn>
                <a:cxn ang="0">
                  <a:pos x="47" y="108"/>
                </a:cxn>
                <a:cxn ang="0">
                  <a:pos x="57" y="89"/>
                </a:cxn>
                <a:cxn ang="0">
                  <a:pos x="66" y="70"/>
                </a:cxn>
                <a:cxn ang="0">
                  <a:pos x="63" y="48"/>
                </a:cxn>
                <a:cxn ang="0">
                  <a:pos x="60" y="29"/>
                </a:cxn>
                <a:cxn ang="0">
                  <a:pos x="51" y="19"/>
                </a:cxn>
                <a:cxn ang="0">
                  <a:pos x="38" y="0"/>
                </a:cxn>
              </a:cxnLst>
              <a:rect l="0" t="0" r="r" b="b"/>
              <a:pathLst>
                <a:path w="67" h="129">
                  <a:moveTo>
                    <a:pt x="0" y="128"/>
                  </a:moveTo>
                  <a:lnTo>
                    <a:pt x="12" y="128"/>
                  </a:lnTo>
                  <a:lnTo>
                    <a:pt x="28" y="128"/>
                  </a:lnTo>
                  <a:lnTo>
                    <a:pt x="35" y="121"/>
                  </a:lnTo>
                  <a:lnTo>
                    <a:pt x="47" y="108"/>
                  </a:lnTo>
                  <a:lnTo>
                    <a:pt x="57" y="89"/>
                  </a:lnTo>
                  <a:lnTo>
                    <a:pt x="66" y="70"/>
                  </a:lnTo>
                  <a:lnTo>
                    <a:pt x="63" y="48"/>
                  </a:lnTo>
                  <a:lnTo>
                    <a:pt x="60" y="29"/>
                  </a:lnTo>
                  <a:lnTo>
                    <a:pt x="51" y="19"/>
                  </a:lnTo>
                  <a:lnTo>
                    <a:pt x="3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56" name="Freeform 151">
              <a:extLst>
                <a:ext uri="{FF2B5EF4-FFF2-40B4-BE49-F238E27FC236}">
                  <a16:creationId xmlns:a16="http://schemas.microsoft.com/office/drawing/2014/main" id="{3B0486CB-4B58-45E8-ABAF-6BAB7D3E1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" y="1866"/>
              <a:ext cx="43" cy="282"/>
            </a:xfrm>
            <a:custGeom>
              <a:avLst/>
              <a:gdLst/>
              <a:ahLst/>
              <a:cxnLst>
                <a:cxn ang="0">
                  <a:pos x="0" y="281"/>
                </a:cxn>
                <a:cxn ang="0">
                  <a:pos x="13" y="252"/>
                </a:cxn>
                <a:cxn ang="0">
                  <a:pos x="16" y="223"/>
                </a:cxn>
                <a:cxn ang="0">
                  <a:pos x="13" y="185"/>
                </a:cxn>
                <a:cxn ang="0">
                  <a:pos x="13" y="150"/>
                </a:cxn>
                <a:cxn ang="0">
                  <a:pos x="16" y="144"/>
                </a:cxn>
                <a:cxn ang="0">
                  <a:pos x="23" y="144"/>
                </a:cxn>
                <a:cxn ang="0">
                  <a:pos x="42" y="137"/>
                </a:cxn>
                <a:cxn ang="0">
                  <a:pos x="39" y="124"/>
                </a:cxn>
                <a:cxn ang="0">
                  <a:pos x="35" y="102"/>
                </a:cxn>
                <a:cxn ang="0">
                  <a:pos x="35" y="73"/>
                </a:cxn>
                <a:cxn ang="0">
                  <a:pos x="35" y="51"/>
                </a:cxn>
                <a:cxn ang="0">
                  <a:pos x="29" y="19"/>
                </a:cxn>
                <a:cxn ang="0">
                  <a:pos x="26" y="0"/>
                </a:cxn>
              </a:cxnLst>
              <a:rect l="0" t="0" r="r" b="b"/>
              <a:pathLst>
                <a:path w="43" h="282">
                  <a:moveTo>
                    <a:pt x="0" y="281"/>
                  </a:moveTo>
                  <a:lnTo>
                    <a:pt x="13" y="252"/>
                  </a:lnTo>
                  <a:lnTo>
                    <a:pt x="16" y="223"/>
                  </a:lnTo>
                  <a:lnTo>
                    <a:pt x="13" y="185"/>
                  </a:lnTo>
                  <a:lnTo>
                    <a:pt x="13" y="150"/>
                  </a:lnTo>
                  <a:lnTo>
                    <a:pt x="16" y="144"/>
                  </a:lnTo>
                  <a:lnTo>
                    <a:pt x="23" y="144"/>
                  </a:lnTo>
                  <a:lnTo>
                    <a:pt x="42" y="137"/>
                  </a:lnTo>
                  <a:lnTo>
                    <a:pt x="39" y="124"/>
                  </a:lnTo>
                  <a:lnTo>
                    <a:pt x="35" y="102"/>
                  </a:lnTo>
                  <a:lnTo>
                    <a:pt x="35" y="73"/>
                  </a:lnTo>
                  <a:lnTo>
                    <a:pt x="35" y="51"/>
                  </a:lnTo>
                  <a:lnTo>
                    <a:pt x="29" y="19"/>
                  </a:lnTo>
                  <a:lnTo>
                    <a:pt x="2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57" name="Freeform 152">
              <a:extLst>
                <a:ext uri="{FF2B5EF4-FFF2-40B4-BE49-F238E27FC236}">
                  <a16:creationId xmlns:a16="http://schemas.microsoft.com/office/drawing/2014/main" id="{9ED1EB0F-6E78-4EA3-BE84-08C72694B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1" y="2013"/>
              <a:ext cx="39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2"/>
                </a:cxn>
                <a:cxn ang="0">
                  <a:pos x="16" y="44"/>
                </a:cxn>
                <a:cxn ang="0">
                  <a:pos x="19" y="89"/>
                </a:cxn>
                <a:cxn ang="0">
                  <a:pos x="25" y="118"/>
                </a:cxn>
                <a:cxn ang="0">
                  <a:pos x="32" y="143"/>
                </a:cxn>
                <a:cxn ang="0">
                  <a:pos x="38" y="166"/>
                </a:cxn>
              </a:cxnLst>
              <a:rect l="0" t="0" r="r" b="b"/>
              <a:pathLst>
                <a:path w="39" h="167">
                  <a:moveTo>
                    <a:pt x="0" y="0"/>
                  </a:moveTo>
                  <a:lnTo>
                    <a:pt x="6" y="22"/>
                  </a:lnTo>
                  <a:lnTo>
                    <a:pt x="16" y="44"/>
                  </a:lnTo>
                  <a:lnTo>
                    <a:pt x="19" y="89"/>
                  </a:lnTo>
                  <a:lnTo>
                    <a:pt x="25" y="118"/>
                  </a:lnTo>
                  <a:lnTo>
                    <a:pt x="32" y="143"/>
                  </a:lnTo>
                  <a:lnTo>
                    <a:pt x="38" y="16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58" name="Freeform 153">
              <a:extLst>
                <a:ext uri="{FF2B5EF4-FFF2-40B4-BE49-F238E27FC236}">
                  <a16:creationId xmlns:a16="http://schemas.microsoft.com/office/drawing/2014/main" id="{30E70D1D-BA50-4748-A9CF-48F6C89CD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" y="2077"/>
              <a:ext cx="8" cy="109"/>
            </a:xfrm>
            <a:custGeom>
              <a:avLst/>
              <a:gdLst/>
              <a:ahLst/>
              <a:cxnLst>
                <a:cxn ang="0">
                  <a:pos x="7" y="108"/>
                </a:cxn>
                <a:cxn ang="0">
                  <a:pos x="7" y="92"/>
                </a:cxn>
                <a:cxn ang="0">
                  <a:pos x="0" y="73"/>
                </a:cxn>
                <a:cxn ang="0">
                  <a:pos x="0" y="54"/>
                </a:cxn>
                <a:cxn ang="0">
                  <a:pos x="0" y="41"/>
                </a:cxn>
                <a:cxn ang="0">
                  <a:pos x="3" y="25"/>
                </a:cxn>
                <a:cxn ang="0">
                  <a:pos x="7" y="0"/>
                </a:cxn>
              </a:cxnLst>
              <a:rect l="0" t="0" r="r" b="b"/>
              <a:pathLst>
                <a:path w="8" h="109">
                  <a:moveTo>
                    <a:pt x="7" y="108"/>
                  </a:moveTo>
                  <a:lnTo>
                    <a:pt x="7" y="92"/>
                  </a:lnTo>
                  <a:lnTo>
                    <a:pt x="0" y="73"/>
                  </a:lnTo>
                  <a:lnTo>
                    <a:pt x="0" y="54"/>
                  </a:lnTo>
                  <a:lnTo>
                    <a:pt x="0" y="41"/>
                  </a:lnTo>
                  <a:lnTo>
                    <a:pt x="3" y="25"/>
                  </a:lnTo>
                  <a:lnTo>
                    <a:pt x="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59" name="Freeform 154">
              <a:extLst>
                <a:ext uri="{FF2B5EF4-FFF2-40B4-BE49-F238E27FC236}">
                  <a16:creationId xmlns:a16="http://schemas.microsoft.com/office/drawing/2014/main" id="{317B9ED8-F5CE-4562-BAAD-188F3A09E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2" y="1748"/>
              <a:ext cx="62" cy="444"/>
            </a:xfrm>
            <a:custGeom>
              <a:avLst/>
              <a:gdLst/>
              <a:ahLst/>
              <a:cxnLst>
                <a:cxn ang="0">
                  <a:pos x="61" y="443"/>
                </a:cxn>
                <a:cxn ang="0">
                  <a:pos x="54" y="440"/>
                </a:cxn>
                <a:cxn ang="0">
                  <a:pos x="48" y="431"/>
                </a:cxn>
                <a:cxn ang="0">
                  <a:pos x="48" y="424"/>
                </a:cxn>
                <a:cxn ang="0">
                  <a:pos x="42" y="421"/>
                </a:cxn>
                <a:cxn ang="0">
                  <a:pos x="32" y="411"/>
                </a:cxn>
                <a:cxn ang="0">
                  <a:pos x="29" y="405"/>
                </a:cxn>
                <a:cxn ang="0">
                  <a:pos x="32" y="399"/>
                </a:cxn>
                <a:cxn ang="0">
                  <a:pos x="35" y="389"/>
                </a:cxn>
                <a:cxn ang="0">
                  <a:pos x="32" y="380"/>
                </a:cxn>
                <a:cxn ang="0">
                  <a:pos x="32" y="335"/>
                </a:cxn>
                <a:cxn ang="0">
                  <a:pos x="32" y="293"/>
                </a:cxn>
                <a:cxn ang="0">
                  <a:pos x="32" y="255"/>
                </a:cxn>
                <a:cxn ang="0">
                  <a:pos x="26" y="227"/>
                </a:cxn>
                <a:cxn ang="0">
                  <a:pos x="19" y="207"/>
                </a:cxn>
                <a:cxn ang="0">
                  <a:pos x="13" y="191"/>
                </a:cxn>
                <a:cxn ang="0">
                  <a:pos x="7" y="172"/>
                </a:cxn>
                <a:cxn ang="0">
                  <a:pos x="0" y="147"/>
                </a:cxn>
                <a:cxn ang="0">
                  <a:pos x="4" y="131"/>
                </a:cxn>
                <a:cxn ang="0">
                  <a:pos x="13" y="112"/>
                </a:cxn>
                <a:cxn ang="0">
                  <a:pos x="19" y="102"/>
                </a:cxn>
                <a:cxn ang="0">
                  <a:pos x="32" y="96"/>
                </a:cxn>
                <a:cxn ang="0">
                  <a:pos x="23" y="83"/>
                </a:cxn>
                <a:cxn ang="0">
                  <a:pos x="19" y="64"/>
                </a:cxn>
                <a:cxn ang="0">
                  <a:pos x="19" y="42"/>
                </a:cxn>
                <a:cxn ang="0">
                  <a:pos x="16" y="19"/>
                </a:cxn>
                <a:cxn ang="0">
                  <a:pos x="26" y="0"/>
                </a:cxn>
              </a:cxnLst>
              <a:rect l="0" t="0" r="r" b="b"/>
              <a:pathLst>
                <a:path w="62" h="444">
                  <a:moveTo>
                    <a:pt x="61" y="443"/>
                  </a:moveTo>
                  <a:lnTo>
                    <a:pt x="54" y="440"/>
                  </a:lnTo>
                  <a:lnTo>
                    <a:pt x="48" y="431"/>
                  </a:lnTo>
                  <a:lnTo>
                    <a:pt x="48" y="424"/>
                  </a:lnTo>
                  <a:lnTo>
                    <a:pt x="42" y="421"/>
                  </a:lnTo>
                  <a:lnTo>
                    <a:pt x="32" y="411"/>
                  </a:lnTo>
                  <a:lnTo>
                    <a:pt x="29" y="405"/>
                  </a:lnTo>
                  <a:lnTo>
                    <a:pt x="32" y="399"/>
                  </a:lnTo>
                  <a:lnTo>
                    <a:pt x="35" y="389"/>
                  </a:lnTo>
                  <a:lnTo>
                    <a:pt x="32" y="380"/>
                  </a:lnTo>
                  <a:lnTo>
                    <a:pt x="32" y="335"/>
                  </a:lnTo>
                  <a:lnTo>
                    <a:pt x="32" y="293"/>
                  </a:lnTo>
                  <a:lnTo>
                    <a:pt x="32" y="255"/>
                  </a:lnTo>
                  <a:lnTo>
                    <a:pt x="26" y="227"/>
                  </a:lnTo>
                  <a:lnTo>
                    <a:pt x="19" y="207"/>
                  </a:lnTo>
                  <a:lnTo>
                    <a:pt x="13" y="191"/>
                  </a:lnTo>
                  <a:lnTo>
                    <a:pt x="7" y="172"/>
                  </a:lnTo>
                  <a:lnTo>
                    <a:pt x="0" y="147"/>
                  </a:lnTo>
                  <a:lnTo>
                    <a:pt x="4" y="131"/>
                  </a:lnTo>
                  <a:lnTo>
                    <a:pt x="13" y="112"/>
                  </a:lnTo>
                  <a:lnTo>
                    <a:pt x="19" y="102"/>
                  </a:lnTo>
                  <a:lnTo>
                    <a:pt x="32" y="96"/>
                  </a:lnTo>
                  <a:lnTo>
                    <a:pt x="23" y="83"/>
                  </a:lnTo>
                  <a:lnTo>
                    <a:pt x="19" y="64"/>
                  </a:lnTo>
                  <a:lnTo>
                    <a:pt x="19" y="42"/>
                  </a:lnTo>
                  <a:lnTo>
                    <a:pt x="16" y="19"/>
                  </a:lnTo>
                  <a:lnTo>
                    <a:pt x="2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60" name="Freeform 155">
              <a:extLst>
                <a:ext uri="{FF2B5EF4-FFF2-40B4-BE49-F238E27FC236}">
                  <a16:creationId xmlns:a16="http://schemas.microsoft.com/office/drawing/2014/main" id="{3EE10D88-401C-4995-824A-1DFF4F4CF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" y="1828"/>
              <a:ext cx="93" cy="61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6" y="51"/>
                </a:cxn>
                <a:cxn ang="0">
                  <a:pos x="6" y="38"/>
                </a:cxn>
                <a:cxn ang="0">
                  <a:pos x="6" y="25"/>
                </a:cxn>
                <a:cxn ang="0">
                  <a:pos x="6" y="16"/>
                </a:cxn>
                <a:cxn ang="0">
                  <a:pos x="9" y="6"/>
                </a:cxn>
                <a:cxn ang="0">
                  <a:pos x="15" y="3"/>
                </a:cxn>
                <a:cxn ang="0">
                  <a:pos x="28" y="0"/>
                </a:cxn>
                <a:cxn ang="0">
                  <a:pos x="38" y="0"/>
                </a:cxn>
                <a:cxn ang="0">
                  <a:pos x="50" y="3"/>
                </a:cxn>
                <a:cxn ang="0">
                  <a:pos x="57" y="6"/>
                </a:cxn>
                <a:cxn ang="0">
                  <a:pos x="63" y="13"/>
                </a:cxn>
                <a:cxn ang="0">
                  <a:pos x="69" y="25"/>
                </a:cxn>
                <a:cxn ang="0">
                  <a:pos x="79" y="41"/>
                </a:cxn>
                <a:cxn ang="0">
                  <a:pos x="92" y="54"/>
                </a:cxn>
              </a:cxnLst>
              <a:rect l="0" t="0" r="r" b="b"/>
              <a:pathLst>
                <a:path w="93" h="61">
                  <a:moveTo>
                    <a:pt x="0" y="60"/>
                  </a:moveTo>
                  <a:lnTo>
                    <a:pt x="6" y="51"/>
                  </a:lnTo>
                  <a:lnTo>
                    <a:pt x="6" y="38"/>
                  </a:lnTo>
                  <a:lnTo>
                    <a:pt x="6" y="25"/>
                  </a:lnTo>
                  <a:lnTo>
                    <a:pt x="6" y="16"/>
                  </a:lnTo>
                  <a:lnTo>
                    <a:pt x="9" y="6"/>
                  </a:lnTo>
                  <a:lnTo>
                    <a:pt x="15" y="3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0" y="3"/>
                  </a:lnTo>
                  <a:lnTo>
                    <a:pt x="57" y="6"/>
                  </a:lnTo>
                  <a:lnTo>
                    <a:pt x="63" y="13"/>
                  </a:lnTo>
                  <a:lnTo>
                    <a:pt x="69" y="25"/>
                  </a:lnTo>
                  <a:lnTo>
                    <a:pt x="79" y="41"/>
                  </a:lnTo>
                  <a:lnTo>
                    <a:pt x="92" y="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61" name="Freeform 156">
              <a:extLst>
                <a:ext uri="{FF2B5EF4-FFF2-40B4-BE49-F238E27FC236}">
                  <a16:creationId xmlns:a16="http://schemas.microsoft.com/office/drawing/2014/main" id="{D859744E-82A1-4064-A2AC-3FA82BEAB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" y="1863"/>
              <a:ext cx="14" cy="68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3" y="61"/>
                </a:cxn>
                <a:cxn ang="0">
                  <a:pos x="7" y="41"/>
                </a:cxn>
                <a:cxn ang="0">
                  <a:pos x="10" y="32"/>
                </a:cxn>
                <a:cxn ang="0">
                  <a:pos x="10" y="22"/>
                </a:cxn>
                <a:cxn ang="0">
                  <a:pos x="10" y="10"/>
                </a:cxn>
                <a:cxn ang="0">
                  <a:pos x="13" y="0"/>
                </a:cxn>
              </a:cxnLst>
              <a:rect l="0" t="0" r="r" b="b"/>
              <a:pathLst>
                <a:path w="14" h="68">
                  <a:moveTo>
                    <a:pt x="0" y="67"/>
                  </a:moveTo>
                  <a:lnTo>
                    <a:pt x="3" y="61"/>
                  </a:lnTo>
                  <a:lnTo>
                    <a:pt x="7" y="41"/>
                  </a:lnTo>
                  <a:lnTo>
                    <a:pt x="10" y="32"/>
                  </a:lnTo>
                  <a:lnTo>
                    <a:pt x="10" y="22"/>
                  </a:lnTo>
                  <a:lnTo>
                    <a:pt x="10" y="10"/>
                  </a:lnTo>
                  <a:lnTo>
                    <a:pt x="1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62" name="Freeform 157">
              <a:extLst>
                <a:ext uri="{FF2B5EF4-FFF2-40B4-BE49-F238E27FC236}">
                  <a16:creationId xmlns:a16="http://schemas.microsoft.com/office/drawing/2014/main" id="{38FB8B4F-157A-4E63-AAA9-28D7D2029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" y="1732"/>
              <a:ext cx="80" cy="84"/>
            </a:xfrm>
            <a:custGeom>
              <a:avLst/>
              <a:gdLst/>
              <a:ahLst/>
              <a:cxnLst>
                <a:cxn ang="0">
                  <a:pos x="35" y="83"/>
                </a:cxn>
                <a:cxn ang="0">
                  <a:pos x="28" y="80"/>
                </a:cxn>
                <a:cxn ang="0">
                  <a:pos x="22" y="77"/>
                </a:cxn>
                <a:cxn ang="0">
                  <a:pos x="16" y="70"/>
                </a:cxn>
                <a:cxn ang="0">
                  <a:pos x="16" y="64"/>
                </a:cxn>
                <a:cxn ang="0">
                  <a:pos x="9" y="58"/>
                </a:cxn>
                <a:cxn ang="0">
                  <a:pos x="6" y="48"/>
                </a:cxn>
                <a:cxn ang="0">
                  <a:pos x="3" y="39"/>
                </a:cxn>
                <a:cxn ang="0">
                  <a:pos x="0" y="29"/>
                </a:cxn>
                <a:cxn ang="0">
                  <a:pos x="3" y="16"/>
                </a:cxn>
                <a:cxn ang="0">
                  <a:pos x="9" y="10"/>
                </a:cxn>
                <a:cxn ang="0">
                  <a:pos x="16" y="3"/>
                </a:cxn>
                <a:cxn ang="0">
                  <a:pos x="22" y="0"/>
                </a:cxn>
                <a:cxn ang="0">
                  <a:pos x="35" y="3"/>
                </a:cxn>
                <a:cxn ang="0">
                  <a:pos x="41" y="7"/>
                </a:cxn>
                <a:cxn ang="0">
                  <a:pos x="44" y="10"/>
                </a:cxn>
                <a:cxn ang="0">
                  <a:pos x="54" y="13"/>
                </a:cxn>
                <a:cxn ang="0">
                  <a:pos x="66" y="23"/>
                </a:cxn>
                <a:cxn ang="0">
                  <a:pos x="76" y="26"/>
                </a:cxn>
                <a:cxn ang="0">
                  <a:pos x="79" y="29"/>
                </a:cxn>
                <a:cxn ang="0">
                  <a:pos x="79" y="35"/>
                </a:cxn>
                <a:cxn ang="0">
                  <a:pos x="79" y="42"/>
                </a:cxn>
                <a:cxn ang="0">
                  <a:pos x="73" y="45"/>
                </a:cxn>
                <a:cxn ang="0">
                  <a:pos x="73" y="51"/>
                </a:cxn>
                <a:cxn ang="0">
                  <a:pos x="76" y="64"/>
                </a:cxn>
                <a:cxn ang="0">
                  <a:pos x="73" y="74"/>
                </a:cxn>
                <a:cxn ang="0">
                  <a:pos x="70" y="80"/>
                </a:cxn>
                <a:cxn ang="0">
                  <a:pos x="63" y="80"/>
                </a:cxn>
              </a:cxnLst>
              <a:rect l="0" t="0" r="r" b="b"/>
              <a:pathLst>
                <a:path w="80" h="84">
                  <a:moveTo>
                    <a:pt x="35" y="83"/>
                  </a:moveTo>
                  <a:lnTo>
                    <a:pt x="28" y="80"/>
                  </a:lnTo>
                  <a:lnTo>
                    <a:pt x="22" y="77"/>
                  </a:lnTo>
                  <a:lnTo>
                    <a:pt x="16" y="70"/>
                  </a:lnTo>
                  <a:lnTo>
                    <a:pt x="16" y="64"/>
                  </a:lnTo>
                  <a:lnTo>
                    <a:pt x="9" y="58"/>
                  </a:lnTo>
                  <a:lnTo>
                    <a:pt x="6" y="48"/>
                  </a:lnTo>
                  <a:lnTo>
                    <a:pt x="3" y="39"/>
                  </a:lnTo>
                  <a:lnTo>
                    <a:pt x="0" y="29"/>
                  </a:lnTo>
                  <a:lnTo>
                    <a:pt x="3" y="16"/>
                  </a:lnTo>
                  <a:lnTo>
                    <a:pt x="9" y="10"/>
                  </a:lnTo>
                  <a:lnTo>
                    <a:pt x="16" y="3"/>
                  </a:lnTo>
                  <a:lnTo>
                    <a:pt x="22" y="0"/>
                  </a:lnTo>
                  <a:lnTo>
                    <a:pt x="35" y="3"/>
                  </a:lnTo>
                  <a:lnTo>
                    <a:pt x="41" y="7"/>
                  </a:lnTo>
                  <a:lnTo>
                    <a:pt x="44" y="10"/>
                  </a:lnTo>
                  <a:lnTo>
                    <a:pt x="54" y="13"/>
                  </a:lnTo>
                  <a:lnTo>
                    <a:pt x="66" y="23"/>
                  </a:lnTo>
                  <a:lnTo>
                    <a:pt x="76" y="26"/>
                  </a:lnTo>
                  <a:lnTo>
                    <a:pt x="79" y="29"/>
                  </a:lnTo>
                  <a:lnTo>
                    <a:pt x="79" y="35"/>
                  </a:lnTo>
                  <a:lnTo>
                    <a:pt x="79" y="42"/>
                  </a:lnTo>
                  <a:lnTo>
                    <a:pt x="73" y="45"/>
                  </a:lnTo>
                  <a:lnTo>
                    <a:pt x="73" y="51"/>
                  </a:lnTo>
                  <a:lnTo>
                    <a:pt x="76" y="64"/>
                  </a:lnTo>
                  <a:lnTo>
                    <a:pt x="73" y="74"/>
                  </a:lnTo>
                  <a:lnTo>
                    <a:pt x="70" y="80"/>
                  </a:lnTo>
                  <a:lnTo>
                    <a:pt x="63" y="8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63" name="Freeform 158">
              <a:extLst>
                <a:ext uri="{FF2B5EF4-FFF2-40B4-BE49-F238E27FC236}">
                  <a16:creationId xmlns:a16="http://schemas.microsoft.com/office/drawing/2014/main" id="{FB71180C-B59E-4CF5-8E85-C86AE6E87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" y="1726"/>
              <a:ext cx="67" cy="103"/>
            </a:xfrm>
            <a:custGeom>
              <a:avLst/>
              <a:gdLst/>
              <a:ahLst/>
              <a:cxnLst>
                <a:cxn ang="0">
                  <a:pos x="12" y="70"/>
                </a:cxn>
                <a:cxn ang="0">
                  <a:pos x="12" y="64"/>
                </a:cxn>
                <a:cxn ang="0">
                  <a:pos x="9" y="64"/>
                </a:cxn>
                <a:cxn ang="0">
                  <a:pos x="0" y="60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3" y="41"/>
                </a:cxn>
                <a:cxn ang="0">
                  <a:pos x="3" y="35"/>
                </a:cxn>
                <a:cxn ang="0">
                  <a:pos x="0" y="22"/>
                </a:cxn>
                <a:cxn ang="0">
                  <a:pos x="3" y="16"/>
                </a:cxn>
                <a:cxn ang="0">
                  <a:pos x="9" y="6"/>
                </a:cxn>
                <a:cxn ang="0">
                  <a:pos x="15" y="0"/>
                </a:cxn>
                <a:cxn ang="0">
                  <a:pos x="28" y="0"/>
                </a:cxn>
                <a:cxn ang="0">
                  <a:pos x="38" y="0"/>
                </a:cxn>
                <a:cxn ang="0">
                  <a:pos x="47" y="0"/>
                </a:cxn>
                <a:cxn ang="0">
                  <a:pos x="54" y="6"/>
                </a:cxn>
                <a:cxn ang="0">
                  <a:pos x="57" y="16"/>
                </a:cxn>
                <a:cxn ang="0">
                  <a:pos x="57" y="38"/>
                </a:cxn>
                <a:cxn ang="0">
                  <a:pos x="60" y="48"/>
                </a:cxn>
                <a:cxn ang="0">
                  <a:pos x="63" y="60"/>
                </a:cxn>
                <a:cxn ang="0">
                  <a:pos x="66" y="76"/>
                </a:cxn>
                <a:cxn ang="0">
                  <a:pos x="66" y="89"/>
                </a:cxn>
                <a:cxn ang="0">
                  <a:pos x="63" y="102"/>
                </a:cxn>
                <a:cxn ang="0">
                  <a:pos x="47" y="102"/>
                </a:cxn>
              </a:cxnLst>
              <a:rect l="0" t="0" r="r" b="b"/>
              <a:pathLst>
                <a:path w="67" h="103">
                  <a:moveTo>
                    <a:pt x="12" y="70"/>
                  </a:moveTo>
                  <a:lnTo>
                    <a:pt x="12" y="64"/>
                  </a:lnTo>
                  <a:lnTo>
                    <a:pt x="9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3" y="41"/>
                  </a:lnTo>
                  <a:lnTo>
                    <a:pt x="3" y="35"/>
                  </a:lnTo>
                  <a:lnTo>
                    <a:pt x="0" y="22"/>
                  </a:lnTo>
                  <a:lnTo>
                    <a:pt x="3" y="16"/>
                  </a:lnTo>
                  <a:lnTo>
                    <a:pt x="9" y="6"/>
                  </a:lnTo>
                  <a:lnTo>
                    <a:pt x="15" y="0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4" y="6"/>
                  </a:lnTo>
                  <a:lnTo>
                    <a:pt x="57" y="16"/>
                  </a:lnTo>
                  <a:lnTo>
                    <a:pt x="57" y="38"/>
                  </a:lnTo>
                  <a:lnTo>
                    <a:pt x="60" y="48"/>
                  </a:lnTo>
                  <a:lnTo>
                    <a:pt x="63" y="60"/>
                  </a:lnTo>
                  <a:lnTo>
                    <a:pt x="66" y="76"/>
                  </a:lnTo>
                  <a:lnTo>
                    <a:pt x="66" y="89"/>
                  </a:lnTo>
                  <a:lnTo>
                    <a:pt x="63" y="102"/>
                  </a:lnTo>
                  <a:lnTo>
                    <a:pt x="47" y="10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64" name="Freeform 159">
              <a:extLst>
                <a:ext uri="{FF2B5EF4-FFF2-40B4-BE49-F238E27FC236}">
                  <a16:creationId xmlns:a16="http://schemas.microsoft.com/office/drawing/2014/main" id="{9DA71854-D7D8-4DD5-9B49-AF3D1A441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" y="1653"/>
              <a:ext cx="74" cy="26"/>
            </a:xfrm>
            <a:custGeom>
              <a:avLst/>
              <a:gdLst/>
              <a:ahLst/>
              <a:cxnLst>
                <a:cxn ang="0">
                  <a:pos x="73" y="25"/>
                </a:cxn>
                <a:cxn ang="0">
                  <a:pos x="70" y="22"/>
                </a:cxn>
                <a:cxn ang="0">
                  <a:pos x="67" y="16"/>
                </a:cxn>
                <a:cxn ang="0">
                  <a:pos x="60" y="12"/>
                </a:cxn>
                <a:cxn ang="0">
                  <a:pos x="54" y="6"/>
                </a:cxn>
                <a:cxn ang="0">
                  <a:pos x="47" y="3"/>
                </a:cxn>
                <a:cxn ang="0">
                  <a:pos x="41" y="3"/>
                </a:cxn>
                <a:cxn ang="0">
                  <a:pos x="35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13" y="3"/>
                </a:cxn>
                <a:cxn ang="0">
                  <a:pos x="6" y="3"/>
                </a:cxn>
                <a:cxn ang="0">
                  <a:pos x="0" y="6"/>
                </a:cxn>
              </a:cxnLst>
              <a:rect l="0" t="0" r="r" b="b"/>
              <a:pathLst>
                <a:path w="74" h="26">
                  <a:moveTo>
                    <a:pt x="73" y="25"/>
                  </a:moveTo>
                  <a:lnTo>
                    <a:pt x="70" y="22"/>
                  </a:lnTo>
                  <a:lnTo>
                    <a:pt x="67" y="16"/>
                  </a:lnTo>
                  <a:lnTo>
                    <a:pt x="60" y="12"/>
                  </a:lnTo>
                  <a:lnTo>
                    <a:pt x="54" y="6"/>
                  </a:lnTo>
                  <a:lnTo>
                    <a:pt x="47" y="3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3" y="3"/>
                  </a:lnTo>
                  <a:lnTo>
                    <a:pt x="6" y="3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65" name="Freeform 160">
              <a:extLst>
                <a:ext uri="{FF2B5EF4-FFF2-40B4-BE49-F238E27FC236}">
                  <a16:creationId xmlns:a16="http://schemas.microsoft.com/office/drawing/2014/main" id="{5ED83005-B1D6-4E78-AE42-C43BC7288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" y="1589"/>
              <a:ext cx="61" cy="39"/>
            </a:xfrm>
            <a:custGeom>
              <a:avLst/>
              <a:gdLst/>
              <a:ahLst/>
              <a:cxnLst>
                <a:cxn ang="0">
                  <a:pos x="60" y="35"/>
                </a:cxn>
                <a:cxn ang="0">
                  <a:pos x="60" y="29"/>
                </a:cxn>
                <a:cxn ang="0">
                  <a:pos x="60" y="22"/>
                </a:cxn>
                <a:cxn ang="0">
                  <a:pos x="60" y="19"/>
                </a:cxn>
                <a:cxn ang="0">
                  <a:pos x="57" y="13"/>
                </a:cxn>
                <a:cxn ang="0">
                  <a:pos x="54" y="9"/>
                </a:cxn>
                <a:cxn ang="0">
                  <a:pos x="47" y="6"/>
                </a:cxn>
                <a:cxn ang="0">
                  <a:pos x="44" y="3"/>
                </a:cxn>
                <a:cxn ang="0">
                  <a:pos x="38" y="0"/>
                </a:cxn>
                <a:cxn ang="0">
                  <a:pos x="35" y="0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19" y="3"/>
                </a:cxn>
                <a:cxn ang="0">
                  <a:pos x="12" y="3"/>
                </a:cxn>
                <a:cxn ang="0">
                  <a:pos x="9" y="6"/>
                </a:cxn>
                <a:cxn ang="0">
                  <a:pos x="6" y="13"/>
                </a:cxn>
                <a:cxn ang="0">
                  <a:pos x="3" y="16"/>
                </a:cxn>
                <a:cxn ang="0">
                  <a:pos x="0" y="22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0" y="38"/>
                </a:cxn>
              </a:cxnLst>
              <a:rect l="0" t="0" r="r" b="b"/>
              <a:pathLst>
                <a:path w="61" h="39">
                  <a:moveTo>
                    <a:pt x="60" y="35"/>
                  </a:moveTo>
                  <a:lnTo>
                    <a:pt x="60" y="29"/>
                  </a:lnTo>
                  <a:lnTo>
                    <a:pt x="60" y="22"/>
                  </a:lnTo>
                  <a:lnTo>
                    <a:pt x="60" y="19"/>
                  </a:lnTo>
                  <a:lnTo>
                    <a:pt x="57" y="13"/>
                  </a:lnTo>
                  <a:lnTo>
                    <a:pt x="54" y="9"/>
                  </a:lnTo>
                  <a:lnTo>
                    <a:pt x="47" y="6"/>
                  </a:lnTo>
                  <a:lnTo>
                    <a:pt x="44" y="3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12" y="3"/>
                  </a:lnTo>
                  <a:lnTo>
                    <a:pt x="9" y="6"/>
                  </a:lnTo>
                  <a:lnTo>
                    <a:pt x="6" y="13"/>
                  </a:lnTo>
                  <a:lnTo>
                    <a:pt x="3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66" name="Freeform 161">
              <a:extLst>
                <a:ext uri="{FF2B5EF4-FFF2-40B4-BE49-F238E27FC236}">
                  <a16:creationId xmlns:a16="http://schemas.microsoft.com/office/drawing/2014/main" id="{CE4ABAC7-6036-48B6-BD8A-D0F8E8F2B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" y="1672"/>
              <a:ext cx="65" cy="49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64" y="16"/>
                </a:cxn>
                <a:cxn ang="0">
                  <a:pos x="60" y="12"/>
                </a:cxn>
                <a:cxn ang="0">
                  <a:pos x="54" y="9"/>
                </a:cxn>
                <a:cxn ang="0">
                  <a:pos x="51" y="6"/>
                </a:cxn>
                <a:cxn ang="0">
                  <a:pos x="44" y="3"/>
                </a:cxn>
                <a:cxn ang="0">
                  <a:pos x="41" y="0"/>
                </a:cxn>
                <a:cxn ang="0">
                  <a:pos x="35" y="0"/>
                </a:cxn>
                <a:cxn ang="0">
                  <a:pos x="29" y="0"/>
                </a:cxn>
                <a:cxn ang="0">
                  <a:pos x="22" y="3"/>
                </a:cxn>
                <a:cxn ang="0">
                  <a:pos x="19" y="3"/>
                </a:cxn>
                <a:cxn ang="0">
                  <a:pos x="13" y="6"/>
                </a:cxn>
                <a:cxn ang="0">
                  <a:pos x="10" y="12"/>
                </a:cxn>
                <a:cxn ang="0">
                  <a:pos x="6" y="16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3" y="48"/>
                </a:cxn>
              </a:cxnLst>
              <a:rect l="0" t="0" r="r" b="b"/>
              <a:pathLst>
                <a:path w="65" h="49">
                  <a:moveTo>
                    <a:pt x="64" y="22"/>
                  </a:moveTo>
                  <a:lnTo>
                    <a:pt x="64" y="16"/>
                  </a:lnTo>
                  <a:lnTo>
                    <a:pt x="60" y="12"/>
                  </a:lnTo>
                  <a:lnTo>
                    <a:pt x="54" y="9"/>
                  </a:lnTo>
                  <a:lnTo>
                    <a:pt x="51" y="6"/>
                  </a:lnTo>
                  <a:lnTo>
                    <a:pt x="44" y="3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3" y="6"/>
                  </a:lnTo>
                  <a:lnTo>
                    <a:pt x="10" y="12"/>
                  </a:lnTo>
                  <a:lnTo>
                    <a:pt x="6" y="16"/>
                  </a:lnTo>
                  <a:lnTo>
                    <a:pt x="3" y="22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3" y="4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67" name="Freeform 162">
              <a:extLst>
                <a:ext uri="{FF2B5EF4-FFF2-40B4-BE49-F238E27FC236}">
                  <a16:creationId xmlns:a16="http://schemas.microsoft.com/office/drawing/2014/main" id="{78F044B6-E4FB-4902-BFD0-33B3CA57E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" y="1684"/>
              <a:ext cx="71" cy="37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70" y="29"/>
                </a:cxn>
                <a:cxn ang="0">
                  <a:pos x="70" y="23"/>
                </a:cxn>
                <a:cxn ang="0">
                  <a:pos x="66" y="20"/>
                </a:cxn>
                <a:cxn ang="0">
                  <a:pos x="63" y="13"/>
                </a:cxn>
                <a:cxn ang="0">
                  <a:pos x="60" y="10"/>
                </a:cxn>
                <a:cxn ang="0">
                  <a:pos x="54" y="4"/>
                </a:cxn>
                <a:cxn ang="0">
                  <a:pos x="50" y="4"/>
                </a:cxn>
                <a:cxn ang="0">
                  <a:pos x="44" y="0"/>
                </a:cxn>
                <a:cxn ang="0">
                  <a:pos x="38" y="0"/>
                </a:cxn>
                <a:cxn ang="0">
                  <a:pos x="31" y="0"/>
                </a:cxn>
                <a:cxn ang="0">
                  <a:pos x="25" y="0"/>
                </a:cxn>
                <a:cxn ang="0">
                  <a:pos x="22" y="4"/>
                </a:cxn>
                <a:cxn ang="0">
                  <a:pos x="16" y="4"/>
                </a:cxn>
                <a:cxn ang="0">
                  <a:pos x="12" y="10"/>
                </a:cxn>
                <a:cxn ang="0">
                  <a:pos x="6" y="13"/>
                </a:cxn>
                <a:cxn ang="0">
                  <a:pos x="3" y="16"/>
                </a:cxn>
                <a:cxn ang="0">
                  <a:pos x="3" y="23"/>
                </a:cxn>
                <a:cxn ang="0">
                  <a:pos x="0" y="29"/>
                </a:cxn>
                <a:cxn ang="0">
                  <a:pos x="0" y="36"/>
                </a:cxn>
              </a:cxnLst>
              <a:rect l="0" t="0" r="r" b="b"/>
              <a:pathLst>
                <a:path w="71" h="37">
                  <a:moveTo>
                    <a:pt x="70" y="36"/>
                  </a:moveTo>
                  <a:lnTo>
                    <a:pt x="70" y="29"/>
                  </a:lnTo>
                  <a:lnTo>
                    <a:pt x="70" y="23"/>
                  </a:lnTo>
                  <a:lnTo>
                    <a:pt x="66" y="20"/>
                  </a:lnTo>
                  <a:lnTo>
                    <a:pt x="63" y="13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0" y="4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12" y="10"/>
                  </a:lnTo>
                  <a:lnTo>
                    <a:pt x="6" y="13"/>
                  </a:lnTo>
                  <a:lnTo>
                    <a:pt x="3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68" name="Freeform 163">
              <a:extLst>
                <a:ext uri="{FF2B5EF4-FFF2-40B4-BE49-F238E27FC236}">
                  <a16:creationId xmlns:a16="http://schemas.microsoft.com/office/drawing/2014/main" id="{C22FAF16-0436-437C-925D-6855C0F4A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1" y="1678"/>
              <a:ext cx="61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60" y="22"/>
                </a:cxn>
                <a:cxn ang="0">
                  <a:pos x="60" y="19"/>
                </a:cxn>
                <a:cxn ang="0">
                  <a:pos x="57" y="13"/>
                </a:cxn>
                <a:cxn ang="0">
                  <a:pos x="54" y="10"/>
                </a:cxn>
                <a:cxn ang="0">
                  <a:pos x="48" y="6"/>
                </a:cxn>
                <a:cxn ang="0">
                  <a:pos x="45" y="3"/>
                </a:cxn>
                <a:cxn ang="0">
                  <a:pos x="38" y="0"/>
                </a:cxn>
                <a:cxn ang="0">
                  <a:pos x="35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19" y="3"/>
                </a:cxn>
                <a:cxn ang="0">
                  <a:pos x="13" y="3"/>
                </a:cxn>
                <a:cxn ang="0">
                  <a:pos x="10" y="10"/>
                </a:cxn>
                <a:cxn ang="0">
                  <a:pos x="6" y="13"/>
                </a:cxn>
                <a:cxn ang="0">
                  <a:pos x="3" y="16"/>
                </a:cxn>
                <a:cxn ang="0">
                  <a:pos x="0" y="22"/>
                </a:cxn>
                <a:cxn ang="0">
                  <a:pos x="0" y="29"/>
                </a:cxn>
              </a:cxnLst>
              <a:rect l="0" t="0" r="r" b="b"/>
              <a:pathLst>
                <a:path w="61" h="30">
                  <a:moveTo>
                    <a:pt x="60" y="29"/>
                  </a:moveTo>
                  <a:lnTo>
                    <a:pt x="60" y="22"/>
                  </a:lnTo>
                  <a:lnTo>
                    <a:pt x="60" y="19"/>
                  </a:lnTo>
                  <a:lnTo>
                    <a:pt x="57" y="13"/>
                  </a:lnTo>
                  <a:lnTo>
                    <a:pt x="54" y="10"/>
                  </a:lnTo>
                  <a:lnTo>
                    <a:pt x="48" y="6"/>
                  </a:lnTo>
                  <a:lnTo>
                    <a:pt x="45" y="3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13" y="3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3" y="16"/>
                  </a:lnTo>
                  <a:lnTo>
                    <a:pt x="0" y="22"/>
                  </a:lnTo>
                  <a:lnTo>
                    <a:pt x="0" y="2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69" name="Freeform 164">
              <a:extLst>
                <a:ext uri="{FF2B5EF4-FFF2-40B4-BE49-F238E27FC236}">
                  <a16:creationId xmlns:a16="http://schemas.microsoft.com/office/drawing/2014/main" id="{51ACE4E8-4D81-4BD4-BD7F-49DB26323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" y="1704"/>
              <a:ext cx="68" cy="29"/>
            </a:xfrm>
            <a:custGeom>
              <a:avLst/>
              <a:gdLst/>
              <a:ahLst/>
              <a:cxnLst>
                <a:cxn ang="0">
                  <a:pos x="67" y="28"/>
                </a:cxn>
                <a:cxn ang="0">
                  <a:pos x="67" y="25"/>
                </a:cxn>
                <a:cxn ang="0">
                  <a:pos x="63" y="19"/>
                </a:cxn>
                <a:cxn ang="0">
                  <a:pos x="63" y="16"/>
                </a:cxn>
                <a:cxn ang="0">
                  <a:pos x="57" y="9"/>
                </a:cxn>
                <a:cxn ang="0">
                  <a:pos x="54" y="6"/>
                </a:cxn>
                <a:cxn ang="0">
                  <a:pos x="48" y="3"/>
                </a:cxn>
                <a:cxn ang="0">
                  <a:pos x="44" y="0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22" y="3"/>
                </a:cxn>
                <a:cxn ang="0">
                  <a:pos x="16" y="3"/>
                </a:cxn>
                <a:cxn ang="0">
                  <a:pos x="13" y="9"/>
                </a:cxn>
                <a:cxn ang="0">
                  <a:pos x="6" y="12"/>
                </a:cxn>
                <a:cxn ang="0">
                  <a:pos x="3" y="16"/>
                </a:cxn>
                <a:cxn ang="0">
                  <a:pos x="3" y="22"/>
                </a:cxn>
                <a:cxn ang="0">
                  <a:pos x="0" y="28"/>
                </a:cxn>
              </a:cxnLst>
              <a:rect l="0" t="0" r="r" b="b"/>
              <a:pathLst>
                <a:path w="68" h="29">
                  <a:moveTo>
                    <a:pt x="67" y="28"/>
                  </a:moveTo>
                  <a:lnTo>
                    <a:pt x="67" y="25"/>
                  </a:lnTo>
                  <a:lnTo>
                    <a:pt x="63" y="19"/>
                  </a:lnTo>
                  <a:lnTo>
                    <a:pt x="63" y="16"/>
                  </a:lnTo>
                  <a:lnTo>
                    <a:pt x="57" y="9"/>
                  </a:lnTo>
                  <a:lnTo>
                    <a:pt x="54" y="6"/>
                  </a:lnTo>
                  <a:lnTo>
                    <a:pt x="48" y="3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16" y="3"/>
                  </a:lnTo>
                  <a:lnTo>
                    <a:pt x="13" y="9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3" y="22"/>
                  </a:lnTo>
                  <a:lnTo>
                    <a:pt x="0" y="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70" name="Freeform 165">
              <a:extLst>
                <a:ext uri="{FF2B5EF4-FFF2-40B4-BE49-F238E27FC236}">
                  <a16:creationId xmlns:a16="http://schemas.microsoft.com/office/drawing/2014/main" id="{57233A85-36BB-4126-AD24-6C9FFFE9F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2" y="1694"/>
              <a:ext cx="62" cy="33"/>
            </a:xfrm>
            <a:custGeom>
              <a:avLst/>
              <a:gdLst/>
              <a:ahLst/>
              <a:cxnLst>
                <a:cxn ang="0">
                  <a:pos x="61" y="13"/>
                </a:cxn>
                <a:cxn ang="0">
                  <a:pos x="58" y="10"/>
                </a:cxn>
                <a:cxn ang="0">
                  <a:pos x="54" y="3"/>
                </a:cxn>
                <a:cxn ang="0">
                  <a:pos x="48" y="0"/>
                </a:cxn>
                <a:cxn ang="0">
                  <a:pos x="45" y="0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3" y="0"/>
                </a:cxn>
                <a:cxn ang="0">
                  <a:pos x="16" y="3"/>
                </a:cxn>
                <a:cxn ang="0">
                  <a:pos x="13" y="6"/>
                </a:cxn>
                <a:cxn ang="0">
                  <a:pos x="7" y="13"/>
                </a:cxn>
                <a:cxn ang="0">
                  <a:pos x="4" y="16"/>
                </a:cxn>
                <a:cxn ang="0">
                  <a:pos x="4" y="22"/>
                </a:cxn>
                <a:cxn ang="0">
                  <a:pos x="0" y="29"/>
                </a:cxn>
                <a:cxn ang="0">
                  <a:pos x="0" y="32"/>
                </a:cxn>
              </a:cxnLst>
              <a:rect l="0" t="0" r="r" b="b"/>
              <a:pathLst>
                <a:path w="62" h="33">
                  <a:moveTo>
                    <a:pt x="61" y="13"/>
                  </a:moveTo>
                  <a:lnTo>
                    <a:pt x="58" y="10"/>
                  </a:lnTo>
                  <a:lnTo>
                    <a:pt x="54" y="3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6" y="3"/>
                  </a:lnTo>
                  <a:lnTo>
                    <a:pt x="13" y="6"/>
                  </a:lnTo>
                  <a:lnTo>
                    <a:pt x="7" y="13"/>
                  </a:lnTo>
                  <a:lnTo>
                    <a:pt x="4" y="16"/>
                  </a:lnTo>
                  <a:lnTo>
                    <a:pt x="4" y="22"/>
                  </a:lnTo>
                  <a:lnTo>
                    <a:pt x="0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71" name="Freeform 166">
              <a:extLst>
                <a:ext uri="{FF2B5EF4-FFF2-40B4-BE49-F238E27FC236}">
                  <a16:creationId xmlns:a16="http://schemas.microsoft.com/office/drawing/2014/main" id="{8032B591-D414-4B04-980F-97FD53529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" y="1688"/>
              <a:ext cx="74" cy="39"/>
            </a:xfrm>
            <a:custGeom>
              <a:avLst/>
              <a:gdLst/>
              <a:ahLst/>
              <a:cxnLst>
                <a:cxn ang="0">
                  <a:pos x="73" y="25"/>
                </a:cxn>
                <a:cxn ang="0">
                  <a:pos x="73" y="22"/>
                </a:cxn>
                <a:cxn ang="0">
                  <a:pos x="70" y="19"/>
                </a:cxn>
                <a:cxn ang="0">
                  <a:pos x="67" y="12"/>
                </a:cxn>
                <a:cxn ang="0">
                  <a:pos x="64" y="9"/>
                </a:cxn>
                <a:cxn ang="0">
                  <a:pos x="57" y="6"/>
                </a:cxn>
                <a:cxn ang="0">
                  <a:pos x="54" y="3"/>
                </a:cxn>
                <a:cxn ang="0">
                  <a:pos x="48" y="0"/>
                </a:cxn>
                <a:cxn ang="0">
                  <a:pos x="41" y="0"/>
                </a:cxn>
                <a:cxn ang="0">
                  <a:pos x="35" y="0"/>
                </a:cxn>
                <a:cxn ang="0">
                  <a:pos x="29" y="3"/>
                </a:cxn>
                <a:cxn ang="0">
                  <a:pos x="22" y="3"/>
                </a:cxn>
                <a:cxn ang="0">
                  <a:pos x="19" y="6"/>
                </a:cxn>
                <a:cxn ang="0">
                  <a:pos x="13" y="9"/>
                </a:cxn>
                <a:cxn ang="0">
                  <a:pos x="10" y="16"/>
                </a:cxn>
                <a:cxn ang="0">
                  <a:pos x="6" y="19"/>
                </a:cxn>
                <a:cxn ang="0">
                  <a:pos x="3" y="25"/>
                </a:cxn>
                <a:cxn ang="0">
                  <a:pos x="3" y="32"/>
                </a:cxn>
                <a:cxn ang="0">
                  <a:pos x="0" y="38"/>
                </a:cxn>
              </a:cxnLst>
              <a:rect l="0" t="0" r="r" b="b"/>
              <a:pathLst>
                <a:path w="74" h="39">
                  <a:moveTo>
                    <a:pt x="73" y="25"/>
                  </a:moveTo>
                  <a:lnTo>
                    <a:pt x="73" y="22"/>
                  </a:lnTo>
                  <a:lnTo>
                    <a:pt x="70" y="19"/>
                  </a:lnTo>
                  <a:lnTo>
                    <a:pt x="67" y="12"/>
                  </a:lnTo>
                  <a:lnTo>
                    <a:pt x="64" y="9"/>
                  </a:lnTo>
                  <a:lnTo>
                    <a:pt x="57" y="6"/>
                  </a:lnTo>
                  <a:lnTo>
                    <a:pt x="54" y="3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22" y="3"/>
                  </a:lnTo>
                  <a:lnTo>
                    <a:pt x="19" y="6"/>
                  </a:lnTo>
                  <a:lnTo>
                    <a:pt x="13" y="9"/>
                  </a:lnTo>
                  <a:lnTo>
                    <a:pt x="10" y="16"/>
                  </a:lnTo>
                  <a:lnTo>
                    <a:pt x="6" y="19"/>
                  </a:lnTo>
                  <a:lnTo>
                    <a:pt x="3" y="25"/>
                  </a:lnTo>
                  <a:lnTo>
                    <a:pt x="3" y="32"/>
                  </a:lnTo>
                  <a:lnTo>
                    <a:pt x="0" y="3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72" name="Freeform 167">
              <a:extLst>
                <a:ext uri="{FF2B5EF4-FFF2-40B4-BE49-F238E27FC236}">
                  <a16:creationId xmlns:a16="http://schemas.microsoft.com/office/drawing/2014/main" id="{6AA61319-80C3-4247-AAB5-F5C5B9794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" y="1637"/>
              <a:ext cx="74" cy="36"/>
            </a:xfrm>
            <a:custGeom>
              <a:avLst/>
              <a:gdLst/>
              <a:ahLst/>
              <a:cxnLst>
                <a:cxn ang="0">
                  <a:pos x="73" y="22"/>
                </a:cxn>
                <a:cxn ang="0">
                  <a:pos x="70" y="22"/>
                </a:cxn>
                <a:cxn ang="0">
                  <a:pos x="70" y="16"/>
                </a:cxn>
                <a:cxn ang="0">
                  <a:pos x="67" y="12"/>
                </a:cxn>
                <a:cxn ang="0">
                  <a:pos x="60" y="9"/>
                </a:cxn>
                <a:cxn ang="0">
                  <a:pos x="57" y="3"/>
                </a:cxn>
                <a:cxn ang="0">
                  <a:pos x="51" y="3"/>
                </a:cxn>
                <a:cxn ang="0">
                  <a:pos x="45" y="0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22" y="3"/>
                </a:cxn>
                <a:cxn ang="0">
                  <a:pos x="16" y="6"/>
                </a:cxn>
                <a:cxn ang="0">
                  <a:pos x="13" y="9"/>
                </a:cxn>
                <a:cxn ang="0">
                  <a:pos x="6" y="12"/>
                </a:cxn>
                <a:cxn ang="0">
                  <a:pos x="3" y="19"/>
                </a:cxn>
                <a:cxn ang="0">
                  <a:pos x="3" y="25"/>
                </a:cxn>
                <a:cxn ang="0">
                  <a:pos x="0" y="32"/>
                </a:cxn>
                <a:cxn ang="0">
                  <a:pos x="0" y="35"/>
                </a:cxn>
              </a:cxnLst>
              <a:rect l="0" t="0" r="r" b="b"/>
              <a:pathLst>
                <a:path w="74" h="36">
                  <a:moveTo>
                    <a:pt x="73" y="22"/>
                  </a:moveTo>
                  <a:lnTo>
                    <a:pt x="70" y="22"/>
                  </a:lnTo>
                  <a:lnTo>
                    <a:pt x="70" y="16"/>
                  </a:lnTo>
                  <a:lnTo>
                    <a:pt x="67" y="12"/>
                  </a:lnTo>
                  <a:lnTo>
                    <a:pt x="60" y="9"/>
                  </a:lnTo>
                  <a:lnTo>
                    <a:pt x="57" y="3"/>
                  </a:lnTo>
                  <a:lnTo>
                    <a:pt x="51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16" y="6"/>
                  </a:lnTo>
                  <a:lnTo>
                    <a:pt x="13" y="9"/>
                  </a:lnTo>
                  <a:lnTo>
                    <a:pt x="6" y="12"/>
                  </a:lnTo>
                  <a:lnTo>
                    <a:pt x="3" y="19"/>
                  </a:lnTo>
                  <a:lnTo>
                    <a:pt x="3" y="25"/>
                  </a:lnTo>
                  <a:lnTo>
                    <a:pt x="0" y="32"/>
                  </a:lnTo>
                  <a:lnTo>
                    <a:pt x="0" y="3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73" name="Freeform 168">
              <a:extLst>
                <a:ext uri="{FF2B5EF4-FFF2-40B4-BE49-F238E27FC236}">
                  <a16:creationId xmlns:a16="http://schemas.microsoft.com/office/drawing/2014/main" id="{2064C4DD-C9F4-4151-9FA9-4C259A9B3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1" y="1630"/>
              <a:ext cx="81" cy="43"/>
            </a:xfrm>
            <a:custGeom>
              <a:avLst/>
              <a:gdLst/>
              <a:ahLst/>
              <a:cxnLst>
                <a:cxn ang="0">
                  <a:pos x="80" y="42"/>
                </a:cxn>
                <a:cxn ang="0">
                  <a:pos x="80" y="35"/>
                </a:cxn>
                <a:cxn ang="0">
                  <a:pos x="77" y="29"/>
                </a:cxn>
                <a:cxn ang="0">
                  <a:pos x="73" y="23"/>
                </a:cxn>
                <a:cxn ang="0">
                  <a:pos x="70" y="16"/>
                </a:cxn>
                <a:cxn ang="0">
                  <a:pos x="67" y="13"/>
                </a:cxn>
                <a:cxn ang="0">
                  <a:pos x="61" y="7"/>
                </a:cxn>
                <a:cxn ang="0">
                  <a:pos x="54" y="3"/>
                </a:cxn>
                <a:cxn ang="0">
                  <a:pos x="48" y="3"/>
                </a:cxn>
                <a:cxn ang="0">
                  <a:pos x="42" y="0"/>
                </a:cxn>
                <a:cxn ang="0">
                  <a:pos x="35" y="0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16" y="3"/>
                </a:cxn>
                <a:cxn ang="0">
                  <a:pos x="10" y="7"/>
                </a:cxn>
                <a:cxn ang="0">
                  <a:pos x="4" y="10"/>
                </a:cxn>
                <a:cxn ang="0">
                  <a:pos x="0" y="13"/>
                </a:cxn>
              </a:cxnLst>
              <a:rect l="0" t="0" r="r" b="b"/>
              <a:pathLst>
                <a:path w="81" h="43">
                  <a:moveTo>
                    <a:pt x="80" y="42"/>
                  </a:moveTo>
                  <a:lnTo>
                    <a:pt x="80" y="35"/>
                  </a:lnTo>
                  <a:lnTo>
                    <a:pt x="77" y="29"/>
                  </a:lnTo>
                  <a:lnTo>
                    <a:pt x="73" y="23"/>
                  </a:lnTo>
                  <a:lnTo>
                    <a:pt x="70" y="16"/>
                  </a:lnTo>
                  <a:lnTo>
                    <a:pt x="67" y="13"/>
                  </a:lnTo>
                  <a:lnTo>
                    <a:pt x="61" y="7"/>
                  </a:lnTo>
                  <a:lnTo>
                    <a:pt x="54" y="3"/>
                  </a:lnTo>
                  <a:lnTo>
                    <a:pt x="48" y="3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6" y="3"/>
                  </a:lnTo>
                  <a:lnTo>
                    <a:pt x="10" y="7"/>
                  </a:lnTo>
                  <a:lnTo>
                    <a:pt x="4" y="10"/>
                  </a:lnTo>
                  <a:lnTo>
                    <a:pt x="0" y="1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74" name="Freeform 169">
              <a:extLst>
                <a:ext uri="{FF2B5EF4-FFF2-40B4-BE49-F238E27FC236}">
                  <a16:creationId xmlns:a16="http://schemas.microsoft.com/office/drawing/2014/main" id="{E3D84F26-D1B3-4C7E-98CE-30CE7CDBC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" y="1653"/>
              <a:ext cx="48" cy="32"/>
            </a:xfrm>
            <a:custGeom>
              <a:avLst/>
              <a:gdLst/>
              <a:ahLst/>
              <a:cxnLst>
                <a:cxn ang="0">
                  <a:pos x="47" y="6"/>
                </a:cxn>
                <a:cxn ang="0">
                  <a:pos x="41" y="3"/>
                </a:cxn>
                <a:cxn ang="0">
                  <a:pos x="38" y="0"/>
                </a:cxn>
                <a:cxn ang="0">
                  <a:pos x="31" y="0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12" y="3"/>
                </a:cxn>
                <a:cxn ang="0">
                  <a:pos x="9" y="6"/>
                </a:cxn>
                <a:cxn ang="0">
                  <a:pos x="3" y="9"/>
                </a:cxn>
                <a:cxn ang="0">
                  <a:pos x="0" y="16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0" y="31"/>
                </a:cxn>
              </a:cxnLst>
              <a:rect l="0" t="0" r="r" b="b"/>
              <a:pathLst>
                <a:path w="48" h="32">
                  <a:moveTo>
                    <a:pt x="47" y="6"/>
                  </a:moveTo>
                  <a:lnTo>
                    <a:pt x="41" y="3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9" y="6"/>
                  </a:lnTo>
                  <a:lnTo>
                    <a:pt x="3" y="9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0" y="3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75" name="Freeform 170">
              <a:extLst>
                <a:ext uri="{FF2B5EF4-FFF2-40B4-BE49-F238E27FC236}">
                  <a16:creationId xmlns:a16="http://schemas.microsoft.com/office/drawing/2014/main" id="{30CF0AF4-A141-43BA-AFBE-709234830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" y="1633"/>
              <a:ext cx="67" cy="21"/>
            </a:xfrm>
            <a:custGeom>
              <a:avLst/>
              <a:gdLst/>
              <a:ahLst/>
              <a:cxnLst>
                <a:cxn ang="0">
                  <a:pos x="66" y="20"/>
                </a:cxn>
                <a:cxn ang="0">
                  <a:pos x="60" y="13"/>
                </a:cxn>
                <a:cxn ang="0">
                  <a:pos x="57" y="10"/>
                </a:cxn>
                <a:cxn ang="0">
                  <a:pos x="50" y="7"/>
                </a:cxn>
                <a:cxn ang="0">
                  <a:pos x="44" y="4"/>
                </a:cxn>
                <a:cxn ang="0">
                  <a:pos x="38" y="0"/>
                </a:cxn>
                <a:cxn ang="0">
                  <a:pos x="31" y="0"/>
                </a:cxn>
                <a:cxn ang="0">
                  <a:pos x="25" y="0"/>
                </a:cxn>
                <a:cxn ang="0">
                  <a:pos x="19" y="4"/>
                </a:cxn>
                <a:cxn ang="0">
                  <a:pos x="15" y="4"/>
                </a:cxn>
                <a:cxn ang="0">
                  <a:pos x="9" y="7"/>
                </a:cxn>
                <a:cxn ang="0">
                  <a:pos x="3" y="10"/>
                </a:cxn>
                <a:cxn ang="0">
                  <a:pos x="0" y="16"/>
                </a:cxn>
              </a:cxnLst>
              <a:rect l="0" t="0" r="r" b="b"/>
              <a:pathLst>
                <a:path w="67" h="21">
                  <a:moveTo>
                    <a:pt x="66" y="20"/>
                  </a:moveTo>
                  <a:lnTo>
                    <a:pt x="60" y="13"/>
                  </a:lnTo>
                  <a:lnTo>
                    <a:pt x="57" y="10"/>
                  </a:lnTo>
                  <a:lnTo>
                    <a:pt x="50" y="7"/>
                  </a:lnTo>
                  <a:lnTo>
                    <a:pt x="44" y="4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9" y="7"/>
                  </a:lnTo>
                  <a:lnTo>
                    <a:pt x="3" y="10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76" name="Freeform 171">
              <a:extLst>
                <a:ext uri="{FF2B5EF4-FFF2-40B4-BE49-F238E27FC236}">
                  <a16:creationId xmlns:a16="http://schemas.microsoft.com/office/drawing/2014/main" id="{6BB6FC5E-7E87-45C1-8F3D-13FC31EF7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" y="1621"/>
              <a:ext cx="77" cy="42"/>
            </a:xfrm>
            <a:custGeom>
              <a:avLst/>
              <a:gdLst/>
              <a:ahLst/>
              <a:cxnLst>
                <a:cxn ang="0">
                  <a:pos x="76" y="16"/>
                </a:cxn>
                <a:cxn ang="0">
                  <a:pos x="73" y="12"/>
                </a:cxn>
                <a:cxn ang="0">
                  <a:pos x="70" y="9"/>
                </a:cxn>
                <a:cxn ang="0">
                  <a:pos x="63" y="6"/>
                </a:cxn>
                <a:cxn ang="0">
                  <a:pos x="57" y="3"/>
                </a:cxn>
                <a:cxn ang="0">
                  <a:pos x="54" y="0"/>
                </a:cxn>
                <a:cxn ang="0">
                  <a:pos x="47" y="0"/>
                </a:cxn>
                <a:cxn ang="0">
                  <a:pos x="41" y="0"/>
                </a:cxn>
                <a:cxn ang="0">
                  <a:pos x="35" y="0"/>
                </a:cxn>
                <a:cxn ang="0">
                  <a:pos x="28" y="0"/>
                </a:cxn>
                <a:cxn ang="0">
                  <a:pos x="22" y="3"/>
                </a:cxn>
                <a:cxn ang="0">
                  <a:pos x="16" y="6"/>
                </a:cxn>
                <a:cxn ang="0">
                  <a:pos x="9" y="12"/>
                </a:cxn>
                <a:cxn ang="0">
                  <a:pos x="6" y="16"/>
                </a:cxn>
                <a:cxn ang="0">
                  <a:pos x="3" y="22"/>
                </a:cxn>
                <a:cxn ang="0">
                  <a:pos x="0" y="28"/>
                </a:cxn>
                <a:cxn ang="0">
                  <a:pos x="0" y="35"/>
                </a:cxn>
                <a:cxn ang="0">
                  <a:pos x="0" y="41"/>
                </a:cxn>
              </a:cxnLst>
              <a:rect l="0" t="0" r="r" b="b"/>
              <a:pathLst>
                <a:path w="77" h="42">
                  <a:moveTo>
                    <a:pt x="76" y="16"/>
                  </a:moveTo>
                  <a:lnTo>
                    <a:pt x="73" y="12"/>
                  </a:lnTo>
                  <a:lnTo>
                    <a:pt x="70" y="9"/>
                  </a:lnTo>
                  <a:lnTo>
                    <a:pt x="63" y="6"/>
                  </a:lnTo>
                  <a:lnTo>
                    <a:pt x="57" y="3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2" y="3"/>
                  </a:lnTo>
                  <a:lnTo>
                    <a:pt x="16" y="6"/>
                  </a:lnTo>
                  <a:lnTo>
                    <a:pt x="9" y="12"/>
                  </a:lnTo>
                  <a:lnTo>
                    <a:pt x="6" y="16"/>
                  </a:lnTo>
                  <a:lnTo>
                    <a:pt x="3" y="22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0" y="4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77" name="Freeform 172">
              <a:extLst>
                <a:ext uri="{FF2B5EF4-FFF2-40B4-BE49-F238E27FC236}">
                  <a16:creationId xmlns:a16="http://schemas.microsoft.com/office/drawing/2014/main" id="{320FC526-6938-4D54-8A13-0C2A65B94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" y="1630"/>
              <a:ext cx="78" cy="33"/>
            </a:xfrm>
            <a:custGeom>
              <a:avLst/>
              <a:gdLst/>
              <a:ahLst/>
              <a:cxnLst>
                <a:cxn ang="0">
                  <a:pos x="77" y="32"/>
                </a:cxn>
                <a:cxn ang="0">
                  <a:pos x="74" y="26"/>
                </a:cxn>
                <a:cxn ang="0">
                  <a:pos x="70" y="19"/>
                </a:cxn>
                <a:cxn ang="0">
                  <a:pos x="64" y="13"/>
                </a:cxn>
                <a:cxn ang="0">
                  <a:pos x="61" y="10"/>
                </a:cxn>
                <a:cxn ang="0">
                  <a:pos x="54" y="7"/>
                </a:cxn>
                <a:cxn ang="0">
                  <a:pos x="48" y="3"/>
                </a:cxn>
                <a:cxn ang="0">
                  <a:pos x="42" y="3"/>
                </a:cxn>
                <a:cxn ang="0">
                  <a:pos x="35" y="0"/>
                </a:cxn>
                <a:cxn ang="0">
                  <a:pos x="29" y="3"/>
                </a:cxn>
                <a:cxn ang="0">
                  <a:pos x="23" y="3"/>
                </a:cxn>
                <a:cxn ang="0">
                  <a:pos x="16" y="7"/>
                </a:cxn>
                <a:cxn ang="0">
                  <a:pos x="10" y="10"/>
                </a:cxn>
                <a:cxn ang="0">
                  <a:pos x="7" y="13"/>
                </a:cxn>
                <a:cxn ang="0">
                  <a:pos x="0" y="16"/>
                </a:cxn>
              </a:cxnLst>
              <a:rect l="0" t="0" r="r" b="b"/>
              <a:pathLst>
                <a:path w="78" h="33">
                  <a:moveTo>
                    <a:pt x="77" y="32"/>
                  </a:moveTo>
                  <a:lnTo>
                    <a:pt x="74" y="26"/>
                  </a:lnTo>
                  <a:lnTo>
                    <a:pt x="70" y="19"/>
                  </a:lnTo>
                  <a:lnTo>
                    <a:pt x="64" y="13"/>
                  </a:lnTo>
                  <a:lnTo>
                    <a:pt x="61" y="10"/>
                  </a:lnTo>
                  <a:lnTo>
                    <a:pt x="54" y="7"/>
                  </a:lnTo>
                  <a:lnTo>
                    <a:pt x="48" y="3"/>
                  </a:lnTo>
                  <a:lnTo>
                    <a:pt x="42" y="3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23" y="3"/>
                  </a:lnTo>
                  <a:lnTo>
                    <a:pt x="16" y="7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78" name="Freeform 173">
              <a:extLst>
                <a:ext uri="{FF2B5EF4-FFF2-40B4-BE49-F238E27FC236}">
                  <a16:creationId xmlns:a16="http://schemas.microsoft.com/office/drawing/2014/main" id="{75BF350B-CA0E-4311-96DA-A5AE95BEE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" y="1563"/>
              <a:ext cx="62" cy="27"/>
            </a:xfrm>
            <a:custGeom>
              <a:avLst/>
              <a:gdLst/>
              <a:ahLst/>
              <a:cxnLst>
                <a:cxn ang="0">
                  <a:pos x="61" y="19"/>
                </a:cxn>
                <a:cxn ang="0">
                  <a:pos x="58" y="16"/>
                </a:cxn>
                <a:cxn ang="0">
                  <a:pos x="54" y="10"/>
                </a:cxn>
                <a:cxn ang="0">
                  <a:pos x="51" y="7"/>
                </a:cxn>
                <a:cxn ang="0">
                  <a:pos x="45" y="4"/>
                </a:cxn>
                <a:cxn ang="0">
                  <a:pos x="39" y="4"/>
                </a:cxn>
                <a:cxn ang="0">
                  <a:pos x="35" y="0"/>
                </a:cxn>
                <a:cxn ang="0">
                  <a:pos x="29" y="0"/>
                </a:cxn>
                <a:cxn ang="0">
                  <a:pos x="23" y="4"/>
                </a:cxn>
                <a:cxn ang="0">
                  <a:pos x="20" y="4"/>
                </a:cxn>
                <a:cxn ang="0">
                  <a:pos x="13" y="7"/>
                </a:cxn>
                <a:cxn ang="0">
                  <a:pos x="10" y="10"/>
                </a:cxn>
                <a:cxn ang="0">
                  <a:pos x="7" y="16"/>
                </a:cxn>
                <a:cxn ang="0">
                  <a:pos x="4" y="19"/>
                </a:cxn>
                <a:cxn ang="0">
                  <a:pos x="0" y="26"/>
                </a:cxn>
              </a:cxnLst>
              <a:rect l="0" t="0" r="r" b="b"/>
              <a:pathLst>
                <a:path w="62" h="27">
                  <a:moveTo>
                    <a:pt x="61" y="19"/>
                  </a:moveTo>
                  <a:lnTo>
                    <a:pt x="58" y="16"/>
                  </a:lnTo>
                  <a:lnTo>
                    <a:pt x="54" y="10"/>
                  </a:lnTo>
                  <a:lnTo>
                    <a:pt x="51" y="7"/>
                  </a:lnTo>
                  <a:lnTo>
                    <a:pt x="45" y="4"/>
                  </a:lnTo>
                  <a:lnTo>
                    <a:pt x="39" y="4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3" y="4"/>
                  </a:lnTo>
                  <a:lnTo>
                    <a:pt x="20" y="4"/>
                  </a:lnTo>
                  <a:lnTo>
                    <a:pt x="13" y="7"/>
                  </a:lnTo>
                  <a:lnTo>
                    <a:pt x="10" y="10"/>
                  </a:lnTo>
                  <a:lnTo>
                    <a:pt x="7" y="16"/>
                  </a:lnTo>
                  <a:lnTo>
                    <a:pt x="4" y="19"/>
                  </a:lnTo>
                  <a:lnTo>
                    <a:pt x="0" y="2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79" name="Freeform 174">
              <a:extLst>
                <a:ext uri="{FF2B5EF4-FFF2-40B4-BE49-F238E27FC236}">
                  <a16:creationId xmlns:a16="http://schemas.microsoft.com/office/drawing/2014/main" id="{7A0E31B4-B614-47A3-8001-5D7373459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" y="1563"/>
              <a:ext cx="65" cy="30"/>
            </a:xfrm>
            <a:custGeom>
              <a:avLst/>
              <a:gdLst/>
              <a:ahLst/>
              <a:cxnLst>
                <a:cxn ang="0">
                  <a:pos x="64" y="29"/>
                </a:cxn>
                <a:cxn ang="0">
                  <a:pos x="61" y="23"/>
                </a:cxn>
                <a:cxn ang="0">
                  <a:pos x="58" y="16"/>
                </a:cxn>
                <a:cxn ang="0">
                  <a:pos x="54" y="13"/>
                </a:cxn>
                <a:cxn ang="0">
                  <a:pos x="51" y="10"/>
                </a:cxn>
                <a:cxn ang="0">
                  <a:pos x="48" y="7"/>
                </a:cxn>
                <a:cxn ang="0">
                  <a:pos x="42" y="4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0" y="4"/>
                </a:cxn>
                <a:cxn ang="0">
                  <a:pos x="13" y="4"/>
                </a:cxn>
                <a:cxn ang="0">
                  <a:pos x="10" y="7"/>
                </a:cxn>
                <a:cxn ang="0">
                  <a:pos x="7" y="10"/>
                </a:cxn>
                <a:cxn ang="0">
                  <a:pos x="4" y="16"/>
                </a:cxn>
                <a:cxn ang="0">
                  <a:pos x="0" y="19"/>
                </a:cxn>
              </a:cxnLst>
              <a:rect l="0" t="0" r="r" b="b"/>
              <a:pathLst>
                <a:path w="65" h="30">
                  <a:moveTo>
                    <a:pt x="64" y="29"/>
                  </a:moveTo>
                  <a:lnTo>
                    <a:pt x="61" y="23"/>
                  </a:lnTo>
                  <a:lnTo>
                    <a:pt x="58" y="16"/>
                  </a:lnTo>
                  <a:lnTo>
                    <a:pt x="54" y="13"/>
                  </a:lnTo>
                  <a:lnTo>
                    <a:pt x="51" y="10"/>
                  </a:lnTo>
                  <a:lnTo>
                    <a:pt x="48" y="7"/>
                  </a:lnTo>
                  <a:lnTo>
                    <a:pt x="42" y="4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4"/>
                  </a:lnTo>
                  <a:lnTo>
                    <a:pt x="13" y="4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4" y="16"/>
                  </a:lnTo>
                  <a:lnTo>
                    <a:pt x="0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80" name="Freeform 175">
              <a:extLst>
                <a:ext uri="{FF2B5EF4-FFF2-40B4-BE49-F238E27FC236}">
                  <a16:creationId xmlns:a16="http://schemas.microsoft.com/office/drawing/2014/main" id="{E229C6CD-6EBA-4239-859A-CDCF2B211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" y="1554"/>
              <a:ext cx="81" cy="29"/>
            </a:xfrm>
            <a:custGeom>
              <a:avLst/>
              <a:gdLst/>
              <a:ahLst/>
              <a:cxnLst>
                <a:cxn ang="0">
                  <a:pos x="80" y="16"/>
                </a:cxn>
                <a:cxn ang="0">
                  <a:pos x="73" y="13"/>
                </a:cxn>
                <a:cxn ang="0">
                  <a:pos x="67" y="6"/>
                </a:cxn>
                <a:cxn ang="0">
                  <a:pos x="64" y="3"/>
                </a:cxn>
                <a:cxn ang="0">
                  <a:pos x="58" y="3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35" y="0"/>
                </a:cxn>
                <a:cxn ang="0">
                  <a:pos x="29" y="3"/>
                </a:cxn>
                <a:cxn ang="0">
                  <a:pos x="23" y="6"/>
                </a:cxn>
                <a:cxn ang="0">
                  <a:pos x="16" y="9"/>
                </a:cxn>
                <a:cxn ang="0">
                  <a:pos x="13" y="13"/>
                </a:cxn>
                <a:cxn ang="0">
                  <a:pos x="7" y="19"/>
                </a:cxn>
                <a:cxn ang="0">
                  <a:pos x="4" y="22"/>
                </a:cxn>
                <a:cxn ang="0">
                  <a:pos x="0" y="28"/>
                </a:cxn>
              </a:cxnLst>
              <a:rect l="0" t="0" r="r" b="b"/>
              <a:pathLst>
                <a:path w="81" h="29">
                  <a:moveTo>
                    <a:pt x="80" y="16"/>
                  </a:moveTo>
                  <a:lnTo>
                    <a:pt x="73" y="13"/>
                  </a:lnTo>
                  <a:lnTo>
                    <a:pt x="67" y="6"/>
                  </a:lnTo>
                  <a:lnTo>
                    <a:pt x="64" y="3"/>
                  </a:lnTo>
                  <a:lnTo>
                    <a:pt x="58" y="3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23" y="6"/>
                  </a:lnTo>
                  <a:lnTo>
                    <a:pt x="16" y="9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4" y="22"/>
                  </a:lnTo>
                  <a:lnTo>
                    <a:pt x="0" y="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81" name="Freeform 176">
              <a:extLst>
                <a:ext uri="{FF2B5EF4-FFF2-40B4-BE49-F238E27FC236}">
                  <a16:creationId xmlns:a16="http://schemas.microsoft.com/office/drawing/2014/main" id="{87097874-1955-4BFD-A23C-4F3090E08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" y="1605"/>
              <a:ext cx="65" cy="26"/>
            </a:xfrm>
            <a:custGeom>
              <a:avLst/>
              <a:gdLst/>
              <a:ahLst/>
              <a:cxnLst>
                <a:cxn ang="0">
                  <a:pos x="64" y="16"/>
                </a:cxn>
                <a:cxn ang="0">
                  <a:pos x="61" y="9"/>
                </a:cxn>
                <a:cxn ang="0">
                  <a:pos x="57" y="6"/>
                </a:cxn>
                <a:cxn ang="0">
                  <a:pos x="51" y="3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35" y="0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19" y="3"/>
                </a:cxn>
                <a:cxn ang="0">
                  <a:pos x="13" y="6"/>
                </a:cxn>
                <a:cxn ang="0">
                  <a:pos x="10" y="9"/>
                </a:cxn>
                <a:cxn ang="0">
                  <a:pos x="7" y="13"/>
                </a:cxn>
                <a:cxn ang="0">
                  <a:pos x="3" y="19"/>
                </a:cxn>
                <a:cxn ang="0">
                  <a:pos x="0" y="25"/>
                </a:cxn>
              </a:cxnLst>
              <a:rect l="0" t="0" r="r" b="b"/>
              <a:pathLst>
                <a:path w="65" h="26">
                  <a:moveTo>
                    <a:pt x="64" y="16"/>
                  </a:moveTo>
                  <a:lnTo>
                    <a:pt x="61" y="9"/>
                  </a:lnTo>
                  <a:lnTo>
                    <a:pt x="57" y="6"/>
                  </a:lnTo>
                  <a:lnTo>
                    <a:pt x="51" y="3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19" y="3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82" name="Freeform 177">
              <a:extLst>
                <a:ext uri="{FF2B5EF4-FFF2-40B4-BE49-F238E27FC236}">
                  <a16:creationId xmlns:a16="http://schemas.microsoft.com/office/drawing/2014/main" id="{9BD8EF28-3723-422A-BFD5-7E51E5FF3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" y="1582"/>
              <a:ext cx="58" cy="24"/>
            </a:xfrm>
            <a:custGeom>
              <a:avLst/>
              <a:gdLst/>
              <a:ahLst/>
              <a:cxnLst>
                <a:cxn ang="0">
                  <a:pos x="57" y="23"/>
                </a:cxn>
                <a:cxn ang="0">
                  <a:pos x="54" y="16"/>
                </a:cxn>
                <a:cxn ang="0">
                  <a:pos x="54" y="10"/>
                </a:cxn>
                <a:cxn ang="0">
                  <a:pos x="47" y="7"/>
                </a:cxn>
                <a:cxn ang="0">
                  <a:pos x="44" y="4"/>
                </a:cxn>
                <a:cxn ang="0">
                  <a:pos x="41" y="0"/>
                </a:cxn>
                <a:cxn ang="0">
                  <a:pos x="35" y="0"/>
                </a:cxn>
                <a:cxn ang="0">
                  <a:pos x="28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16" y="4"/>
                </a:cxn>
                <a:cxn ang="0">
                  <a:pos x="9" y="7"/>
                </a:cxn>
                <a:cxn ang="0">
                  <a:pos x="6" y="10"/>
                </a:cxn>
                <a:cxn ang="0">
                  <a:pos x="3" y="13"/>
                </a:cxn>
                <a:cxn ang="0">
                  <a:pos x="0" y="20"/>
                </a:cxn>
              </a:cxnLst>
              <a:rect l="0" t="0" r="r" b="b"/>
              <a:pathLst>
                <a:path w="58" h="24">
                  <a:moveTo>
                    <a:pt x="57" y="23"/>
                  </a:moveTo>
                  <a:lnTo>
                    <a:pt x="54" y="16"/>
                  </a:lnTo>
                  <a:lnTo>
                    <a:pt x="54" y="10"/>
                  </a:lnTo>
                  <a:lnTo>
                    <a:pt x="47" y="7"/>
                  </a:lnTo>
                  <a:lnTo>
                    <a:pt x="44" y="4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6" y="4"/>
                  </a:lnTo>
                  <a:lnTo>
                    <a:pt x="9" y="7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0" y="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83" name="Freeform 178">
              <a:extLst>
                <a:ext uri="{FF2B5EF4-FFF2-40B4-BE49-F238E27FC236}">
                  <a16:creationId xmlns:a16="http://schemas.microsoft.com/office/drawing/2014/main" id="{6A15CC40-4160-429C-9D22-10BB79AD0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0" y="1589"/>
              <a:ext cx="55" cy="20"/>
            </a:xfrm>
            <a:custGeom>
              <a:avLst/>
              <a:gdLst/>
              <a:ahLst/>
              <a:cxnLst>
                <a:cxn ang="0">
                  <a:pos x="54" y="19"/>
                </a:cxn>
                <a:cxn ang="0">
                  <a:pos x="54" y="16"/>
                </a:cxn>
                <a:cxn ang="0">
                  <a:pos x="51" y="13"/>
                </a:cxn>
                <a:cxn ang="0">
                  <a:pos x="48" y="6"/>
                </a:cxn>
                <a:cxn ang="0">
                  <a:pos x="45" y="3"/>
                </a:cxn>
                <a:cxn ang="0">
                  <a:pos x="38" y="0"/>
                </a:cxn>
                <a:cxn ang="0">
                  <a:pos x="35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3" y="3"/>
                </a:cxn>
                <a:cxn ang="0">
                  <a:pos x="10" y="6"/>
                </a:cxn>
                <a:cxn ang="0">
                  <a:pos x="3" y="9"/>
                </a:cxn>
                <a:cxn ang="0">
                  <a:pos x="0" y="13"/>
                </a:cxn>
                <a:cxn ang="0">
                  <a:pos x="0" y="19"/>
                </a:cxn>
              </a:cxnLst>
              <a:rect l="0" t="0" r="r" b="b"/>
              <a:pathLst>
                <a:path w="55" h="20">
                  <a:moveTo>
                    <a:pt x="54" y="19"/>
                  </a:moveTo>
                  <a:lnTo>
                    <a:pt x="54" y="16"/>
                  </a:lnTo>
                  <a:lnTo>
                    <a:pt x="51" y="13"/>
                  </a:lnTo>
                  <a:lnTo>
                    <a:pt x="48" y="6"/>
                  </a:lnTo>
                  <a:lnTo>
                    <a:pt x="45" y="3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3" y="9"/>
                  </a:lnTo>
                  <a:lnTo>
                    <a:pt x="0" y="13"/>
                  </a:lnTo>
                  <a:lnTo>
                    <a:pt x="0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84" name="Freeform 179">
              <a:extLst>
                <a:ext uri="{FF2B5EF4-FFF2-40B4-BE49-F238E27FC236}">
                  <a16:creationId xmlns:a16="http://schemas.microsoft.com/office/drawing/2014/main" id="{E232CAF0-5C4C-482C-9B5F-2F664316D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1551"/>
              <a:ext cx="55" cy="20"/>
            </a:xfrm>
            <a:custGeom>
              <a:avLst/>
              <a:gdLst/>
              <a:ahLst/>
              <a:cxnLst>
                <a:cxn ang="0">
                  <a:pos x="54" y="19"/>
                </a:cxn>
                <a:cxn ang="0">
                  <a:pos x="54" y="16"/>
                </a:cxn>
                <a:cxn ang="0">
                  <a:pos x="51" y="12"/>
                </a:cxn>
                <a:cxn ang="0">
                  <a:pos x="48" y="9"/>
                </a:cxn>
                <a:cxn ang="0">
                  <a:pos x="45" y="6"/>
                </a:cxn>
                <a:cxn ang="0">
                  <a:pos x="38" y="3"/>
                </a:cxn>
                <a:cxn ang="0">
                  <a:pos x="35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19" y="3"/>
                </a:cxn>
                <a:cxn ang="0">
                  <a:pos x="13" y="3"/>
                </a:cxn>
                <a:cxn ang="0">
                  <a:pos x="10" y="6"/>
                </a:cxn>
                <a:cxn ang="0">
                  <a:pos x="6" y="9"/>
                </a:cxn>
                <a:cxn ang="0">
                  <a:pos x="3" y="16"/>
                </a:cxn>
                <a:cxn ang="0">
                  <a:pos x="0" y="19"/>
                </a:cxn>
              </a:cxnLst>
              <a:rect l="0" t="0" r="r" b="b"/>
              <a:pathLst>
                <a:path w="55" h="20">
                  <a:moveTo>
                    <a:pt x="54" y="19"/>
                  </a:moveTo>
                  <a:lnTo>
                    <a:pt x="54" y="16"/>
                  </a:lnTo>
                  <a:lnTo>
                    <a:pt x="51" y="12"/>
                  </a:lnTo>
                  <a:lnTo>
                    <a:pt x="48" y="9"/>
                  </a:lnTo>
                  <a:lnTo>
                    <a:pt x="45" y="6"/>
                  </a:lnTo>
                  <a:lnTo>
                    <a:pt x="38" y="3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6" y="9"/>
                  </a:lnTo>
                  <a:lnTo>
                    <a:pt x="3" y="16"/>
                  </a:lnTo>
                  <a:lnTo>
                    <a:pt x="0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85" name="Freeform 180">
              <a:extLst>
                <a:ext uri="{FF2B5EF4-FFF2-40B4-BE49-F238E27FC236}">
                  <a16:creationId xmlns:a16="http://schemas.microsoft.com/office/drawing/2014/main" id="{B5C9F185-1C44-4AB8-8362-48078066C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" y="1509"/>
              <a:ext cx="52" cy="27"/>
            </a:xfrm>
            <a:custGeom>
              <a:avLst/>
              <a:gdLst/>
              <a:ahLst/>
              <a:cxnLst>
                <a:cxn ang="0">
                  <a:pos x="51" y="7"/>
                </a:cxn>
                <a:cxn ang="0">
                  <a:pos x="47" y="3"/>
                </a:cxn>
                <a:cxn ang="0">
                  <a:pos x="41" y="0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22" y="0"/>
                </a:cxn>
                <a:cxn ang="0">
                  <a:pos x="16" y="3"/>
                </a:cxn>
                <a:cxn ang="0">
                  <a:pos x="12" y="7"/>
                </a:cxn>
                <a:cxn ang="0">
                  <a:pos x="6" y="13"/>
                </a:cxn>
                <a:cxn ang="0">
                  <a:pos x="3" y="16"/>
                </a:cxn>
                <a:cxn ang="0">
                  <a:pos x="3" y="22"/>
                </a:cxn>
                <a:cxn ang="0">
                  <a:pos x="0" y="26"/>
                </a:cxn>
              </a:cxnLst>
              <a:rect l="0" t="0" r="r" b="b"/>
              <a:pathLst>
                <a:path w="52" h="27">
                  <a:moveTo>
                    <a:pt x="51" y="7"/>
                  </a:moveTo>
                  <a:lnTo>
                    <a:pt x="47" y="3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6" y="3"/>
                  </a:lnTo>
                  <a:lnTo>
                    <a:pt x="12" y="7"/>
                  </a:lnTo>
                  <a:lnTo>
                    <a:pt x="6" y="13"/>
                  </a:lnTo>
                  <a:lnTo>
                    <a:pt x="3" y="16"/>
                  </a:lnTo>
                  <a:lnTo>
                    <a:pt x="3" y="22"/>
                  </a:lnTo>
                  <a:lnTo>
                    <a:pt x="0" y="2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86" name="Freeform 181">
              <a:extLst>
                <a:ext uri="{FF2B5EF4-FFF2-40B4-BE49-F238E27FC236}">
                  <a16:creationId xmlns:a16="http://schemas.microsoft.com/office/drawing/2014/main" id="{6D9A3380-9A02-4283-874A-4D7F443E8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" y="1522"/>
              <a:ext cx="52" cy="17"/>
            </a:xfrm>
            <a:custGeom>
              <a:avLst/>
              <a:gdLst/>
              <a:ahLst/>
              <a:cxnLst>
                <a:cxn ang="0">
                  <a:pos x="51" y="16"/>
                </a:cxn>
                <a:cxn ang="0">
                  <a:pos x="48" y="13"/>
                </a:cxn>
                <a:cxn ang="0">
                  <a:pos x="45" y="9"/>
                </a:cxn>
                <a:cxn ang="0">
                  <a:pos x="41" y="6"/>
                </a:cxn>
                <a:cxn ang="0">
                  <a:pos x="38" y="3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10" y="3"/>
                </a:cxn>
                <a:cxn ang="0">
                  <a:pos x="6" y="6"/>
                </a:cxn>
                <a:cxn ang="0">
                  <a:pos x="3" y="13"/>
                </a:cxn>
                <a:cxn ang="0">
                  <a:pos x="0" y="16"/>
                </a:cxn>
              </a:cxnLst>
              <a:rect l="0" t="0" r="r" b="b"/>
              <a:pathLst>
                <a:path w="52" h="17">
                  <a:moveTo>
                    <a:pt x="51" y="16"/>
                  </a:moveTo>
                  <a:lnTo>
                    <a:pt x="48" y="13"/>
                  </a:lnTo>
                  <a:lnTo>
                    <a:pt x="45" y="9"/>
                  </a:lnTo>
                  <a:lnTo>
                    <a:pt x="41" y="6"/>
                  </a:lnTo>
                  <a:lnTo>
                    <a:pt x="38" y="3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10" y="3"/>
                  </a:lnTo>
                  <a:lnTo>
                    <a:pt x="6" y="6"/>
                  </a:lnTo>
                  <a:lnTo>
                    <a:pt x="3" y="13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87" name="Freeform 182">
              <a:extLst>
                <a:ext uri="{FF2B5EF4-FFF2-40B4-BE49-F238E27FC236}">
                  <a16:creationId xmlns:a16="http://schemas.microsoft.com/office/drawing/2014/main" id="{CACA8950-031B-489D-8E91-F45B8B624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" y="1544"/>
              <a:ext cx="74" cy="17"/>
            </a:xfrm>
            <a:custGeom>
              <a:avLst/>
              <a:gdLst/>
              <a:ahLst/>
              <a:cxnLst>
                <a:cxn ang="0">
                  <a:pos x="73" y="16"/>
                </a:cxn>
                <a:cxn ang="0">
                  <a:pos x="70" y="16"/>
                </a:cxn>
                <a:cxn ang="0">
                  <a:pos x="66" y="10"/>
                </a:cxn>
                <a:cxn ang="0">
                  <a:pos x="60" y="7"/>
                </a:cxn>
                <a:cxn ang="0">
                  <a:pos x="54" y="3"/>
                </a:cxn>
                <a:cxn ang="0">
                  <a:pos x="47" y="0"/>
                </a:cxn>
                <a:cxn ang="0">
                  <a:pos x="41" y="0"/>
                </a:cxn>
                <a:cxn ang="0">
                  <a:pos x="35" y="0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16" y="3"/>
                </a:cxn>
                <a:cxn ang="0">
                  <a:pos x="9" y="7"/>
                </a:cxn>
                <a:cxn ang="0">
                  <a:pos x="3" y="10"/>
                </a:cxn>
                <a:cxn ang="0">
                  <a:pos x="0" y="16"/>
                </a:cxn>
              </a:cxnLst>
              <a:rect l="0" t="0" r="r" b="b"/>
              <a:pathLst>
                <a:path w="74" h="17">
                  <a:moveTo>
                    <a:pt x="73" y="16"/>
                  </a:moveTo>
                  <a:lnTo>
                    <a:pt x="70" y="16"/>
                  </a:lnTo>
                  <a:lnTo>
                    <a:pt x="66" y="10"/>
                  </a:lnTo>
                  <a:lnTo>
                    <a:pt x="60" y="7"/>
                  </a:lnTo>
                  <a:lnTo>
                    <a:pt x="54" y="3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6" y="3"/>
                  </a:lnTo>
                  <a:lnTo>
                    <a:pt x="9" y="7"/>
                  </a:lnTo>
                  <a:lnTo>
                    <a:pt x="3" y="10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88" name="Freeform 183">
              <a:extLst>
                <a:ext uri="{FF2B5EF4-FFF2-40B4-BE49-F238E27FC236}">
                  <a16:creationId xmlns:a16="http://schemas.microsoft.com/office/drawing/2014/main" id="{704FD212-C0C2-469C-9DEE-84FD98F5C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" y="1544"/>
              <a:ext cx="48" cy="14"/>
            </a:xfrm>
            <a:custGeom>
              <a:avLst/>
              <a:gdLst/>
              <a:ahLst/>
              <a:cxnLst>
                <a:cxn ang="0">
                  <a:pos x="47" y="13"/>
                </a:cxn>
                <a:cxn ang="0">
                  <a:pos x="44" y="10"/>
                </a:cxn>
                <a:cxn ang="0">
                  <a:pos x="38" y="7"/>
                </a:cxn>
                <a:cxn ang="0">
                  <a:pos x="35" y="3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2" y="3"/>
                </a:cxn>
                <a:cxn ang="0">
                  <a:pos x="6" y="3"/>
                </a:cxn>
                <a:cxn ang="0">
                  <a:pos x="3" y="7"/>
                </a:cxn>
                <a:cxn ang="0">
                  <a:pos x="0" y="13"/>
                </a:cxn>
              </a:cxnLst>
              <a:rect l="0" t="0" r="r" b="b"/>
              <a:pathLst>
                <a:path w="48" h="14">
                  <a:moveTo>
                    <a:pt x="47" y="13"/>
                  </a:moveTo>
                  <a:lnTo>
                    <a:pt x="44" y="10"/>
                  </a:lnTo>
                  <a:lnTo>
                    <a:pt x="38" y="7"/>
                  </a:lnTo>
                  <a:lnTo>
                    <a:pt x="35" y="3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2" y="3"/>
                  </a:lnTo>
                  <a:lnTo>
                    <a:pt x="6" y="3"/>
                  </a:lnTo>
                  <a:lnTo>
                    <a:pt x="3" y="7"/>
                  </a:lnTo>
                  <a:lnTo>
                    <a:pt x="0" y="1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89" name="Freeform 184">
              <a:extLst>
                <a:ext uri="{FF2B5EF4-FFF2-40B4-BE49-F238E27FC236}">
                  <a16:creationId xmlns:a16="http://schemas.microsoft.com/office/drawing/2014/main" id="{34EE19AA-06A0-46F3-988E-B8A4B654F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1637"/>
              <a:ext cx="78" cy="5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7" y="16"/>
                </a:cxn>
                <a:cxn ang="0">
                  <a:pos x="13" y="6"/>
                </a:cxn>
                <a:cxn ang="0">
                  <a:pos x="23" y="3"/>
                </a:cxn>
                <a:cxn ang="0">
                  <a:pos x="29" y="0"/>
                </a:cxn>
                <a:cxn ang="0">
                  <a:pos x="45" y="0"/>
                </a:cxn>
                <a:cxn ang="0">
                  <a:pos x="54" y="6"/>
                </a:cxn>
                <a:cxn ang="0">
                  <a:pos x="64" y="16"/>
                </a:cxn>
                <a:cxn ang="0">
                  <a:pos x="70" y="28"/>
                </a:cxn>
                <a:cxn ang="0">
                  <a:pos x="77" y="57"/>
                </a:cxn>
              </a:cxnLst>
              <a:rect l="0" t="0" r="r" b="b"/>
              <a:pathLst>
                <a:path w="78" h="58">
                  <a:moveTo>
                    <a:pt x="0" y="19"/>
                  </a:moveTo>
                  <a:lnTo>
                    <a:pt x="7" y="16"/>
                  </a:lnTo>
                  <a:lnTo>
                    <a:pt x="13" y="6"/>
                  </a:lnTo>
                  <a:lnTo>
                    <a:pt x="23" y="3"/>
                  </a:lnTo>
                  <a:lnTo>
                    <a:pt x="29" y="0"/>
                  </a:lnTo>
                  <a:lnTo>
                    <a:pt x="45" y="0"/>
                  </a:lnTo>
                  <a:lnTo>
                    <a:pt x="54" y="6"/>
                  </a:lnTo>
                  <a:lnTo>
                    <a:pt x="64" y="16"/>
                  </a:lnTo>
                  <a:lnTo>
                    <a:pt x="70" y="28"/>
                  </a:lnTo>
                  <a:lnTo>
                    <a:pt x="77" y="5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90" name="Freeform 185">
              <a:extLst>
                <a:ext uri="{FF2B5EF4-FFF2-40B4-BE49-F238E27FC236}">
                  <a16:creationId xmlns:a16="http://schemas.microsoft.com/office/drawing/2014/main" id="{7EC93528-823E-4AF7-BE49-CCC65E773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" y="1557"/>
              <a:ext cx="55" cy="55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0" y="22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7" y="3"/>
                </a:cxn>
                <a:cxn ang="0">
                  <a:pos x="10" y="0"/>
                </a:cxn>
                <a:cxn ang="0">
                  <a:pos x="32" y="3"/>
                </a:cxn>
                <a:cxn ang="0">
                  <a:pos x="45" y="13"/>
                </a:cxn>
                <a:cxn ang="0">
                  <a:pos x="54" y="32"/>
                </a:cxn>
                <a:cxn ang="0">
                  <a:pos x="54" y="54"/>
                </a:cxn>
              </a:cxnLst>
              <a:rect l="0" t="0" r="r" b="b"/>
              <a:pathLst>
                <a:path w="55" h="55">
                  <a:moveTo>
                    <a:pt x="0" y="29"/>
                  </a:moveTo>
                  <a:lnTo>
                    <a:pt x="0" y="22"/>
                  </a:lnTo>
                  <a:lnTo>
                    <a:pt x="0" y="13"/>
                  </a:lnTo>
                  <a:lnTo>
                    <a:pt x="0" y="6"/>
                  </a:lnTo>
                  <a:lnTo>
                    <a:pt x="7" y="3"/>
                  </a:lnTo>
                  <a:lnTo>
                    <a:pt x="10" y="0"/>
                  </a:lnTo>
                  <a:lnTo>
                    <a:pt x="32" y="3"/>
                  </a:lnTo>
                  <a:lnTo>
                    <a:pt x="45" y="13"/>
                  </a:lnTo>
                  <a:lnTo>
                    <a:pt x="54" y="32"/>
                  </a:lnTo>
                  <a:lnTo>
                    <a:pt x="54" y="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91" name="Freeform 186">
              <a:extLst>
                <a:ext uri="{FF2B5EF4-FFF2-40B4-BE49-F238E27FC236}">
                  <a16:creationId xmlns:a16="http://schemas.microsoft.com/office/drawing/2014/main" id="{C889BF2B-DEE3-4370-AB60-3FFD6F414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" y="1528"/>
              <a:ext cx="116" cy="4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" y="7"/>
                </a:cxn>
                <a:cxn ang="0">
                  <a:pos x="16" y="3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5" y="3"/>
                </a:cxn>
                <a:cxn ang="0">
                  <a:pos x="45" y="7"/>
                </a:cxn>
                <a:cxn ang="0">
                  <a:pos x="51" y="10"/>
                </a:cxn>
                <a:cxn ang="0">
                  <a:pos x="57" y="13"/>
                </a:cxn>
                <a:cxn ang="0">
                  <a:pos x="64" y="19"/>
                </a:cxn>
                <a:cxn ang="0">
                  <a:pos x="67" y="26"/>
                </a:cxn>
                <a:cxn ang="0">
                  <a:pos x="70" y="35"/>
                </a:cxn>
                <a:cxn ang="0">
                  <a:pos x="73" y="29"/>
                </a:cxn>
                <a:cxn ang="0">
                  <a:pos x="89" y="29"/>
                </a:cxn>
                <a:cxn ang="0">
                  <a:pos x="95" y="29"/>
                </a:cxn>
                <a:cxn ang="0">
                  <a:pos x="99" y="29"/>
                </a:cxn>
                <a:cxn ang="0">
                  <a:pos x="102" y="32"/>
                </a:cxn>
                <a:cxn ang="0">
                  <a:pos x="108" y="39"/>
                </a:cxn>
                <a:cxn ang="0">
                  <a:pos x="115" y="42"/>
                </a:cxn>
              </a:cxnLst>
              <a:rect l="0" t="0" r="r" b="b"/>
              <a:pathLst>
                <a:path w="116" h="43">
                  <a:moveTo>
                    <a:pt x="0" y="7"/>
                  </a:moveTo>
                  <a:lnTo>
                    <a:pt x="3" y="7"/>
                  </a:lnTo>
                  <a:lnTo>
                    <a:pt x="16" y="3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5" y="3"/>
                  </a:lnTo>
                  <a:lnTo>
                    <a:pt x="45" y="7"/>
                  </a:lnTo>
                  <a:lnTo>
                    <a:pt x="51" y="10"/>
                  </a:lnTo>
                  <a:lnTo>
                    <a:pt x="57" y="13"/>
                  </a:lnTo>
                  <a:lnTo>
                    <a:pt x="64" y="19"/>
                  </a:lnTo>
                  <a:lnTo>
                    <a:pt x="67" y="26"/>
                  </a:lnTo>
                  <a:lnTo>
                    <a:pt x="70" y="35"/>
                  </a:lnTo>
                  <a:lnTo>
                    <a:pt x="73" y="29"/>
                  </a:lnTo>
                  <a:lnTo>
                    <a:pt x="89" y="29"/>
                  </a:lnTo>
                  <a:lnTo>
                    <a:pt x="95" y="29"/>
                  </a:lnTo>
                  <a:lnTo>
                    <a:pt x="99" y="29"/>
                  </a:lnTo>
                  <a:lnTo>
                    <a:pt x="102" y="32"/>
                  </a:lnTo>
                  <a:lnTo>
                    <a:pt x="108" y="39"/>
                  </a:lnTo>
                  <a:lnTo>
                    <a:pt x="115" y="4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92" name="Freeform 187">
              <a:extLst>
                <a:ext uri="{FF2B5EF4-FFF2-40B4-BE49-F238E27FC236}">
                  <a16:creationId xmlns:a16="http://schemas.microsoft.com/office/drawing/2014/main" id="{858F9A2E-908B-4268-A114-DD372E253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" y="1516"/>
              <a:ext cx="71" cy="26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12"/>
                </a:cxn>
                <a:cxn ang="0">
                  <a:pos x="6" y="9"/>
                </a:cxn>
                <a:cxn ang="0">
                  <a:pos x="13" y="6"/>
                </a:cxn>
                <a:cxn ang="0">
                  <a:pos x="32" y="0"/>
                </a:cxn>
                <a:cxn ang="0">
                  <a:pos x="41" y="0"/>
                </a:cxn>
                <a:cxn ang="0">
                  <a:pos x="57" y="3"/>
                </a:cxn>
                <a:cxn ang="0">
                  <a:pos x="70" y="6"/>
                </a:cxn>
              </a:cxnLst>
              <a:rect l="0" t="0" r="r" b="b"/>
              <a:pathLst>
                <a:path w="71" h="26">
                  <a:moveTo>
                    <a:pt x="0" y="25"/>
                  </a:moveTo>
                  <a:lnTo>
                    <a:pt x="0" y="12"/>
                  </a:lnTo>
                  <a:lnTo>
                    <a:pt x="6" y="9"/>
                  </a:lnTo>
                  <a:lnTo>
                    <a:pt x="13" y="6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70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93" name="Freeform 188">
              <a:extLst>
                <a:ext uri="{FF2B5EF4-FFF2-40B4-BE49-F238E27FC236}">
                  <a16:creationId xmlns:a16="http://schemas.microsoft.com/office/drawing/2014/main" id="{D91F8BB8-C9E6-4BAC-A869-2D0349D24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1509"/>
              <a:ext cx="68" cy="3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" y="7"/>
                </a:cxn>
                <a:cxn ang="0">
                  <a:pos x="10" y="3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42" y="0"/>
                </a:cxn>
                <a:cxn ang="0">
                  <a:pos x="51" y="0"/>
                </a:cxn>
                <a:cxn ang="0">
                  <a:pos x="64" y="10"/>
                </a:cxn>
                <a:cxn ang="0">
                  <a:pos x="67" y="13"/>
                </a:cxn>
                <a:cxn ang="0">
                  <a:pos x="67" y="29"/>
                </a:cxn>
              </a:cxnLst>
              <a:rect l="0" t="0" r="r" b="b"/>
              <a:pathLst>
                <a:path w="68" h="30">
                  <a:moveTo>
                    <a:pt x="0" y="13"/>
                  </a:moveTo>
                  <a:lnTo>
                    <a:pt x="4" y="7"/>
                  </a:lnTo>
                  <a:lnTo>
                    <a:pt x="10" y="3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64" y="10"/>
                  </a:lnTo>
                  <a:lnTo>
                    <a:pt x="67" y="13"/>
                  </a:lnTo>
                  <a:lnTo>
                    <a:pt x="67" y="2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94" name="Freeform 189">
              <a:extLst>
                <a:ext uri="{FF2B5EF4-FFF2-40B4-BE49-F238E27FC236}">
                  <a16:creationId xmlns:a16="http://schemas.microsoft.com/office/drawing/2014/main" id="{8A233CB4-F3AD-4570-B827-C8A066B04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6" y="1516"/>
              <a:ext cx="58" cy="2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9"/>
                </a:cxn>
                <a:cxn ang="0">
                  <a:pos x="6" y="3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8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7" y="19"/>
                </a:cxn>
              </a:cxnLst>
              <a:rect l="0" t="0" r="r" b="b"/>
              <a:pathLst>
                <a:path w="58" h="20">
                  <a:moveTo>
                    <a:pt x="0" y="12"/>
                  </a:moveTo>
                  <a:lnTo>
                    <a:pt x="3" y="9"/>
                  </a:lnTo>
                  <a:lnTo>
                    <a:pt x="6" y="3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7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95" name="Freeform 190">
              <a:extLst>
                <a:ext uri="{FF2B5EF4-FFF2-40B4-BE49-F238E27FC236}">
                  <a16:creationId xmlns:a16="http://schemas.microsoft.com/office/drawing/2014/main" id="{AFF1DD57-1227-417A-833F-88B71A599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" y="1493"/>
              <a:ext cx="48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7"/>
                </a:cxn>
                <a:cxn ang="0">
                  <a:pos x="9" y="13"/>
                </a:cxn>
                <a:cxn ang="0">
                  <a:pos x="12" y="23"/>
                </a:cxn>
                <a:cxn ang="0">
                  <a:pos x="15" y="19"/>
                </a:cxn>
                <a:cxn ang="0">
                  <a:pos x="19" y="16"/>
                </a:cxn>
                <a:cxn ang="0">
                  <a:pos x="31" y="16"/>
                </a:cxn>
                <a:cxn ang="0">
                  <a:pos x="35" y="16"/>
                </a:cxn>
                <a:cxn ang="0">
                  <a:pos x="41" y="23"/>
                </a:cxn>
                <a:cxn ang="0">
                  <a:pos x="47" y="32"/>
                </a:cxn>
              </a:cxnLst>
              <a:rect l="0" t="0" r="r" b="b"/>
              <a:pathLst>
                <a:path w="48" h="33">
                  <a:moveTo>
                    <a:pt x="0" y="0"/>
                  </a:moveTo>
                  <a:lnTo>
                    <a:pt x="6" y="7"/>
                  </a:lnTo>
                  <a:lnTo>
                    <a:pt x="9" y="13"/>
                  </a:lnTo>
                  <a:lnTo>
                    <a:pt x="12" y="23"/>
                  </a:lnTo>
                  <a:lnTo>
                    <a:pt x="15" y="19"/>
                  </a:lnTo>
                  <a:lnTo>
                    <a:pt x="19" y="16"/>
                  </a:lnTo>
                  <a:lnTo>
                    <a:pt x="31" y="16"/>
                  </a:lnTo>
                  <a:lnTo>
                    <a:pt x="35" y="16"/>
                  </a:lnTo>
                  <a:lnTo>
                    <a:pt x="41" y="23"/>
                  </a:lnTo>
                  <a:lnTo>
                    <a:pt x="47" y="3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96" name="Freeform 191">
              <a:extLst>
                <a:ext uri="{FF2B5EF4-FFF2-40B4-BE49-F238E27FC236}">
                  <a16:creationId xmlns:a16="http://schemas.microsoft.com/office/drawing/2014/main" id="{9B06EC07-10E5-448C-A7A5-AF7453D6C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" y="1487"/>
              <a:ext cx="55" cy="2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16"/>
                </a:cxn>
                <a:cxn ang="0">
                  <a:pos x="3" y="13"/>
                </a:cxn>
                <a:cxn ang="0">
                  <a:pos x="9" y="6"/>
                </a:cxn>
                <a:cxn ang="0">
                  <a:pos x="12" y="6"/>
                </a:cxn>
                <a:cxn ang="0">
                  <a:pos x="22" y="3"/>
                </a:cxn>
                <a:cxn ang="0">
                  <a:pos x="28" y="3"/>
                </a:cxn>
                <a:cxn ang="0">
                  <a:pos x="38" y="0"/>
                </a:cxn>
                <a:cxn ang="0">
                  <a:pos x="44" y="3"/>
                </a:cxn>
                <a:cxn ang="0">
                  <a:pos x="50" y="6"/>
                </a:cxn>
                <a:cxn ang="0">
                  <a:pos x="54" y="6"/>
                </a:cxn>
              </a:cxnLst>
              <a:rect l="0" t="0" r="r" b="b"/>
              <a:pathLst>
                <a:path w="55" h="23">
                  <a:moveTo>
                    <a:pt x="0" y="22"/>
                  </a:moveTo>
                  <a:lnTo>
                    <a:pt x="0" y="16"/>
                  </a:lnTo>
                  <a:lnTo>
                    <a:pt x="3" y="13"/>
                  </a:lnTo>
                  <a:lnTo>
                    <a:pt x="9" y="6"/>
                  </a:lnTo>
                  <a:lnTo>
                    <a:pt x="12" y="6"/>
                  </a:lnTo>
                  <a:lnTo>
                    <a:pt x="22" y="3"/>
                  </a:lnTo>
                  <a:lnTo>
                    <a:pt x="28" y="3"/>
                  </a:lnTo>
                  <a:lnTo>
                    <a:pt x="38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4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97" name="Freeform 192">
              <a:extLst>
                <a:ext uri="{FF2B5EF4-FFF2-40B4-BE49-F238E27FC236}">
                  <a16:creationId xmlns:a16="http://schemas.microsoft.com/office/drawing/2014/main" id="{4E8386E9-1782-4AE6-8B6F-FA5052308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4" y="1525"/>
              <a:ext cx="52" cy="36"/>
            </a:xfrm>
            <a:custGeom>
              <a:avLst/>
              <a:gdLst/>
              <a:ahLst/>
              <a:cxnLst>
                <a:cxn ang="0">
                  <a:pos x="3" y="35"/>
                </a:cxn>
                <a:cxn ang="0">
                  <a:pos x="3" y="32"/>
                </a:cxn>
                <a:cxn ang="0">
                  <a:pos x="0" y="22"/>
                </a:cxn>
                <a:cxn ang="0">
                  <a:pos x="3" y="16"/>
                </a:cxn>
                <a:cxn ang="0">
                  <a:pos x="7" y="13"/>
                </a:cxn>
                <a:cxn ang="0">
                  <a:pos x="10" y="10"/>
                </a:cxn>
                <a:cxn ang="0">
                  <a:pos x="16" y="6"/>
                </a:cxn>
                <a:cxn ang="0">
                  <a:pos x="22" y="3"/>
                </a:cxn>
                <a:cxn ang="0">
                  <a:pos x="29" y="0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45" y="3"/>
                </a:cxn>
                <a:cxn ang="0">
                  <a:pos x="51" y="10"/>
                </a:cxn>
              </a:cxnLst>
              <a:rect l="0" t="0" r="r" b="b"/>
              <a:pathLst>
                <a:path w="52" h="36">
                  <a:moveTo>
                    <a:pt x="3" y="35"/>
                  </a:moveTo>
                  <a:lnTo>
                    <a:pt x="3" y="32"/>
                  </a:lnTo>
                  <a:lnTo>
                    <a:pt x="0" y="22"/>
                  </a:lnTo>
                  <a:lnTo>
                    <a:pt x="3" y="16"/>
                  </a:lnTo>
                  <a:lnTo>
                    <a:pt x="7" y="13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3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5" y="3"/>
                  </a:lnTo>
                  <a:lnTo>
                    <a:pt x="51" y="1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98" name="Freeform 193">
              <a:extLst>
                <a:ext uri="{FF2B5EF4-FFF2-40B4-BE49-F238E27FC236}">
                  <a16:creationId xmlns:a16="http://schemas.microsoft.com/office/drawing/2014/main" id="{AAE14B29-46C5-4AAD-947F-E82F51983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" y="1563"/>
              <a:ext cx="45" cy="43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2"/>
                </a:cxn>
                <a:cxn ang="0">
                  <a:pos x="0" y="26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6" y="7"/>
                </a:cxn>
                <a:cxn ang="0">
                  <a:pos x="13" y="0"/>
                </a:cxn>
                <a:cxn ang="0">
                  <a:pos x="22" y="0"/>
                </a:cxn>
                <a:cxn ang="0">
                  <a:pos x="28" y="0"/>
                </a:cxn>
                <a:cxn ang="0">
                  <a:pos x="32" y="0"/>
                </a:cxn>
                <a:cxn ang="0">
                  <a:pos x="41" y="7"/>
                </a:cxn>
                <a:cxn ang="0">
                  <a:pos x="44" y="10"/>
                </a:cxn>
              </a:cxnLst>
              <a:rect l="0" t="0" r="r" b="b"/>
              <a:pathLst>
                <a:path w="45" h="43">
                  <a:moveTo>
                    <a:pt x="0" y="42"/>
                  </a:moveTo>
                  <a:lnTo>
                    <a:pt x="0" y="32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0" y="7"/>
                  </a:lnTo>
                  <a:lnTo>
                    <a:pt x="6" y="7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41" y="7"/>
                  </a:lnTo>
                  <a:lnTo>
                    <a:pt x="44" y="1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199" name="Freeform 194">
              <a:extLst>
                <a:ext uri="{FF2B5EF4-FFF2-40B4-BE49-F238E27FC236}">
                  <a16:creationId xmlns:a16="http://schemas.microsoft.com/office/drawing/2014/main" id="{8135A274-FAD1-4DCB-9361-2AE4580BF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" y="1605"/>
              <a:ext cx="42" cy="39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6" y="9"/>
                </a:cxn>
                <a:cxn ang="0">
                  <a:pos x="13" y="6"/>
                </a:cxn>
                <a:cxn ang="0">
                  <a:pos x="22" y="3"/>
                </a:cxn>
                <a:cxn ang="0">
                  <a:pos x="28" y="0"/>
                </a:cxn>
                <a:cxn ang="0">
                  <a:pos x="35" y="3"/>
                </a:cxn>
                <a:cxn ang="0">
                  <a:pos x="41" y="6"/>
                </a:cxn>
              </a:cxnLst>
              <a:rect l="0" t="0" r="r" b="b"/>
              <a:pathLst>
                <a:path w="42" h="39">
                  <a:moveTo>
                    <a:pt x="0" y="38"/>
                  </a:moveTo>
                  <a:lnTo>
                    <a:pt x="0" y="25"/>
                  </a:lnTo>
                  <a:lnTo>
                    <a:pt x="0" y="13"/>
                  </a:lnTo>
                  <a:lnTo>
                    <a:pt x="6" y="9"/>
                  </a:lnTo>
                  <a:lnTo>
                    <a:pt x="13" y="6"/>
                  </a:lnTo>
                  <a:lnTo>
                    <a:pt x="22" y="3"/>
                  </a:lnTo>
                  <a:lnTo>
                    <a:pt x="28" y="0"/>
                  </a:lnTo>
                  <a:lnTo>
                    <a:pt x="35" y="3"/>
                  </a:lnTo>
                  <a:lnTo>
                    <a:pt x="41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00" name="Freeform 195">
              <a:extLst>
                <a:ext uri="{FF2B5EF4-FFF2-40B4-BE49-F238E27FC236}">
                  <a16:creationId xmlns:a16="http://schemas.microsoft.com/office/drawing/2014/main" id="{72868662-24C1-4057-B900-F23EE15AB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1" y="1643"/>
              <a:ext cx="39" cy="46"/>
            </a:xfrm>
            <a:custGeom>
              <a:avLst/>
              <a:gdLst/>
              <a:ahLst/>
              <a:cxnLst>
                <a:cxn ang="0">
                  <a:pos x="3" y="45"/>
                </a:cxn>
                <a:cxn ang="0">
                  <a:pos x="0" y="35"/>
                </a:cxn>
                <a:cxn ang="0">
                  <a:pos x="0" y="22"/>
                </a:cxn>
                <a:cxn ang="0">
                  <a:pos x="3" y="13"/>
                </a:cxn>
                <a:cxn ang="0">
                  <a:pos x="6" y="6"/>
                </a:cxn>
                <a:cxn ang="0">
                  <a:pos x="9" y="3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38" y="0"/>
                </a:cxn>
              </a:cxnLst>
              <a:rect l="0" t="0" r="r" b="b"/>
              <a:pathLst>
                <a:path w="39" h="46">
                  <a:moveTo>
                    <a:pt x="3" y="45"/>
                  </a:moveTo>
                  <a:lnTo>
                    <a:pt x="0" y="35"/>
                  </a:lnTo>
                  <a:lnTo>
                    <a:pt x="0" y="22"/>
                  </a:lnTo>
                  <a:lnTo>
                    <a:pt x="3" y="13"/>
                  </a:lnTo>
                  <a:lnTo>
                    <a:pt x="6" y="6"/>
                  </a:lnTo>
                  <a:lnTo>
                    <a:pt x="9" y="3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01" name="Freeform 196">
              <a:extLst>
                <a:ext uri="{FF2B5EF4-FFF2-40B4-BE49-F238E27FC236}">
                  <a16:creationId xmlns:a16="http://schemas.microsoft.com/office/drawing/2014/main" id="{6E5E6D88-7BAC-4CA0-AD19-6BFD26C94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" y="1688"/>
              <a:ext cx="55" cy="26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19"/>
                </a:cxn>
                <a:cxn ang="0">
                  <a:pos x="7" y="12"/>
                </a:cxn>
                <a:cxn ang="0">
                  <a:pos x="19" y="6"/>
                </a:cxn>
                <a:cxn ang="0">
                  <a:pos x="32" y="0"/>
                </a:cxn>
                <a:cxn ang="0">
                  <a:pos x="45" y="0"/>
                </a:cxn>
                <a:cxn ang="0">
                  <a:pos x="54" y="6"/>
                </a:cxn>
              </a:cxnLst>
              <a:rect l="0" t="0" r="r" b="b"/>
              <a:pathLst>
                <a:path w="55" h="26">
                  <a:moveTo>
                    <a:pt x="0" y="25"/>
                  </a:moveTo>
                  <a:lnTo>
                    <a:pt x="3" y="19"/>
                  </a:lnTo>
                  <a:lnTo>
                    <a:pt x="7" y="12"/>
                  </a:lnTo>
                  <a:lnTo>
                    <a:pt x="19" y="6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4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02" name="Freeform 197">
              <a:extLst>
                <a:ext uri="{FF2B5EF4-FFF2-40B4-BE49-F238E27FC236}">
                  <a16:creationId xmlns:a16="http://schemas.microsoft.com/office/drawing/2014/main" id="{94DBCAED-CBAF-4137-B7FF-039B964F3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1898"/>
              <a:ext cx="103" cy="18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6" y="41"/>
                </a:cxn>
                <a:cxn ang="0">
                  <a:pos x="13" y="77"/>
                </a:cxn>
                <a:cxn ang="0">
                  <a:pos x="3" y="118"/>
                </a:cxn>
                <a:cxn ang="0">
                  <a:pos x="0" y="166"/>
                </a:cxn>
                <a:cxn ang="0">
                  <a:pos x="7" y="175"/>
                </a:cxn>
                <a:cxn ang="0">
                  <a:pos x="16" y="179"/>
                </a:cxn>
                <a:cxn ang="0">
                  <a:pos x="38" y="179"/>
                </a:cxn>
                <a:cxn ang="0">
                  <a:pos x="51" y="179"/>
                </a:cxn>
                <a:cxn ang="0">
                  <a:pos x="61" y="179"/>
                </a:cxn>
                <a:cxn ang="0">
                  <a:pos x="73" y="182"/>
                </a:cxn>
                <a:cxn ang="0">
                  <a:pos x="83" y="185"/>
                </a:cxn>
                <a:cxn ang="0">
                  <a:pos x="95" y="179"/>
                </a:cxn>
                <a:cxn ang="0">
                  <a:pos x="102" y="179"/>
                </a:cxn>
              </a:cxnLst>
              <a:rect l="0" t="0" r="r" b="b"/>
              <a:pathLst>
                <a:path w="103" h="186">
                  <a:moveTo>
                    <a:pt x="13" y="0"/>
                  </a:moveTo>
                  <a:lnTo>
                    <a:pt x="16" y="41"/>
                  </a:lnTo>
                  <a:lnTo>
                    <a:pt x="13" y="77"/>
                  </a:lnTo>
                  <a:lnTo>
                    <a:pt x="3" y="118"/>
                  </a:lnTo>
                  <a:lnTo>
                    <a:pt x="0" y="166"/>
                  </a:lnTo>
                  <a:lnTo>
                    <a:pt x="7" y="175"/>
                  </a:lnTo>
                  <a:lnTo>
                    <a:pt x="16" y="179"/>
                  </a:lnTo>
                  <a:lnTo>
                    <a:pt x="38" y="179"/>
                  </a:lnTo>
                  <a:lnTo>
                    <a:pt x="51" y="179"/>
                  </a:lnTo>
                  <a:lnTo>
                    <a:pt x="61" y="179"/>
                  </a:lnTo>
                  <a:lnTo>
                    <a:pt x="73" y="182"/>
                  </a:lnTo>
                  <a:lnTo>
                    <a:pt x="83" y="185"/>
                  </a:lnTo>
                  <a:lnTo>
                    <a:pt x="95" y="179"/>
                  </a:lnTo>
                  <a:lnTo>
                    <a:pt x="102" y="17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03" name="Freeform 198">
              <a:extLst>
                <a:ext uri="{FF2B5EF4-FFF2-40B4-BE49-F238E27FC236}">
                  <a16:creationId xmlns:a16="http://schemas.microsoft.com/office/drawing/2014/main" id="{4A8C6B42-60A9-48E2-AE97-650556CD3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1879"/>
              <a:ext cx="30" cy="1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5"/>
                </a:cxn>
                <a:cxn ang="0">
                  <a:pos x="16" y="60"/>
                </a:cxn>
                <a:cxn ang="0">
                  <a:pos x="26" y="108"/>
                </a:cxn>
                <a:cxn ang="0">
                  <a:pos x="29" y="137"/>
                </a:cxn>
              </a:cxnLst>
              <a:rect l="0" t="0" r="r" b="b"/>
              <a:pathLst>
                <a:path w="30" h="138">
                  <a:moveTo>
                    <a:pt x="0" y="0"/>
                  </a:moveTo>
                  <a:lnTo>
                    <a:pt x="4" y="25"/>
                  </a:lnTo>
                  <a:lnTo>
                    <a:pt x="16" y="60"/>
                  </a:lnTo>
                  <a:lnTo>
                    <a:pt x="26" y="108"/>
                  </a:lnTo>
                  <a:lnTo>
                    <a:pt x="29" y="13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04" name="Freeform 199">
              <a:extLst>
                <a:ext uri="{FF2B5EF4-FFF2-40B4-BE49-F238E27FC236}">
                  <a16:creationId xmlns:a16="http://schemas.microsoft.com/office/drawing/2014/main" id="{207710E5-C642-424E-ABC8-9DCC813A0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2096"/>
              <a:ext cx="1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16"/>
                </a:cxn>
                <a:cxn ang="0">
                  <a:pos x="6" y="44"/>
                </a:cxn>
                <a:cxn ang="0">
                  <a:pos x="6" y="70"/>
                </a:cxn>
                <a:cxn ang="0">
                  <a:pos x="3" y="83"/>
                </a:cxn>
                <a:cxn ang="0">
                  <a:pos x="0" y="111"/>
                </a:cxn>
                <a:cxn ang="0">
                  <a:pos x="3" y="121"/>
                </a:cxn>
                <a:cxn ang="0">
                  <a:pos x="9" y="130"/>
                </a:cxn>
              </a:cxnLst>
              <a:rect l="0" t="0" r="r" b="b"/>
              <a:pathLst>
                <a:path w="10" h="131">
                  <a:moveTo>
                    <a:pt x="6" y="0"/>
                  </a:moveTo>
                  <a:lnTo>
                    <a:pt x="6" y="16"/>
                  </a:lnTo>
                  <a:lnTo>
                    <a:pt x="6" y="44"/>
                  </a:lnTo>
                  <a:lnTo>
                    <a:pt x="6" y="70"/>
                  </a:lnTo>
                  <a:lnTo>
                    <a:pt x="3" y="83"/>
                  </a:lnTo>
                  <a:lnTo>
                    <a:pt x="0" y="111"/>
                  </a:lnTo>
                  <a:lnTo>
                    <a:pt x="3" y="121"/>
                  </a:lnTo>
                  <a:lnTo>
                    <a:pt x="9" y="1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05" name="Freeform 200">
              <a:extLst>
                <a:ext uri="{FF2B5EF4-FFF2-40B4-BE49-F238E27FC236}">
                  <a16:creationId xmlns:a16="http://schemas.microsoft.com/office/drawing/2014/main" id="{09664185-3D6F-4897-A1BB-867F10DAB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" y="2118"/>
              <a:ext cx="106" cy="23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2" y="0"/>
                </a:cxn>
                <a:cxn ang="0">
                  <a:pos x="86" y="6"/>
                </a:cxn>
                <a:cxn ang="0">
                  <a:pos x="77" y="13"/>
                </a:cxn>
                <a:cxn ang="0">
                  <a:pos x="64" y="16"/>
                </a:cxn>
                <a:cxn ang="0">
                  <a:pos x="38" y="19"/>
                </a:cxn>
                <a:cxn ang="0">
                  <a:pos x="29" y="22"/>
                </a:cxn>
                <a:cxn ang="0">
                  <a:pos x="10" y="22"/>
                </a:cxn>
                <a:cxn ang="0">
                  <a:pos x="0" y="19"/>
                </a:cxn>
              </a:cxnLst>
              <a:rect l="0" t="0" r="r" b="b"/>
              <a:pathLst>
                <a:path w="106" h="23">
                  <a:moveTo>
                    <a:pt x="105" y="0"/>
                  </a:moveTo>
                  <a:lnTo>
                    <a:pt x="102" y="0"/>
                  </a:lnTo>
                  <a:lnTo>
                    <a:pt x="86" y="6"/>
                  </a:lnTo>
                  <a:lnTo>
                    <a:pt x="77" y="13"/>
                  </a:lnTo>
                  <a:lnTo>
                    <a:pt x="64" y="16"/>
                  </a:lnTo>
                  <a:lnTo>
                    <a:pt x="38" y="19"/>
                  </a:lnTo>
                  <a:lnTo>
                    <a:pt x="29" y="22"/>
                  </a:lnTo>
                  <a:lnTo>
                    <a:pt x="10" y="22"/>
                  </a:lnTo>
                  <a:lnTo>
                    <a:pt x="0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06" name="Freeform 201">
              <a:extLst>
                <a:ext uri="{FF2B5EF4-FFF2-40B4-BE49-F238E27FC236}">
                  <a16:creationId xmlns:a16="http://schemas.microsoft.com/office/drawing/2014/main" id="{6D9FE7A2-3AA7-45BC-ACC0-1C4AF5AD4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2137"/>
              <a:ext cx="7" cy="84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0" y="77"/>
                </a:cxn>
                <a:cxn ang="0">
                  <a:pos x="0" y="64"/>
                </a:cxn>
                <a:cxn ang="0">
                  <a:pos x="6" y="48"/>
                </a:cxn>
                <a:cxn ang="0">
                  <a:pos x="6" y="29"/>
                </a:cxn>
                <a:cxn ang="0">
                  <a:pos x="6" y="0"/>
                </a:cxn>
              </a:cxnLst>
              <a:rect l="0" t="0" r="r" b="b"/>
              <a:pathLst>
                <a:path w="7" h="84">
                  <a:moveTo>
                    <a:pt x="0" y="83"/>
                  </a:moveTo>
                  <a:lnTo>
                    <a:pt x="0" y="77"/>
                  </a:lnTo>
                  <a:lnTo>
                    <a:pt x="0" y="64"/>
                  </a:lnTo>
                  <a:lnTo>
                    <a:pt x="6" y="48"/>
                  </a:lnTo>
                  <a:lnTo>
                    <a:pt x="6" y="29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07" name="Freeform 202">
              <a:extLst>
                <a:ext uri="{FF2B5EF4-FFF2-40B4-BE49-F238E27FC236}">
                  <a16:creationId xmlns:a16="http://schemas.microsoft.com/office/drawing/2014/main" id="{15D3E94C-3510-48F6-B2C5-84BA5417E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" y="1946"/>
              <a:ext cx="24" cy="119"/>
            </a:xfrm>
            <a:custGeom>
              <a:avLst/>
              <a:gdLst/>
              <a:ahLst/>
              <a:cxnLst>
                <a:cxn ang="0">
                  <a:pos x="23" y="118"/>
                </a:cxn>
                <a:cxn ang="0">
                  <a:pos x="7" y="111"/>
                </a:cxn>
                <a:cxn ang="0">
                  <a:pos x="7" y="83"/>
                </a:cxn>
                <a:cxn ang="0">
                  <a:pos x="0" y="60"/>
                </a:cxn>
                <a:cxn ang="0">
                  <a:pos x="0" y="32"/>
                </a:cxn>
                <a:cxn ang="0">
                  <a:pos x="0" y="0"/>
                </a:cxn>
              </a:cxnLst>
              <a:rect l="0" t="0" r="r" b="b"/>
              <a:pathLst>
                <a:path w="24" h="119">
                  <a:moveTo>
                    <a:pt x="23" y="118"/>
                  </a:moveTo>
                  <a:lnTo>
                    <a:pt x="7" y="111"/>
                  </a:lnTo>
                  <a:lnTo>
                    <a:pt x="7" y="83"/>
                  </a:lnTo>
                  <a:lnTo>
                    <a:pt x="0" y="60"/>
                  </a:lnTo>
                  <a:lnTo>
                    <a:pt x="0" y="3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08" name="Freeform 203">
              <a:extLst>
                <a:ext uri="{FF2B5EF4-FFF2-40B4-BE49-F238E27FC236}">
                  <a16:creationId xmlns:a16="http://schemas.microsoft.com/office/drawing/2014/main" id="{33C075AC-C6F9-4A69-AE74-7C37D8AB7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1860"/>
              <a:ext cx="45" cy="1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" y="9"/>
                </a:cxn>
                <a:cxn ang="0">
                  <a:pos x="9" y="6"/>
                </a:cxn>
                <a:cxn ang="0">
                  <a:pos x="16" y="6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32" y="3"/>
                </a:cxn>
                <a:cxn ang="0">
                  <a:pos x="44" y="9"/>
                </a:cxn>
              </a:cxnLst>
              <a:rect l="0" t="0" r="r" b="b"/>
              <a:pathLst>
                <a:path w="45" h="10">
                  <a:moveTo>
                    <a:pt x="0" y="6"/>
                  </a:moveTo>
                  <a:lnTo>
                    <a:pt x="3" y="9"/>
                  </a:lnTo>
                  <a:lnTo>
                    <a:pt x="9" y="6"/>
                  </a:lnTo>
                  <a:lnTo>
                    <a:pt x="16" y="6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2" y="3"/>
                  </a:lnTo>
                  <a:lnTo>
                    <a:pt x="44" y="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09" name="Freeform 204">
              <a:extLst>
                <a:ext uri="{FF2B5EF4-FFF2-40B4-BE49-F238E27FC236}">
                  <a16:creationId xmlns:a16="http://schemas.microsoft.com/office/drawing/2014/main" id="{5D9C635E-2CBB-40B4-996A-45AA25596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" y="1879"/>
              <a:ext cx="7" cy="33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5"/>
                </a:cxn>
                <a:cxn ang="0">
                  <a:pos x="3" y="19"/>
                </a:cxn>
                <a:cxn ang="0">
                  <a:pos x="6" y="13"/>
                </a:cxn>
                <a:cxn ang="0">
                  <a:pos x="6" y="6"/>
                </a:cxn>
                <a:cxn ang="0">
                  <a:pos x="6" y="3"/>
                </a:cxn>
                <a:cxn ang="0">
                  <a:pos x="0" y="0"/>
                </a:cxn>
              </a:cxnLst>
              <a:rect l="0" t="0" r="r" b="b"/>
              <a:pathLst>
                <a:path w="7" h="33">
                  <a:moveTo>
                    <a:pt x="0" y="32"/>
                  </a:moveTo>
                  <a:lnTo>
                    <a:pt x="0" y="25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6" y="6"/>
                  </a:ln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10" name="Freeform 205">
              <a:extLst>
                <a:ext uri="{FF2B5EF4-FFF2-40B4-BE49-F238E27FC236}">
                  <a16:creationId xmlns:a16="http://schemas.microsoft.com/office/drawing/2014/main" id="{20B60EF4-082F-4F12-96B9-5EE31FEC3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" y="1930"/>
              <a:ext cx="33" cy="125"/>
            </a:xfrm>
            <a:custGeom>
              <a:avLst/>
              <a:gdLst/>
              <a:ahLst/>
              <a:cxnLst>
                <a:cxn ang="0">
                  <a:pos x="32" y="124"/>
                </a:cxn>
                <a:cxn ang="0">
                  <a:pos x="26" y="124"/>
                </a:cxn>
                <a:cxn ang="0">
                  <a:pos x="22" y="121"/>
                </a:cxn>
                <a:cxn ang="0">
                  <a:pos x="22" y="111"/>
                </a:cxn>
                <a:cxn ang="0">
                  <a:pos x="22" y="92"/>
                </a:cxn>
                <a:cxn ang="0">
                  <a:pos x="16" y="54"/>
                </a:cxn>
                <a:cxn ang="0">
                  <a:pos x="10" y="32"/>
                </a:cxn>
                <a:cxn ang="0">
                  <a:pos x="0" y="0"/>
                </a:cxn>
              </a:cxnLst>
              <a:rect l="0" t="0" r="r" b="b"/>
              <a:pathLst>
                <a:path w="33" h="125">
                  <a:moveTo>
                    <a:pt x="32" y="124"/>
                  </a:moveTo>
                  <a:lnTo>
                    <a:pt x="26" y="124"/>
                  </a:lnTo>
                  <a:lnTo>
                    <a:pt x="22" y="121"/>
                  </a:lnTo>
                  <a:lnTo>
                    <a:pt x="22" y="111"/>
                  </a:lnTo>
                  <a:lnTo>
                    <a:pt x="22" y="92"/>
                  </a:lnTo>
                  <a:lnTo>
                    <a:pt x="16" y="54"/>
                  </a:lnTo>
                  <a:lnTo>
                    <a:pt x="10" y="3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11" name="Freeform 206">
              <a:extLst>
                <a:ext uri="{FF2B5EF4-FFF2-40B4-BE49-F238E27FC236}">
                  <a16:creationId xmlns:a16="http://schemas.microsoft.com/office/drawing/2014/main" id="{3226408A-19B7-46C9-BE15-D3D0678BB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" y="2064"/>
              <a:ext cx="100" cy="1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0" y="13"/>
                </a:cxn>
                <a:cxn ang="0">
                  <a:pos x="22" y="13"/>
                </a:cxn>
                <a:cxn ang="0">
                  <a:pos x="29" y="0"/>
                </a:cxn>
                <a:cxn ang="0">
                  <a:pos x="32" y="0"/>
                </a:cxn>
                <a:cxn ang="0">
                  <a:pos x="32" y="6"/>
                </a:cxn>
                <a:cxn ang="0">
                  <a:pos x="38" y="13"/>
                </a:cxn>
                <a:cxn ang="0">
                  <a:pos x="45" y="13"/>
                </a:cxn>
                <a:cxn ang="0">
                  <a:pos x="54" y="6"/>
                </a:cxn>
                <a:cxn ang="0">
                  <a:pos x="60" y="6"/>
                </a:cxn>
                <a:cxn ang="0">
                  <a:pos x="67" y="9"/>
                </a:cxn>
                <a:cxn ang="0">
                  <a:pos x="76" y="16"/>
                </a:cxn>
                <a:cxn ang="0">
                  <a:pos x="83" y="16"/>
                </a:cxn>
                <a:cxn ang="0">
                  <a:pos x="99" y="13"/>
                </a:cxn>
              </a:cxnLst>
              <a:rect l="0" t="0" r="r" b="b"/>
              <a:pathLst>
                <a:path w="100" h="17">
                  <a:moveTo>
                    <a:pt x="0" y="6"/>
                  </a:moveTo>
                  <a:lnTo>
                    <a:pt x="10" y="13"/>
                  </a:lnTo>
                  <a:lnTo>
                    <a:pt x="22" y="13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2" y="6"/>
                  </a:lnTo>
                  <a:lnTo>
                    <a:pt x="38" y="13"/>
                  </a:lnTo>
                  <a:lnTo>
                    <a:pt x="45" y="13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7" y="9"/>
                  </a:lnTo>
                  <a:lnTo>
                    <a:pt x="76" y="16"/>
                  </a:lnTo>
                  <a:lnTo>
                    <a:pt x="83" y="16"/>
                  </a:lnTo>
                  <a:lnTo>
                    <a:pt x="99" y="1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12" name="Freeform 207">
              <a:extLst>
                <a:ext uri="{FF2B5EF4-FFF2-40B4-BE49-F238E27FC236}">
                  <a16:creationId xmlns:a16="http://schemas.microsoft.com/office/drawing/2014/main" id="{417669F2-9CDB-47A1-8DE5-5150182C1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" y="2086"/>
              <a:ext cx="14" cy="12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15"/>
                </a:cxn>
                <a:cxn ang="0">
                  <a:pos x="0" y="99"/>
                </a:cxn>
                <a:cxn ang="0">
                  <a:pos x="4" y="86"/>
                </a:cxn>
                <a:cxn ang="0">
                  <a:pos x="10" y="67"/>
                </a:cxn>
                <a:cxn ang="0">
                  <a:pos x="13" y="51"/>
                </a:cxn>
                <a:cxn ang="0">
                  <a:pos x="13" y="32"/>
                </a:cxn>
                <a:cxn ang="0">
                  <a:pos x="7" y="0"/>
                </a:cxn>
              </a:cxnLst>
              <a:rect l="0" t="0" r="r" b="b"/>
              <a:pathLst>
                <a:path w="14" h="129">
                  <a:moveTo>
                    <a:pt x="0" y="128"/>
                  </a:moveTo>
                  <a:lnTo>
                    <a:pt x="0" y="115"/>
                  </a:lnTo>
                  <a:lnTo>
                    <a:pt x="0" y="99"/>
                  </a:lnTo>
                  <a:lnTo>
                    <a:pt x="4" y="86"/>
                  </a:lnTo>
                  <a:lnTo>
                    <a:pt x="10" y="67"/>
                  </a:lnTo>
                  <a:lnTo>
                    <a:pt x="13" y="51"/>
                  </a:lnTo>
                  <a:lnTo>
                    <a:pt x="13" y="32"/>
                  </a:lnTo>
                  <a:lnTo>
                    <a:pt x="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13" name="Freeform 208">
              <a:extLst>
                <a:ext uri="{FF2B5EF4-FFF2-40B4-BE49-F238E27FC236}">
                  <a16:creationId xmlns:a16="http://schemas.microsoft.com/office/drawing/2014/main" id="{2B78AE92-9735-4577-8E0F-0EEF12650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" y="1930"/>
              <a:ext cx="58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9" y="16"/>
                </a:cxn>
                <a:cxn ang="0">
                  <a:pos x="16" y="22"/>
                </a:cxn>
                <a:cxn ang="0">
                  <a:pos x="22" y="32"/>
                </a:cxn>
                <a:cxn ang="0">
                  <a:pos x="25" y="35"/>
                </a:cxn>
                <a:cxn ang="0">
                  <a:pos x="28" y="45"/>
                </a:cxn>
                <a:cxn ang="0">
                  <a:pos x="35" y="57"/>
                </a:cxn>
                <a:cxn ang="0">
                  <a:pos x="35" y="67"/>
                </a:cxn>
                <a:cxn ang="0">
                  <a:pos x="38" y="73"/>
                </a:cxn>
                <a:cxn ang="0">
                  <a:pos x="41" y="80"/>
                </a:cxn>
                <a:cxn ang="0">
                  <a:pos x="57" y="80"/>
                </a:cxn>
              </a:cxnLst>
              <a:rect l="0" t="0" r="r" b="b"/>
              <a:pathLst>
                <a:path w="58" h="81">
                  <a:moveTo>
                    <a:pt x="0" y="0"/>
                  </a:moveTo>
                  <a:lnTo>
                    <a:pt x="0" y="6"/>
                  </a:lnTo>
                  <a:lnTo>
                    <a:pt x="9" y="16"/>
                  </a:lnTo>
                  <a:lnTo>
                    <a:pt x="16" y="22"/>
                  </a:lnTo>
                  <a:lnTo>
                    <a:pt x="22" y="32"/>
                  </a:lnTo>
                  <a:lnTo>
                    <a:pt x="25" y="35"/>
                  </a:lnTo>
                  <a:lnTo>
                    <a:pt x="28" y="45"/>
                  </a:lnTo>
                  <a:lnTo>
                    <a:pt x="35" y="57"/>
                  </a:lnTo>
                  <a:lnTo>
                    <a:pt x="35" y="67"/>
                  </a:lnTo>
                  <a:lnTo>
                    <a:pt x="38" y="73"/>
                  </a:lnTo>
                  <a:lnTo>
                    <a:pt x="41" y="80"/>
                  </a:lnTo>
                  <a:lnTo>
                    <a:pt x="57" y="8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14" name="Freeform 209">
              <a:extLst>
                <a:ext uri="{FF2B5EF4-FFF2-40B4-BE49-F238E27FC236}">
                  <a16:creationId xmlns:a16="http://schemas.microsoft.com/office/drawing/2014/main" id="{F408CF67-AE8E-42B6-BE7A-824943EE9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" y="2054"/>
              <a:ext cx="112" cy="36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2" y="29"/>
                </a:cxn>
                <a:cxn ang="0">
                  <a:pos x="19" y="0"/>
                </a:cxn>
                <a:cxn ang="0">
                  <a:pos x="25" y="23"/>
                </a:cxn>
                <a:cxn ang="0">
                  <a:pos x="31" y="29"/>
                </a:cxn>
                <a:cxn ang="0">
                  <a:pos x="41" y="29"/>
                </a:cxn>
                <a:cxn ang="0">
                  <a:pos x="57" y="29"/>
                </a:cxn>
                <a:cxn ang="0">
                  <a:pos x="66" y="29"/>
                </a:cxn>
                <a:cxn ang="0">
                  <a:pos x="73" y="29"/>
                </a:cxn>
                <a:cxn ang="0">
                  <a:pos x="82" y="32"/>
                </a:cxn>
                <a:cxn ang="0">
                  <a:pos x="95" y="35"/>
                </a:cxn>
                <a:cxn ang="0">
                  <a:pos x="111" y="32"/>
                </a:cxn>
              </a:cxnLst>
              <a:rect l="0" t="0" r="r" b="b"/>
              <a:pathLst>
                <a:path w="112" h="36">
                  <a:moveTo>
                    <a:pt x="0" y="23"/>
                  </a:moveTo>
                  <a:lnTo>
                    <a:pt x="12" y="29"/>
                  </a:lnTo>
                  <a:lnTo>
                    <a:pt x="19" y="0"/>
                  </a:lnTo>
                  <a:lnTo>
                    <a:pt x="25" y="23"/>
                  </a:lnTo>
                  <a:lnTo>
                    <a:pt x="31" y="29"/>
                  </a:lnTo>
                  <a:lnTo>
                    <a:pt x="41" y="29"/>
                  </a:lnTo>
                  <a:lnTo>
                    <a:pt x="57" y="29"/>
                  </a:lnTo>
                  <a:lnTo>
                    <a:pt x="66" y="29"/>
                  </a:lnTo>
                  <a:lnTo>
                    <a:pt x="73" y="29"/>
                  </a:lnTo>
                  <a:lnTo>
                    <a:pt x="82" y="32"/>
                  </a:lnTo>
                  <a:lnTo>
                    <a:pt x="95" y="35"/>
                  </a:lnTo>
                  <a:lnTo>
                    <a:pt x="111" y="3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15" name="Freeform 210">
              <a:extLst>
                <a:ext uri="{FF2B5EF4-FFF2-40B4-BE49-F238E27FC236}">
                  <a16:creationId xmlns:a16="http://schemas.microsoft.com/office/drawing/2014/main" id="{14A96615-FC86-467C-9AD5-69885B2B4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6" y="2217"/>
              <a:ext cx="65" cy="2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9"/>
                </a:cxn>
                <a:cxn ang="0">
                  <a:pos x="3" y="9"/>
                </a:cxn>
                <a:cxn ang="0">
                  <a:pos x="13" y="6"/>
                </a:cxn>
                <a:cxn ang="0">
                  <a:pos x="16" y="6"/>
                </a:cxn>
                <a:cxn ang="0">
                  <a:pos x="19" y="9"/>
                </a:cxn>
                <a:cxn ang="0">
                  <a:pos x="26" y="9"/>
                </a:cxn>
                <a:cxn ang="0">
                  <a:pos x="38" y="13"/>
                </a:cxn>
                <a:cxn ang="0">
                  <a:pos x="48" y="9"/>
                </a:cxn>
                <a:cxn ang="0">
                  <a:pos x="54" y="9"/>
                </a:cxn>
                <a:cxn ang="0">
                  <a:pos x="64" y="0"/>
                </a:cxn>
              </a:cxnLst>
              <a:rect l="0" t="0" r="r" b="b"/>
              <a:pathLst>
                <a:path w="65" h="20">
                  <a:moveTo>
                    <a:pt x="0" y="19"/>
                  </a:moveTo>
                  <a:lnTo>
                    <a:pt x="0" y="9"/>
                  </a:lnTo>
                  <a:lnTo>
                    <a:pt x="3" y="9"/>
                  </a:lnTo>
                  <a:lnTo>
                    <a:pt x="13" y="6"/>
                  </a:lnTo>
                  <a:lnTo>
                    <a:pt x="16" y="6"/>
                  </a:lnTo>
                  <a:lnTo>
                    <a:pt x="19" y="9"/>
                  </a:lnTo>
                  <a:lnTo>
                    <a:pt x="26" y="9"/>
                  </a:lnTo>
                  <a:lnTo>
                    <a:pt x="38" y="13"/>
                  </a:lnTo>
                  <a:lnTo>
                    <a:pt x="48" y="9"/>
                  </a:lnTo>
                  <a:lnTo>
                    <a:pt x="54" y="9"/>
                  </a:lnTo>
                  <a:lnTo>
                    <a:pt x="64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16" name="Freeform 211">
              <a:extLst>
                <a:ext uri="{FF2B5EF4-FFF2-40B4-BE49-F238E27FC236}">
                  <a16:creationId xmlns:a16="http://schemas.microsoft.com/office/drawing/2014/main" id="{6E346051-957B-4761-8A6D-C52B26D0C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" y="2086"/>
              <a:ext cx="20" cy="1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" y="38"/>
                </a:cxn>
                <a:cxn ang="0">
                  <a:pos x="3" y="51"/>
                </a:cxn>
                <a:cxn ang="0">
                  <a:pos x="3" y="64"/>
                </a:cxn>
                <a:cxn ang="0">
                  <a:pos x="3" y="86"/>
                </a:cxn>
                <a:cxn ang="0">
                  <a:pos x="7" y="112"/>
                </a:cxn>
                <a:cxn ang="0">
                  <a:pos x="7" y="118"/>
                </a:cxn>
                <a:cxn ang="0">
                  <a:pos x="0" y="124"/>
                </a:cxn>
                <a:cxn ang="0">
                  <a:pos x="0" y="128"/>
                </a:cxn>
                <a:cxn ang="0">
                  <a:pos x="3" y="128"/>
                </a:cxn>
                <a:cxn ang="0">
                  <a:pos x="19" y="134"/>
                </a:cxn>
              </a:cxnLst>
              <a:rect l="0" t="0" r="r" b="b"/>
              <a:pathLst>
                <a:path w="20" h="135">
                  <a:moveTo>
                    <a:pt x="10" y="0"/>
                  </a:moveTo>
                  <a:lnTo>
                    <a:pt x="3" y="38"/>
                  </a:lnTo>
                  <a:lnTo>
                    <a:pt x="3" y="51"/>
                  </a:lnTo>
                  <a:lnTo>
                    <a:pt x="3" y="64"/>
                  </a:lnTo>
                  <a:lnTo>
                    <a:pt x="3" y="86"/>
                  </a:lnTo>
                  <a:lnTo>
                    <a:pt x="7" y="112"/>
                  </a:lnTo>
                  <a:lnTo>
                    <a:pt x="7" y="118"/>
                  </a:lnTo>
                  <a:lnTo>
                    <a:pt x="0" y="124"/>
                  </a:lnTo>
                  <a:lnTo>
                    <a:pt x="0" y="128"/>
                  </a:lnTo>
                  <a:lnTo>
                    <a:pt x="3" y="128"/>
                  </a:lnTo>
                  <a:lnTo>
                    <a:pt x="19" y="1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17" name="Freeform 212">
              <a:extLst>
                <a:ext uri="{FF2B5EF4-FFF2-40B4-BE49-F238E27FC236}">
                  <a16:creationId xmlns:a16="http://schemas.microsoft.com/office/drawing/2014/main" id="{A0B1FA2E-F99E-44A5-BAB3-A990A1E38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" y="2083"/>
              <a:ext cx="27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"/>
                </a:cxn>
                <a:cxn ang="0">
                  <a:pos x="10" y="16"/>
                </a:cxn>
                <a:cxn ang="0">
                  <a:pos x="16" y="22"/>
                </a:cxn>
                <a:cxn ang="0">
                  <a:pos x="16" y="29"/>
                </a:cxn>
                <a:cxn ang="0">
                  <a:pos x="7" y="35"/>
                </a:cxn>
                <a:cxn ang="0">
                  <a:pos x="7" y="41"/>
                </a:cxn>
                <a:cxn ang="0">
                  <a:pos x="10" y="48"/>
                </a:cxn>
                <a:cxn ang="0">
                  <a:pos x="16" y="48"/>
                </a:cxn>
                <a:cxn ang="0">
                  <a:pos x="26" y="57"/>
                </a:cxn>
                <a:cxn ang="0">
                  <a:pos x="19" y="70"/>
                </a:cxn>
              </a:cxnLst>
              <a:rect l="0" t="0" r="r" b="b"/>
              <a:pathLst>
                <a:path w="27" h="71">
                  <a:moveTo>
                    <a:pt x="0" y="0"/>
                  </a:moveTo>
                  <a:lnTo>
                    <a:pt x="0" y="9"/>
                  </a:lnTo>
                  <a:lnTo>
                    <a:pt x="10" y="16"/>
                  </a:lnTo>
                  <a:lnTo>
                    <a:pt x="16" y="22"/>
                  </a:lnTo>
                  <a:lnTo>
                    <a:pt x="16" y="29"/>
                  </a:lnTo>
                  <a:lnTo>
                    <a:pt x="7" y="35"/>
                  </a:lnTo>
                  <a:lnTo>
                    <a:pt x="7" y="41"/>
                  </a:lnTo>
                  <a:lnTo>
                    <a:pt x="10" y="48"/>
                  </a:lnTo>
                  <a:lnTo>
                    <a:pt x="16" y="48"/>
                  </a:lnTo>
                  <a:lnTo>
                    <a:pt x="26" y="57"/>
                  </a:lnTo>
                  <a:lnTo>
                    <a:pt x="19" y="7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18" name="Freeform 213">
              <a:extLst>
                <a:ext uri="{FF2B5EF4-FFF2-40B4-BE49-F238E27FC236}">
                  <a16:creationId xmlns:a16="http://schemas.microsoft.com/office/drawing/2014/main" id="{2C1565DD-5C0A-463D-8C48-58506BD63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" y="1901"/>
              <a:ext cx="4" cy="39"/>
            </a:xfrm>
            <a:custGeom>
              <a:avLst/>
              <a:gdLst/>
              <a:ahLst/>
              <a:cxnLst>
                <a:cxn ang="0">
                  <a:pos x="3" y="38"/>
                </a:cxn>
                <a:cxn ang="0">
                  <a:pos x="0" y="29"/>
                </a:cxn>
                <a:cxn ang="0">
                  <a:pos x="0" y="19"/>
                </a:cxn>
                <a:cxn ang="0">
                  <a:pos x="0" y="10"/>
                </a:cxn>
                <a:cxn ang="0">
                  <a:pos x="3" y="0"/>
                </a:cxn>
              </a:cxnLst>
              <a:rect l="0" t="0" r="r" b="b"/>
              <a:pathLst>
                <a:path w="4" h="39">
                  <a:moveTo>
                    <a:pt x="3" y="38"/>
                  </a:moveTo>
                  <a:lnTo>
                    <a:pt x="0" y="29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19" name="Freeform 214">
              <a:extLst>
                <a:ext uri="{FF2B5EF4-FFF2-40B4-BE49-F238E27FC236}">
                  <a16:creationId xmlns:a16="http://schemas.microsoft.com/office/drawing/2014/main" id="{C944C5FF-AA50-4038-8D41-86D7ABD7B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1984"/>
              <a:ext cx="74" cy="90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13" y="89"/>
                </a:cxn>
                <a:cxn ang="0">
                  <a:pos x="19" y="89"/>
                </a:cxn>
                <a:cxn ang="0">
                  <a:pos x="29" y="86"/>
                </a:cxn>
                <a:cxn ang="0">
                  <a:pos x="42" y="83"/>
                </a:cxn>
                <a:cxn ang="0">
                  <a:pos x="51" y="83"/>
                </a:cxn>
                <a:cxn ang="0">
                  <a:pos x="61" y="83"/>
                </a:cxn>
                <a:cxn ang="0">
                  <a:pos x="67" y="83"/>
                </a:cxn>
                <a:cxn ang="0">
                  <a:pos x="73" y="80"/>
                </a:cxn>
                <a:cxn ang="0">
                  <a:pos x="73" y="70"/>
                </a:cxn>
                <a:cxn ang="0">
                  <a:pos x="70" y="57"/>
                </a:cxn>
                <a:cxn ang="0">
                  <a:pos x="70" y="48"/>
                </a:cxn>
                <a:cxn ang="0">
                  <a:pos x="67" y="38"/>
                </a:cxn>
                <a:cxn ang="0">
                  <a:pos x="61" y="32"/>
                </a:cxn>
                <a:cxn ang="0">
                  <a:pos x="51" y="16"/>
                </a:cxn>
                <a:cxn ang="0">
                  <a:pos x="48" y="0"/>
                </a:cxn>
              </a:cxnLst>
              <a:rect l="0" t="0" r="r" b="b"/>
              <a:pathLst>
                <a:path w="74" h="90">
                  <a:moveTo>
                    <a:pt x="0" y="86"/>
                  </a:moveTo>
                  <a:lnTo>
                    <a:pt x="13" y="89"/>
                  </a:lnTo>
                  <a:lnTo>
                    <a:pt x="19" y="89"/>
                  </a:lnTo>
                  <a:lnTo>
                    <a:pt x="29" y="86"/>
                  </a:lnTo>
                  <a:lnTo>
                    <a:pt x="42" y="83"/>
                  </a:lnTo>
                  <a:lnTo>
                    <a:pt x="51" y="83"/>
                  </a:lnTo>
                  <a:lnTo>
                    <a:pt x="61" y="83"/>
                  </a:lnTo>
                  <a:lnTo>
                    <a:pt x="67" y="83"/>
                  </a:lnTo>
                  <a:lnTo>
                    <a:pt x="73" y="80"/>
                  </a:lnTo>
                  <a:lnTo>
                    <a:pt x="73" y="70"/>
                  </a:lnTo>
                  <a:lnTo>
                    <a:pt x="70" y="57"/>
                  </a:lnTo>
                  <a:lnTo>
                    <a:pt x="70" y="48"/>
                  </a:lnTo>
                  <a:lnTo>
                    <a:pt x="67" y="38"/>
                  </a:lnTo>
                  <a:lnTo>
                    <a:pt x="61" y="32"/>
                  </a:lnTo>
                  <a:lnTo>
                    <a:pt x="51" y="16"/>
                  </a:lnTo>
                  <a:lnTo>
                    <a:pt x="4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20" name="Freeform 215">
              <a:extLst>
                <a:ext uri="{FF2B5EF4-FFF2-40B4-BE49-F238E27FC236}">
                  <a16:creationId xmlns:a16="http://schemas.microsoft.com/office/drawing/2014/main" id="{CC3E2993-D7B9-407A-B477-A75EC8DF8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" y="1879"/>
              <a:ext cx="33" cy="77"/>
            </a:xfrm>
            <a:custGeom>
              <a:avLst/>
              <a:gdLst/>
              <a:ahLst/>
              <a:cxnLst>
                <a:cxn ang="0">
                  <a:pos x="13" y="76"/>
                </a:cxn>
                <a:cxn ang="0">
                  <a:pos x="16" y="67"/>
                </a:cxn>
                <a:cxn ang="0">
                  <a:pos x="13" y="60"/>
                </a:cxn>
                <a:cxn ang="0">
                  <a:pos x="3" y="41"/>
                </a:cxn>
                <a:cxn ang="0">
                  <a:pos x="0" y="25"/>
                </a:cxn>
                <a:cxn ang="0">
                  <a:pos x="0" y="16"/>
                </a:cxn>
                <a:cxn ang="0">
                  <a:pos x="9" y="6"/>
                </a:cxn>
                <a:cxn ang="0">
                  <a:pos x="19" y="0"/>
                </a:cxn>
                <a:cxn ang="0">
                  <a:pos x="32" y="0"/>
                </a:cxn>
              </a:cxnLst>
              <a:rect l="0" t="0" r="r" b="b"/>
              <a:pathLst>
                <a:path w="33" h="77">
                  <a:moveTo>
                    <a:pt x="13" y="76"/>
                  </a:moveTo>
                  <a:lnTo>
                    <a:pt x="16" y="67"/>
                  </a:lnTo>
                  <a:lnTo>
                    <a:pt x="13" y="60"/>
                  </a:lnTo>
                  <a:lnTo>
                    <a:pt x="3" y="41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9" y="6"/>
                  </a:lnTo>
                  <a:lnTo>
                    <a:pt x="19" y="0"/>
                  </a:lnTo>
                  <a:lnTo>
                    <a:pt x="3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21" name="Freeform 216">
              <a:extLst>
                <a:ext uri="{FF2B5EF4-FFF2-40B4-BE49-F238E27FC236}">
                  <a16:creationId xmlns:a16="http://schemas.microsoft.com/office/drawing/2014/main" id="{1CA7FB34-0E07-4A0F-9676-8FF2ACFB4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086"/>
              <a:ext cx="14" cy="129"/>
            </a:xfrm>
            <a:custGeom>
              <a:avLst/>
              <a:gdLst/>
              <a:ahLst/>
              <a:cxnLst>
                <a:cxn ang="0">
                  <a:pos x="7" y="128"/>
                </a:cxn>
                <a:cxn ang="0">
                  <a:pos x="0" y="115"/>
                </a:cxn>
                <a:cxn ang="0">
                  <a:pos x="0" y="96"/>
                </a:cxn>
                <a:cxn ang="0">
                  <a:pos x="7" y="77"/>
                </a:cxn>
                <a:cxn ang="0">
                  <a:pos x="10" y="51"/>
                </a:cxn>
                <a:cxn ang="0">
                  <a:pos x="13" y="29"/>
                </a:cxn>
                <a:cxn ang="0">
                  <a:pos x="10" y="0"/>
                </a:cxn>
              </a:cxnLst>
              <a:rect l="0" t="0" r="r" b="b"/>
              <a:pathLst>
                <a:path w="14" h="129">
                  <a:moveTo>
                    <a:pt x="7" y="128"/>
                  </a:moveTo>
                  <a:lnTo>
                    <a:pt x="0" y="115"/>
                  </a:lnTo>
                  <a:lnTo>
                    <a:pt x="0" y="96"/>
                  </a:lnTo>
                  <a:lnTo>
                    <a:pt x="7" y="77"/>
                  </a:lnTo>
                  <a:lnTo>
                    <a:pt x="10" y="51"/>
                  </a:lnTo>
                  <a:lnTo>
                    <a:pt x="13" y="29"/>
                  </a:lnTo>
                  <a:lnTo>
                    <a:pt x="1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22" name="Freeform 217">
              <a:extLst>
                <a:ext uri="{FF2B5EF4-FFF2-40B4-BE49-F238E27FC236}">
                  <a16:creationId xmlns:a16="http://schemas.microsoft.com/office/drawing/2014/main" id="{F05B72A4-1A1B-4C5D-8B54-3F9EDDBA7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" y="1898"/>
              <a:ext cx="42" cy="10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3" y="19"/>
                </a:cxn>
                <a:cxn ang="0">
                  <a:pos x="6" y="29"/>
                </a:cxn>
                <a:cxn ang="0">
                  <a:pos x="12" y="54"/>
                </a:cxn>
                <a:cxn ang="0">
                  <a:pos x="12" y="64"/>
                </a:cxn>
                <a:cxn ang="0">
                  <a:pos x="12" y="77"/>
                </a:cxn>
                <a:cxn ang="0">
                  <a:pos x="12" y="99"/>
                </a:cxn>
                <a:cxn ang="0">
                  <a:pos x="19" y="102"/>
                </a:cxn>
                <a:cxn ang="0">
                  <a:pos x="25" y="108"/>
                </a:cxn>
                <a:cxn ang="0">
                  <a:pos x="41" y="105"/>
                </a:cxn>
              </a:cxnLst>
              <a:rect l="0" t="0" r="r" b="b"/>
              <a:pathLst>
                <a:path w="42" h="109">
                  <a:moveTo>
                    <a:pt x="6" y="0"/>
                  </a:moveTo>
                  <a:lnTo>
                    <a:pt x="0" y="10"/>
                  </a:lnTo>
                  <a:lnTo>
                    <a:pt x="3" y="19"/>
                  </a:lnTo>
                  <a:lnTo>
                    <a:pt x="6" y="29"/>
                  </a:lnTo>
                  <a:lnTo>
                    <a:pt x="12" y="54"/>
                  </a:lnTo>
                  <a:lnTo>
                    <a:pt x="12" y="64"/>
                  </a:lnTo>
                  <a:lnTo>
                    <a:pt x="12" y="77"/>
                  </a:lnTo>
                  <a:lnTo>
                    <a:pt x="12" y="99"/>
                  </a:lnTo>
                  <a:lnTo>
                    <a:pt x="19" y="102"/>
                  </a:lnTo>
                  <a:lnTo>
                    <a:pt x="25" y="108"/>
                  </a:lnTo>
                  <a:lnTo>
                    <a:pt x="41" y="10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23" name="Freeform 218">
              <a:extLst>
                <a:ext uri="{FF2B5EF4-FFF2-40B4-BE49-F238E27FC236}">
                  <a16:creationId xmlns:a16="http://schemas.microsoft.com/office/drawing/2014/main" id="{AC5D2EA1-0050-4E46-8E87-204C4A377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" y="2035"/>
              <a:ext cx="86" cy="23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76" y="3"/>
                </a:cxn>
                <a:cxn ang="0">
                  <a:pos x="63" y="10"/>
                </a:cxn>
                <a:cxn ang="0">
                  <a:pos x="54" y="22"/>
                </a:cxn>
                <a:cxn ang="0">
                  <a:pos x="41" y="22"/>
                </a:cxn>
                <a:cxn ang="0">
                  <a:pos x="31" y="19"/>
                </a:cxn>
                <a:cxn ang="0">
                  <a:pos x="25" y="16"/>
                </a:cxn>
                <a:cxn ang="0">
                  <a:pos x="19" y="6"/>
                </a:cxn>
                <a:cxn ang="0">
                  <a:pos x="12" y="6"/>
                </a:cxn>
                <a:cxn ang="0">
                  <a:pos x="0" y="0"/>
                </a:cxn>
              </a:cxnLst>
              <a:rect l="0" t="0" r="r" b="b"/>
              <a:pathLst>
                <a:path w="86" h="23">
                  <a:moveTo>
                    <a:pt x="85" y="0"/>
                  </a:moveTo>
                  <a:lnTo>
                    <a:pt x="76" y="3"/>
                  </a:lnTo>
                  <a:lnTo>
                    <a:pt x="63" y="10"/>
                  </a:lnTo>
                  <a:lnTo>
                    <a:pt x="54" y="22"/>
                  </a:lnTo>
                  <a:lnTo>
                    <a:pt x="41" y="22"/>
                  </a:lnTo>
                  <a:lnTo>
                    <a:pt x="31" y="19"/>
                  </a:lnTo>
                  <a:lnTo>
                    <a:pt x="25" y="16"/>
                  </a:lnTo>
                  <a:lnTo>
                    <a:pt x="19" y="6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24" name="Freeform 219">
              <a:extLst>
                <a:ext uri="{FF2B5EF4-FFF2-40B4-BE49-F238E27FC236}">
                  <a16:creationId xmlns:a16="http://schemas.microsoft.com/office/drawing/2014/main" id="{827F4CA9-B5BB-4908-832B-3EEF4137F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4" y="2061"/>
              <a:ext cx="13" cy="154"/>
            </a:xfrm>
            <a:custGeom>
              <a:avLst/>
              <a:gdLst/>
              <a:ahLst/>
              <a:cxnLst>
                <a:cxn ang="0">
                  <a:pos x="12" y="153"/>
                </a:cxn>
                <a:cxn ang="0">
                  <a:pos x="12" y="146"/>
                </a:cxn>
                <a:cxn ang="0">
                  <a:pos x="12" y="137"/>
                </a:cxn>
                <a:cxn ang="0">
                  <a:pos x="9" y="111"/>
                </a:cxn>
                <a:cxn ang="0">
                  <a:pos x="3" y="92"/>
                </a:cxn>
                <a:cxn ang="0">
                  <a:pos x="0" y="51"/>
                </a:cxn>
                <a:cxn ang="0">
                  <a:pos x="0" y="22"/>
                </a:cxn>
                <a:cxn ang="0">
                  <a:pos x="6" y="0"/>
                </a:cxn>
              </a:cxnLst>
              <a:rect l="0" t="0" r="r" b="b"/>
              <a:pathLst>
                <a:path w="13" h="154">
                  <a:moveTo>
                    <a:pt x="12" y="153"/>
                  </a:moveTo>
                  <a:lnTo>
                    <a:pt x="12" y="146"/>
                  </a:lnTo>
                  <a:lnTo>
                    <a:pt x="12" y="137"/>
                  </a:lnTo>
                  <a:lnTo>
                    <a:pt x="9" y="111"/>
                  </a:lnTo>
                  <a:lnTo>
                    <a:pt x="3" y="92"/>
                  </a:lnTo>
                  <a:lnTo>
                    <a:pt x="0" y="51"/>
                  </a:lnTo>
                  <a:lnTo>
                    <a:pt x="0" y="22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25" name="Freeform 220">
              <a:extLst>
                <a:ext uri="{FF2B5EF4-FFF2-40B4-BE49-F238E27FC236}">
                  <a16:creationId xmlns:a16="http://schemas.microsoft.com/office/drawing/2014/main" id="{D5E22161-7D09-40D5-9979-1ABF3B8D9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" y="2214"/>
              <a:ext cx="68" cy="1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9"/>
                </a:cxn>
                <a:cxn ang="0">
                  <a:pos x="16" y="12"/>
                </a:cxn>
                <a:cxn ang="0">
                  <a:pos x="22" y="12"/>
                </a:cxn>
                <a:cxn ang="0">
                  <a:pos x="35" y="9"/>
                </a:cxn>
                <a:cxn ang="0">
                  <a:pos x="41" y="6"/>
                </a:cxn>
                <a:cxn ang="0">
                  <a:pos x="54" y="0"/>
                </a:cxn>
                <a:cxn ang="0">
                  <a:pos x="67" y="0"/>
                </a:cxn>
              </a:cxnLst>
              <a:rect l="0" t="0" r="r" b="b"/>
              <a:pathLst>
                <a:path w="68" h="13">
                  <a:moveTo>
                    <a:pt x="0" y="6"/>
                  </a:moveTo>
                  <a:lnTo>
                    <a:pt x="6" y="9"/>
                  </a:lnTo>
                  <a:lnTo>
                    <a:pt x="16" y="12"/>
                  </a:lnTo>
                  <a:lnTo>
                    <a:pt x="22" y="12"/>
                  </a:lnTo>
                  <a:lnTo>
                    <a:pt x="35" y="9"/>
                  </a:lnTo>
                  <a:lnTo>
                    <a:pt x="41" y="6"/>
                  </a:lnTo>
                  <a:lnTo>
                    <a:pt x="54" y="0"/>
                  </a:lnTo>
                  <a:lnTo>
                    <a:pt x="6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26" name="Freeform 221">
              <a:extLst>
                <a:ext uri="{FF2B5EF4-FFF2-40B4-BE49-F238E27FC236}">
                  <a16:creationId xmlns:a16="http://schemas.microsoft.com/office/drawing/2014/main" id="{72945A57-5C1F-4C0E-A2F6-DE20DC824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" y="2220"/>
              <a:ext cx="27" cy="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3" y="0"/>
                </a:cxn>
                <a:cxn ang="0">
                  <a:pos x="19" y="3"/>
                </a:cxn>
                <a:cxn ang="0">
                  <a:pos x="10" y="3"/>
                </a:cxn>
                <a:cxn ang="0">
                  <a:pos x="0" y="3"/>
                </a:cxn>
              </a:cxnLst>
              <a:rect l="0" t="0" r="r" b="b"/>
              <a:pathLst>
                <a:path w="27" h="4">
                  <a:moveTo>
                    <a:pt x="26" y="0"/>
                  </a:moveTo>
                  <a:lnTo>
                    <a:pt x="23" y="0"/>
                  </a:lnTo>
                  <a:lnTo>
                    <a:pt x="19" y="3"/>
                  </a:lnTo>
                  <a:lnTo>
                    <a:pt x="10" y="3"/>
                  </a:lnTo>
                  <a:lnTo>
                    <a:pt x="0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</p:grpSp>
      <p:sp>
        <p:nvSpPr>
          <p:cNvPr id="227" name="Rectangle 222">
            <a:extLst>
              <a:ext uri="{FF2B5EF4-FFF2-40B4-BE49-F238E27FC236}">
                <a16:creationId xmlns:a16="http://schemas.microsoft.com/office/drawing/2014/main" id="{A04A91FB-69FC-4A72-B066-404A46C23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120" y="401615"/>
            <a:ext cx="8594330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169" tIns="28548" rIns="67169" bIns="28548" anchor="b"/>
          <a:lstStyle/>
          <a:p>
            <a:pPr defTabSz="977328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</a:pPr>
            <a:endParaRPr lang="en-US" sz="1904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9" name="Picture 224">
            <a:extLst>
              <a:ext uri="{FF2B5EF4-FFF2-40B4-BE49-F238E27FC236}">
                <a16:creationId xmlns:a16="http://schemas.microsoft.com/office/drawing/2014/main" id="{F02CF0BA-360B-4820-AB3C-BE3781E840BC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0877" y="1784328"/>
            <a:ext cx="497054" cy="1939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30" name="Picture 225">
            <a:extLst>
              <a:ext uri="{FF2B5EF4-FFF2-40B4-BE49-F238E27FC236}">
                <a16:creationId xmlns:a16="http://schemas.microsoft.com/office/drawing/2014/main" id="{1F1EDF29-5A55-48F1-BC24-59BA4CE45B67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1229" y="1670028"/>
            <a:ext cx="408054" cy="1597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31" name="Picture 226">
            <a:extLst>
              <a:ext uri="{FF2B5EF4-FFF2-40B4-BE49-F238E27FC236}">
                <a16:creationId xmlns:a16="http://schemas.microsoft.com/office/drawing/2014/main" id="{77A80243-9582-4837-9D98-59737F087B04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5669" y="1898630"/>
            <a:ext cx="495374" cy="1939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32" name="Picture 227">
            <a:extLst>
              <a:ext uri="{FF2B5EF4-FFF2-40B4-BE49-F238E27FC236}">
                <a16:creationId xmlns:a16="http://schemas.microsoft.com/office/drawing/2014/main" id="{7E1DA797-3027-4E22-A3EA-341741B70D0B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6733" y="1574780"/>
            <a:ext cx="319055" cy="1254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33" name="Freeform 228">
            <a:extLst>
              <a:ext uri="{FF2B5EF4-FFF2-40B4-BE49-F238E27FC236}">
                <a16:creationId xmlns:a16="http://schemas.microsoft.com/office/drawing/2014/main" id="{C2BDC0E5-83E0-40BF-885F-7F3607B6A3EA}"/>
              </a:ext>
            </a:extLst>
          </p:cNvPr>
          <p:cNvSpPr>
            <a:spLocks/>
          </p:cNvSpPr>
          <p:nvPr/>
        </p:nvSpPr>
        <p:spPr bwMode="auto">
          <a:xfrm>
            <a:off x="3175809" y="5318105"/>
            <a:ext cx="1845480" cy="473075"/>
          </a:xfrm>
          <a:custGeom>
            <a:avLst/>
            <a:gdLst/>
            <a:ahLst/>
            <a:cxnLst>
              <a:cxn ang="0">
                <a:pos x="457" y="297"/>
              </a:cxn>
              <a:cxn ang="0">
                <a:pos x="543" y="274"/>
              </a:cxn>
              <a:cxn ang="0">
                <a:pos x="514" y="246"/>
              </a:cxn>
              <a:cxn ang="0">
                <a:pos x="495" y="232"/>
              </a:cxn>
              <a:cxn ang="0">
                <a:pos x="704" y="223"/>
              </a:cxn>
              <a:cxn ang="0">
                <a:pos x="914" y="190"/>
              </a:cxn>
              <a:cxn ang="0">
                <a:pos x="1085" y="158"/>
              </a:cxn>
              <a:cxn ang="0">
                <a:pos x="1057" y="130"/>
              </a:cxn>
              <a:cxn ang="0">
                <a:pos x="962" y="125"/>
              </a:cxn>
              <a:cxn ang="0">
                <a:pos x="1161" y="93"/>
              </a:cxn>
              <a:cxn ang="0">
                <a:pos x="1190" y="56"/>
              </a:cxn>
              <a:cxn ang="0">
                <a:pos x="1161" y="19"/>
              </a:cxn>
              <a:cxn ang="0">
                <a:pos x="1095" y="9"/>
              </a:cxn>
              <a:cxn ang="0">
                <a:pos x="809" y="0"/>
              </a:cxn>
              <a:cxn ang="0">
                <a:pos x="609" y="37"/>
              </a:cxn>
              <a:cxn ang="0">
                <a:pos x="533" y="65"/>
              </a:cxn>
              <a:cxn ang="0">
                <a:pos x="0" y="269"/>
              </a:cxn>
            </a:cxnLst>
            <a:rect l="0" t="0" r="r" b="b"/>
            <a:pathLst>
              <a:path w="1191" h="298">
                <a:moveTo>
                  <a:pt x="457" y="297"/>
                </a:moveTo>
                <a:lnTo>
                  <a:pt x="543" y="274"/>
                </a:lnTo>
                <a:lnTo>
                  <a:pt x="514" y="246"/>
                </a:lnTo>
                <a:lnTo>
                  <a:pt x="495" y="232"/>
                </a:lnTo>
                <a:lnTo>
                  <a:pt x="704" y="223"/>
                </a:lnTo>
                <a:lnTo>
                  <a:pt x="914" y="190"/>
                </a:lnTo>
                <a:lnTo>
                  <a:pt x="1085" y="158"/>
                </a:lnTo>
                <a:lnTo>
                  <a:pt x="1057" y="130"/>
                </a:lnTo>
                <a:lnTo>
                  <a:pt x="962" y="125"/>
                </a:lnTo>
                <a:lnTo>
                  <a:pt x="1161" y="93"/>
                </a:lnTo>
                <a:lnTo>
                  <a:pt x="1190" y="56"/>
                </a:lnTo>
                <a:lnTo>
                  <a:pt x="1161" y="19"/>
                </a:lnTo>
                <a:lnTo>
                  <a:pt x="1095" y="9"/>
                </a:lnTo>
                <a:lnTo>
                  <a:pt x="809" y="0"/>
                </a:lnTo>
                <a:lnTo>
                  <a:pt x="609" y="37"/>
                </a:lnTo>
                <a:lnTo>
                  <a:pt x="533" y="65"/>
                </a:lnTo>
                <a:lnTo>
                  <a:pt x="0" y="269"/>
                </a:lnTo>
              </a:path>
            </a:pathLst>
          </a:custGeom>
          <a:solidFill>
            <a:srgbClr val="CECECE"/>
          </a:solidFill>
          <a:ln w="12700" cap="rnd" cmpd="sng">
            <a:solidFill>
              <a:srgbClr val="CECEC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pic>
        <p:nvPicPr>
          <p:cNvPr id="234" name="Picture 229">
            <a:extLst>
              <a:ext uri="{FF2B5EF4-FFF2-40B4-BE49-F238E27FC236}">
                <a16:creationId xmlns:a16="http://schemas.microsoft.com/office/drawing/2014/main" id="{5D80B1E0-3116-486C-94E1-559D5BCE39C4}"/>
              </a:ext>
            </a:extLst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797" y="2566966"/>
            <a:ext cx="3434038" cy="3232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35" name="Rectangle 230">
            <a:extLst>
              <a:ext uri="{FF2B5EF4-FFF2-40B4-BE49-F238E27FC236}">
                <a16:creationId xmlns:a16="http://schemas.microsoft.com/office/drawing/2014/main" id="{482153AC-3C43-4B9A-827D-1C66FF71F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0304" y="2776515"/>
            <a:ext cx="2183007" cy="5636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717" tIns="47019" rIns="95717" bIns="47019">
            <a:spAutoFit/>
          </a:bodyPr>
          <a:lstStyle/>
          <a:p>
            <a:pPr algn="ctr" defTabSz="967252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92" b="1">
                <a:solidFill>
                  <a:srgbClr val="000000"/>
                </a:solidFill>
              </a:rPr>
              <a:t>I know there is one in there somewhere?</a:t>
            </a:r>
          </a:p>
        </p:txBody>
      </p:sp>
      <p:pic>
        <p:nvPicPr>
          <p:cNvPr id="236" name="Picture 231">
            <a:extLst>
              <a:ext uri="{FF2B5EF4-FFF2-40B4-BE49-F238E27FC236}">
                <a16:creationId xmlns:a16="http://schemas.microsoft.com/office/drawing/2014/main" id="{4334F43C-08E6-4462-AA91-907B2D64ED03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9569" y="2146278"/>
            <a:ext cx="633071" cy="2473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37" name="Freeform 232">
            <a:extLst>
              <a:ext uri="{FF2B5EF4-FFF2-40B4-BE49-F238E27FC236}">
                <a16:creationId xmlns:a16="http://schemas.microsoft.com/office/drawing/2014/main" id="{BCC407EC-A787-4D31-AF82-8D760B667303}"/>
              </a:ext>
            </a:extLst>
          </p:cNvPr>
          <p:cNvSpPr>
            <a:spLocks/>
          </p:cNvSpPr>
          <p:nvPr/>
        </p:nvSpPr>
        <p:spPr bwMode="auto">
          <a:xfrm>
            <a:off x="4769404" y="3344842"/>
            <a:ext cx="1054560" cy="369888"/>
          </a:xfrm>
          <a:custGeom>
            <a:avLst/>
            <a:gdLst/>
            <a:ahLst/>
            <a:cxnLst>
              <a:cxn ang="0">
                <a:pos x="62" y="232"/>
              </a:cxn>
              <a:cxn ang="0">
                <a:pos x="172" y="205"/>
              </a:cxn>
              <a:cxn ang="0">
                <a:pos x="282" y="193"/>
              </a:cxn>
              <a:cxn ang="0">
                <a:pos x="378" y="187"/>
              </a:cxn>
              <a:cxn ang="0">
                <a:pos x="446" y="163"/>
              </a:cxn>
              <a:cxn ang="0">
                <a:pos x="529" y="121"/>
              </a:cxn>
              <a:cxn ang="0">
                <a:pos x="577" y="63"/>
              </a:cxn>
              <a:cxn ang="0">
                <a:pos x="611" y="42"/>
              </a:cxn>
              <a:cxn ang="0">
                <a:pos x="680" y="0"/>
              </a:cxn>
              <a:cxn ang="0">
                <a:pos x="584" y="24"/>
              </a:cxn>
              <a:cxn ang="0">
                <a:pos x="481" y="39"/>
              </a:cxn>
              <a:cxn ang="0">
                <a:pos x="357" y="60"/>
              </a:cxn>
              <a:cxn ang="0">
                <a:pos x="288" y="87"/>
              </a:cxn>
              <a:cxn ang="0">
                <a:pos x="220" y="130"/>
              </a:cxn>
              <a:cxn ang="0">
                <a:pos x="165" y="157"/>
              </a:cxn>
              <a:cxn ang="0">
                <a:pos x="124" y="187"/>
              </a:cxn>
              <a:cxn ang="0">
                <a:pos x="0" y="223"/>
              </a:cxn>
            </a:cxnLst>
            <a:rect l="0" t="0" r="r" b="b"/>
            <a:pathLst>
              <a:path w="681" h="233">
                <a:moveTo>
                  <a:pt x="62" y="232"/>
                </a:moveTo>
                <a:lnTo>
                  <a:pt x="172" y="205"/>
                </a:lnTo>
                <a:lnTo>
                  <a:pt x="282" y="193"/>
                </a:lnTo>
                <a:lnTo>
                  <a:pt x="378" y="187"/>
                </a:lnTo>
                <a:lnTo>
                  <a:pt x="446" y="163"/>
                </a:lnTo>
                <a:lnTo>
                  <a:pt x="529" y="121"/>
                </a:lnTo>
                <a:lnTo>
                  <a:pt x="577" y="63"/>
                </a:lnTo>
                <a:lnTo>
                  <a:pt x="611" y="42"/>
                </a:lnTo>
                <a:lnTo>
                  <a:pt x="680" y="0"/>
                </a:lnTo>
                <a:lnTo>
                  <a:pt x="584" y="24"/>
                </a:lnTo>
                <a:lnTo>
                  <a:pt x="481" y="39"/>
                </a:lnTo>
                <a:lnTo>
                  <a:pt x="357" y="60"/>
                </a:lnTo>
                <a:lnTo>
                  <a:pt x="288" y="87"/>
                </a:lnTo>
                <a:lnTo>
                  <a:pt x="220" y="130"/>
                </a:lnTo>
                <a:lnTo>
                  <a:pt x="165" y="157"/>
                </a:lnTo>
                <a:lnTo>
                  <a:pt x="124" y="187"/>
                </a:lnTo>
                <a:lnTo>
                  <a:pt x="0" y="223"/>
                </a:lnTo>
              </a:path>
            </a:pathLst>
          </a:custGeom>
          <a:solidFill>
            <a:srgbClr val="CECECE"/>
          </a:solidFill>
          <a:ln w="12700" cap="rnd" cmpd="sng">
            <a:solidFill>
              <a:srgbClr val="CECEC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grpSp>
        <p:nvGrpSpPr>
          <p:cNvPr id="238" name="Group 233">
            <a:extLst>
              <a:ext uri="{FF2B5EF4-FFF2-40B4-BE49-F238E27FC236}">
                <a16:creationId xmlns:a16="http://schemas.microsoft.com/office/drawing/2014/main" id="{3539B22F-C8F2-47F8-8636-BA15253DF14E}"/>
              </a:ext>
            </a:extLst>
          </p:cNvPr>
          <p:cNvGrpSpPr>
            <a:grpSpLocks/>
          </p:cNvGrpSpPr>
          <p:nvPr/>
        </p:nvGrpSpPr>
        <p:grpSpPr bwMode="auto">
          <a:xfrm>
            <a:off x="7570373" y="3344842"/>
            <a:ext cx="1319880" cy="1139825"/>
            <a:chOff x="4071" y="2064"/>
            <a:chExt cx="852" cy="718"/>
          </a:xfrm>
        </p:grpSpPr>
        <p:sp>
          <p:nvSpPr>
            <p:cNvPr id="239" name="Freeform 234">
              <a:extLst>
                <a:ext uri="{FF2B5EF4-FFF2-40B4-BE49-F238E27FC236}">
                  <a16:creationId xmlns:a16="http://schemas.microsoft.com/office/drawing/2014/main" id="{EE8251CB-CE00-4CAC-85BA-BCC22371C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2582"/>
              <a:ext cx="562" cy="184"/>
            </a:xfrm>
            <a:custGeom>
              <a:avLst/>
              <a:gdLst/>
              <a:ahLst/>
              <a:cxnLst>
                <a:cxn ang="0">
                  <a:pos x="5" y="176"/>
                </a:cxn>
                <a:cxn ang="0">
                  <a:pos x="67" y="179"/>
                </a:cxn>
                <a:cxn ang="0">
                  <a:pos x="171" y="183"/>
                </a:cxn>
                <a:cxn ang="0">
                  <a:pos x="238" y="176"/>
                </a:cxn>
                <a:cxn ang="0">
                  <a:pos x="339" y="149"/>
                </a:cxn>
                <a:cxn ang="0">
                  <a:pos x="393" y="170"/>
                </a:cxn>
                <a:cxn ang="0">
                  <a:pos x="444" y="160"/>
                </a:cxn>
                <a:cxn ang="0">
                  <a:pos x="561" y="117"/>
                </a:cxn>
                <a:cxn ang="0">
                  <a:pos x="493" y="77"/>
                </a:cxn>
                <a:cxn ang="0">
                  <a:pos x="490" y="40"/>
                </a:cxn>
                <a:cxn ang="0">
                  <a:pos x="342" y="0"/>
                </a:cxn>
                <a:cxn ang="0">
                  <a:pos x="230" y="28"/>
                </a:cxn>
                <a:cxn ang="0">
                  <a:pos x="211" y="102"/>
                </a:cxn>
                <a:cxn ang="0">
                  <a:pos x="235" y="105"/>
                </a:cxn>
                <a:cxn ang="0">
                  <a:pos x="268" y="119"/>
                </a:cxn>
                <a:cxn ang="0">
                  <a:pos x="160" y="132"/>
                </a:cxn>
                <a:cxn ang="0">
                  <a:pos x="0" y="164"/>
                </a:cxn>
                <a:cxn ang="0">
                  <a:pos x="5" y="176"/>
                </a:cxn>
              </a:cxnLst>
              <a:rect l="0" t="0" r="r" b="b"/>
              <a:pathLst>
                <a:path w="562" h="184">
                  <a:moveTo>
                    <a:pt x="5" y="176"/>
                  </a:moveTo>
                  <a:lnTo>
                    <a:pt x="67" y="179"/>
                  </a:lnTo>
                  <a:lnTo>
                    <a:pt x="171" y="183"/>
                  </a:lnTo>
                  <a:lnTo>
                    <a:pt x="238" y="176"/>
                  </a:lnTo>
                  <a:lnTo>
                    <a:pt x="339" y="149"/>
                  </a:lnTo>
                  <a:lnTo>
                    <a:pt x="393" y="170"/>
                  </a:lnTo>
                  <a:lnTo>
                    <a:pt x="444" y="160"/>
                  </a:lnTo>
                  <a:lnTo>
                    <a:pt x="561" y="117"/>
                  </a:lnTo>
                  <a:lnTo>
                    <a:pt x="493" y="77"/>
                  </a:lnTo>
                  <a:lnTo>
                    <a:pt x="490" y="40"/>
                  </a:lnTo>
                  <a:lnTo>
                    <a:pt x="342" y="0"/>
                  </a:lnTo>
                  <a:lnTo>
                    <a:pt x="230" y="28"/>
                  </a:lnTo>
                  <a:lnTo>
                    <a:pt x="211" y="102"/>
                  </a:lnTo>
                  <a:lnTo>
                    <a:pt x="235" y="105"/>
                  </a:lnTo>
                  <a:lnTo>
                    <a:pt x="268" y="119"/>
                  </a:lnTo>
                  <a:lnTo>
                    <a:pt x="160" y="132"/>
                  </a:lnTo>
                  <a:lnTo>
                    <a:pt x="0" y="164"/>
                  </a:lnTo>
                  <a:lnTo>
                    <a:pt x="5" y="176"/>
                  </a:lnTo>
                </a:path>
              </a:pathLst>
            </a:custGeom>
            <a:solidFill>
              <a:srgbClr val="CECECE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40" name="Freeform 235">
              <a:extLst>
                <a:ext uri="{FF2B5EF4-FFF2-40B4-BE49-F238E27FC236}">
                  <a16:creationId xmlns:a16="http://schemas.microsoft.com/office/drawing/2014/main" id="{60D021BA-6DD4-4724-B127-D540A7D55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" y="2064"/>
              <a:ext cx="155" cy="705"/>
            </a:xfrm>
            <a:custGeom>
              <a:avLst/>
              <a:gdLst/>
              <a:ahLst/>
              <a:cxnLst>
                <a:cxn ang="0">
                  <a:pos x="117" y="704"/>
                </a:cxn>
                <a:cxn ang="0">
                  <a:pos x="0" y="12"/>
                </a:cxn>
                <a:cxn ang="0">
                  <a:pos x="37" y="0"/>
                </a:cxn>
                <a:cxn ang="0">
                  <a:pos x="154" y="680"/>
                </a:cxn>
                <a:cxn ang="0">
                  <a:pos x="117" y="704"/>
                </a:cxn>
              </a:cxnLst>
              <a:rect l="0" t="0" r="r" b="b"/>
              <a:pathLst>
                <a:path w="155" h="705">
                  <a:moveTo>
                    <a:pt x="117" y="704"/>
                  </a:moveTo>
                  <a:lnTo>
                    <a:pt x="0" y="12"/>
                  </a:lnTo>
                  <a:lnTo>
                    <a:pt x="37" y="0"/>
                  </a:lnTo>
                  <a:lnTo>
                    <a:pt x="154" y="680"/>
                  </a:lnTo>
                  <a:lnTo>
                    <a:pt x="117" y="704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41" name="Freeform 236">
              <a:extLst>
                <a:ext uri="{FF2B5EF4-FFF2-40B4-BE49-F238E27FC236}">
                  <a16:creationId xmlns:a16="http://schemas.microsoft.com/office/drawing/2014/main" id="{D9F3620D-8566-4612-A967-1BB4FC642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2076"/>
              <a:ext cx="197" cy="706"/>
            </a:xfrm>
            <a:custGeom>
              <a:avLst/>
              <a:gdLst/>
              <a:ahLst/>
              <a:cxnLst>
                <a:cxn ang="0">
                  <a:pos x="138" y="705"/>
                </a:cxn>
                <a:cxn ang="0">
                  <a:pos x="0" y="25"/>
                </a:cxn>
                <a:cxn ang="0">
                  <a:pos x="79" y="0"/>
                </a:cxn>
                <a:cxn ang="0">
                  <a:pos x="196" y="692"/>
                </a:cxn>
                <a:cxn ang="0">
                  <a:pos x="138" y="705"/>
                </a:cxn>
              </a:cxnLst>
              <a:rect l="0" t="0" r="r" b="b"/>
              <a:pathLst>
                <a:path w="197" h="706">
                  <a:moveTo>
                    <a:pt x="138" y="705"/>
                  </a:moveTo>
                  <a:lnTo>
                    <a:pt x="0" y="25"/>
                  </a:lnTo>
                  <a:lnTo>
                    <a:pt x="79" y="0"/>
                  </a:lnTo>
                  <a:lnTo>
                    <a:pt x="196" y="692"/>
                  </a:lnTo>
                  <a:lnTo>
                    <a:pt x="138" y="70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42" name="Freeform 237">
              <a:extLst>
                <a:ext uri="{FF2B5EF4-FFF2-40B4-BE49-F238E27FC236}">
                  <a16:creationId xmlns:a16="http://schemas.microsoft.com/office/drawing/2014/main" id="{56FCDCB6-DC76-496E-905E-BC90D29F3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" y="2103"/>
              <a:ext cx="465" cy="344"/>
            </a:xfrm>
            <a:custGeom>
              <a:avLst/>
              <a:gdLst/>
              <a:ahLst/>
              <a:cxnLst>
                <a:cxn ang="0">
                  <a:pos x="58" y="343"/>
                </a:cxn>
                <a:cxn ang="0">
                  <a:pos x="0" y="90"/>
                </a:cxn>
                <a:cxn ang="0">
                  <a:pos x="415" y="0"/>
                </a:cxn>
                <a:cxn ang="0">
                  <a:pos x="464" y="244"/>
                </a:cxn>
                <a:cxn ang="0">
                  <a:pos x="68" y="343"/>
                </a:cxn>
                <a:cxn ang="0">
                  <a:pos x="58" y="343"/>
                </a:cxn>
              </a:cxnLst>
              <a:rect l="0" t="0" r="r" b="b"/>
              <a:pathLst>
                <a:path w="465" h="344">
                  <a:moveTo>
                    <a:pt x="58" y="343"/>
                  </a:moveTo>
                  <a:lnTo>
                    <a:pt x="0" y="90"/>
                  </a:lnTo>
                  <a:lnTo>
                    <a:pt x="415" y="0"/>
                  </a:lnTo>
                  <a:lnTo>
                    <a:pt x="464" y="244"/>
                  </a:lnTo>
                  <a:lnTo>
                    <a:pt x="68" y="343"/>
                  </a:lnTo>
                  <a:lnTo>
                    <a:pt x="58" y="34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43" name="Freeform 238">
              <a:extLst>
                <a:ext uri="{FF2B5EF4-FFF2-40B4-BE49-F238E27FC236}">
                  <a16:creationId xmlns:a16="http://schemas.microsoft.com/office/drawing/2014/main" id="{3C74E195-6918-4097-8DC7-9FAB511BA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2095"/>
              <a:ext cx="66" cy="25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5" y="6"/>
                </a:cxn>
                <a:cxn ang="0">
                  <a:pos x="18" y="0"/>
                </a:cxn>
                <a:cxn ang="0">
                  <a:pos x="65" y="243"/>
                </a:cxn>
                <a:cxn ang="0">
                  <a:pos x="46" y="252"/>
                </a:cxn>
                <a:cxn ang="0">
                  <a:pos x="0" y="9"/>
                </a:cxn>
              </a:cxnLst>
              <a:rect l="0" t="0" r="r" b="b"/>
              <a:pathLst>
                <a:path w="66" h="253">
                  <a:moveTo>
                    <a:pt x="0" y="9"/>
                  </a:moveTo>
                  <a:lnTo>
                    <a:pt x="15" y="6"/>
                  </a:lnTo>
                  <a:lnTo>
                    <a:pt x="18" y="0"/>
                  </a:lnTo>
                  <a:lnTo>
                    <a:pt x="65" y="243"/>
                  </a:lnTo>
                  <a:lnTo>
                    <a:pt x="46" y="252"/>
                  </a:lnTo>
                  <a:lnTo>
                    <a:pt x="0" y="9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</p:grpSp>
      <p:grpSp>
        <p:nvGrpSpPr>
          <p:cNvPr id="244" name="Group 239">
            <a:extLst>
              <a:ext uri="{FF2B5EF4-FFF2-40B4-BE49-F238E27FC236}">
                <a16:creationId xmlns:a16="http://schemas.microsoft.com/office/drawing/2014/main" id="{19FACA14-1523-4384-BA59-4315872D9901}"/>
              </a:ext>
            </a:extLst>
          </p:cNvPr>
          <p:cNvGrpSpPr>
            <a:grpSpLocks/>
          </p:cNvGrpSpPr>
          <p:nvPr/>
        </p:nvGrpSpPr>
        <p:grpSpPr bwMode="auto">
          <a:xfrm>
            <a:off x="4018789" y="3351190"/>
            <a:ext cx="2219950" cy="1130300"/>
            <a:chOff x="1780" y="2068"/>
            <a:chExt cx="1432" cy="712"/>
          </a:xfrm>
        </p:grpSpPr>
        <p:sp>
          <p:nvSpPr>
            <p:cNvPr id="245" name="Oval 240">
              <a:extLst>
                <a:ext uri="{FF2B5EF4-FFF2-40B4-BE49-F238E27FC236}">
                  <a16:creationId xmlns:a16="http://schemas.microsoft.com/office/drawing/2014/main" id="{718394F2-919D-4677-8F9E-DA544AA29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" y="2110"/>
              <a:ext cx="301" cy="1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46" name="Oval 241">
              <a:extLst>
                <a:ext uri="{FF2B5EF4-FFF2-40B4-BE49-F238E27FC236}">
                  <a16:creationId xmlns:a16="http://schemas.microsoft.com/office/drawing/2014/main" id="{13414B45-86AC-4F7B-97F3-8A89824E3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" y="2152"/>
              <a:ext cx="145" cy="1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47" name="Oval 242">
              <a:extLst>
                <a:ext uri="{FF2B5EF4-FFF2-40B4-BE49-F238E27FC236}">
                  <a16:creationId xmlns:a16="http://schemas.microsoft.com/office/drawing/2014/main" id="{B2570829-2362-4A39-AA90-12EF59358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" y="2196"/>
              <a:ext cx="147" cy="11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48" name="Oval 243">
              <a:extLst>
                <a:ext uri="{FF2B5EF4-FFF2-40B4-BE49-F238E27FC236}">
                  <a16:creationId xmlns:a16="http://schemas.microsoft.com/office/drawing/2014/main" id="{91DE44F4-25CE-4D1D-B874-F9849A903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" y="2280"/>
              <a:ext cx="147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49" name="Oval 244">
              <a:extLst>
                <a:ext uri="{FF2B5EF4-FFF2-40B4-BE49-F238E27FC236}">
                  <a16:creationId xmlns:a16="http://schemas.microsoft.com/office/drawing/2014/main" id="{B1144A76-7734-4B89-8181-E30961063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" y="2406"/>
              <a:ext cx="198" cy="1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50" name="Oval 245">
              <a:extLst>
                <a:ext uri="{FF2B5EF4-FFF2-40B4-BE49-F238E27FC236}">
                  <a16:creationId xmlns:a16="http://schemas.microsoft.com/office/drawing/2014/main" id="{1EA8ADD2-D373-4286-B8E6-A94C37054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3" y="2534"/>
              <a:ext cx="198" cy="11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51" name="Oval 246">
              <a:extLst>
                <a:ext uri="{FF2B5EF4-FFF2-40B4-BE49-F238E27FC236}">
                  <a16:creationId xmlns:a16="http://schemas.microsoft.com/office/drawing/2014/main" id="{24D9D91B-69E0-454E-8C37-8AF7C511D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" y="2576"/>
              <a:ext cx="197" cy="1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52" name="Oval 247">
              <a:extLst>
                <a:ext uri="{FF2B5EF4-FFF2-40B4-BE49-F238E27FC236}">
                  <a16:creationId xmlns:a16="http://schemas.microsoft.com/office/drawing/2014/main" id="{004E60C4-8F6B-47E6-AE88-CD49C9F3F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2660"/>
              <a:ext cx="197" cy="7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53" name="Oval 248">
              <a:extLst>
                <a:ext uri="{FF2B5EF4-FFF2-40B4-BE49-F238E27FC236}">
                  <a16:creationId xmlns:a16="http://schemas.microsoft.com/office/drawing/2014/main" id="{CB22E22C-2A82-4F43-8332-362E2077B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1" y="2704"/>
              <a:ext cx="199" cy="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54" name="Oval 249">
              <a:extLst>
                <a:ext uri="{FF2B5EF4-FFF2-40B4-BE49-F238E27FC236}">
                  <a16:creationId xmlns:a16="http://schemas.microsoft.com/office/drawing/2014/main" id="{AF4ECAE7-574C-472B-B62E-2F15FF03D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" y="2660"/>
              <a:ext cx="249" cy="1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55" name="Oval 250">
              <a:extLst>
                <a:ext uri="{FF2B5EF4-FFF2-40B4-BE49-F238E27FC236}">
                  <a16:creationId xmlns:a16="http://schemas.microsoft.com/office/drawing/2014/main" id="{2BA3BF35-EAC3-4FAE-BBE3-9B00D7053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1" y="2660"/>
              <a:ext cx="147" cy="1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56" name="Oval 251">
              <a:extLst>
                <a:ext uri="{FF2B5EF4-FFF2-40B4-BE49-F238E27FC236}">
                  <a16:creationId xmlns:a16="http://schemas.microsoft.com/office/drawing/2014/main" id="{6C72DC95-0EBE-4512-8C80-3B561220C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" y="2618"/>
              <a:ext cx="197" cy="1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57" name="Oval 252">
              <a:extLst>
                <a:ext uri="{FF2B5EF4-FFF2-40B4-BE49-F238E27FC236}">
                  <a16:creationId xmlns:a16="http://schemas.microsoft.com/office/drawing/2014/main" id="{CFA96526-259E-432F-BF04-057412282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4" y="2576"/>
              <a:ext cx="147" cy="1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58" name="Oval 253">
              <a:extLst>
                <a:ext uri="{FF2B5EF4-FFF2-40B4-BE49-F238E27FC236}">
                  <a16:creationId xmlns:a16="http://schemas.microsoft.com/office/drawing/2014/main" id="{1E5981FA-14A1-45E2-A728-F8213C296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3" y="2492"/>
              <a:ext cx="147" cy="11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59" name="Oval 254">
              <a:extLst>
                <a:ext uri="{FF2B5EF4-FFF2-40B4-BE49-F238E27FC236}">
                  <a16:creationId xmlns:a16="http://schemas.microsoft.com/office/drawing/2014/main" id="{DD1E18B8-7CE3-46CF-A008-6A5AFB7C1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" y="2406"/>
              <a:ext cx="146" cy="1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60" name="Oval 255">
              <a:extLst>
                <a:ext uri="{FF2B5EF4-FFF2-40B4-BE49-F238E27FC236}">
                  <a16:creationId xmlns:a16="http://schemas.microsoft.com/office/drawing/2014/main" id="{802B5B8E-AD9F-4496-8650-261F92879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1" y="2322"/>
              <a:ext cx="147" cy="1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61" name="Oval 256">
              <a:extLst>
                <a:ext uri="{FF2B5EF4-FFF2-40B4-BE49-F238E27FC236}">
                  <a16:creationId xmlns:a16="http://schemas.microsoft.com/office/drawing/2014/main" id="{8E477C05-F1FB-4098-87B1-A975B90E1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4" y="2238"/>
              <a:ext cx="147" cy="11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62" name="Oval 257">
              <a:extLst>
                <a:ext uri="{FF2B5EF4-FFF2-40B4-BE49-F238E27FC236}">
                  <a16:creationId xmlns:a16="http://schemas.microsoft.com/office/drawing/2014/main" id="{F3C6E58F-2D65-4318-848C-9F2F47BC0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" y="2152"/>
              <a:ext cx="197" cy="1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63" name="Oval 258">
              <a:extLst>
                <a:ext uri="{FF2B5EF4-FFF2-40B4-BE49-F238E27FC236}">
                  <a16:creationId xmlns:a16="http://schemas.microsoft.com/office/drawing/2014/main" id="{D65B4756-CE83-472D-BE05-A3F5A1766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" y="2110"/>
              <a:ext cx="147" cy="1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64" name="Oval 259">
              <a:extLst>
                <a:ext uri="{FF2B5EF4-FFF2-40B4-BE49-F238E27FC236}">
                  <a16:creationId xmlns:a16="http://schemas.microsoft.com/office/drawing/2014/main" id="{2852F626-0EA5-4046-8C21-867DE7056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" y="2068"/>
              <a:ext cx="146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265" name="Oval 260">
              <a:extLst>
                <a:ext uri="{FF2B5EF4-FFF2-40B4-BE49-F238E27FC236}">
                  <a16:creationId xmlns:a16="http://schemas.microsoft.com/office/drawing/2014/main" id="{E26B4539-0779-410F-B57D-B6E793C33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3" y="2152"/>
              <a:ext cx="1227" cy="58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</p:grpSp>
      <p:sp>
        <p:nvSpPr>
          <p:cNvPr id="266" name="Rectangle 261">
            <a:extLst>
              <a:ext uri="{FF2B5EF4-FFF2-40B4-BE49-F238E27FC236}">
                <a16:creationId xmlns:a16="http://schemas.microsoft.com/office/drawing/2014/main" id="{6578CF22-F603-4BFC-96F7-54DEA54A0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351" y="3630592"/>
            <a:ext cx="1912649" cy="7103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717" tIns="47019" rIns="95717" bIns="47019">
            <a:spAutoFit/>
          </a:bodyPr>
          <a:lstStyle/>
          <a:p>
            <a:pPr algn="ctr" defTabSz="967252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81" b="1">
                <a:solidFill>
                  <a:srgbClr val="000000"/>
                </a:solidFill>
              </a:rPr>
              <a:t>Is the fact that there are 1,569 people out there a finding?</a:t>
            </a:r>
          </a:p>
        </p:txBody>
      </p:sp>
      <p:pic>
        <p:nvPicPr>
          <p:cNvPr id="267" name="Picture 262">
            <a:extLst>
              <a:ext uri="{FF2B5EF4-FFF2-40B4-BE49-F238E27FC236}">
                <a16:creationId xmlns:a16="http://schemas.microsoft.com/office/drawing/2014/main" id="{0E6BE7D0-0633-441E-9014-68349D03F104}"/>
              </a:ext>
            </a:extLst>
          </p:cNvPr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9921" y="3433740"/>
            <a:ext cx="831222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68" name="Content Placeholder 3">
            <a:extLst>
              <a:ext uri="{FF2B5EF4-FFF2-40B4-BE49-F238E27FC236}">
                <a16:creationId xmlns:a16="http://schemas.microsoft.com/office/drawing/2014/main" id="{027803A9-B252-40AD-A398-FA429A054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3" y="881169"/>
            <a:ext cx="10528512" cy="5268443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are there - be creative and hunt them down</a:t>
            </a:r>
          </a:p>
          <a:p>
            <a:pPr>
              <a:spcBef>
                <a:spcPts val="1200"/>
              </a:spcBef>
            </a:pPr>
            <a:endParaRPr lang="en-GB" sz="2200" dirty="0"/>
          </a:p>
        </p:txBody>
      </p:sp>
      <p:sp>
        <p:nvSpPr>
          <p:cNvPr id="269" name="Rectangle 223">
            <a:extLst>
              <a:ext uri="{FF2B5EF4-FFF2-40B4-BE49-F238E27FC236}">
                <a16:creationId xmlns:a16="http://schemas.microsoft.com/office/drawing/2014/main" id="{8E600466-58D0-419E-BACA-3743773D1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200" y="4929169"/>
            <a:ext cx="3877569" cy="1083091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28548" tIns="97396" rIns="28548" bIns="97396" anchor="ctr" anchorCtr="1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00"/>
                </a:solidFill>
              </a:rPr>
              <a:t>Raw data or results are not findings</a:t>
            </a:r>
            <a:endParaRPr lang="en-US" sz="1481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5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00D787-8465-442B-A7CE-0A1F93B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Understand findings - tips</a:t>
            </a:r>
          </a:p>
        </p:txBody>
      </p:sp>
      <p:sp>
        <p:nvSpPr>
          <p:cNvPr id="227" name="Rectangle 222">
            <a:extLst>
              <a:ext uri="{FF2B5EF4-FFF2-40B4-BE49-F238E27FC236}">
                <a16:creationId xmlns:a16="http://schemas.microsoft.com/office/drawing/2014/main" id="{A04A91FB-69FC-4A72-B066-404A46C23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120" y="401615"/>
            <a:ext cx="8594330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169" tIns="28548" rIns="67169" bIns="28548" anchor="b"/>
          <a:lstStyle/>
          <a:p>
            <a:pPr defTabSz="977328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</a:pPr>
            <a:endParaRPr lang="en-US" sz="1904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Content Placeholder 3">
            <a:extLst>
              <a:ext uri="{FF2B5EF4-FFF2-40B4-BE49-F238E27FC236}">
                <a16:creationId xmlns:a16="http://schemas.microsoft.com/office/drawing/2014/main" id="{027803A9-B252-40AD-A398-FA429A054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3" y="881169"/>
            <a:ext cx="10528512" cy="5268443"/>
          </a:xfrm>
        </p:spPr>
        <p:txBody>
          <a:bodyPr/>
          <a:lstStyle/>
          <a:p>
            <a:pPr marL="0" indent="0" defTabSz="977328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information can be helpful</a:t>
            </a:r>
          </a:p>
          <a:p>
            <a:pPr>
              <a:spcBef>
                <a:spcPts val="1200"/>
              </a:spcBef>
            </a:pPr>
            <a:endParaRPr lang="en-GB" sz="2200" dirty="0"/>
          </a:p>
        </p:txBody>
      </p:sp>
      <p:sp>
        <p:nvSpPr>
          <p:cNvPr id="269" name="Rectangle 2">
            <a:extLst>
              <a:ext uri="{FF2B5EF4-FFF2-40B4-BE49-F238E27FC236}">
                <a16:creationId xmlns:a16="http://schemas.microsoft.com/office/drawing/2014/main" id="{522540D3-0B03-4381-8A20-7C9343ABC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918" y="1397002"/>
            <a:ext cx="7899126" cy="434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ECECE"/>
            </a:outerShdw>
          </a:effectLst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71" name="Line 5">
            <a:extLst>
              <a:ext uri="{FF2B5EF4-FFF2-40B4-BE49-F238E27FC236}">
                <a16:creationId xmlns:a16="http://schemas.microsoft.com/office/drawing/2014/main" id="{DF809E85-1216-4D38-B8F0-9DD59FFC03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8881" y="1587500"/>
            <a:ext cx="0" cy="3263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72" name="Line 6">
            <a:extLst>
              <a:ext uri="{FF2B5EF4-FFF2-40B4-BE49-F238E27FC236}">
                <a16:creationId xmlns:a16="http://schemas.microsoft.com/office/drawing/2014/main" id="{3538DB36-6B03-4A9D-933A-6BD0686B25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1787" y="4857750"/>
            <a:ext cx="8732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73" name="Line 7">
            <a:extLst>
              <a:ext uri="{FF2B5EF4-FFF2-40B4-BE49-F238E27FC236}">
                <a16:creationId xmlns:a16="http://schemas.microsoft.com/office/drawing/2014/main" id="{3D38524A-5041-46A5-9389-18A460EF60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1787" y="4210050"/>
            <a:ext cx="8732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74" name="Line 8">
            <a:extLst>
              <a:ext uri="{FF2B5EF4-FFF2-40B4-BE49-F238E27FC236}">
                <a16:creationId xmlns:a16="http://schemas.microsoft.com/office/drawing/2014/main" id="{AB5B33DA-9AC3-48BC-874E-6C4E57371E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1787" y="3549650"/>
            <a:ext cx="8732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75" name="Line 9">
            <a:extLst>
              <a:ext uri="{FF2B5EF4-FFF2-40B4-BE49-F238E27FC236}">
                <a16:creationId xmlns:a16="http://schemas.microsoft.com/office/drawing/2014/main" id="{319B81E6-5F66-4984-802C-180D87084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1787" y="2901950"/>
            <a:ext cx="8732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76" name="Line 10">
            <a:extLst>
              <a:ext uri="{FF2B5EF4-FFF2-40B4-BE49-F238E27FC236}">
                <a16:creationId xmlns:a16="http://schemas.microsoft.com/office/drawing/2014/main" id="{766BD5FE-E244-4BB8-B30E-D46B3C3F36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1787" y="2241550"/>
            <a:ext cx="8732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77" name="Line 11">
            <a:extLst>
              <a:ext uri="{FF2B5EF4-FFF2-40B4-BE49-F238E27FC236}">
                <a16:creationId xmlns:a16="http://schemas.microsoft.com/office/drawing/2014/main" id="{C3F0FF9B-8116-4683-A6A2-19CC3BF0CF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1787" y="1593850"/>
            <a:ext cx="8732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78" name="Line 12">
            <a:extLst>
              <a:ext uri="{FF2B5EF4-FFF2-40B4-BE49-F238E27FC236}">
                <a16:creationId xmlns:a16="http://schemas.microsoft.com/office/drawing/2014/main" id="{981EF588-FD0B-47A5-8FBB-F308095F09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2167" y="4857750"/>
            <a:ext cx="616279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79" name="Line 13">
            <a:extLst>
              <a:ext uri="{FF2B5EF4-FFF2-40B4-BE49-F238E27FC236}">
                <a16:creationId xmlns:a16="http://schemas.microsoft.com/office/drawing/2014/main" id="{603B1BD4-3AB2-4429-82AF-9887919D59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8881" y="4813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80" name="Line 14">
            <a:extLst>
              <a:ext uri="{FF2B5EF4-FFF2-40B4-BE49-F238E27FC236}">
                <a16:creationId xmlns:a16="http://schemas.microsoft.com/office/drawing/2014/main" id="{BC1D65B1-F846-4A0B-860B-864CC9D097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0650" y="4813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81" name="Line 15">
            <a:extLst>
              <a:ext uri="{FF2B5EF4-FFF2-40B4-BE49-F238E27FC236}">
                <a16:creationId xmlns:a16="http://schemas.microsoft.com/office/drawing/2014/main" id="{78F8AE52-3AEB-410D-9082-E6259313D2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72420" y="4813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82" name="Line 16">
            <a:extLst>
              <a:ext uri="{FF2B5EF4-FFF2-40B4-BE49-F238E27FC236}">
                <a16:creationId xmlns:a16="http://schemas.microsoft.com/office/drawing/2014/main" id="{B12CE1DA-4AB0-4E48-B83F-299028EE83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54190" y="4813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83" name="Line 17">
            <a:extLst>
              <a:ext uri="{FF2B5EF4-FFF2-40B4-BE49-F238E27FC236}">
                <a16:creationId xmlns:a16="http://schemas.microsoft.com/office/drawing/2014/main" id="{A02ACE26-B30C-4A7C-81EA-4E0B8C1CC4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49394" y="4813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84" name="Line 18">
            <a:extLst>
              <a:ext uri="{FF2B5EF4-FFF2-40B4-BE49-F238E27FC236}">
                <a16:creationId xmlns:a16="http://schemas.microsoft.com/office/drawing/2014/main" id="{E3FAF42A-99F3-42C3-96D5-F05977F2CE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1164" y="4813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85" name="Line 19">
            <a:extLst>
              <a:ext uri="{FF2B5EF4-FFF2-40B4-BE49-F238E27FC236}">
                <a16:creationId xmlns:a16="http://schemas.microsoft.com/office/drawing/2014/main" id="{4887DC97-A74F-4A0D-A974-E47F87C8F5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2933" y="4813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86" name="Line 20">
            <a:extLst>
              <a:ext uri="{FF2B5EF4-FFF2-40B4-BE49-F238E27FC236}">
                <a16:creationId xmlns:a16="http://schemas.microsoft.com/office/drawing/2014/main" id="{463F9B91-6987-4B7A-AB44-761ECEF4D8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94703" y="4813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87" name="Line 21">
            <a:extLst>
              <a:ext uri="{FF2B5EF4-FFF2-40B4-BE49-F238E27FC236}">
                <a16:creationId xmlns:a16="http://schemas.microsoft.com/office/drawing/2014/main" id="{D07010E2-914F-409A-BCDC-955B0E86C5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76473" y="4813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88" name="Line 22">
            <a:extLst>
              <a:ext uri="{FF2B5EF4-FFF2-40B4-BE49-F238E27FC236}">
                <a16:creationId xmlns:a16="http://schemas.microsoft.com/office/drawing/2014/main" id="{41E83F68-FE6B-473B-8C31-8B60D67BD0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71677" y="4813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89" name="Rectangle 23">
            <a:extLst>
              <a:ext uri="{FF2B5EF4-FFF2-40B4-BE49-F238E27FC236}">
                <a16:creationId xmlns:a16="http://schemas.microsoft.com/office/drawing/2014/main" id="{8557528A-5514-4840-972C-5E401D763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035" y="4078288"/>
            <a:ext cx="418823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5´0</a:t>
            </a:r>
          </a:p>
        </p:txBody>
      </p:sp>
      <p:sp>
        <p:nvSpPr>
          <p:cNvPr id="290" name="Rectangle 24">
            <a:extLst>
              <a:ext uri="{FF2B5EF4-FFF2-40B4-BE49-F238E27FC236}">
                <a16:creationId xmlns:a16="http://schemas.microsoft.com/office/drawing/2014/main" id="{07020644-3547-49B6-BCB4-9C18860A4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035" y="3417888"/>
            <a:ext cx="418823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5´5</a:t>
            </a:r>
          </a:p>
        </p:txBody>
      </p:sp>
      <p:sp>
        <p:nvSpPr>
          <p:cNvPr id="291" name="Rectangle 25">
            <a:extLst>
              <a:ext uri="{FF2B5EF4-FFF2-40B4-BE49-F238E27FC236}">
                <a16:creationId xmlns:a16="http://schemas.microsoft.com/office/drawing/2014/main" id="{E0690D54-6847-4B2A-AF83-F8154C019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035" y="2770188"/>
            <a:ext cx="418823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6´0</a:t>
            </a:r>
          </a:p>
        </p:txBody>
      </p:sp>
      <p:sp>
        <p:nvSpPr>
          <p:cNvPr id="292" name="Rectangle 26">
            <a:extLst>
              <a:ext uri="{FF2B5EF4-FFF2-40B4-BE49-F238E27FC236}">
                <a16:creationId xmlns:a16="http://schemas.microsoft.com/office/drawing/2014/main" id="{64D60E23-3BE6-43DB-8B56-3897CE0D3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035" y="2109788"/>
            <a:ext cx="418823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6´5</a:t>
            </a:r>
          </a:p>
        </p:txBody>
      </p:sp>
      <p:sp>
        <p:nvSpPr>
          <p:cNvPr id="293" name="Rectangle 27">
            <a:extLst>
              <a:ext uri="{FF2B5EF4-FFF2-40B4-BE49-F238E27FC236}">
                <a16:creationId xmlns:a16="http://schemas.microsoft.com/office/drawing/2014/main" id="{33C82A18-0748-46D3-BD81-9F88772B6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035" y="1462088"/>
            <a:ext cx="418823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7´0</a:t>
            </a:r>
          </a:p>
        </p:txBody>
      </p:sp>
      <p:sp>
        <p:nvSpPr>
          <p:cNvPr id="294" name="Rectangle 28">
            <a:extLst>
              <a:ext uri="{FF2B5EF4-FFF2-40B4-BE49-F238E27FC236}">
                <a16:creationId xmlns:a16="http://schemas.microsoft.com/office/drawing/2014/main" id="{BF59441F-D366-4D91-98F4-546D78117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259" y="4992689"/>
            <a:ext cx="366259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295" name="Rectangle 29">
            <a:extLst>
              <a:ext uri="{FF2B5EF4-FFF2-40B4-BE49-F238E27FC236}">
                <a16:creationId xmlns:a16="http://schemas.microsoft.com/office/drawing/2014/main" id="{101CFEB1-3228-429E-9504-E7FDB03F6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086" y="4992689"/>
            <a:ext cx="366259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296" name="Rectangle 30">
            <a:extLst>
              <a:ext uri="{FF2B5EF4-FFF2-40B4-BE49-F238E27FC236}">
                <a16:creationId xmlns:a16="http://schemas.microsoft.com/office/drawing/2014/main" id="{21713079-7EF7-4C90-A50E-10A2A558A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7856" y="4992689"/>
            <a:ext cx="366259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70</a:t>
            </a:r>
          </a:p>
        </p:txBody>
      </p:sp>
      <p:sp>
        <p:nvSpPr>
          <p:cNvPr id="297" name="Rectangle 31">
            <a:extLst>
              <a:ext uri="{FF2B5EF4-FFF2-40B4-BE49-F238E27FC236}">
                <a16:creationId xmlns:a16="http://schemas.microsoft.com/office/drawing/2014/main" id="{7B948DE1-D4D3-425B-8E9F-205F5AF7B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26" y="4992689"/>
            <a:ext cx="366259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80</a:t>
            </a:r>
          </a:p>
        </p:txBody>
      </p:sp>
      <p:sp>
        <p:nvSpPr>
          <p:cNvPr id="298" name="Rectangle 32">
            <a:extLst>
              <a:ext uri="{FF2B5EF4-FFF2-40B4-BE49-F238E27FC236}">
                <a16:creationId xmlns:a16="http://schemas.microsoft.com/office/drawing/2014/main" id="{029FB7BC-9D49-469D-8EA5-299E2E2C4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1396" y="4992689"/>
            <a:ext cx="366259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90</a:t>
            </a:r>
          </a:p>
        </p:txBody>
      </p:sp>
      <p:sp>
        <p:nvSpPr>
          <p:cNvPr id="299" name="Rectangle 33">
            <a:extLst>
              <a:ext uri="{FF2B5EF4-FFF2-40B4-BE49-F238E27FC236}">
                <a16:creationId xmlns:a16="http://schemas.microsoft.com/office/drawing/2014/main" id="{0D066733-F611-4CCD-AE4B-1A6B864DC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3168" y="4992689"/>
            <a:ext cx="452736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300" name="Rectangle 34">
            <a:extLst>
              <a:ext uri="{FF2B5EF4-FFF2-40B4-BE49-F238E27FC236}">
                <a16:creationId xmlns:a16="http://schemas.microsoft.com/office/drawing/2014/main" id="{88BB815E-80AB-4CED-A1B8-8793CE350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8372" y="4992689"/>
            <a:ext cx="452736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110</a:t>
            </a:r>
          </a:p>
        </p:txBody>
      </p:sp>
      <p:sp>
        <p:nvSpPr>
          <p:cNvPr id="301" name="Rectangle 35">
            <a:extLst>
              <a:ext uri="{FF2B5EF4-FFF2-40B4-BE49-F238E27FC236}">
                <a16:creationId xmlns:a16="http://schemas.microsoft.com/office/drawing/2014/main" id="{2BB7AE11-CA86-4F1F-BEC9-0FF7862DF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0142" y="4992689"/>
            <a:ext cx="452736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120</a:t>
            </a:r>
          </a:p>
        </p:txBody>
      </p:sp>
      <p:sp>
        <p:nvSpPr>
          <p:cNvPr id="302" name="Rectangle 36">
            <a:extLst>
              <a:ext uri="{FF2B5EF4-FFF2-40B4-BE49-F238E27FC236}">
                <a16:creationId xmlns:a16="http://schemas.microsoft.com/office/drawing/2014/main" id="{D506DC8D-92D8-42B2-A3D6-4A6273E9C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1912" y="4992689"/>
            <a:ext cx="452736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130</a:t>
            </a:r>
          </a:p>
        </p:txBody>
      </p:sp>
      <p:sp>
        <p:nvSpPr>
          <p:cNvPr id="303" name="Rectangle 37">
            <a:extLst>
              <a:ext uri="{FF2B5EF4-FFF2-40B4-BE49-F238E27FC236}">
                <a16:creationId xmlns:a16="http://schemas.microsoft.com/office/drawing/2014/main" id="{40410895-9F40-4523-B345-AC35F814E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3680" y="4992689"/>
            <a:ext cx="452736" cy="28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17" tIns="47019" rIns="95717" bIns="47019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69" b="1">
                <a:solidFill>
                  <a:srgbClr val="000000"/>
                </a:solidFill>
              </a:rPr>
              <a:t>140</a:t>
            </a:r>
          </a:p>
        </p:txBody>
      </p:sp>
      <p:sp>
        <p:nvSpPr>
          <p:cNvPr id="304" name="Rectangle 38">
            <a:extLst>
              <a:ext uri="{FF2B5EF4-FFF2-40B4-BE49-F238E27FC236}">
                <a16:creationId xmlns:a16="http://schemas.microsoft.com/office/drawing/2014/main" id="{B02EBDEE-5B67-4B95-A592-493296124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9609" y="5257802"/>
            <a:ext cx="1922725" cy="5051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717" tIns="47019" rIns="95717" bIns="47019">
            <a:spAutoFit/>
          </a:bodyPr>
          <a:lstStyle/>
          <a:p>
            <a:pPr algn="ctr" defTabSz="967252" eaLnBrk="0" fontAlgn="base" hangingPunct="0">
              <a:lnSpc>
                <a:spcPct val="90000"/>
              </a:lnSpc>
              <a:spcAft>
                <a:spcPct val="0"/>
              </a:spcAft>
            </a:pPr>
            <a:r>
              <a:rPr lang="en-US" sz="1481" b="1" i="1" dirty="0">
                <a:solidFill>
                  <a:srgbClr val="000000"/>
                </a:solidFill>
              </a:rPr>
              <a:t>School Size </a:t>
            </a:r>
          </a:p>
          <a:p>
            <a:pPr algn="ctr" defTabSz="967252" eaLnBrk="0" fontAlgn="base" hangingPunct="0">
              <a:lnSpc>
                <a:spcPct val="90000"/>
              </a:lnSpc>
              <a:spcAft>
                <a:spcPct val="0"/>
              </a:spcAft>
            </a:pPr>
            <a:r>
              <a:rPr lang="en-US" sz="1481" b="1" i="1" dirty="0">
                <a:solidFill>
                  <a:srgbClr val="000000"/>
                </a:solidFill>
              </a:rPr>
              <a:t>(No. students)</a:t>
            </a:r>
          </a:p>
        </p:txBody>
      </p:sp>
      <p:sp>
        <p:nvSpPr>
          <p:cNvPr id="305" name="Rectangle 39">
            <a:extLst>
              <a:ext uri="{FF2B5EF4-FFF2-40B4-BE49-F238E27FC236}">
                <a16:creationId xmlns:a16="http://schemas.microsoft.com/office/drawing/2014/main" id="{B7FE1BBD-D295-4F55-B8C9-5DAFCF20E95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236886" y="3127647"/>
            <a:ext cx="1922726" cy="311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717" tIns="47019" rIns="95717" bIns="47019">
            <a:spAutoFit/>
          </a:bodyPr>
          <a:lstStyle/>
          <a:p>
            <a:pPr algn="ctr" defTabSz="967252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81" b="1" i="1" dirty="0">
                <a:solidFill>
                  <a:srgbClr val="000000"/>
                </a:solidFill>
              </a:rPr>
              <a:t>Expenditure </a:t>
            </a:r>
          </a:p>
        </p:txBody>
      </p:sp>
      <p:sp>
        <p:nvSpPr>
          <p:cNvPr id="306" name="Oval 40">
            <a:extLst>
              <a:ext uri="{FF2B5EF4-FFF2-40B4-BE49-F238E27FC236}">
                <a16:creationId xmlns:a16="http://schemas.microsoft.com/office/drawing/2014/main" id="{297D7A57-0FD0-46AA-A8E7-084C4AD7D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0093" y="22542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07" name="Oval 41">
            <a:extLst>
              <a:ext uri="{FF2B5EF4-FFF2-40B4-BE49-F238E27FC236}">
                <a16:creationId xmlns:a16="http://schemas.microsoft.com/office/drawing/2014/main" id="{0B48949A-D4D3-470B-AE86-03269B743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8407" y="2571750"/>
            <a:ext cx="85642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08" name="Oval 42">
            <a:extLst>
              <a:ext uri="{FF2B5EF4-FFF2-40B4-BE49-F238E27FC236}">
                <a16:creationId xmlns:a16="http://schemas.microsoft.com/office/drawing/2014/main" id="{99D30F57-02BC-4FF7-A6B6-ED54BC200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673" y="30543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09" name="Oval 43">
            <a:extLst>
              <a:ext uri="{FF2B5EF4-FFF2-40B4-BE49-F238E27FC236}">
                <a16:creationId xmlns:a16="http://schemas.microsoft.com/office/drawing/2014/main" id="{3B13F6F8-4886-4EB0-91A6-4CC36D808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017" y="36258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10" name="Oval 44">
            <a:extLst>
              <a:ext uri="{FF2B5EF4-FFF2-40B4-BE49-F238E27FC236}">
                <a16:creationId xmlns:a16="http://schemas.microsoft.com/office/drawing/2014/main" id="{9064A51F-3E00-4D73-9758-F2176E381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689" y="31432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11" name="Oval 45">
            <a:extLst>
              <a:ext uri="{FF2B5EF4-FFF2-40B4-BE49-F238E27FC236}">
                <a16:creationId xmlns:a16="http://schemas.microsoft.com/office/drawing/2014/main" id="{424C227B-DB3D-4294-92C0-13FB2B2CB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3234" y="3041652"/>
            <a:ext cx="85642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12" name="Oval 46">
            <a:extLst>
              <a:ext uri="{FF2B5EF4-FFF2-40B4-BE49-F238E27FC236}">
                <a16:creationId xmlns:a16="http://schemas.microsoft.com/office/drawing/2014/main" id="{795A47C2-4D2C-4EE7-A037-4295E035E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9267" y="3397252"/>
            <a:ext cx="85642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13" name="Oval 47">
            <a:extLst>
              <a:ext uri="{FF2B5EF4-FFF2-40B4-BE49-F238E27FC236}">
                <a16:creationId xmlns:a16="http://schemas.microsoft.com/office/drawing/2014/main" id="{A94F9257-CDD0-457C-A938-0408BD321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326" y="33210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14" name="Oval 48">
            <a:extLst>
              <a:ext uri="{FF2B5EF4-FFF2-40B4-BE49-F238E27FC236}">
                <a16:creationId xmlns:a16="http://schemas.microsoft.com/office/drawing/2014/main" id="{A2102B97-3D2A-4B72-A172-CF5551735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4502" y="3448051"/>
            <a:ext cx="85641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15" name="Oval 49">
            <a:extLst>
              <a:ext uri="{FF2B5EF4-FFF2-40B4-BE49-F238E27FC236}">
                <a16:creationId xmlns:a16="http://schemas.microsoft.com/office/drawing/2014/main" id="{E97E09A8-833C-47A5-929F-B9E394FF0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425" y="39433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16" name="Oval 50">
            <a:extLst>
              <a:ext uri="{FF2B5EF4-FFF2-40B4-BE49-F238E27FC236}">
                <a16:creationId xmlns:a16="http://schemas.microsoft.com/office/drawing/2014/main" id="{3BD7FE2D-C3CE-4568-9525-976534424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1445" y="4451352"/>
            <a:ext cx="85641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17" name="Oval 51">
            <a:extLst>
              <a:ext uri="{FF2B5EF4-FFF2-40B4-BE49-F238E27FC236}">
                <a16:creationId xmlns:a16="http://schemas.microsoft.com/office/drawing/2014/main" id="{307F577E-9B18-43EA-83E6-4A58002E2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4110" y="43243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18" name="Oval 52">
            <a:extLst>
              <a:ext uri="{FF2B5EF4-FFF2-40B4-BE49-F238E27FC236}">
                <a16:creationId xmlns:a16="http://schemas.microsoft.com/office/drawing/2014/main" id="{D95C5109-5CB4-4D2C-9A4D-C190759E6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673" y="39941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19" name="Oval 53">
            <a:extLst>
              <a:ext uri="{FF2B5EF4-FFF2-40B4-BE49-F238E27FC236}">
                <a16:creationId xmlns:a16="http://schemas.microsoft.com/office/drawing/2014/main" id="{E4724656-D064-42FB-A100-D29F80551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9614" y="3511551"/>
            <a:ext cx="85642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20" name="Oval 54">
            <a:extLst>
              <a:ext uri="{FF2B5EF4-FFF2-40B4-BE49-F238E27FC236}">
                <a16:creationId xmlns:a16="http://schemas.microsoft.com/office/drawing/2014/main" id="{1E8FC474-574F-4636-A035-23287E21A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6836" y="4133851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21" name="Oval 55">
            <a:extLst>
              <a:ext uri="{FF2B5EF4-FFF2-40B4-BE49-F238E27FC236}">
                <a16:creationId xmlns:a16="http://schemas.microsoft.com/office/drawing/2014/main" id="{44E2900A-D329-4220-9BA4-3EDF24051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309" y="45529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22" name="Oval 56">
            <a:extLst>
              <a:ext uri="{FF2B5EF4-FFF2-40B4-BE49-F238E27FC236}">
                <a16:creationId xmlns:a16="http://schemas.microsoft.com/office/drawing/2014/main" id="{50779BF1-270C-4AD4-97D6-7C4D235DA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8605" y="39179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23" name="Oval 57">
            <a:extLst>
              <a:ext uri="{FF2B5EF4-FFF2-40B4-BE49-F238E27FC236}">
                <a16:creationId xmlns:a16="http://schemas.microsoft.com/office/drawing/2014/main" id="{F8335C81-EE7F-4E74-998C-951B721FE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293" y="36004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24" name="Oval 58">
            <a:extLst>
              <a:ext uri="{FF2B5EF4-FFF2-40B4-BE49-F238E27FC236}">
                <a16:creationId xmlns:a16="http://schemas.microsoft.com/office/drawing/2014/main" id="{E4CA7DC2-7CF6-4F68-B8B3-74B2FEBDE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1149" y="40830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25" name="Oval 59">
            <a:extLst>
              <a:ext uri="{FF2B5EF4-FFF2-40B4-BE49-F238E27FC236}">
                <a16:creationId xmlns:a16="http://schemas.microsoft.com/office/drawing/2014/main" id="{BA841E92-BBB6-49FF-B483-4D68082FA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1099" y="3917950"/>
            <a:ext cx="85641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26" name="Oval 60">
            <a:extLst>
              <a:ext uri="{FF2B5EF4-FFF2-40B4-BE49-F238E27FC236}">
                <a16:creationId xmlns:a16="http://schemas.microsoft.com/office/drawing/2014/main" id="{B60E975B-C389-4708-AD53-13FB4D21C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3234" y="3321050"/>
            <a:ext cx="85642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27" name="Oval 61">
            <a:extLst>
              <a:ext uri="{FF2B5EF4-FFF2-40B4-BE49-F238E27FC236}">
                <a16:creationId xmlns:a16="http://schemas.microsoft.com/office/drawing/2014/main" id="{38851E92-296C-486B-9048-3D0C8CA74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7665" y="3511551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28" name="Oval 62">
            <a:extLst>
              <a:ext uri="{FF2B5EF4-FFF2-40B4-BE49-F238E27FC236}">
                <a16:creationId xmlns:a16="http://schemas.microsoft.com/office/drawing/2014/main" id="{8E7E27D6-B4A7-4851-AA01-27EDC3CA7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8407" y="3155952"/>
            <a:ext cx="85642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29" name="Oval 63">
            <a:extLst>
              <a:ext uri="{FF2B5EF4-FFF2-40B4-BE49-F238E27FC236}">
                <a16:creationId xmlns:a16="http://schemas.microsoft.com/office/drawing/2014/main" id="{85741008-814C-430D-B77B-FD880E3D3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7463" y="28003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30" name="Oval 64">
            <a:extLst>
              <a:ext uri="{FF2B5EF4-FFF2-40B4-BE49-F238E27FC236}">
                <a16:creationId xmlns:a16="http://schemas.microsoft.com/office/drawing/2014/main" id="{3F2DD515-226E-4D86-9F9F-5E7F4D765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241" y="4298950"/>
            <a:ext cx="85642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31" name="Oval 65">
            <a:extLst>
              <a:ext uri="{FF2B5EF4-FFF2-40B4-BE49-F238E27FC236}">
                <a16:creationId xmlns:a16="http://schemas.microsoft.com/office/drawing/2014/main" id="{3A3CD4C8-6688-4893-A637-DED441347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93" y="4311650"/>
            <a:ext cx="85642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32" name="Oval 66">
            <a:extLst>
              <a:ext uri="{FF2B5EF4-FFF2-40B4-BE49-F238E27FC236}">
                <a16:creationId xmlns:a16="http://schemas.microsoft.com/office/drawing/2014/main" id="{ED5A1CEB-4FE3-4366-A19B-141C02037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379" y="3956052"/>
            <a:ext cx="85641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33" name="Oval 67">
            <a:extLst>
              <a:ext uri="{FF2B5EF4-FFF2-40B4-BE49-F238E27FC236}">
                <a16:creationId xmlns:a16="http://schemas.microsoft.com/office/drawing/2014/main" id="{785470D5-A440-4E27-BB21-08DF43636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3927" y="4248150"/>
            <a:ext cx="85642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34" name="Oval 68">
            <a:extLst>
              <a:ext uri="{FF2B5EF4-FFF2-40B4-BE49-F238E27FC236}">
                <a16:creationId xmlns:a16="http://schemas.microsoft.com/office/drawing/2014/main" id="{FBD9C1F4-00C2-4D4A-986A-42898FE1D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4392" y="36004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35" name="Oval 69">
            <a:extLst>
              <a:ext uri="{FF2B5EF4-FFF2-40B4-BE49-F238E27FC236}">
                <a16:creationId xmlns:a16="http://schemas.microsoft.com/office/drawing/2014/main" id="{05D6ED0E-D1E8-4308-9780-8A8181601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3482" y="33210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36" name="Oval 70">
            <a:extLst>
              <a:ext uri="{FF2B5EF4-FFF2-40B4-BE49-F238E27FC236}">
                <a16:creationId xmlns:a16="http://schemas.microsoft.com/office/drawing/2014/main" id="{59E9A5A8-5939-41CB-BB30-92481A8AF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0706" y="34607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37" name="Oval 71">
            <a:extLst>
              <a:ext uri="{FF2B5EF4-FFF2-40B4-BE49-F238E27FC236}">
                <a16:creationId xmlns:a16="http://schemas.microsoft.com/office/drawing/2014/main" id="{1635BD86-DF9F-4823-BC4E-DDBDA6035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347" y="39687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38" name="Oval 72">
            <a:extLst>
              <a:ext uri="{FF2B5EF4-FFF2-40B4-BE49-F238E27FC236}">
                <a16:creationId xmlns:a16="http://schemas.microsoft.com/office/drawing/2014/main" id="{83085D19-B11F-4BC3-BFEE-5E30AA5E4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309" y="42735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39" name="Oval 73">
            <a:extLst>
              <a:ext uri="{FF2B5EF4-FFF2-40B4-BE49-F238E27FC236}">
                <a16:creationId xmlns:a16="http://schemas.microsoft.com/office/drawing/2014/main" id="{7AE41446-7A22-429B-9C2C-654115375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8872" y="22923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40" name="Oval 74">
            <a:extLst>
              <a:ext uri="{FF2B5EF4-FFF2-40B4-BE49-F238E27FC236}">
                <a16:creationId xmlns:a16="http://schemas.microsoft.com/office/drawing/2014/main" id="{279F71DA-9CFA-4D48-A68B-D24127F8D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1647" y="25717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41" name="Oval 75">
            <a:extLst>
              <a:ext uri="{FF2B5EF4-FFF2-40B4-BE49-F238E27FC236}">
                <a16:creationId xmlns:a16="http://schemas.microsoft.com/office/drawing/2014/main" id="{0B92F4F1-BFC4-4E6E-BB9A-B40FAA35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8872" y="25717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42" name="Oval 76">
            <a:extLst>
              <a:ext uri="{FF2B5EF4-FFF2-40B4-BE49-F238E27FC236}">
                <a16:creationId xmlns:a16="http://schemas.microsoft.com/office/drawing/2014/main" id="{692ED70A-5054-4A4C-A875-14E598578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4985" y="2762251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43" name="Oval 77">
            <a:extLst>
              <a:ext uri="{FF2B5EF4-FFF2-40B4-BE49-F238E27FC236}">
                <a16:creationId xmlns:a16="http://schemas.microsoft.com/office/drawing/2014/main" id="{94432A64-48D2-4016-AD75-2D57AA490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869" y="2635250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44" name="Oval 78">
            <a:extLst>
              <a:ext uri="{FF2B5EF4-FFF2-40B4-BE49-F238E27FC236}">
                <a16:creationId xmlns:a16="http://schemas.microsoft.com/office/drawing/2014/main" id="{061DA1A1-8C34-4FA5-8785-EC1AC1978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5647" y="2914652"/>
            <a:ext cx="85642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45" name="Oval 79">
            <a:extLst>
              <a:ext uri="{FF2B5EF4-FFF2-40B4-BE49-F238E27FC236}">
                <a16:creationId xmlns:a16="http://schemas.microsoft.com/office/drawing/2014/main" id="{2245F400-61AB-4BBA-A4F8-2C47C8DEB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869" y="29146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46" name="Oval 80">
            <a:extLst>
              <a:ext uri="{FF2B5EF4-FFF2-40B4-BE49-F238E27FC236}">
                <a16:creationId xmlns:a16="http://schemas.microsoft.com/office/drawing/2014/main" id="{9EF56637-CB7E-467D-91F1-D271AE05B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8982" y="3105152"/>
            <a:ext cx="85641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47" name="Oval 81">
            <a:extLst>
              <a:ext uri="{FF2B5EF4-FFF2-40B4-BE49-F238E27FC236}">
                <a16:creationId xmlns:a16="http://schemas.microsoft.com/office/drawing/2014/main" id="{E6D61E03-D511-4C81-BB66-758D29863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742" y="2495550"/>
            <a:ext cx="85641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48" name="Oval 82">
            <a:extLst>
              <a:ext uri="{FF2B5EF4-FFF2-40B4-BE49-F238E27FC236}">
                <a16:creationId xmlns:a16="http://schemas.microsoft.com/office/drawing/2014/main" id="{5C4B392C-1837-472C-8FCA-B5F43F6CF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2839" y="27749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49" name="Oval 83">
            <a:extLst>
              <a:ext uri="{FF2B5EF4-FFF2-40B4-BE49-F238E27FC236}">
                <a16:creationId xmlns:a16="http://schemas.microsoft.com/office/drawing/2014/main" id="{E04B974D-B993-47CF-87EB-CDFE936AD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742" y="2774952"/>
            <a:ext cx="85641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50" name="Oval 84">
            <a:extLst>
              <a:ext uri="{FF2B5EF4-FFF2-40B4-BE49-F238E27FC236}">
                <a16:creationId xmlns:a16="http://schemas.microsoft.com/office/drawing/2014/main" id="{EA773BD3-341D-4475-A6D0-56C4B9300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6176" y="2965452"/>
            <a:ext cx="8732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grpSp>
        <p:nvGrpSpPr>
          <p:cNvPr id="351" name="Group 85">
            <a:extLst>
              <a:ext uri="{FF2B5EF4-FFF2-40B4-BE49-F238E27FC236}">
                <a16:creationId xmlns:a16="http://schemas.microsoft.com/office/drawing/2014/main" id="{1835E4DD-D115-4FA8-A2F0-C767FBE88ADA}"/>
              </a:ext>
            </a:extLst>
          </p:cNvPr>
          <p:cNvGrpSpPr>
            <a:grpSpLocks/>
          </p:cNvGrpSpPr>
          <p:nvPr/>
        </p:nvGrpSpPr>
        <p:grpSpPr bwMode="auto">
          <a:xfrm>
            <a:off x="1373989" y="3471863"/>
            <a:ext cx="1286295" cy="3040062"/>
            <a:chOff x="74" y="2187"/>
            <a:chExt cx="829" cy="1915"/>
          </a:xfrm>
        </p:grpSpPr>
        <p:sp>
          <p:nvSpPr>
            <p:cNvPr id="352" name="Freeform 86">
              <a:extLst>
                <a:ext uri="{FF2B5EF4-FFF2-40B4-BE49-F238E27FC236}">
                  <a16:creationId xmlns:a16="http://schemas.microsoft.com/office/drawing/2014/main" id="{D034A97D-EF10-470D-8C0C-9D96091A7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" y="3819"/>
              <a:ext cx="415" cy="140"/>
            </a:xfrm>
            <a:custGeom>
              <a:avLst/>
              <a:gdLst/>
              <a:ahLst/>
              <a:cxnLst>
                <a:cxn ang="0">
                  <a:pos x="95" y="122"/>
                </a:cxn>
                <a:cxn ang="0">
                  <a:pos x="119" y="122"/>
                </a:cxn>
                <a:cxn ang="0">
                  <a:pos x="144" y="127"/>
                </a:cxn>
                <a:cxn ang="0">
                  <a:pos x="164" y="135"/>
                </a:cxn>
                <a:cxn ang="0">
                  <a:pos x="193" y="139"/>
                </a:cxn>
                <a:cxn ang="0">
                  <a:pos x="246" y="139"/>
                </a:cxn>
                <a:cxn ang="0">
                  <a:pos x="304" y="131"/>
                </a:cxn>
                <a:cxn ang="0">
                  <a:pos x="357" y="127"/>
                </a:cxn>
                <a:cxn ang="0">
                  <a:pos x="406" y="118"/>
                </a:cxn>
                <a:cxn ang="0">
                  <a:pos x="414" y="110"/>
                </a:cxn>
                <a:cxn ang="0">
                  <a:pos x="414" y="98"/>
                </a:cxn>
                <a:cxn ang="0">
                  <a:pos x="410" y="86"/>
                </a:cxn>
                <a:cxn ang="0">
                  <a:pos x="398" y="77"/>
                </a:cxn>
                <a:cxn ang="0">
                  <a:pos x="373" y="69"/>
                </a:cxn>
                <a:cxn ang="0">
                  <a:pos x="353" y="65"/>
                </a:cxn>
                <a:cxn ang="0">
                  <a:pos x="332" y="61"/>
                </a:cxn>
                <a:cxn ang="0">
                  <a:pos x="291" y="57"/>
                </a:cxn>
                <a:cxn ang="0">
                  <a:pos x="263" y="57"/>
                </a:cxn>
                <a:cxn ang="0">
                  <a:pos x="234" y="65"/>
                </a:cxn>
                <a:cxn ang="0">
                  <a:pos x="205" y="49"/>
                </a:cxn>
                <a:cxn ang="0">
                  <a:pos x="173" y="32"/>
                </a:cxn>
                <a:cxn ang="0">
                  <a:pos x="103" y="0"/>
                </a:cxn>
                <a:cxn ang="0">
                  <a:pos x="0" y="12"/>
                </a:cxn>
                <a:cxn ang="0">
                  <a:pos x="21" y="106"/>
                </a:cxn>
                <a:cxn ang="0">
                  <a:pos x="95" y="122"/>
                </a:cxn>
              </a:cxnLst>
              <a:rect l="0" t="0" r="r" b="b"/>
              <a:pathLst>
                <a:path w="415" h="140">
                  <a:moveTo>
                    <a:pt x="95" y="122"/>
                  </a:moveTo>
                  <a:lnTo>
                    <a:pt x="119" y="122"/>
                  </a:lnTo>
                  <a:lnTo>
                    <a:pt x="144" y="127"/>
                  </a:lnTo>
                  <a:lnTo>
                    <a:pt x="164" y="135"/>
                  </a:lnTo>
                  <a:lnTo>
                    <a:pt x="193" y="139"/>
                  </a:lnTo>
                  <a:lnTo>
                    <a:pt x="246" y="139"/>
                  </a:lnTo>
                  <a:lnTo>
                    <a:pt x="304" y="131"/>
                  </a:lnTo>
                  <a:lnTo>
                    <a:pt x="357" y="127"/>
                  </a:lnTo>
                  <a:lnTo>
                    <a:pt x="406" y="118"/>
                  </a:lnTo>
                  <a:lnTo>
                    <a:pt x="414" y="110"/>
                  </a:lnTo>
                  <a:lnTo>
                    <a:pt x="414" y="98"/>
                  </a:lnTo>
                  <a:lnTo>
                    <a:pt x="410" y="86"/>
                  </a:lnTo>
                  <a:lnTo>
                    <a:pt x="398" y="77"/>
                  </a:lnTo>
                  <a:lnTo>
                    <a:pt x="373" y="69"/>
                  </a:lnTo>
                  <a:lnTo>
                    <a:pt x="353" y="65"/>
                  </a:lnTo>
                  <a:lnTo>
                    <a:pt x="332" y="61"/>
                  </a:lnTo>
                  <a:lnTo>
                    <a:pt x="291" y="57"/>
                  </a:lnTo>
                  <a:lnTo>
                    <a:pt x="263" y="57"/>
                  </a:lnTo>
                  <a:lnTo>
                    <a:pt x="234" y="65"/>
                  </a:lnTo>
                  <a:lnTo>
                    <a:pt x="205" y="49"/>
                  </a:lnTo>
                  <a:lnTo>
                    <a:pt x="173" y="32"/>
                  </a:lnTo>
                  <a:lnTo>
                    <a:pt x="103" y="0"/>
                  </a:lnTo>
                  <a:lnTo>
                    <a:pt x="0" y="12"/>
                  </a:lnTo>
                  <a:lnTo>
                    <a:pt x="21" y="106"/>
                  </a:lnTo>
                  <a:lnTo>
                    <a:pt x="95" y="122"/>
                  </a:lnTo>
                </a:path>
              </a:pathLst>
            </a:custGeom>
            <a:solidFill>
              <a:srgbClr val="7F5400"/>
            </a:solidFill>
            <a:ln w="12700" cap="rnd" cmpd="sng">
              <a:solidFill>
                <a:srgbClr val="7F54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53" name="Freeform 87">
              <a:extLst>
                <a:ext uri="{FF2B5EF4-FFF2-40B4-BE49-F238E27FC236}">
                  <a16:creationId xmlns:a16="http://schemas.microsoft.com/office/drawing/2014/main" id="{C32B5202-6B9C-46C0-9BF4-7EE38A73A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267"/>
              <a:ext cx="386" cy="62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" y="36"/>
                </a:cxn>
                <a:cxn ang="0">
                  <a:pos x="13" y="61"/>
                </a:cxn>
                <a:cxn ang="0">
                  <a:pos x="29" y="86"/>
                </a:cxn>
                <a:cxn ang="0">
                  <a:pos x="37" y="94"/>
                </a:cxn>
                <a:cxn ang="0">
                  <a:pos x="54" y="114"/>
                </a:cxn>
                <a:cxn ang="0">
                  <a:pos x="78" y="225"/>
                </a:cxn>
                <a:cxn ang="0">
                  <a:pos x="90" y="282"/>
                </a:cxn>
                <a:cxn ang="0">
                  <a:pos x="103" y="339"/>
                </a:cxn>
                <a:cxn ang="0">
                  <a:pos x="99" y="355"/>
                </a:cxn>
                <a:cxn ang="0">
                  <a:pos x="99" y="372"/>
                </a:cxn>
                <a:cxn ang="0">
                  <a:pos x="107" y="380"/>
                </a:cxn>
                <a:cxn ang="0">
                  <a:pos x="115" y="400"/>
                </a:cxn>
                <a:cxn ang="0">
                  <a:pos x="156" y="613"/>
                </a:cxn>
                <a:cxn ang="0">
                  <a:pos x="172" y="621"/>
                </a:cxn>
                <a:cxn ang="0">
                  <a:pos x="185" y="621"/>
                </a:cxn>
                <a:cxn ang="0">
                  <a:pos x="213" y="617"/>
                </a:cxn>
                <a:cxn ang="0">
                  <a:pos x="238" y="609"/>
                </a:cxn>
                <a:cxn ang="0">
                  <a:pos x="267" y="601"/>
                </a:cxn>
                <a:cxn ang="0">
                  <a:pos x="275" y="597"/>
                </a:cxn>
                <a:cxn ang="0">
                  <a:pos x="287" y="584"/>
                </a:cxn>
                <a:cxn ang="0">
                  <a:pos x="279" y="564"/>
                </a:cxn>
                <a:cxn ang="0">
                  <a:pos x="295" y="560"/>
                </a:cxn>
                <a:cxn ang="0">
                  <a:pos x="324" y="552"/>
                </a:cxn>
                <a:cxn ang="0">
                  <a:pos x="328" y="544"/>
                </a:cxn>
                <a:cxn ang="0">
                  <a:pos x="336" y="535"/>
                </a:cxn>
                <a:cxn ang="0">
                  <a:pos x="291" y="331"/>
                </a:cxn>
                <a:cxn ang="0">
                  <a:pos x="304" y="323"/>
                </a:cxn>
                <a:cxn ang="0">
                  <a:pos x="304" y="319"/>
                </a:cxn>
                <a:cxn ang="0">
                  <a:pos x="304" y="302"/>
                </a:cxn>
                <a:cxn ang="0">
                  <a:pos x="353" y="73"/>
                </a:cxn>
                <a:cxn ang="0">
                  <a:pos x="365" y="69"/>
                </a:cxn>
                <a:cxn ang="0">
                  <a:pos x="373" y="61"/>
                </a:cxn>
                <a:cxn ang="0">
                  <a:pos x="381" y="49"/>
                </a:cxn>
                <a:cxn ang="0">
                  <a:pos x="385" y="36"/>
                </a:cxn>
                <a:cxn ang="0">
                  <a:pos x="381" y="36"/>
                </a:cxn>
                <a:cxn ang="0">
                  <a:pos x="369" y="32"/>
                </a:cxn>
                <a:cxn ang="0">
                  <a:pos x="361" y="24"/>
                </a:cxn>
                <a:cxn ang="0">
                  <a:pos x="353" y="16"/>
                </a:cxn>
                <a:cxn ang="0">
                  <a:pos x="340" y="0"/>
                </a:cxn>
                <a:cxn ang="0">
                  <a:pos x="324" y="12"/>
                </a:cxn>
                <a:cxn ang="0">
                  <a:pos x="304" y="24"/>
                </a:cxn>
                <a:cxn ang="0">
                  <a:pos x="283" y="32"/>
                </a:cxn>
                <a:cxn ang="0">
                  <a:pos x="258" y="36"/>
                </a:cxn>
                <a:cxn ang="0">
                  <a:pos x="164" y="41"/>
                </a:cxn>
                <a:cxn ang="0">
                  <a:pos x="70" y="32"/>
                </a:cxn>
                <a:cxn ang="0">
                  <a:pos x="29" y="24"/>
                </a:cxn>
                <a:cxn ang="0">
                  <a:pos x="0" y="16"/>
                </a:cxn>
              </a:cxnLst>
              <a:rect l="0" t="0" r="r" b="b"/>
              <a:pathLst>
                <a:path w="386" h="622">
                  <a:moveTo>
                    <a:pt x="0" y="16"/>
                  </a:moveTo>
                  <a:lnTo>
                    <a:pt x="4" y="36"/>
                  </a:lnTo>
                  <a:lnTo>
                    <a:pt x="13" y="61"/>
                  </a:lnTo>
                  <a:lnTo>
                    <a:pt x="29" y="86"/>
                  </a:lnTo>
                  <a:lnTo>
                    <a:pt x="37" y="94"/>
                  </a:lnTo>
                  <a:lnTo>
                    <a:pt x="54" y="114"/>
                  </a:lnTo>
                  <a:lnTo>
                    <a:pt x="78" y="225"/>
                  </a:lnTo>
                  <a:lnTo>
                    <a:pt x="90" y="282"/>
                  </a:lnTo>
                  <a:lnTo>
                    <a:pt x="103" y="339"/>
                  </a:lnTo>
                  <a:lnTo>
                    <a:pt x="99" y="355"/>
                  </a:lnTo>
                  <a:lnTo>
                    <a:pt x="99" y="372"/>
                  </a:lnTo>
                  <a:lnTo>
                    <a:pt x="107" y="380"/>
                  </a:lnTo>
                  <a:lnTo>
                    <a:pt x="115" y="400"/>
                  </a:lnTo>
                  <a:lnTo>
                    <a:pt x="156" y="613"/>
                  </a:lnTo>
                  <a:lnTo>
                    <a:pt x="172" y="621"/>
                  </a:lnTo>
                  <a:lnTo>
                    <a:pt x="185" y="621"/>
                  </a:lnTo>
                  <a:lnTo>
                    <a:pt x="213" y="617"/>
                  </a:lnTo>
                  <a:lnTo>
                    <a:pt x="238" y="609"/>
                  </a:lnTo>
                  <a:lnTo>
                    <a:pt x="267" y="601"/>
                  </a:lnTo>
                  <a:lnTo>
                    <a:pt x="275" y="597"/>
                  </a:lnTo>
                  <a:lnTo>
                    <a:pt x="287" y="584"/>
                  </a:lnTo>
                  <a:lnTo>
                    <a:pt x="279" y="564"/>
                  </a:lnTo>
                  <a:lnTo>
                    <a:pt x="295" y="560"/>
                  </a:lnTo>
                  <a:lnTo>
                    <a:pt x="324" y="552"/>
                  </a:lnTo>
                  <a:lnTo>
                    <a:pt x="328" y="544"/>
                  </a:lnTo>
                  <a:lnTo>
                    <a:pt x="336" y="535"/>
                  </a:lnTo>
                  <a:lnTo>
                    <a:pt x="291" y="331"/>
                  </a:lnTo>
                  <a:lnTo>
                    <a:pt x="304" y="323"/>
                  </a:lnTo>
                  <a:lnTo>
                    <a:pt x="304" y="319"/>
                  </a:lnTo>
                  <a:lnTo>
                    <a:pt x="304" y="302"/>
                  </a:lnTo>
                  <a:lnTo>
                    <a:pt x="353" y="73"/>
                  </a:lnTo>
                  <a:lnTo>
                    <a:pt x="365" y="69"/>
                  </a:lnTo>
                  <a:lnTo>
                    <a:pt x="373" y="61"/>
                  </a:lnTo>
                  <a:lnTo>
                    <a:pt x="381" y="49"/>
                  </a:lnTo>
                  <a:lnTo>
                    <a:pt x="385" y="36"/>
                  </a:lnTo>
                  <a:lnTo>
                    <a:pt x="381" y="36"/>
                  </a:lnTo>
                  <a:lnTo>
                    <a:pt x="369" y="32"/>
                  </a:lnTo>
                  <a:lnTo>
                    <a:pt x="361" y="24"/>
                  </a:lnTo>
                  <a:lnTo>
                    <a:pt x="353" y="16"/>
                  </a:lnTo>
                  <a:lnTo>
                    <a:pt x="340" y="0"/>
                  </a:lnTo>
                  <a:lnTo>
                    <a:pt x="324" y="12"/>
                  </a:lnTo>
                  <a:lnTo>
                    <a:pt x="304" y="24"/>
                  </a:lnTo>
                  <a:lnTo>
                    <a:pt x="283" y="32"/>
                  </a:lnTo>
                  <a:lnTo>
                    <a:pt x="258" y="36"/>
                  </a:lnTo>
                  <a:lnTo>
                    <a:pt x="164" y="41"/>
                  </a:lnTo>
                  <a:lnTo>
                    <a:pt x="70" y="32"/>
                  </a:lnTo>
                  <a:lnTo>
                    <a:pt x="29" y="24"/>
                  </a:lnTo>
                  <a:lnTo>
                    <a:pt x="0" y="16"/>
                  </a:lnTo>
                </a:path>
              </a:pathLst>
            </a:custGeom>
            <a:solidFill>
              <a:srgbClr val="0D3595"/>
            </a:solidFill>
            <a:ln w="12700" cap="rnd" cmpd="sng">
              <a:solidFill>
                <a:srgbClr val="0D359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54" name="Freeform 88">
              <a:extLst>
                <a:ext uri="{FF2B5EF4-FFF2-40B4-BE49-F238E27FC236}">
                  <a16:creationId xmlns:a16="http://schemas.microsoft.com/office/drawing/2014/main" id="{781D8E45-70BC-4B93-9ABA-FB43515DE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" y="3344"/>
              <a:ext cx="124" cy="492"/>
            </a:xfrm>
            <a:custGeom>
              <a:avLst/>
              <a:gdLst/>
              <a:ahLst/>
              <a:cxnLst>
                <a:cxn ang="0">
                  <a:pos x="53" y="491"/>
                </a:cxn>
                <a:cxn ang="0">
                  <a:pos x="0" y="262"/>
                </a:cxn>
                <a:cxn ang="0">
                  <a:pos x="4" y="258"/>
                </a:cxn>
                <a:cxn ang="0">
                  <a:pos x="8" y="250"/>
                </a:cxn>
                <a:cxn ang="0">
                  <a:pos x="12" y="238"/>
                </a:cxn>
                <a:cxn ang="0">
                  <a:pos x="16" y="66"/>
                </a:cxn>
                <a:cxn ang="0">
                  <a:pos x="41" y="58"/>
                </a:cxn>
                <a:cxn ang="0">
                  <a:pos x="74" y="41"/>
                </a:cxn>
                <a:cxn ang="0">
                  <a:pos x="98" y="25"/>
                </a:cxn>
                <a:cxn ang="0">
                  <a:pos x="123" y="0"/>
                </a:cxn>
              </a:cxnLst>
              <a:rect l="0" t="0" r="r" b="b"/>
              <a:pathLst>
                <a:path w="124" h="492">
                  <a:moveTo>
                    <a:pt x="53" y="491"/>
                  </a:moveTo>
                  <a:lnTo>
                    <a:pt x="0" y="262"/>
                  </a:lnTo>
                  <a:lnTo>
                    <a:pt x="4" y="258"/>
                  </a:lnTo>
                  <a:lnTo>
                    <a:pt x="8" y="250"/>
                  </a:lnTo>
                  <a:lnTo>
                    <a:pt x="12" y="238"/>
                  </a:lnTo>
                  <a:lnTo>
                    <a:pt x="16" y="66"/>
                  </a:lnTo>
                  <a:lnTo>
                    <a:pt x="41" y="58"/>
                  </a:lnTo>
                  <a:lnTo>
                    <a:pt x="74" y="41"/>
                  </a:lnTo>
                  <a:lnTo>
                    <a:pt x="98" y="25"/>
                  </a:lnTo>
                  <a:lnTo>
                    <a:pt x="12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55" name="Freeform 89">
              <a:extLst>
                <a:ext uri="{FF2B5EF4-FFF2-40B4-BE49-F238E27FC236}">
                  <a16:creationId xmlns:a16="http://schemas.microsoft.com/office/drawing/2014/main" id="{4734B8C0-2B99-4D3A-A6D9-63CEAC1E7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" y="3876"/>
              <a:ext cx="62" cy="4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8" y="45"/>
                </a:cxn>
                <a:cxn ang="0">
                  <a:pos x="37" y="37"/>
                </a:cxn>
                <a:cxn ang="0">
                  <a:pos x="61" y="20"/>
                </a:cxn>
                <a:cxn ang="0">
                  <a:pos x="57" y="0"/>
                </a:cxn>
                <a:cxn ang="0">
                  <a:pos x="0" y="12"/>
                </a:cxn>
              </a:cxnLst>
              <a:rect l="0" t="0" r="r" b="b"/>
              <a:pathLst>
                <a:path w="62" h="46">
                  <a:moveTo>
                    <a:pt x="0" y="12"/>
                  </a:moveTo>
                  <a:lnTo>
                    <a:pt x="8" y="45"/>
                  </a:lnTo>
                  <a:lnTo>
                    <a:pt x="37" y="37"/>
                  </a:lnTo>
                  <a:lnTo>
                    <a:pt x="61" y="20"/>
                  </a:lnTo>
                  <a:lnTo>
                    <a:pt x="57" y="0"/>
                  </a:lnTo>
                  <a:lnTo>
                    <a:pt x="0" y="1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56" name="Freeform 90">
              <a:extLst>
                <a:ext uri="{FF2B5EF4-FFF2-40B4-BE49-F238E27FC236}">
                  <a16:creationId xmlns:a16="http://schemas.microsoft.com/office/drawing/2014/main" id="{79B3570F-CB1E-4AB8-9440-BEB97188A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" y="3896"/>
              <a:ext cx="251" cy="206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58" y="5"/>
                </a:cxn>
                <a:cxn ang="0">
                  <a:pos x="41" y="13"/>
                </a:cxn>
                <a:cxn ang="0">
                  <a:pos x="37" y="17"/>
                </a:cxn>
                <a:cxn ang="0">
                  <a:pos x="37" y="21"/>
                </a:cxn>
                <a:cxn ang="0">
                  <a:pos x="25" y="29"/>
                </a:cxn>
                <a:cxn ang="0">
                  <a:pos x="21" y="0"/>
                </a:cxn>
                <a:cxn ang="0">
                  <a:pos x="13" y="0"/>
                </a:cxn>
                <a:cxn ang="0">
                  <a:pos x="4" y="9"/>
                </a:cxn>
                <a:cxn ang="0">
                  <a:pos x="0" y="25"/>
                </a:cxn>
                <a:cxn ang="0">
                  <a:pos x="0" y="45"/>
                </a:cxn>
                <a:cxn ang="0">
                  <a:pos x="0" y="74"/>
                </a:cxn>
                <a:cxn ang="0">
                  <a:pos x="4" y="99"/>
                </a:cxn>
                <a:cxn ang="0">
                  <a:pos x="25" y="144"/>
                </a:cxn>
                <a:cxn ang="0">
                  <a:pos x="33" y="164"/>
                </a:cxn>
                <a:cxn ang="0">
                  <a:pos x="41" y="172"/>
                </a:cxn>
                <a:cxn ang="0">
                  <a:pos x="45" y="180"/>
                </a:cxn>
                <a:cxn ang="0">
                  <a:pos x="58" y="193"/>
                </a:cxn>
                <a:cxn ang="0">
                  <a:pos x="74" y="201"/>
                </a:cxn>
                <a:cxn ang="0">
                  <a:pos x="86" y="205"/>
                </a:cxn>
                <a:cxn ang="0">
                  <a:pos x="115" y="205"/>
                </a:cxn>
                <a:cxn ang="0">
                  <a:pos x="148" y="205"/>
                </a:cxn>
                <a:cxn ang="0">
                  <a:pos x="181" y="197"/>
                </a:cxn>
                <a:cxn ang="0">
                  <a:pos x="205" y="189"/>
                </a:cxn>
                <a:cxn ang="0">
                  <a:pos x="230" y="176"/>
                </a:cxn>
                <a:cxn ang="0">
                  <a:pos x="242" y="168"/>
                </a:cxn>
                <a:cxn ang="0">
                  <a:pos x="250" y="160"/>
                </a:cxn>
                <a:cxn ang="0">
                  <a:pos x="250" y="152"/>
                </a:cxn>
                <a:cxn ang="0">
                  <a:pos x="246" y="135"/>
                </a:cxn>
                <a:cxn ang="0">
                  <a:pos x="230" y="111"/>
                </a:cxn>
                <a:cxn ang="0">
                  <a:pos x="218" y="103"/>
                </a:cxn>
                <a:cxn ang="0">
                  <a:pos x="209" y="94"/>
                </a:cxn>
                <a:cxn ang="0">
                  <a:pos x="172" y="90"/>
                </a:cxn>
                <a:cxn ang="0">
                  <a:pos x="140" y="50"/>
                </a:cxn>
                <a:cxn ang="0">
                  <a:pos x="123" y="29"/>
                </a:cxn>
                <a:cxn ang="0">
                  <a:pos x="107" y="13"/>
                </a:cxn>
                <a:cxn ang="0">
                  <a:pos x="95" y="5"/>
                </a:cxn>
                <a:cxn ang="0">
                  <a:pos x="78" y="0"/>
                </a:cxn>
              </a:cxnLst>
              <a:rect l="0" t="0" r="r" b="b"/>
              <a:pathLst>
                <a:path w="251" h="206">
                  <a:moveTo>
                    <a:pt x="78" y="0"/>
                  </a:moveTo>
                  <a:lnTo>
                    <a:pt x="58" y="5"/>
                  </a:lnTo>
                  <a:lnTo>
                    <a:pt x="41" y="13"/>
                  </a:lnTo>
                  <a:lnTo>
                    <a:pt x="37" y="17"/>
                  </a:lnTo>
                  <a:lnTo>
                    <a:pt x="37" y="21"/>
                  </a:lnTo>
                  <a:lnTo>
                    <a:pt x="25" y="29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4" y="9"/>
                  </a:lnTo>
                  <a:lnTo>
                    <a:pt x="0" y="25"/>
                  </a:lnTo>
                  <a:lnTo>
                    <a:pt x="0" y="45"/>
                  </a:lnTo>
                  <a:lnTo>
                    <a:pt x="0" y="74"/>
                  </a:lnTo>
                  <a:lnTo>
                    <a:pt x="4" y="99"/>
                  </a:lnTo>
                  <a:lnTo>
                    <a:pt x="25" y="144"/>
                  </a:lnTo>
                  <a:lnTo>
                    <a:pt x="33" y="164"/>
                  </a:lnTo>
                  <a:lnTo>
                    <a:pt x="41" y="172"/>
                  </a:lnTo>
                  <a:lnTo>
                    <a:pt x="45" y="180"/>
                  </a:lnTo>
                  <a:lnTo>
                    <a:pt x="58" y="193"/>
                  </a:lnTo>
                  <a:lnTo>
                    <a:pt x="74" y="201"/>
                  </a:lnTo>
                  <a:lnTo>
                    <a:pt x="86" y="205"/>
                  </a:lnTo>
                  <a:lnTo>
                    <a:pt x="115" y="205"/>
                  </a:lnTo>
                  <a:lnTo>
                    <a:pt x="148" y="205"/>
                  </a:lnTo>
                  <a:lnTo>
                    <a:pt x="181" y="197"/>
                  </a:lnTo>
                  <a:lnTo>
                    <a:pt x="205" y="189"/>
                  </a:lnTo>
                  <a:lnTo>
                    <a:pt x="230" y="176"/>
                  </a:lnTo>
                  <a:lnTo>
                    <a:pt x="242" y="168"/>
                  </a:lnTo>
                  <a:lnTo>
                    <a:pt x="250" y="160"/>
                  </a:lnTo>
                  <a:lnTo>
                    <a:pt x="250" y="152"/>
                  </a:lnTo>
                  <a:lnTo>
                    <a:pt x="246" y="135"/>
                  </a:lnTo>
                  <a:lnTo>
                    <a:pt x="230" y="111"/>
                  </a:lnTo>
                  <a:lnTo>
                    <a:pt x="218" y="103"/>
                  </a:lnTo>
                  <a:lnTo>
                    <a:pt x="209" y="94"/>
                  </a:lnTo>
                  <a:lnTo>
                    <a:pt x="172" y="90"/>
                  </a:lnTo>
                  <a:lnTo>
                    <a:pt x="140" y="50"/>
                  </a:lnTo>
                  <a:lnTo>
                    <a:pt x="123" y="29"/>
                  </a:lnTo>
                  <a:lnTo>
                    <a:pt x="107" y="13"/>
                  </a:lnTo>
                  <a:lnTo>
                    <a:pt x="95" y="5"/>
                  </a:lnTo>
                  <a:lnTo>
                    <a:pt x="78" y="0"/>
                  </a:lnTo>
                </a:path>
              </a:pathLst>
            </a:custGeom>
            <a:solidFill>
              <a:srgbClr val="7F5400"/>
            </a:solidFill>
            <a:ln w="12700" cap="rnd" cmpd="sng">
              <a:solidFill>
                <a:srgbClr val="7F54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57" name="Freeform 91">
              <a:extLst>
                <a:ext uri="{FF2B5EF4-FFF2-40B4-BE49-F238E27FC236}">
                  <a16:creationId xmlns:a16="http://schemas.microsoft.com/office/drawing/2014/main" id="{30CDB300-6794-470C-BEA6-F79906C2A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" y="3986"/>
              <a:ext cx="107" cy="26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8" y="17"/>
                </a:cxn>
                <a:cxn ang="0">
                  <a:pos x="16" y="13"/>
                </a:cxn>
                <a:cxn ang="0">
                  <a:pos x="37" y="4"/>
                </a:cxn>
                <a:cxn ang="0">
                  <a:pos x="61" y="0"/>
                </a:cxn>
                <a:cxn ang="0">
                  <a:pos x="82" y="0"/>
                </a:cxn>
                <a:cxn ang="0">
                  <a:pos x="106" y="0"/>
                </a:cxn>
              </a:cxnLst>
              <a:rect l="0" t="0" r="r" b="b"/>
              <a:pathLst>
                <a:path w="107" h="26">
                  <a:moveTo>
                    <a:pt x="0" y="25"/>
                  </a:moveTo>
                  <a:lnTo>
                    <a:pt x="8" y="17"/>
                  </a:lnTo>
                  <a:lnTo>
                    <a:pt x="16" y="13"/>
                  </a:lnTo>
                  <a:lnTo>
                    <a:pt x="37" y="4"/>
                  </a:lnTo>
                  <a:lnTo>
                    <a:pt x="61" y="0"/>
                  </a:lnTo>
                  <a:lnTo>
                    <a:pt x="82" y="0"/>
                  </a:lnTo>
                  <a:lnTo>
                    <a:pt x="10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58" name="Freeform 92">
              <a:extLst>
                <a:ext uri="{FF2B5EF4-FFF2-40B4-BE49-F238E27FC236}">
                  <a16:creationId xmlns:a16="http://schemas.microsoft.com/office/drawing/2014/main" id="{AF55280E-BD64-47BC-A9C3-879F5CE65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" y="2571"/>
              <a:ext cx="694" cy="738"/>
            </a:xfrm>
            <a:custGeom>
              <a:avLst/>
              <a:gdLst/>
              <a:ahLst/>
              <a:cxnLst>
                <a:cxn ang="0">
                  <a:pos x="406" y="5"/>
                </a:cxn>
                <a:cxn ang="0">
                  <a:pos x="385" y="13"/>
                </a:cxn>
                <a:cxn ang="0">
                  <a:pos x="365" y="17"/>
                </a:cxn>
                <a:cxn ang="0">
                  <a:pos x="283" y="0"/>
                </a:cxn>
                <a:cxn ang="0">
                  <a:pos x="275" y="0"/>
                </a:cxn>
                <a:cxn ang="0">
                  <a:pos x="267" y="5"/>
                </a:cxn>
                <a:cxn ang="0">
                  <a:pos x="250" y="17"/>
                </a:cxn>
                <a:cxn ang="0">
                  <a:pos x="246" y="33"/>
                </a:cxn>
                <a:cxn ang="0">
                  <a:pos x="238" y="58"/>
                </a:cxn>
                <a:cxn ang="0">
                  <a:pos x="234" y="86"/>
                </a:cxn>
                <a:cxn ang="0">
                  <a:pos x="86" y="319"/>
                </a:cxn>
                <a:cxn ang="0">
                  <a:pos x="86" y="332"/>
                </a:cxn>
                <a:cxn ang="0">
                  <a:pos x="86" y="340"/>
                </a:cxn>
                <a:cxn ang="0">
                  <a:pos x="90" y="348"/>
                </a:cxn>
                <a:cxn ang="0">
                  <a:pos x="90" y="356"/>
                </a:cxn>
                <a:cxn ang="0">
                  <a:pos x="82" y="364"/>
                </a:cxn>
                <a:cxn ang="0">
                  <a:pos x="78" y="373"/>
                </a:cxn>
                <a:cxn ang="0">
                  <a:pos x="70" y="377"/>
                </a:cxn>
                <a:cxn ang="0">
                  <a:pos x="58" y="389"/>
                </a:cxn>
                <a:cxn ang="0">
                  <a:pos x="53" y="401"/>
                </a:cxn>
                <a:cxn ang="0">
                  <a:pos x="29" y="528"/>
                </a:cxn>
                <a:cxn ang="0">
                  <a:pos x="0" y="683"/>
                </a:cxn>
                <a:cxn ang="0">
                  <a:pos x="33" y="696"/>
                </a:cxn>
                <a:cxn ang="0">
                  <a:pos x="74" y="708"/>
                </a:cxn>
                <a:cxn ang="0">
                  <a:pos x="115" y="720"/>
                </a:cxn>
                <a:cxn ang="0">
                  <a:pos x="156" y="728"/>
                </a:cxn>
                <a:cxn ang="0">
                  <a:pos x="250" y="737"/>
                </a:cxn>
                <a:cxn ang="0">
                  <a:pos x="344" y="732"/>
                </a:cxn>
                <a:cxn ang="0">
                  <a:pos x="369" y="728"/>
                </a:cxn>
                <a:cxn ang="0">
                  <a:pos x="390" y="720"/>
                </a:cxn>
                <a:cxn ang="0">
                  <a:pos x="410" y="708"/>
                </a:cxn>
                <a:cxn ang="0">
                  <a:pos x="426" y="696"/>
                </a:cxn>
                <a:cxn ang="0">
                  <a:pos x="439" y="712"/>
                </a:cxn>
                <a:cxn ang="0">
                  <a:pos x="447" y="720"/>
                </a:cxn>
                <a:cxn ang="0">
                  <a:pos x="455" y="728"/>
                </a:cxn>
                <a:cxn ang="0">
                  <a:pos x="467" y="732"/>
                </a:cxn>
                <a:cxn ang="0">
                  <a:pos x="484" y="737"/>
                </a:cxn>
                <a:cxn ang="0">
                  <a:pos x="500" y="732"/>
                </a:cxn>
                <a:cxn ang="0">
                  <a:pos x="533" y="728"/>
                </a:cxn>
                <a:cxn ang="0">
                  <a:pos x="533" y="712"/>
                </a:cxn>
                <a:cxn ang="0">
                  <a:pos x="537" y="626"/>
                </a:cxn>
                <a:cxn ang="0">
                  <a:pos x="541" y="532"/>
                </a:cxn>
                <a:cxn ang="0">
                  <a:pos x="619" y="438"/>
                </a:cxn>
                <a:cxn ang="0">
                  <a:pos x="627" y="430"/>
                </a:cxn>
                <a:cxn ang="0">
                  <a:pos x="639" y="418"/>
                </a:cxn>
                <a:cxn ang="0">
                  <a:pos x="644" y="409"/>
                </a:cxn>
                <a:cxn ang="0">
                  <a:pos x="652" y="393"/>
                </a:cxn>
                <a:cxn ang="0">
                  <a:pos x="656" y="356"/>
                </a:cxn>
                <a:cxn ang="0">
                  <a:pos x="664" y="319"/>
                </a:cxn>
                <a:cxn ang="0">
                  <a:pos x="693" y="225"/>
                </a:cxn>
                <a:cxn ang="0">
                  <a:pos x="693" y="213"/>
                </a:cxn>
                <a:cxn ang="0">
                  <a:pos x="689" y="205"/>
                </a:cxn>
                <a:cxn ang="0">
                  <a:pos x="685" y="193"/>
                </a:cxn>
                <a:cxn ang="0">
                  <a:pos x="672" y="189"/>
                </a:cxn>
                <a:cxn ang="0">
                  <a:pos x="562" y="90"/>
                </a:cxn>
                <a:cxn ang="0">
                  <a:pos x="541" y="50"/>
                </a:cxn>
                <a:cxn ang="0">
                  <a:pos x="439" y="9"/>
                </a:cxn>
                <a:cxn ang="0">
                  <a:pos x="422" y="5"/>
                </a:cxn>
                <a:cxn ang="0">
                  <a:pos x="410" y="5"/>
                </a:cxn>
                <a:cxn ang="0">
                  <a:pos x="406" y="5"/>
                </a:cxn>
              </a:cxnLst>
              <a:rect l="0" t="0" r="r" b="b"/>
              <a:pathLst>
                <a:path w="694" h="738">
                  <a:moveTo>
                    <a:pt x="406" y="5"/>
                  </a:moveTo>
                  <a:lnTo>
                    <a:pt x="385" y="13"/>
                  </a:lnTo>
                  <a:lnTo>
                    <a:pt x="365" y="17"/>
                  </a:lnTo>
                  <a:lnTo>
                    <a:pt x="283" y="0"/>
                  </a:lnTo>
                  <a:lnTo>
                    <a:pt x="275" y="0"/>
                  </a:lnTo>
                  <a:lnTo>
                    <a:pt x="267" y="5"/>
                  </a:lnTo>
                  <a:lnTo>
                    <a:pt x="250" y="17"/>
                  </a:lnTo>
                  <a:lnTo>
                    <a:pt x="246" y="33"/>
                  </a:lnTo>
                  <a:lnTo>
                    <a:pt x="238" y="58"/>
                  </a:lnTo>
                  <a:lnTo>
                    <a:pt x="234" y="86"/>
                  </a:lnTo>
                  <a:lnTo>
                    <a:pt x="86" y="319"/>
                  </a:lnTo>
                  <a:lnTo>
                    <a:pt x="86" y="332"/>
                  </a:lnTo>
                  <a:lnTo>
                    <a:pt x="86" y="340"/>
                  </a:lnTo>
                  <a:lnTo>
                    <a:pt x="90" y="348"/>
                  </a:lnTo>
                  <a:lnTo>
                    <a:pt x="90" y="356"/>
                  </a:lnTo>
                  <a:lnTo>
                    <a:pt x="82" y="364"/>
                  </a:lnTo>
                  <a:lnTo>
                    <a:pt x="78" y="373"/>
                  </a:lnTo>
                  <a:lnTo>
                    <a:pt x="70" y="377"/>
                  </a:lnTo>
                  <a:lnTo>
                    <a:pt x="58" y="389"/>
                  </a:lnTo>
                  <a:lnTo>
                    <a:pt x="53" y="401"/>
                  </a:lnTo>
                  <a:lnTo>
                    <a:pt x="29" y="528"/>
                  </a:lnTo>
                  <a:lnTo>
                    <a:pt x="0" y="683"/>
                  </a:lnTo>
                  <a:lnTo>
                    <a:pt x="33" y="696"/>
                  </a:lnTo>
                  <a:lnTo>
                    <a:pt x="74" y="708"/>
                  </a:lnTo>
                  <a:lnTo>
                    <a:pt x="115" y="720"/>
                  </a:lnTo>
                  <a:lnTo>
                    <a:pt x="156" y="728"/>
                  </a:lnTo>
                  <a:lnTo>
                    <a:pt x="250" y="737"/>
                  </a:lnTo>
                  <a:lnTo>
                    <a:pt x="344" y="732"/>
                  </a:lnTo>
                  <a:lnTo>
                    <a:pt x="369" y="728"/>
                  </a:lnTo>
                  <a:lnTo>
                    <a:pt x="390" y="720"/>
                  </a:lnTo>
                  <a:lnTo>
                    <a:pt x="410" y="708"/>
                  </a:lnTo>
                  <a:lnTo>
                    <a:pt x="426" y="696"/>
                  </a:lnTo>
                  <a:lnTo>
                    <a:pt x="439" y="712"/>
                  </a:lnTo>
                  <a:lnTo>
                    <a:pt x="447" y="720"/>
                  </a:lnTo>
                  <a:lnTo>
                    <a:pt x="455" y="728"/>
                  </a:lnTo>
                  <a:lnTo>
                    <a:pt x="467" y="732"/>
                  </a:lnTo>
                  <a:lnTo>
                    <a:pt x="484" y="737"/>
                  </a:lnTo>
                  <a:lnTo>
                    <a:pt x="500" y="732"/>
                  </a:lnTo>
                  <a:lnTo>
                    <a:pt x="533" y="728"/>
                  </a:lnTo>
                  <a:lnTo>
                    <a:pt x="533" y="712"/>
                  </a:lnTo>
                  <a:lnTo>
                    <a:pt x="537" y="626"/>
                  </a:lnTo>
                  <a:lnTo>
                    <a:pt x="541" y="532"/>
                  </a:lnTo>
                  <a:lnTo>
                    <a:pt x="619" y="438"/>
                  </a:lnTo>
                  <a:lnTo>
                    <a:pt x="627" y="430"/>
                  </a:lnTo>
                  <a:lnTo>
                    <a:pt x="639" y="418"/>
                  </a:lnTo>
                  <a:lnTo>
                    <a:pt x="644" y="409"/>
                  </a:lnTo>
                  <a:lnTo>
                    <a:pt x="652" y="393"/>
                  </a:lnTo>
                  <a:lnTo>
                    <a:pt x="656" y="356"/>
                  </a:lnTo>
                  <a:lnTo>
                    <a:pt x="664" y="319"/>
                  </a:lnTo>
                  <a:lnTo>
                    <a:pt x="693" y="225"/>
                  </a:lnTo>
                  <a:lnTo>
                    <a:pt x="693" y="213"/>
                  </a:lnTo>
                  <a:lnTo>
                    <a:pt x="689" y="205"/>
                  </a:lnTo>
                  <a:lnTo>
                    <a:pt x="685" y="193"/>
                  </a:lnTo>
                  <a:lnTo>
                    <a:pt x="672" y="189"/>
                  </a:lnTo>
                  <a:lnTo>
                    <a:pt x="562" y="90"/>
                  </a:lnTo>
                  <a:lnTo>
                    <a:pt x="541" y="50"/>
                  </a:lnTo>
                  <a:lnTo>
                    <a:pt x="439" y="9"/>
                  </a:lnTo>
                  <a:lnTo>
                    <a:pt x="422" y="5"/>
                  </a:lnTo>
                  <a:lnTo>
                    <a:pt x="410" y="5"/>
                  </a:lnTo>
                  <a:lnTo>
                    <a:pt x="406" y="5"/>
                  </a:lnTo>
                </a:path>
              </a:pathLst>
            </a:custGeom>
            <a:solidFill>
              <a:srgbClr val="0D3595"/>
            </a:solidFill>
            <a:ln w="12700" cap="rnd" cmpd="sng">
              <a:solidFill>
                <a:srgbClr val="0D359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59" name="Freeform 93">
              <a:extLst>
                <a:ext uri="{FF2B5EF4-FFF2-40B4-BE49-F238E27FC236}">
                  <a16:creationId xmlns:a16="http://schemas.microsoft.com/office/drawing/2014/main" id="{0C9C7DA8-C890-487D-8451-C6BA73D97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" y="2571"/>
              <a:ext cx="694" cy="738"/>
            </a:xfrm>
            <a:custGeom>
              <a:avLst/>
              <a:gdLst/>
              <a:ahLst/>
              <a:cxnLst>
                <a:cxn ang="0">
                  <a:pos x="406" y="5"/>
                </a:cxn>
                <a:cxn ang="0">
                  <a:pos x="385" y="13"/>
                </a:cxn>
                <a:cxn ang="0">
                  <a:pos x="365" y="17"/>
                </a:cxn>
                <a:cxn ang="0">
                  <a:pos x="283" y="0"/>
                </a:cxn>
                <a:cxn ang="0">
                  <a:pos x="275" y="0"/>
                </a:cxn>
                <a:cxn ang="0">
                  <a:pos x="267" y="5"/>
                </a:cxn>
                <a:cxn ang="0">
                  <a:pos x="250" y="17"/>
                </a:cxn>
                <a:cxn ang="0">
                  <a:pos x="246" y="33"/>
                </a:cxn>
                <a:cxn ang="0">
                  <a:pos x="238" y="58"/>
                </a:cxn>
                <a:cxn ang="0">
                  <a:pos x="234" y="86"/>
                </a:cxn>
                <a:cxn ang="0">
                  <a:pos x="86" y="315"/>
                </a:cxn>
                <a:cxn ang="0">
                  <a:pos x="86" y="332"/>
                </a:cxn>
                <a:cxn ang="0">
                  <a:pos x="86" y="340"/>
                </a:cxn>
                <a:cxn ang="0">
                  <a:pos x="90" y="344"/>
                </a:cxn>
                <a:cxn ang="0">
                  <a:pos x="90" y="356"/>
                </a:cxn>
                <a:cxn ang="0">
                  <a:pos x="82" y="364"/>
                </a:cxn>
                <a:cxn ang="0">
                  <a:pos x="78" y="369"/>
                </a:cxn>
                <a:cxn ang="0">
                  <a:pos x="70" y="373"/>
                </a:cxn>
                <a:cxn ang="0">
                  <a:pos x="58" y="389"/>
                </a:cxn>
                <a:cxn ang="0">
                  <a:pos x="53" y="401"/>
                </a:cxn>
                <a:cxn ang="0">
                  <a:pos x="29" y="528"/>
                </a:cxn>
                <a:cxn ang="0">
                  <a:pos x="0" y="679"/>
                </a:cxn>
                <a:cxn ang="0">
                  <a:pos x="33" y="696"/>
                </a:cxn>
                <a:cxn ang="0">
                  <a:pos x="74" y="708"/>
                </a:cxn>
                <a:cxn ang="0">
                  <a:pos x="115" y="720"/>
                </a:cxn>
                <a:cxn ang="0">
                  <a:pos x="156" y="728"/>
                </a:cxn>
                <a:cxn ang="0">
                  <a:pos x="250" y="737"/>
                </a:cxn>
                <a:cxn ang="0">
                  <a:pos x="344" y="732"/>
                </a:cxn>
                <a:cxn ang="0">
                  <a:pos x="369" y="728"/>
                </a:cxn>
                <a:cxn ang="0">
                  <a:pos x="390" y="716"/>
                </a:cxn>
                <a:cxn ang="0">
                  <a:pos x="410" y="708"/>
                </a:cxn>
                <a:cxn ang="0">
                  <a:pos x="426" y="696"/>
                </a:cxn>
                <a:cxn ang="0">
                  <a:pos x="439" y="708"/>
                </a:cxn>
                <a:cxn ang="0">
                  <a:pos x="447" y="720"/>
                </a:cxn>
                <a:cxn ang="0">
                  <a:pos x="455" y="728"/>
                </a:cxn>
                <a:cxn ang="0">
                  <a:pos x="467" y="732"/>
                </a:cxn>
                <a:cxn ang="0">
                  <a:pos x="484" y="732"/>
                </a:cxn>
                <a:cxn ang="0">
                  <a:pos x="500" y="732"/>
                </a:cxn>
                <a:cxn ang="0">
                  <a:pos x="533" y="728"/>
                </a:cxn>
                <a:cxn ang="0">
                  <a:pos x="533" y="708"/>
                </a:cxn>
                <a:cxn ang="0">
                  <a:pos x="537" y="622"/>
                </a:cxn>
                <a:cxn ang="0">
                  <a:pos x="541" y="532"/>
                </a:cxn>
                <a:cxn ang="0">
                  <a:pos x="619" y="434"/>
                </a:cxn>
                <a:cxn ang="0">
                  <a:pos x="627" y="430"/>
                </a:cxn>
                <a:cxn ang="0">
                  <a:pos x="639" y="418"/>
                </a:cxn>
                <a:cxn ang="0">
                  <a:pos x="644" y="409"/>
                </a:cxn>
                <a:cxn ang="0">
                  <a:pos x="652" y="393"/>
                </a:cxn>
                <a:cxn ang="0">
                  <a:pos x="656" y="352"/>
                </a:cxn>
                <a:cxn ang="0">
                  <a:pos x="664" y="319"/>
                </a:cxn>
                <a:cxn ang="0">
                  <a:pos x="693" y="225"/>
                </a:cxn>
                <a:cxn ang="0">
                  <a:pos x="693" y="213"/>
                </a:cxn>
                <a:cxn ang="0">
                  <a:pos x="689" y="205"/>
                </a:cxn>
                <a:cxn ang="0">
                  <a:pos x="685" y="193"/>
                </a:cxn>
                <a:cxn ang="0">
                  <a:pos x="672" y="189"/>
                </a:cxn>
                <a:cxn ang="0">
                  <a:pos x="562" y="90"/>
                </a:cxn>
                <a:cxn ang="0">
                  <a:pos x="541" y="45"/>
                </a:cxn>
                <a:cxn ang="0">
                  <a:pos x="439" y="9"/>
                </a:cxn>
                <a:cxn ang="0">
                  <a:pos x="422" y="5"/>
                </a:cxn>
                <a:cxn ang="0">
                  <a:pos x="410" y="5"/>
                </a:cxn>
                <a:cxn ang="0">
                  <a:pos x="406" y="5"/>
                </a:cxn>
              </a:cxnLst>
              <a:rect l="0" t="0" r="r" b="b"/>
              <a:pathLst>
                <a:path w="694" h="738">
                  <a:moveTo>
                    <a:pt x="406" y="5"/>
                  </a:moveTo>
                  <a:lnTo>
                    <a:pt x="385" y="13"/>
                  </a:lnTo>
                  <a:lnTo>
                    <a:pt x="365" y="17"/>
                  </a:lnTo>
                  <a:lnTo>
                    <a:pt x="283" y="0"/>
                  </a:lnTo>
                  <a:lnTo>
                    <a:pt x="275" y="0"/>
                  </a:lnTo>
                  <a:lnTo>
                    <a:pt x="267" y="5"/>
                  </a:lnTo>
                  <a:lnTo>
                    <a:pt x="250" y="17"/>
                  </a:lnTo>
                  <a:lnTo>
                    <a:pt x="246" y="33"/>
                  </a:lnTo>
                  <a:lnTo>
                    <a:pt x="238" y="58"/>
                  </a:lnTo>
                  <a:lnTo>
                    <a:pt x="234" y="86"/>
                  </a:lnTo>
                  <a:lnTo>
                    <a:pt x="86" y="315"/>
                  </a:lnTo>
                  <a:lnTo>
                    <a:pt x="86" y="332"/>
                  </a:lnTo>
                  <a:lnTo>
                    <a:pt x="86" y="340"/>
                  </a:lnTo>
                  <a:lnTo>
                    <a:pt x="90" y="344"/>
                  </a:lnTo>
                  <a:lnTo>
                    <a:pt x="90" y="356"/>
                  </a:lnTo>
                  <a:lnTo>
                    <a:pt x="82" y="364"/>
                  </a:lnTo>
                  <a:lnTo>
                    <a:pt x="78" y="369"/>
                  </a:lnTo>
                  <a:lnTo>
                    <a:pt x="70" y="373"/>
                  </a:lnTo>
                  <a:lnTo>
                    <a:pt x="58" y="389"/>
                  </a:lnTo>
                  <a:lnTo>
                    <a:pt x="53" y="401"/>
                  </a:lnTo>
                  <a:lnTo>
                    <a:pt x="29" y="528"/>
                  </a:lnTo>
                  <a:lnTo>
                    <a:pt x="0" y="679"/>
                  </a:lnTo>
                  <a:lnTo>
                    <a:pt x="33" y="696"/>
                  </a:lnTo>
                  <a:lnTo>
                    <a:pt x="74" y="708"/>
                  </a:lnTo>
                  <a:lnTo>
                    <a:pt x="115" y="720"/>
                  </a:lnTo>
                  <a:lnTo>
                    <a:pt x="156" y="728"/>
                  </a:lnTo>
                  <a:lnTo>
                    <a:pt x="250" y="737"/>
                  </a:lnTo>
                  <a:lnTo>
                    <a:pt x="344" y="732"/>
                  </a:lnTo>
                  <a:lnTo>
                    <a:pt x="369" y="728"/>
                  </a:lnTo>
                  <a:lnTo>
                    <a:pt x="390" y="716"/>
                  </a:lnTo>
                  <a:lnTo>
                    <a:pt x="410" y="708"/>
                  </a:lnTo>
                  <a:lnTo>
                    <a:pt x="426" y="696"/>
                  </a:lnTo>
                  <a:lnTo>
                    <a:pt x="439" y="708"/>
                  </a:lnTo>
                  <a:lnTo>
                    <a:pt x="447" y="720"/>
                  </a:lnTo>
                  <a:lnTo>
                    <a:pt x="455" y="728"/>
                  </a:lnTo>
                  <a:lnTo>
                    <a:pt x="467" y="732"/>
                  </a:lnTo>
                  <a:lnTo>
                    <a:pt x="484" y="732"/>
                  </a:lnTo>
                  <a:lnTo>
                    <a:pt x="500" y="732"/>
                  </a:lnTo>
                  <a:lnTo>
                    <a:pt x="533" y="728"/>
                  </a:lnTo>
                  <a:lnTo>
                    <a:pt x="533" y="708"/>
                  </a:lnTo>
                  <a:lnTo>
                    <a:pt x="537" y="622"/>
                  </a:lnTo>
                  <a:lnTo>
                    <a:pt x="541" y="532"/>
                  </a:lnTo>
                  <a:lnTo>
                    <a:pt x="619" y="434"/>
                  </a:lnTo>
                  <a:lnTo>
                    <a:pt x="627" y="430"/>
                  </a:lnTo>
                  <a:lnTo>
                    <a:pt x="639" y="418"/>
                  </a:lnTo>
                  <a:lnTo>
                    <a:pt x="644" y="409"/>
                  </a:lnTo>
                  <a:lnTo>
                    <a:pt x="652" y="393"/>
                  </a:lnTo>
                  <a:lnTo>
                    <a:pt x="656" y="352"/>
                  </a:lnTo>
                  <a:lnTo>
                    <a:pt x="664" y="319"/>
                  </a:lnTo>
                  <a:lnTo>
                    <a:pt x="693" y="225"/>
                  </a:lnTo>
                  <a:lnTo>
                    <a:pt x="693" y="213"/>
                  </a:lnTo>
                  <a:lnTo>
                    <a:pt x="689" y="205"/>
                  </a:lnTo>
                  <a:lnTo>
                    <a:pt x="685" y="193"/>
                  </a:lnTo>
                  <a:lnTo>
                    <a:pt x="672" y="189"/>
                  </a:lnTo>
                  <a:lnTo>
                    <a:pt x="562" y="90"/>
                  </a:lnTo>
                  <a:lnTo>
                    <a:pt x="541" y="45"/>
                  </a:lnTo>
                  <a:lnTo>
                    <a:pt x="439" y="9"/>
                  </a:lnTo>
                  <a:lnTo>
                    <a:pt x="422" y="5"/>
                  </a:lnTo>
                  <a:lnTo>
                    <a:pt x="410" y="5"/>
                  </a:lnTo>
                  <a:lnTo>
                    <a:pt x="406" y="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60" name="Freeform 94">
              <a:extLst>
                <a:ext uri="{FF2B5EF4-FFF2-40B4-BE49-F238E27FC236}">
                  <a16:creationId xmlns:a16="http://schemas.microsoft.com/office/drawing/2014/main" id="{E7AA494D-EB53-404B-9E49-54D16220E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2596"/>
              <a:ext cx="136" cy="304"/>
            </a:xfrm>
            <a:custGeom>
              <a:avLst/>
              <a:gdLst/>
              <a:ahLst/>
              <a:cxnLst>
                <a:cxn ang="0">
                  <a:pos x="53" y="278"/>
                </a:cxn>
                <a:cxn ang="0">
                  <a:pos x="49" y="221"/>
                </a:cxn>
                <a:cxn ang="0">
                  <a:pos x="49" y="188"/>
                </a:cxn>
                <a:cxn ang="0">
                  <a:pos x="45" y="164"/>
                </a:cxn>
                <a:cxn ang="0">
                  <a:pos x="33" y="127"/>
                </a:cxn>
                <a:cxn ang="0">
                  <a:pos x="25" y="86"/>
                </a:cxn>
                <a:cxn ang="0">
                  <a:pos x="0" y="12"/>
                </a:cxn>
                <a:cxn ang="0">
                  <a:pos x="0" y="4"/>
                </a:cxn>
                <a:cxn ang="0">
                  <a:pos x="25" y="0"/>
                </a:cxn>
                <a:cxn ang="0">
                  <a:pos x="41" y="4"/>
                </a:cxn>
                <a:cxn ang="0">
                  <a:pos x="131" y="53"/>
                </a:cxn>
                <a:cxn ang="0">
                  <a:pos x="135" y="70"/>
                </a:cxn>
                <a:cxn ang="0">
                  <a:pos x="127" y="135"/>
                </a:cxn>
                <a:cxn ang="0">
                  <a:pos x="102" y="303"/>
                </a:cxn>
                <a:cxn ang="0">
                  <a:pos x="53" y="278"/>
                </a:cxn>
              </a:cxnLst>
              <a:rect l="0" t="0" r="r" b="b"/>
              <a:pathLst>
                <a:path w="136" h="304">
                  <a:moveTo>
                    <a:pt x="53" y="278"/>
                  </a:moveTo>
                  <a:lnTo>
                    <a:pt x="49" y="221"/>
                  </a:lnTo>
                  <a:lnTo>
                    <a:pt x="49" y="188"/>
                  </a:lnTo>
                  <a:lnTo>
                    <a:pt x="45" y="164"/>
                  </a:lnTo>
                  <a:lnTo>
                    <a:pt x="33" y="127"/>
                  </a:lnTo>
                  <a:lnTo>
                    <a:pt x="25" y="86"/>
                  </a:lnTo>
                  <a:lnTo>
                    <a:pt x="0" y="12"/>
                  </a:lnTo>
                  <a:lnTo>
                    <a:pt x="0" y="4"/>
                  </a:lnTo>
                  <a:lnTo>
                    <a:pt x="25" y="0"/>
                  </a:lnTo>
                  <a:lnTo>
                    <a:pt x="41" y="4"/>
                  </a:lnTo>
                  <a:lnTo>
                    <a:pt x="131" y="53"/>
                  </a:lnTo>
                  <a:lnTo>
                    <a:pt x="135" y="70"/>
                  </a:lnTo>
                  <a:lnTo>
                    <a:pt x="127" y="135"/>
                  </a:lnTo>
                  <a:lnTo>
                    <a:pt x="102" y="303"/>
                  </a:lnTo>
                  <a:lnTo>
                    <a:pt x="53" y="27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61" name="Freeform 95">
              <a:extLst>
                <a:ext uri="{FF2B5EF4-FFF2-40B4-BE49-F238E27FC236}">
                  <a16:creationId xmlns:a16="http://schemas.microsoft.com/office/drawing/2014/main" id="{8FB41784-FF1C-4B4A-8980-F37852AE9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" y="2649"/>
              <a:ext cx="34" cy="25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3" y="17"/>
                </a:cxn>
                <a:cxn ang="0">
                  <a:pos x="25" y="82"/>
                </a:cxn>
                <a:cxn ang="0">
                  <a:pos x="0" y="250"/>
                </a:cxn>
              </a:cxnLst>
              <a:rect l="0" t="0" r="r" b="b"/>
              <a:pathLst>
                <a:path w="34" h="251">
                  <a:moveTo>
                    <a:pt x="29" y="0"/>
                  </a:moveTo>
                  <a:lnTo>
                    <a:pt x="33" y="17"/>
                  </a:lnTo>
                  <a:lnTo>
                    <a:pt x="25" y="82"/>
                  </a:lnTo>
                  <a:lnTo>
                    <a:pt x="0" y="25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62" name="Freeform 96">
              <a:extLst>
                <a:ext uri="{FF2B5EF4-FFF2-40B4-BE49-F238E27FC236}">
                  <a16:creationId xmlns:a16="http://schemas.microsoft.com/office/drawing/2014/main" id="{DAD59750-22C9-4D0F-83D4-A980DC404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2596"/>
              <a:ext cx="54" cy="279"/>
            </a:xfrm>
            <a:custGeom>
              <a:avLst/>
              <a:gdLst/>
              <a:ahLst/>
              <a:cxnLst>
                <a:cxn ang="0">
                  <a:pos x="53" y="278"/>
                </a:cxn>
                <a:cxn ang="0">
                  <a:pos x="49" y="221"/>
                </a:cxn>
                <a:cxn ang="0">
                  <a:pos x="49" y="188"/>
                </a:cxn>
                <a:cxn ang="0">
                  <a:pos x="45" y="164"/>
                </a:cxn>
                <a:cxn ang="0">
                  <a:pos x="37" y="127"/>
                </a:cxn>
                <a:cxn ang="0">
                  <a:pos x="25" y="86"/>
                </a:cxn>
                <a:cxn ang="0">
                  <a:pos x="0" y="12"/>
                </a:cxn>
                <a:cxn ang="0">
                  <a:pos x="0" y="4"/>
                </a:cxn>
                <a:cxn ang="0">
                  <a:pos x="25" y="0"/>
                </a:cxn>
                <a:cxn ang="0">
                  <a:pos x="41" y="4"/>
                </a:cxn>
              </a:cxnLst>
              <a:rect l="0" t="0" r="r" b="b"/>
              <a:pathLst>
                <a:path w="54" h="279">
                  <a:moveTo>
                    <a:pt x="53" y="278"/>
                  </a:moveTo>
                  <a:lnTo>
                    <a:pt x="49" y="221"/>
                  </a:lnTo>
                  <a:lnTo>
                    <a:pt x="49" y="188"/>
                  </a:lnTo>
                  <a:lnTo>
                    <a:pt x="45" y="164"/>
                  </a:lnTo>
                  <a:lnTo>
                    <a:pt x="37" y="127"/>
                  </a:lnTo>
                  <a:lnTo>
                    <a:pt x="25" y="86"/>
                  </a:lnTo>
                  <a:lnTo>
                    <a:pt x="0" y="12"/>
                  </a:lnTo>
                  <a:lnTo>
                    <a:pt x="0" y="4"/>
                  </a:lnTo>
                  <a:lnTo>
                    <a:pt x="25" y="0"/>
                  </a:lnTo>
                  <a:lnTo>
                    <a:pt x="41" y="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63" name="Freeform 97">
              <a:extLst>
                <a:ext uri="{FF2B5EF4-FFF2-40B4-BE49-F238E27FC236}">
                  <a16:creationId xmlns:a16="http://schemas.microsoft.com/office/drawing/2014/main" id="{F9D8155B-376F-4934-86C3-997DBAD1C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2731"/>
              <a:ext cx="83" cy="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3"/>
                </a:cxn>
                <a:cxn ang="0">
                  <a:pos x="0" y="69"/>
                </a:cxn>
                <a:cxn ang="0">
                  <a:pos x="13" y="82"/>
                </a:cxn>
                <a:cxn ang="0">
                  <a:pos x="29" y="86"/>
                </a:cxn>
                <a:cxn ang="0">
                  <a:pos x="45" y="86"/>
                </a:cxn>
                <a:cxn ang="0">
                  <a:pos x="58" y="82"/>
                </a:cxn>
                <a:cxn ang="0">
                  <a:pos x="70" y="82"/>
                </a:cxn>
                <a:cxn ang="0">
                  <a:pos x="74" y="74"/>
                </a:cxn>
                <a:cxn ang="0">
                  <a:pos x="82" y="65"/>
                </a:cxn>
                <a:cxn ang="0">
                  <a:pos x="74" y="24"/>
                </a:cxn>
                <a:cxn ang="0">
                  <a:pos x="4" y="0"/>
                </a:cxn>
              </a:cxnLst>
              <a:rect l="0" t="0" r="r" b="b"/>
              <a:pathLst>
                <a:path w="83" h="87">
                  <a:moveTo>
                    <a:pt x="4" y="0"/>
                  </a:moveTo>
                  <a:lnTo>
                    <a:pt x="0" y="53"/>
                  </a:lnTo>
                  <a:lnTo>
                    <a:pt x="0" y="69"/>
                  </a:lnTo>
                  <a:lnTo>
                    <a:pt x="13" y="82"/>
                  </a:lnTo>
                  <a:lnTo>
                    <a:pt x="29" y="86"/>
                  </a:lnTo>
                  <a:lnTo>
                    <a:pt x="45" y="86"/>
                  </a:lnTo>
                  <a:lnTo>
                    <a:pt x="58" y="82"/>
                  </a:lnTo>
                  <a:lnTo>
                    <a:pt x="70" y="82"/>
                  </a:lnTo>
                  <a:lnTo>
                    <a:pt x="74" y="74"/>
                  </a:lnTo>
                  <a:lnTo>
                    <a:pt x="82" y="65"/>
                  </a:lnTo>
                  <a:lnTo>
                    <a:pt x="74" y="24"/>
                  </a:lnTo>
                  <a:lnTo>
                    <a:pt x="4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64" name="Freeform 98">
              <a:extLst>
                <a:ext uri="{FF2B5EF4-FFF2-40B4-BE49-F238E27FC236}">
                  <a16:creationId xmlns:a16="http://schemas.microsoft.com/office/drawing/2014/main" id="{DA32D46D-2671-42B8-A338-389D5C122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2187"/>
              <a:ext cx="435" cy="496"/>
            </a:xfrm>
            <a:custGeom>
              <a:avLst/>
              <a:gdLst/>
              <a:ahLst/>
              <a:cxnLst>
                <a:cxn ang="0">
                  <a:pos x="180" y="483"/>
                </a:cxn>
                <a:cxn ang="0">
                  <a:pos x="225" y="434"/>
                </a:cxn>
                <a:cxn ang="0">
                  <a:pos x="262" y="429"/>
                </a:cxn>
                <a:cxn ang="0">
                  <a:pos x="303" y="417"/>
                </a:cxn>
                <a:cxn ang="0">
                  <a:pos x="336" y="401"/>
                </a:cxn>
                <a:cxn ang="0">
                  <a:pos x="368" y="376"/>
                </a:cxn>
                <a:cxn ang="0">
                  <a:pos x="393" y="344"/>
                </a:cxn>
                <a:cxn ang="0">
                  <a:pos x="414" y="311"/>
                </a:cxn>
                <a:cxn ang="0">
                  <a:pos x="426" y="274"/>
                </a:cxn>
                <a:cxn ang="0">
                  <a:pos x="434" y="233"/>
                </a:cxn>
                <a:cxn ang="0">
                  <a:pos x="434" y="192"/>
                </a:cxn>
                <a:cxn ang="0">
                  <a:pos x="426" y="151"/>
                </a:cxn>
                <a:cxn ang="0">
                  <a:pos x="409" y="115"/>
                </a:cxn>
                <a:cxn ang="0">
                  <a:pos x="389" y="82"/>
                </a:cxn>
                <a:cxn ang="0">
                  <a:pos x="360" y="53"/>
                </a:cxn>
                <a:cxn ang="0">
                  <a:pos x="327" y="29"/>
                </a:cxn>
                <a:cxn ang="0">
                  <a:pos x="291" y="12"/>
                </a:cxn>
                <a:cxn ang="0">
                  <a:pos x="254" y="4"/>
                </a:cxn>
                <a:cxn ang="0">
                  <a:pos x="213" y="0"/>
                </a:cxn>
                <a:cxn ang="0">
                  <a:pos x="172" y="4"/>
                </a:cxn>
                <a:cxn ang="0">
                  <a:pos x="135" y="16"/>
                </a:cxn>
                <a:cxn ang="0">
                  <a:pos x="98" y="33"/>
                </a:cxn>
                <a:cxn ang="0">
                  <a:pos x="69" y="57"/>
                </a:cxn>
                <a:cxn ang="0">
                  <a:pos x="41" y="86"/>
                </a:cxn>
                <a:cxn ang="0">
                  <a:pos x="20" y="123"/>
                </a:cxn>
                <a:cxn ang="0">
                  <a:pos x="8" y="160"/>
                </a:cxn>
                <a:cxn ang="0">
                  <a:pos x="0" y="200"/>
                </a:cxn>
                <a:cxn ang="0">
                  <a:pos x="0" y="237"/>
                </a:cxn>
                <a:cxn ang="0">
                  <a:pos x="8" y="278"/>
                </a:cxn>
                <a:cxn ang="0">
                  <a:pos x="20" y="315"/>
                </a:cxn>
                <a:cxn ang="0">
                  <a:pos x="45" y="352"/>
                </a:cxn>
                <a:cxn ang="0">
                  <a:pos x="69" y="380"/>
                </a:cxn>
                <a:cxn ang="0">
                  <a:pos x="102" y="405"/>
                </a:cxn>
                <a:cxn ang="0">
                  <a:pos x="77" y="487"/>
                </a:cxn>
              </a:cxnLst>
              <a:rect l="0" t="0" r="r" b="b"/>
              <a:pathLst>
                <a:path w="435" h="496">
                  <a:moveTo>
                    <a:pt x="180" y="495"/>
                  </a:moveTo>
                  <a:lnTo>
                    <a:pt x="180" y="483"/>
                  </a:lnTo>
                  <a:lnTo>
                    <a:pt x="205" y="434"/>
                  </a:lnTo>
                  <a:lnTo>
                    <a:pt x="225" y="434"/>
                  </a:lnTo>
                  <a:lnTo>
                    <a:pt x="241" y="434"/>
                  </a:lnTo>
                  <a:lnTo>
                    <a:pt x="262" y="429"/>
                  </a:lnTo>
                  <a:lnTo>
                    <a:pt x="282" y="425"/>
                  </a:lnTo>
                  <a:lnTo>
                    <a:pt x="303" y="417"/>
                  </a:lnTo>
                  <a:lnTo>
                    <a:pt x="319" y="409"/>
                  </a:lnTo>
                  <a:lnTo>
                    <a:pt x="336" y="401"/>
                  </a:lnTo>
                  <a:lnTo>
                    <a:pt x="352" y="389"/>
                  </a:lnTo>
                  <a:lnTo>
                    <a:pt x="368" y="376"/>
                  </a:lnTo>
                  <a:lnTo>
                    <a:pt x="381" y="360"/>
                  </a:lnTo>
                  <a:lnTo>
                    <a:pt x="393" y="344"/>
                  </a:lnTo>
                  <a:lnTo>
                    <a:pt x="405" y="327"/>
                  </a:lnTo>
                  <a:lnTo>
                    <a:pt x="414" y="311"/>
                  </a:lnTo>
                  <a:lnTo>
                    <a:pt x="422" y="290"/>
                  </a:lnTo>
                  <a:lnTo>
                    <a:pt x="426" y="274"/>
                  </a:lnTo>
                  <a:lnTo>
                    <a:pt x="430" y="254"/>
                  </a:lnTo>
                  <a:lnTo>
                    <a:pt x="434" y="233"/>
                  </a:lnTo>
                  <a:lnTo>
                    <a:pt x="434" y="213"/>
                  </a:lnTo>
                  <a:lnTo>
                    <a:pt x="434" y="192"/>
                  </a:lnTo>
                  <a:lnTo>
                    <a:pt x="430" y="172"/>
                  </a:lnTo>
                  <a:lnTo>
                    <a:pt x="426" y="151"/>
                  </a:lnTo>
                  <a:lnTo>
                    <a:pt x="418" y="135"/>
                  </a:lnTo>
                  <a:lnTo>
                    <a:pt x="409" y="115"/>
                  </a:lnTo>
                  <a:lnTo>
                    <a:pt x="401" y="98"/>
                  </a:lnTo>
                  <a:lnTo>
                    <a:pt x="389" y="82"/>
                  </a:lnTo>
                  <a:lnTo>
                    <a:pt x="377" y="65"/>
                  </a:lnTo>
                  <a:lnTo>
                    <a:pt x="360" y="53"/>
                  </a:lnTo>
                  <a:lnTo>
                    <a:pt x="344" y="41"/>
                  </a:lnTo>
                  <a:lnTo>
                    <a:pt x="327" y="29"/>
                  </a:lnTo>
                  <a:lnTo>
                    <a:pt x="311" y="20"/>
                  </a:lnTo>
                  <a:lnTo>
                    <a:pt x="291" y="12"/>
                  </a:lnTo>
                  <a:lnTo>
                    <a:pt x="274" y="8"/>
                  </a:lnTo>
                  <a:lnTo>
                    <a:pt x="254" y="4"/>
                  </a:lnTo>
                  <a:lnTo>
                    <a:pt x="233" y="0"/>
                  </a:lnTo>
                  <a:lnTo>
                    <a:pt x="213" y="0"/>
                  </a:lnTo>
                  <a:lnTo>
                    <a:pt x="192" y="0"/>
                  </a:lnTo>
                  <a:lnTo>
                    <a:pt x="172" y="4"/>
                  </a:lnTo>
                  <a:lnTo>
                    <a:pt x="155" y="8"/>
                  </a:lnTo>
                  <a:lnTo>
                    <a:pt x="135" y="16"/>
                  </a:lnTo>
                  <a:lnTo>
                    <a:pt x="118" y="25"/>
                  </a:lnTo>
                  <a:lnTo>
                    <a:pt x="98" y="33"/>
                  </a:lnTo>
                  <a:lnTo>
                    <a:pt x="82" y="45"/>
                  </a:lnTo>
                  <a:lnTo>
                    <a:pt x="69" y="57"/>
                  </a:lnTo>
                  <a:lnTo>
                    <a:pt x="53" y="74"/>
                  </a:lnTo>
                  <a:lnTo>
                    <a:pt x="41" y="86"/>
                  </a:lnTo>
                  <a:lnTo>
                    <a:pt x="28" y="102"/>
                  </a:lnTo>
                  <a:lnTo>
                    <a:pt x="20" y="123"/>
                  </a:lnTo>
                  <a:lnTo>
                    <a:pt x="12" y="139"/>
                  </a:lnTo>
                  <a:lnTo>
                    <a:pt x="8" y="160"/>
                  </a:lnTo>
                  <a:lnTo>
                    <a:pt x="4" y="180"/>
                  </a:lnTo>
                  <a:lnTo>
                    <a:pt x="0" y="200"/>
                  </a:lnTo>
                  <a:lnTo>
                    <a:pt x="0" y="221"/>
                  </a:lnTo>
                  <a:lnTo>
                    <a:pt x="0" y="237"/>
                  </a:lnTo>
                  <a:lnTo>
                    <a:pt x="4" y="258"/>
                  </a:lnTo>
                  <a:lnTo>
                    <a:pt x="8" y="278"/>
                  </a:lnTo>
                  <a:lnTo>
                    <a:pt x="12" y="299"/>
                  </a:lnTo>
                  <a:lnTo>
                    <a:pt x="20" y="315"/>
                  </a:lnTo>
                  <a:lnTo>
                    <a:pt x="32" y="331"/>
                  </a:lnTo>
                  <a:lnTo>
                    <a:pt x="45" y="352"/>
                  </a:lnTo>
                  <a:lnTo>
                    <a:pt x="57" y="364"/>
                  </a:lnTo>
                  <a:lnTo>
                    <a:pt x="69" y="380"/>
                  </a:lnTo>
                  <a:lnTo>
                    <a:pt x="86" y="393"/>
                  </a:lnTo>
                  <a:lnTo>
                    <a:pt x="102" y="405"/>
                  </a:lnTo>
                  <a:lnTo>
                    <a:pt x="69" y="458"/>
                  </a:lnTo>
                  <a:lnTo>
                    <a:pt x="77" y="487"/>
                  </a:lnTo>
                  <a:lnTo>
                    <a:pt x="180" y="495"/>
                  </a:lnTo>
                </a:path>
              </a:pathLst>
            </a:custGeom>
            <a:solidFill>
              <a:srgbClr val="FFD3BF"/>
            </a:solidFill>
            <a:ln w="12700" cap="rnd" cmpd="sng">
              <a:solidFill>
                <a:srgbClr val="FFD3B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65" name="Freeform 99">
              <a:extLst>
                <a:ext uri="{FF2B5EF4-FFF2-40B4-BE49-F238E27FC236}">
                  <a16:creationId xmlns:a16="http://schemas.microsoft.com/office/drawing/2014/main" id="{18EA0C72-4C09-456A-91B5-03E5B7BD1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" y="2285"/>
              <a:ext cx="140" cy="206"/>
            </a:xfrm>
            <a:custGeom>
              <a:avLst/>
              <a:gdLst/>
              <a:ahLst/>
              <a:cxnLst>
                <a:cxn ang="0">
                  <a:pos x="139" y="74"/>
                </a:cxn>
                <a:cxn ang="0">
                  <a:pos x="131" y="90"/>
                </a:cxn>
                <a:cxn ang="0">
                  <a:pos x="118" y="94"/>
                </a:cxn>
                <a:cxn ang="0">
                  <a:pos x="106" y="86"/>
                </a:cxn>
                <a:cxn ang="0">
                  <a:pos x="90" y="82"/>
                </a:cxn>
                <a:cxn ang="0">
                  <a:pos x="73" y="86"/>
                </a:cxn>
                <a:cxn ang="0">
                  <a:pos x="65" y="102"/>
                </a:cxn>
                <a:cxn ang="0">
                  <a:pos x="61" y="123"/>
                </a:cxn>
                <a:cxn ang="0">
                  <a:pos x="61" y="143"/>
                </a:cxn>
                <a:cxn ang="0">
                  <a:pos x="69" y="160"/>
                </a:cxn>
                <a:cxn ang="0">
                  <a:pos x="73" y="172"/>
                </a:cxn>
                <a:cxn ang="0">
                  <a:pos x="65" y="192"/>
                </a:cxn>
                <a:cxn ang="0">
                  <a:pos x="53" y="205"/>
                </a:cxn>
                <a:cxn ang="0">
                  <a:pos x="41" y="205"/>
                </a:cxn>
                <a:cxn ang="0">
                  <a:pos x="37" y="196"/>
                </a:cxn>
                <a:cxn ang="0">
                  <a:pos x="24" y="176"/>
                </a:cxn>
                <a:cxn ang="0">
                  <a:pos x="12" y="143"/>
                </a:cxn>
                <a:cxn ang="0">
                  <a:pos x="4" y="123"/>
                </a:cxn>
                <a:cxn ang="0">
                  <a:pos x="4" y="102"/>
                </a:cxn>
                <a:cxn ang="0">
                  <a:pos x="0" y="78"/>
                </a:cxn>
                <a:cxn ang="0">
                  <a:pos x="4" y="57"/>
                </a:cxn>
                <a:cxn ang="0">
                  <a:pos x="12" y="29"/>
                </a:cxn>
                <a:cxn ang="0">
                  <a:pos x="16" y="17"/>
                </a:cxn>
                <a:cxn ang="0">
                  <a:pos x="32" y="8"/>
                </a:cxn>
                <a:cxn ang="0">
                  <a:pos x="69" y="0"/>
                </a:cxn>
                <a:cxn ang="0">
                  <a:pos x="114" y="21"/>
                </a:cxn>
                <a:cxn ang="0">
                  <a:pos x="131" y="29"/>
                </a:cxn>
                <a:cxn ang="0">
                  <a:pos x="135" y="45"/>
                </a:cxn>
                <a:cxn ang="0">
                  <a:pos x="139" y="70"/>
                </a:cxn>
                <a:cxn ang="0">
                  <a:pos x="139" y="74"/>
                </a:cxn>
              </a:cxnLst>
              <a:rect l="0" t="0" r="r" b="b"/>
              <a:pathLst>
                <a:path w="140" h="206">
                  <a:moveTo>
                    <a:pt x="139" y="74"/>
                  </a:moveTo>
                  <a:lnTo>
                    <a:pt x="131" y="90"/>
                  </a:lnTo>
                  <a:lnTo>
                    <a:pt x="118" y="94"/>
                  </a:lnTo>
                  <a:lnTo>
                    <a:pt x="106" y="86"/>
                  </a:lnTo>
                  <a:lnTo>
                    <a:pt x="90" y="82"/>
                  </a:lnTo>
                  <a:lnTo>
                    <a:pt x="73" y="86"/>
                  </a:lnTo>
                  <a:lnTo>
                    <a:pt x="65" y="102"/>
                  </a:lnTo>
                  <a:lnTo>
                    <a:pt x="61" y="123"/>
                  </a:lnTo>
                  <a:lnTo>
                    <a:pt x="61" y="143"/>
                  </a:lnTo>
                  <a:lnTo>
                    <a:pt x="69" y="160"/>
                  </a:lnTo>
                  <a:lnTo>
                    <a:pt x="73" y="172"/>
                  </a:lnTo>
                  <a:lnTo>
                    <a:pt x="65" y="192"/>
                  </a:lnTo>
                  <a:lnTo>
                    <a:pt x="53" y="205"/>
                  </a:lnTo>
                  <a:lnTo>
                    <a:pt x="41" y="205"/>
                  </a:lnTo>
                  <a:lnTo>
                    <a:pt x="37" y="196"/>
                  </a:lnTo>
                  <a:lnTo>
                    <a:pt x="24" y="176"/>
                  </a:lnTo>
                  <a:lnTo>
                    <a:pt x="12" y="143"/>
                  </a:lnTo>
                  <a:lnTo>
                    <a:pt x="4" y="123"/>
                  </a:lnTo>
                  <a:lnTo>
                    <a:pt x="4" y="102"/>
                  </a:lnTo>
                  <a:lnTo>
                    <a:pt x="0" y="78"/>
                  </a:lnTo>
                  <a:lnTo>
                    <a:pt x="4" y="57"/>
                  </a:lnTo>
                  <a:lnTo>
                    <a:pt x="12" y="29"/>
                  </a:lnTo>
                  <a:lnTo>
                    <a:pt x="16" y="17"/>
                  </a:lnTo>
                  <a:lnTo>
                    <a:pt x="32" y="8"/>
                  </a:lnTo>
                  <a:lnTo>
                    <a:pt x="69" y="0"/>
                  </a:lnTo>
                  <a:lnTo>
                    <a:pt x="114" y="21"/>
                  </a:lnTo>
                  <a:lnTo>
                    <a:pt x="131" y="29"/>
                  </a:lnTo>
                  <a:lnTo>
                    <a:pt x="135" y="45"/>
                  </a:lnTo>
                  <a:lnTo>
                    <a:pt x="139" y="70"/>
                  </a:lnTo>
                  <a:lnTo>
                    <a:pt x="139" y="7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66" name="Freeform 100">
              <a:extLst>
                <a:ext uri="{FF2B5EF4-FFF2-40B4-BE49-F238E27FC236}">
                  <a16:creationId xmlns:a16="http://schemas.microsoft.com/office/drawing/2014/main" id="{6D96FA14-549A-4BE3-8669-2FA917B77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2453"/>
              <a:ext cx="22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2"/>
                </a:cxn>
                <a:cxn ang="0">
                  <a:pos x="21" y="16"/>
                </a:cxn>
              </a:cxnLst>
              <a:rect l="0" t="0" r="r" b="b"/>
              <a:pathLst>
                <a:path w="22" h="17">
                  <a:moveTo>
                    <a:pt x="0" y="0"/>
                  </a:moveTo>
                  <a:lnTo>
                    <a:pt x="9" y="12"/>
                  </a:lnTo>
                  <a:lnTo>
                    <a:pt x="21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67" name="Freeform 101">
              <a:extLst>
                <a:ext uri="{FF2B5EF4-FFF2-40B4-BE49-F238E27FC236}">
                  <a16:creationId xmlns:a16="http://schemas.microsoft.com/office/drawing/2014/main" id="{0846B6A5-4EFE-4A7F-845D-E0843DEA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2187"/>
              <a:ext cx="435" cy="496"/>
            </a:xfrm>
            <a:custGeom>
              <a:avLst/>
              <a:gdLst/>
              <a:ahLst/>
              <a:cxnLst>
                <a:cxn ang="0">
                  <a:pos x="180" y="483"/>
                </a:cxn>
                <a:cxn ang="0">
                  <a:pos x="225" y="438"/>
                </a:cxn>
                <a:cxn ang="0">
                  <a:pos x="262" y="429"/>
                </a:cxn>
                <a:cxn ang="0">
                  <a:pos x="303" y="417"/>
                </a:cxn>
                <a:cxn ang="0">
                  <a:pos x="336" y="401"/>
                </a:cxn>
                <a:cxn ang="0">
                  <a:pos x="368" y="376"/>
                </a:cxn>
                <a:cxn ang="0">
                  <a:pos x="393" y="344"/>
                </a:cxn>
                <a:cxn ang="0">
                  <a:pos x="414" y="311"/>
                </a:cxn>
                <a:cxn ang="0">
                  <a:pos x="426" y="274"/>
                </a:cxn>
                <a:cxn ang="0">
                  <a:pos x="434" y="233"/>
                </a:cxn>
                <a:cxn ang="0">
                  <a:pos x="434" y="192"/>
                </a:cxn>
                <a:cxn ang="0">
                  <a:pos x="426" y="155"/>
                </a:cxn>
                <a:cxn ang="0">
                  <a:pos x="409" y="115"/>
                </a:cxn>
                <a:cxn ang="0">
                  <a:pos x="389" y="82"/>
                </a:cxn>
                <a:cxn ang="0">
                  <a:pos x="360" y="53"/>
                </a:cxn>
                <a:cxn ang="0">
                  <a:pos x="327" y="29"/>
                </a:cxn>
                <a:cxn ang="0">
                  <a:pos x="291" y="12"/>
                </a:cxn>
                <a:cxn ang="0">
                  <a:pos x="254" y="4"/>
                </a:cxn>
                <a:cxn ang="0">
                  <a:pos x="213" y="0"/>
                </a:cxn>
                <a:cxn ang="0">
                  <a:pos x="172" y="4"/>
                </a:cxn>
                <a:cxn ang="0">
                  <a:pos x="135" y="16"/>
                </a:cxn>
                <a:cxn ang="0">
                  <a:pos x="94" y="33"/>
                </a:cxn>
                <a:cxn ang="0">
                  <a:pos x="69" y="57"/>
                </a:cxn>
                <a:cxn ang="0">
                  <a:pos x="41" y="86"/>
                </a:cxn>
                <a:cxn ang="0">
                  <a:pos x="20" y="123"/>
                </a:cxn>
                <a:cxn ang="0">
                  <a:pos x="8" y="160"/>
                </a:cxn>
                <a:cxn ang="0">
                  <a:pos x="0" y="200"/>
                </a:cxn>
                <a:cxn ang="0">
                  <a:pos x="0" y="241"/>
                </a:cxn>
                <a:cxn ang="0">
                  <a:pos x="8" y="278"/>
                </a:cxn>
                <a:cxn ang="0">
                  <a:pos x="20" y="315"/>
                </a:cxn>
                <a:cxn ang="0">
                  <a:pos x="45" y="352"/>
                </a:cxn>
                <a:cxn ang="0">
                  <a:pos x="69" y="380"/>
                </a:cxn>
                <a:cxn ang="0">
                  <a:pos x="102" y="405"/>
                </a:cxn>
                <a:cxn ang="0">
                  <a:pos x="77" y="487"/>
                </a:cxn>
              </a:cxnLst>
              <a:rect l="0" t="0" r="r" b="b"/>
              <a:pathLst>
                <a:path w="435" h="496">
                  <a:moveTo>
                    <a:pt x="180" y="495"/>
                  </a:moveTo>
                  <a:lnTo>
                    <a:pt x="180" y="483"/>
                  </a:lnTo>
                  <a:lnTo>
                    <a:pt x="205" y="434"/>
                  </a:lnTo>
                  <a:lnTo>
                    <a:pt x="225" y="438"/>
                  </a:lnTo>
                  <a:lnTo>
                    <a:pt x="241" y="434"/>
                  </a:lnTo>
                  <a:lnTo>
                    <a:pt x="262" y="429"/>
                  </a:lnTo>
                  <a:lnTo>
                    <a:pt x="282" y="425"/>
                  </a:lnTo>
                  <a:lnTo>
                    <a:pt x="303" y="417"/>
                  </a:lnTo>
                  <a:lnTo>
                    <a:pt x="319" y="409"/>
                  </a:lnTo>
                  <a:lnTo>
                    <a:pt x="336" y="401"/>
                  </a:lnTo>
                  <a:lnTo>
                    <a:pt x="352" y="389"/>
                  </a:lnTo>
                  <a:lnTo>
                    <a:pt x="368" y="376"/>
                  </a:lnTo>
                  <a:lnTo>
                    <a:pt x="381" y="360"/>
                  </a:lnTo>
                  <a:lnTo>
                    <a:pt x="393" y="344"/>
                  </a:lnTo>
                  <a:lnTo>
                    <a:pt x="405" y="327"/>
                  </a:lnTo>
                  <a:lnTo>
                    <a:pt x="414" y="311"/>
                  </a:lnTo>
                  <a:lnTo>
                    <a:pt x="422" y="290"/>
                  </a:lnTo>
                  <a:lnTo>
                    <a:pt x="426" y="274"/>
                  </a:lnTo>
                  <a:lnTo>
                    <a:pt x="430" y="254"/>
                  </a:lnTo>
                  <a:lnTo>
                    <a:pt x="434" y="233"/>
                  </a:lnTo>
                  <a:lnTo>
                    <a:pt x="434" y="213"/>
                  </a:lnTo>
                  <a:lnTo>
                    <a:pt x="434" y="192"/>
                  </a:lnTo>
                  <a:lnTo>
                    <a:pt x="430" y="172"/>
                  </a:lnTo>
                  <a:lnTo>
                    <a:pt x="426" y="155"/>
                  </a:lnTo>
                  <a:lnTo>
                    <a:pt x="418" y="135"/>
                  </a:lnTo>
                  <a:lnTo>
                    <a:pt x="409" y="115"/>
                  </a:lnTo>
                  <a:lnTo>
                    <a:pt x="401" y="98"/>
                  </a:lnTo>
                  <a:lnTo>
                    <a:pt x="389" y="82"/>
                  </a:lnTo>
                  <a:lnTo>
                    <a:pt x="377" y="70"/>
                  </a:lnTo>
                  <a:lnTo>
                    <a:pt x="360" y="53"/>
                  </a:lnTo>
                  <a:lnTo>
                    <a:pt x="344" y="41"/>
                  </a:lnTo>
                  <a:lnTo>
                    <a:pt x="327" y="29"/>
                  </a:lnTo>
                  <a:lnTo>
                    <a:pt x="311" y="20"/>
                  </a:lnTo>
                  <a:lnTo>
                    <a:pt x="291" y="12"/>
                  </a:lnTo>
                  <a:lnTo>
                    <a:pt x="274" y="8"/>
                  </a:lnTo>
                  <a:lnTo>
                    <a:pt x="254" y="4"/>
                  </a:lnTo>
                  <a:lnTo>
                    <a:pt x="233" y="0"/>
                  </a:lnTo>
                  <a:lnTo>
                    <a:pt x="213" y="0"/>
                  </a:lnTo>
                  <a:lnTo>
                    <a:pt x="192" y="0"/>
                  </a:lnTo>
                  <a:lnTo>
                    <a:pt x="172" y="4"/>
                  </a:lnTo>
                  <a:lnTo>
                    <a:pt x="155" y="4"/>
                  </a:lnTo>
                  <a:lnTo>
                    <a:pt x="135" y="16"/>
                  </a:lnTo>
                  <a:lnTo>
                    <a:pt x="118" y="25"/>
                  </a:lnTo>
                  <a:lnTo>
                    <a:pt x="94" y="33"/>
                  </a:lnTo>
                  <a:lnTo>
                    <a:pt x="82" y="45"/>
                  </a:lnTo>
                  <a:lnTo>
                    <a:pt x="69" y="57"/>
                  </a:lnTo>
                  <a:lnTo>
                    <a:pt x="53" y="74"/>
                  </a:lnTo>
                  <a:lnTo>
                    <a:pt x="41" y="86"/>
                  </a:lnTo>
                  <a:lnTo>
                    <a:pt x="28" y="106"/>
                  </a:lnTo>
                  <a:lnTo>
                    <a:pt x="20" y="123"/>
                  </a:lnTo>
                  <a:lnTo>
                    <a:pt x="12" y="139"/>
                  </a:lnTo>
                  <a:lnTo>
                    <a:pt x="8" y="160"/>
                  </a:lnTo>
                  <a:lnTo>
                    <a:pt x="4" y="180"/>
                  </a:lnTo>
                  <a:lnTo>
                    <a:pt x="0" y="200"/>
                  </a:lnTo>
                  <a:lnTo>
                    <a:pt x="0" y="221"/>
                  </a:lnTo>
                  <a:lnTo>
                    <a:pt x="0" y="241"/>
                  </a:lnTo>
                  <a:lnTo>
                    <a:pt x="4" y="262"/>
                  </a:lnTo>
                  <a:lnTo>
                    <a:pt x="8" y="278"/>
                  </a:lnTo>
                  <a:lnTo>
                    <a:pt x="12" y="299"/>
                  </a:lnTo>
                  <a:lnTo>
                    <a:pt x="20" y="315"/>
                  </a:lnTo>
                  <a:lnTo>
                    <a:pt x="32" y="335"/>
                  </a:lnTo>
                  <a:lnTo>
                    <a:pt x="45" y="352"/>
                  </a:lnTo>
                  <a:lnTo>
                    <a:pt x="57" y="364"/>
                  </a:lnTo>
                  <a:lnTo>
                    <a:pt x="69" y="380"/>
                  </a:lnTo>
                  <a:lnTo>
                    <a:pt x="86" y="393"/>
                  </a:lnTo>
                  <a:lnTo>
                    <a:pt x="102" y="405"/>
                  </a:lnTo>
                  <a:lnTo>
                    <a:pt x="69" y="458"/>
                  </a:lnTo>
                  <a:lnTo>
                    <a:pt x="77" y="487"/>
                  </a:lnTo>
                  <a:lnTo>
                    <a:pt x="180" y="49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68" name="Freeform 102">
              <a:extLst>
                <a:ext uri="{FF2B5EF4-FFF2-40B4-BE49-F238E27FC236}">
                  <a16:creationId xmlns:a16="http://schemas.microsoft.com/office/drawing/2014/main" id="{E980CED0-924F-46FC-9D6D-FA4DC8A22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2375"/>
              <a:ext cx="55" cy="50"/>
            </a:xfrm>
            <a:custGeom>
              <a:avLst/>
              <a:gdLst/>
              <a:ahLst/>
              <a:cxnLst>
                <a:cxn ang="0">
                  <a:pos x="33" y="49"/>
                </a:cxn>
                <a:cxn ang="0">
                  <a:pos x="4" y="29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29" y="4"/>
                </a:cxn>
                <a:cxn ang="0">
                  <a:pos x="54" y="4"/>
                </a:cxn>
                <a:cxn ang="0">
                  <a:pos x="50" y="25"/>
                </a:cxn>
                <a:cxn ang="0">
                  <a:pos x="45" y="33"/>
                </a:cxn>
                <a:cxn ang="0">
                  <a:pos x="45" y="37"/>
                </a:cxn>
                <a:cxn ang="0">
                  <a:pos x="41" y="41"/>
                </a:cxn>
                <a:cxn ang="0">
                  <a:pos x="41" y="45"/>
                </a:cxn>
                <a:cxn ang="0">
                  <a:pos x="37" y="45"/>
                </a:cxn>
                <a:cxn ang="0">
                  <a:pos x="33" y="49"/>
                </a:cxn>
              </a:cxnLst>
              <a:rect l="0" t="0" r="r" b="b"/>
              <a:pathLst>
                <a:path w="55" h="50">
                  <a:moveTo>
                    <a:pt x="33" y="49"/>
                  </a:moveTo>
                  <a:lnTo>
                    <a:pt x="4" y="29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" y="0"/>
                  </a:lnTo>
                  <a:lnTo>
                    <a:pt x="29" y="4"/>
                  </a:lnTo>
                  <a:lnTo>
                    <a:pt x="54" y="4"/>
                  </a:lnTo>
                  <a:lnTo>
                    <a:pt x="50" y="25"/>
                  </a:lnTo>
                  <a:lnTo>
                    <a:pt x="45" y="33"/>
                  </a:lnTo>
                  <a:lnTo>
                    <a:pt x="45" y="37"/>
                  </a:lnTo>
                  <a:lnTo>
                    <a:pt x="41" y="41"/>
                  </a:lnTo>
                  <a:lnTo>
                    <a:pt x="41" y="45"/>
                  </a:lnTo>
                  <a:lnTo>
                    <a:pt x="37" y="45"/>
                  </a:lnTo>
                  <a:lnTo>
                    <a:pt x="33" y="4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69" name="Freeform 103">
              <a:extLst>
                <a:ext uri="{FF2B5EF4-FFF2-40B4-BE49-F238E27FC236}">
                  <a16:creationId xmlns:a16="http://schemas.microsoft.com/office/drawing/2014/main" id="{4C3B8E9E-9425-4486-AA90-82A7B8C8C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" y="2351"/>
              <a:ext cx="120" cy="86"/>
            </a:xfrm>
            <a:custGeom>
              <a:avLst/>
              <a:gdLst/>
              <a:ahLst/>
              <a:cxnLst>
                <a:cxn ang="0">
                  <a:pos x="119" y="20"/>
                </a:cxn>
                <a:cxn ang="0">
                  <a:pos x="57" y="12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0" y="32"/>
                </a:cxn>
                <a:cxn ang="0">
                  <a:pos x="4" y="45"/>
                </a:cxn>
                <a:cxn ang="0">
                  <a:pos x="8" y="49"/>
                </a:cxn>
                <a:cxn ang="0">
                  <a:pos x="12" y="57"/>
                </a:cxn>
                <a:cxn ang="0">
                  <a:pos x="20" y="65"/>
                </a:cxn>
                <a:cxn ang="0">
                  <a:pos x="24" y="69"/>
                </a:cxn>
                <a:cxn ang="0">
                  <a:pos x="33" y="77"/>
                </a:cxn>
                <a:cxn ang="0">
                  <a:pos x="41" y="81"/>
                </a:cxn>
                <a:cxn ang="0">
                  <a:pos x="49" y="81"/>
                </a:cxn>
                <a:cxn ang="0">
                  <a:pos x="57" y="85"/>
                </a:cxn>
                <a:cxn ang="0">
                  <a:pos x="65" y="85"/>
                </a:cxn>
                <a:cxn ang="0">
                  <a:pos x="74" y="85"/>
                </a:cxn>
                <a:cxn ang="0">
                  <a:pos x="86" y="85"/>
                </a:cxn>
                <a:cxn ang="0">
                  <a:pos x="94" y="81"/>
                </a:cxn>
                <a:cxn ang="0">
                  <a:pos x="102" y="77"/>
                </a:cxn>
                <a:cxn ang="0">
                  <a:pos x="106" y="73"/>
                </a:cxn>
                <a:cxn ang="0">
                  <a:pos x="111" y="65"/>
                </a:cxn>
                <a:cxn ang="0">
                  <a:pos x="115" y="57"/>
                </a:cxn>
                <a:cxn ang="0">
                  <a:pos x="119" y="36"/>
                </a:cxn>
                <a:cxn ang="0">
                  <a:pos x="119" y="24"/>
                </a:cxn>
                <a:cxn ang="0">
                  <a:pos x="119" y="20"/>
                </a:cxn>
              </a:cxnLst>
              <a:rect l="0" t="0" r="r" b="b"/>
              <a:pathLst>
                <a:path w="120" h="86">
                  <a:moveTo>
                    <a:pt x="119" y="20"/>
                  </a:moveTo>
                  <a:lnTo>
                    <a:pt x="57" y="12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7"/>
                  </a:lnTo>
                  <a:lnTo>
                    <a:pt x="20" y="65"/>
                  </a:lnTo>
                  <a:lnTo>
                    <a:pt x="24" y="69"/>
                  </a:lnTo>
                  <a:lnTo>
                    <a:pt x="33" y="77"/>
                  </a:lnTo>
                  <a:lnTo>
                    <a:pt x="41" y="81"/>
                  </a:lnTo>
                  <a:lnTo>
                    <a:pt x="49" y="81"/>
                  </a:lnTo>
                  <a:lnTo>
                    <a:pt x="57" y="85"/>
                  </a:lnTo>
                  <a:lnTo>
                    <a:pt x="65" y="85"/>
                  </a:lnTo>
                  <a:lnTo>
                    <a:pt x="74" y="85"/>
                  </a:lnTo>
                  <a:lnTo>
                    <a:pt x="86" y="85"/>
                  </a:lnTo>
                  <a:lnTo>
                    <a:pt x="94" y="81"/>
                  </a:lnTo>
                  <a:lnTo>
                    <a:pt x="102" y="77"/>
                  </a:lnTo>
                  <a:lnTo>
                    <a:pt x="106" y="73"/>
                  </a:lnTo>
                  <a:lnTo>
                    <a:pt x="111" y="65"/>
                  </a:lnTo>
                  <a:lnTo>
                    <a:pt x="115" y="57"/>
                  </a:lnTo>
                  <a:lnTo>
                    <a:pt x="119" y="36"/>
                  </a:lnTo>
                  <a:lnTo>
                    <a:pt x="119" y="24"/>
                  </a:lnTo>
                  <a:lnTo>
                    <a:pt x="119" y="2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70" name="Freeform 104">
              <a:extLst>
                <a:ext uri="{FF2B5EF4-FFF2-40B4-BE49-F238E27FC236}">
                  <a16:creationId xmlns:a16="http://schemas.microsoft.com/office/drawing/2014/main" id="{B8560676-10DE-446A-9433-BF2639114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" y="2547"/>
              <a:ext cx="46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4"/>
                </a:cxn>
                <a:cxn ang="0">
                  <a:pos x="41" y="4"/>
                </a:cxn>
                <a:cxn ang="0">
                  <a:pos x="45" y="0"/>
                </a:cxn>
              </a:cxnLst>
              <a:rect l="0" t="0" r="r" b="b"/>
              <a:pathLst>
                <a:path w="46" h="5">
                  <a:moveTo>
                    <a:pt x="0" y="0"/>
                  </a:moveTo>
                  <a:lnTo>
                    <a:pt x="21" y="4"/>
                  </a:lnTo>
                  <a:lnTo>
                    <a:pt x="41" y="4"/>
                  </a:lnTo>
                  <a:lnTo>
                    <a:pt x="4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71" name="Freeform 105">
              <a:extLst>
                <a:ext uri="{FF2B5EF4-FFF2-40B4-BE49-F238E27FC236}">
                  <a16:creationId xmlns:a16="http://schemas.microsoft.com/office/drawing/2014/main" id="{5B79EF47-0498-4439-B95A-3E7ED6A82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" y="2404"/>
              <a:ext cx="55" cy="87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8" y="86"/>
                </a:cxn>
                <a:cxn ang="0">
                  <a:pos x="17" y="82"/>
                </a:cxn>
                <a:cxn ang="0">
                  <a:pos x="29" y="86"/>
                </a:cxn>
                <a:cxn ang="0">
                  <a:pos x="45" y="82"/>
                </a:cxn>
                <a:cxn ang="0">
                  <a:pos x="49" y="77"/>
                </a:cxn>
                <a:cxn ang="0">
                  <a:pos x="54" y="65"/>
                </a:cxn>
                <a:cxn ang="0">
                  <a:pos x="54" y="49"/>
                </a:cxn>
                <a:cxn ang="0">
                  <a:pos x="49" y="41"/>
                </a:cxn>
                <a:cxn ang="0">
                  <a:pos x="49" y="37"/>
                </a:cxn>
                <a:cxn ang="0">
                  <a:pos x="41" y="28"/>
                </a:cxn>
                <a:cxn ang="0">
                  <a:pos x="29" y="16"/>
                </a:cxn>
                <a:cxn ang="0">
                  <a:pos x="21" y="8"/>
                </a:cxn>
                <a:cxn ang="0">
                  <a:pos x="8" y="0"/>
                </a:cxn>
                <a:cxn ang="0">
                  <a:pos x="0" y="86"/>
                </a:cxn>
              </a:cxnLst>
              <a:rect l="0" t="0" r="r" b="b"/>
              <a:pathLst>
                <a:path w="55" h="87">
                  <a:moveTo>
                    <a:pt x="0" y="86"/>
                  </a:moveTo>
                  <a:lnTo>
                    <a:pt x="8" y="86"/>
                  </a:lnTo>
                  <a:lnTo>
                    <a:pt x="17" y="82"/>
                  </a:lnTo>
                  <a:lnTo>
                    <a:pt x="29" y="86"/>
                  </a:lnTo>
                  <a:lnTo>
                    <a:pt x="45" y="82"/>
                  </a:lnTo>
                  <a:lnTo>
                    <a:pt x="49" y="77"/>
                  </a:lnTo>
                  <a:lnTo>
                    <a:pt x="54" y="65"/>
                  </a:lnTo>
                  <a:lnTo>
                    <a:pt x="54" y="49"/>
                  </a:lnTo>
                  <a:lnTo>
                    <a:pt x="49" y="41"/>
                  </a:lnTo>
                  <a:lnTo>
                    <a:pt x="49" y="37"/>
                  </a:lnTo>
                  <a:lnTo>
                    <a:pt x="41" y="28"/>
                  </a:lnTo>
                  <a:lnTo>
                    <a:pt x="29" y="16"/>
                  </a:lnTo>
                  <a:lnTo>
                    <a:pt x="21" y="8"/>
                  </a:lnTo>
                  <a:lnTo>
                    <a:pt x="8" y="0"/>
                  </a:lnTo>
                  <a:lnTo>
                    <a:pt x="0" y="86"/>
                  </a:lnTo>
                </a:path>
              </a:pathLst>
            </a:custGeom>
            <a:solidFill>
              <a:srgbClr val="FFD3BF"/>
            </a:solidFill>
            <a:ln w="12700" cap="rnd" cmpd="sng">
              <a:solidFill>
                <a:srgbClr val="FFD3B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72" name="Freeform 106">
              <a:extLst>
                <a:ext uri="{FF2B5EF4-FFF2-40B4-BE49-F238E27FC236}">
                  <a16:creationId xmlns:a16="http://schemas.microsoft.com/office/drawing/2014/main" id="{6D9804FA-81F9-423B-87E7-82E2A8525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" y="2347"/>
              <a:ext cx="255" cy="3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4"/>
                </a:cxn>
                <a:cxn ang="0">
                  <a:pos x="16" y="0"/>
                </a:cxn>
                <a:cxn ang="0">
                  <a:pos x="94" y="16"/>
                </a:cxn>
                <a:cxn ang="0">
                  <a:pos x="168" y="24"/>
                </a:cxn>
                <a:cxn ang="0">
                  <a:pos x="209" y="28"/>
                </a:cxn>
                <a:cxn ang="0">
                  <a:pos x="254" y="32"/>
                </a:cxn>
              </a:cxnLst>
              <a:rect l="0" t="0" r="r" b="b"/>
              <a:pathLst>
                <a:path w="255" h="33">
                  <a:moveTo>
                    <a:pt x="0" y="8"/>
                  </a:moveTo>
                  <a:lnTo>
                    <a:pt x="4" y="4"/>
                  </a:lnTo>
                  <a:lnTo>
                    <a:pt x="16" y="0"/>
                  </a:lnTo>
                  <a:lnTo>
                    <a:pt x="94" y="16"/>
                  </a:lnTo>
                  <a:lnTo>
                    <a:pt x="168" y="24"/>
                  </a:lnTo>
                  <a:lnTo>
                    <a:pt x="209" y="28"/>
                  </a:lnTo>
                  <a:lnTo>
                    <a:pt x="254" y="3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73" name="Freeform 107">
              <a:extLst>
                <a:ext uri="{FF2B5EF4-FFF2-40B4-BE49-F238E27FC236}">
                  <a16:creationId xmlns:a16="http://schemas.microsoft.com/office/drawing/2014/main" id="{FFB3743D-B680-477E-9A06-A08484DE5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2375"/>
              <a:ext cx="2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6"/>
                </a:cxn>
                <a:cxn ang="0">
                  <a:pos x="7" y="9"/>
                </a:cxn>
                <a:cxn ang="0">
                  <a:pos x="9" y="9"/>
                </a:cxn>
                <a:cxn ang="0">
                  <a:pos x="12" y="9"/>
                </a:cxn>
                <a:cxn ang="0">
                  <a:pos x="15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21" y="2"/>
                </a:cxn>
                <a:cxn ang="0">
                  <a:pos x="21" y="0"/>
                </a:cxn>
                <a:cxn ang="0">
                  <a:pos x="0" y="0"/>
                </a:cxn>
              </a:cxnLst>
              <a:rect l="0" t="0" r="r" b="b"/>
              <a:pathLst>
                <a:path w="22" h="10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7" y="9"/>
                  </a:lnTo>
                  <a:lnTo>
                    <a:pt x="9" y="9"/>
                  </a:lnTo>
                  <a:lnTo>
                    <a:pt x="12" y="9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74" name="Freeform 108">
              <a:extLst>
                <a:ext uri="{FF2B5EF4-FFF2-40B4-BE49-F238E27FC236}">
                  <a16:creationId xmlns:a16="http://schemas.microsoft.com/office/drawing/2014/main" id="{5E390EEF-463E-4294-96F4-31855943B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" y="2375"/>
              <a:ext cx="30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3" y="17"/>
                </a:cxn>
                <a:cxn ang="0">
                  <a:pos x="17" y="17"/>
                </a:cxn>
                <a:cxn ang="0">
                  <a:pos x="21" y="12"/>
                </a:cxn>
                <a:cxn ang="0">
                  <a:pos x="25" y="12"/>
                </a:cxn>
                <a:cxn ang="0">
                  <a:pos x="25" y="8"/>
                </a:cxn>
                <a:cxn ang="0">
                  <a:pos x="29" y="4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0" y="8"/>
                  </a:lnTo>
                  <a:lnTo>
                    <a:pt x="5" y="12"/>
                  </a:lnTo>
                  <a:lnTo>
                    <a:pt x="9" y="17"/>
                  </a:lnTo>
                  <a:lnTo>
                    <a:pt x="13" y="17"/>
                  </a:lnTo>
                  <a:lnTo>
                    <a:pt x="17" y="17"/>
                  </a:lnTo>
                  <a:lnTo>
                    <a:pt x="21" y="12"/>
                  </a:lnTo>
                  <a:lnTo>
                    <a:pt x="25" y="12"/>
                  </a:lnTo>
                  <a:lnTo>
                    <a:pt x="25" y="8"/>
                  </a:lnTo>
                  <a:lnTo>
                    <a:pt x="29" y="4"/>
                  </a:ln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75" name="Freeform 109">
              <a:extLst>
                <a:ext uri="{FF2B5EF4-FFF2-40B4-BE49-F238E27FC236}">
                  <a16:creationId xmlns:a16="http://schemas.microsoft.com/office/drawing/2014/main" id="{DD3FD2E6-BB5F-41AD-9723-9BD3DA355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" y="2526"/>
              <a:ext cx="62" cy="1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0" y="0"/>
                </a:cxn>
                <a:cxn ang="0">
                  <a:pos x="37" y="5"/>
                </a:cxn>
                <a:cxn ang="0">
                  <a:pos x="45" y="5"/>
                </a:cxn>
                <a:cxn ang="0">
                  <a:pos x="61" y="9"/>
                </a:cxn>
              </a:cxnLst>
              <a:rect l="0" t="0" r="r" b="b"/>
              <a:pathLst>
                <a:path w="62" h="10">
                  <a:moveTo>
                    <a:pt x="0" y="5"/>
                  </a:moveTo>
                  <a:lnTo>
                    <a:pt x="20" y="0"/>
                  </a:lnTo>
                  <a:lnTo>
                    <a:pt x="37" y="5"/>
                  </a:lnTo>
                  <a:lnTo>
                    <a:pt x="45" y="5"/>
                  </a:lnTo>
                  <a:lnTo>
                    <a:pt x="61" y="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76" name="Freeform 110">
              <a:extLst>
                <a:ext uri="{FF2B5EF4-FFF2-40B4-BE49-F238E27FC236}">
                  <a16:creationId xmlns:a16="http://schemas.microsoft.com/office/drawing/2014/main" id="{678BDED5-2DC5-43B3-A354-E19A77391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" y="2367"/>
              <a:ext cx="3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8" y="16"/>
                </a:cxn>
                <a:cxn ang="0">
                  <a:pos x="12" y="16"/>
                </a:cxn>
                <a:cxn ang="0">
                  <a:pos x="20" y="16"/>
                </a:cxn>
                <a:cxn ang="0">
                  <a:pos x="24" y="12"/>
                </a:cxn>
                <a:cxn ang="0">
                  <a:pos x="28" y="12"/>
                </a:cxn>
                <a:cxn ang="0">
                  <a:pos x="32" y="8"/>
                </a:cxn>
                <a:cxn ang="0">
                  <a:pos x="32" y="4"/>
                </a:cxn>
                <a:cxn ang="0">
                  <a:pos x="0" y="0"/>
                </a:cxn>
              </a:cxnLst>
              <a:rect l="0" t="0" r="r" b="b"/>
              <a:pathLst>
                <a:path w="33" h="17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20" y="16"/>
                  </a:lnTo>
                  <a:lnTo>
                    <a:pt x="24" y="12"/>
                  </a:lnTo>
                  <a:lnTo>
                    <a:pt x="28" y="12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77" name="Freeform 111">
              <a:extLst>
                <a:ext uri="{FF2B5EF4-FFF2-40B4-BE49-F238E27FC236}">
                  <a16:creationId xmlns:a16="http://schemas.microsoft.com/office/drawing/2014/main" id="{E46F8E36-96BA-4CAD-90A3-D5E8ECD4D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" y="2379"/>
              <a:ext cx="22" cy="46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7" y="21"/>
                </a:cxn>
                <a:cxn ang="0">
                  <a:pos x="12" y="29"/>
                </a:cxn>
                <a:cxn ang="0">
                  <a:pos x="12" y="33"/>
                </a:cxn>
                <a:cxn ang="0">
                  <a:pos x="8" y="37"/>
                </a:cxn>
                <a:cxn ang="0">
                  <a:pos x="8" y="41"/>
                </a:cxn>
                <a:cxn ang="0">
                  <a:pos x="4" y="41"/>
                </a:cxn>
                <a:cxn ang="0">
                  <a:pos x="0" y="45"/>
                </a:cxn>
              </a:cxnLst>
              <a:rect l="0" t="0" r="r" b="b"/>
              <a:pathLst>
                <a:path w="22" h="46">
                  <a:moveTo>
                    <a:pt x="21" y="0"/>
                  </a:moveTo>
                  <a:lnTo>
                    <a:pt x="17" y="21"/>
                  </a:lnTo>
                  <a:lnTo>
                    <a:pt x="12" y="29"/>
                  </a:lnTo>
                  <a:lnTo>
                    <a:pt x="12" y="33"/>
                  </a:lnTo>
                  <a:lnTo>
                    <a:pt x="8" y="37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0" y="4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78" name="Freeform 112">
              <a:extLst>
                <a:ext uri="{FF2B5EF4-FFF2-40B4-BE49-F238E27FC236}">
                  <a16:creationId xmlns:a16="http://schemas.microsoft.com/office/drawing/2014/main" id="{3D437BDB-9C5B-407F-9441-CE0AC616A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" y="2355"/>
              <a:ext cx="50" cy="7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0" y="28"/>
                </a:cxn>
                <a:cxn ang="0">
                  <a:pos x="4" y="41"/>
                </a:cxn>
                <a:cxn ang="0">
                  <a:pos x="8" y="45"/>
                </a:cxn>
                <a:cxn ang="0">
                  <a:pos x="12" y="53"/>
                </a:cxn>
                <a:cxn ang="0">
                  <a:pos x="20" y="61"/>
                </a:cxn>
                <a:cxn ang="0">
                  <a:pos x="24" y="65"/>
                </a:cxn>
                <a:cxn ang="0">
                  <a:pos x="33" y="73"/>
                </a:cxn>
                <a:cxn ang="0">
                  <a:pos x="41" y="77"/>
                </a:cxn>
                <a:cxn ang="0">
                  <a:pos x="49" y="77"/>
                </a:cxn>
              </a:cxnLst>
              <a:rect l="0" t="0" r="r" b="b"/>
              <a:pathLst>
                <a:path w="50" h="78">
                  <a:moveTo>
                    <a:pt x="4" y="0"/>
                  </a:moveTo>
                  <a:lnTo>
                    <a:pt x="0" y="12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4" y="41"/>
                  </a:lnTo>
                  <a:lnTo>
                    <a:pt x="8" y="45"/>
                  </a:lnTo>
                  <a:lnTo>
                    <a:pt x="12" y="53"/>
                  </a:lnTo>
                  <a:lnTo>
                    <a:pt x="20" y="61"/>
                  </a:lnTo>
                  <a:lnTo>
                    <a:pt x="24" y="65"/>
                  </a:lnTo>
                  <a:lnTo>
                    <a:pt x="33" y="73"/>
                  </a:lnTo>
                  <a:lnTo>
                    <a:pt x="41" y="77"/>
                  </a:lnTo>
                  <a:lnTo>
                    <a:pt x="49" y="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79" name="Freeform 113">
              <a:extLst>
                <a:ext uri="{FF2B5EF4-FFF2-40B4-BE49-F238E27FC236}">
                  <a16:creationId xmlns:a16="http://schemas.microsoft.com/office/drawing/2014/main" id="{5C070D13-985E-471E-87F4-2144452F7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" y="2404"/>
              <a:ext cx="55" cy="87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8" y="86"/>
                </a:cxn>
                <a:cxn ang="0">
                  <a:pos x="17" y="82"/>
                </a:cxn>
                <a:cxn ang="0">
                  <a:pos x="29" y="86"/>
                </a:cxn>
                <a:cxn ang="0">
                  <a:pos x="41" y="82"/>
                </a:cxn>
                <a:cxn ang="0">
                  <a:pos x="49" y="77"/>
                </a:cxn>
                <a:cxn ang="0">
                  <a:pos x="54" y="65"/>
                </a:cxn>
                <a:cxn ang="0">
                  <a:pos x="54" y="49"/>
                </a:cxn>
                <a:cxn ang="0">
                  <a:pos x="49" y="41"/>
                </a:cxn>
                <a:cxn ang="0">
                  <a:pos x="45" y="37"/>
                </a:cxn>
                <a:cxn ang="0">
                  <a:pos x="41" y="28"/>
                </a:cxn>
                <a:cxn ang="0">
                  <a:pos x="29" y="16"/>
                </a:cxn>
                <a:cxn ang="0">
                  <a:pos x="21" y="8"/>
                </a:cxn>
                <a:cxn ang="0">
                  <a:pos x="8" y="0"/>
                </a:cxn>
              </a:cxnLst>
              <a:rect l="0" t="0" r="r" b="b"/>
              <a:pathLst>
                <a:path w="55" h="87">
                  <a:moveTo>
                    <a:pt x="0" y="86"/>
                  </a:moveTo>
                  <a:lnTo>
                    <a:pt x="8" y="86"/>
                  </a:lnTo>
                  <a:lnTo>
                    <a:pt x="17" y="82"/>
                  </a:lnTo>
                  <a:lnTo>
                    <a:pt x="29" y="86"/>
                  </a:lnTo>
                  <a:lnTo>
                    <a:pt x="41" y="82"/>
                  </a:lnTo>
                  <a:lnTo>
                    <a:pt x="49" y="77"/>
                  </a:lnTo>
                  <a:lnTo>
                    <a:pt x="54" y="65"/>
                  </a:lnTo>
                  <a:lnTo>
                    <a:pt x="54" y="49"/>
                  </a:lnTo>
                  <a:lnTo>
                    <a:pt x="49" y="41"/>
                  </a:lnTo>
                  <a:lnTo>
                    <a:pt x="45" y="37"/>
                  </a:lnTo>
                  <a:lnTo>
                    <a:pt x="41" y="28"/>
                  </a:lnTo>
                  <a:lnTo>
                    <a:pt x="29" y="16"/>
                  </a:lnTo>
                  <a:lnTo>
                    <a:pt x="21" y="8"/>
                  </a:lnTo>
                  <a:lnTo>
                    <a:pt x="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80" name="Freeform 114">
              <a:extLst>
                <a:ext uri="{FF2B5EF4-FFF2-40B4-BE49-F238E27FC236}">
                  <a16:creationId xmlns:a16="http://schemas.microsoft.com/office/drawing/2014/main" id="{0D55E422-C149-4AB8-BE47-FA6496D03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" y="2755"/>
              <a:ext cx="9" cy="42"/>
            </a:xfrm>
            <a:custGeom>
              <a:avLst/>
              <a:gdLst/>
              <a:ahLst/>
              <a:cxnLst>
                <a:cxn ang="0">
                  <a:pos x="8" y="41"/>
                </a:cxn>
                <a:cxn ang="0">
                  <a:pos x="0" y="0"/>
                </a:cxn>
              </a:cxnLst>
              <a:rect l="0" t="0" r="r" b="b"/>
              <a:pathLst>
                <a:path w="9" h="42">
                  <a:moveTo>
                    <a:pt x="8" y="41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81" name="Freeform 115">
              <a:extLst>
                <a:ext uri="{FF2B5EF4-FFF2-40B4-BE49-F238E27FC236}">
                  <a16:creationId xmlns:a16="http://schemas.microsoft.com/office/drawing/2014/main" id="{561FBC12-6735-47EB-9B4E-4037CF8E8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2731"/>
              <a:ext cx="5" cy="70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4" y="0"/>
                </a:cxn>
              </a:cxnLst>
              <a:rect l="0" t="0" r="r" b="b"/>
              <a:pathLst>
                <a:path w="5" h="70">
                  <a:moveTo>
                    <a:pt x="0" y="69"/>
                  </a:moveTo>
                  <a:lnTo>
                    <a:pt x="4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82" name="Freeform 116">
              <a:extLst>
                <a:ext uri="{FF2B5EF4-FFF2-40B4-BE49-F238E27FC236}">
                  <a16:creationId xmlns:a16="http://schemas.microsoft.com/office/drawing/2014/main" id="{C8A4A152-0CFF-465C-BC0A-D2F4201C9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2645"/>
              <a:ext cx="137" cy="91"/>
            </a:xfrm>
            <a:custGeom>
              <a:avLst/>
              <a:gdLst/>
              <a:ahLst/>
              <a:cxnLst>
                <a:cxn ang="0">
                  <a:pos x="132" y="21"/>
                </a:cxn>
                <a:cxn ang="0">
                  <a:pos x="132" y="25"/>
                </a:cxn>
                <a:cxn ang="0">
                  <a:pos x="136" y="86"/>
                </a:cxn>
                <a:cxn ang="0">
                  <a:pos x="132" y="90"/>
                </a:cxn>
                <a:cxn ang="0">
                  <a:pos x="123" y="90"/>
                </a:cxn>
                <a:cxn ang="0">
                  <a:pos x="111" y="86"/>
                </a:cxn>
                <a:cxn ang="0">
                  <a:pos x="91" y="78"/>
                </a:cxn>
                <a:cxn ang="0">
                  <a:pos x="82" y="78"/>
                </a:cxn>
                <a:cxn ang="0">
                  <a:pos x="74" y="82"/>
                </a:cxn>
                <a:cxn ang="0">
                  <a:pos x="66" y="78"/>
                </a:cxn>
                <a:cxn ang="0">
                  <a:pos x="54" y="74"/>
                </a:cxn>
                <a:cxn ang="0">
                  <a:pos x="29" y="82"/>
                </a:cxn>
                <a:cxn ang="0">
                  <a:pos x="17" y="82"/>
                </a:cxn>
                <a:cxn ang="0">
                  <a:pos x="4" y="82"/>
                </a:cxn>
                <a:cxn ang="0">
                  <a:pos x="0" y="82"/>
                </a:cxn>
                <a:cxn ang="0">
                  <a:pos x="0" y="7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21" y="4"/>
                </a:cxn>
                <a:cxn ang="0">
                  <a:pos x="33" y="8"/>
                </a:cxn>
                <a:cxn ang="0">
                  <a:pos x="45" y="16"/>
                </a:cxn>
                <a:cxn ang="0">
                  <a:pos x="54" y="25"/>
                </a:cxn>
                <a:cxn ang="0">
                  <a:pos x="58" y="21"/>
                </a:cxn>
                <a:cxn ang="0">
                  <a:pos x="66" y="21"/>
                </a:cxn>
                <a:cxn ang="0">
                  <a:pos x="70" y="21"/>
                </a:cxn>
                <a:cxn ang="0">
                  <a:pos x="74" y="21"/>
                </a:cxn>
                <a:cxn ang="0">
                  <a:pos x="82" y="25"/>
                </a:cxn>
                <a:cxn ang="0">
                  <a:pos x="86" y="29"/>
                </a:cxn>
                <a:cxn ang="0">
                  <a:pos x="123" y="21"/>
                </a:cxn>
                <a:cxn ang="0">
                  <a:pos x="127" y="21"/>
                </a:cxn>
                <a:cxn ang="0">
                  <a:pos x="132" y="21"/>
                </a:cxn>
              </a:cxnLst>
              <a:rect l="0" t="0" r="r" b="b"/>
              <a:pathLst>
                <a:path w="137" h="91">
                  <a:moveTo>
                    <a:pt x="132" y="21"/>
                  </a:moveTo>
                  <a:lnTo>
                    <a:pt x="132" y="25"/>
                  </a:lnTo>
                  <a:lnTo>
                    <a:pt x="136" y="86"/>
                  </a:lnTo>
                  <a:lnTo>
                    <a:pt x="132" y="90"/>
                  </a:lnTo>
                  <a:lnTo>
                    <a:pt x="123" y="90"/>
                  </a:lnTo>
                  <a:lnTo>
                    <a:pt x="111" y="86"/>
                  </a:lnTo>
                  <a:lnTo>
                    <a:pt x="91" y="78"/>
                  </a:lnTo>
                  <a:lnTo>
                    <a:pt x="82" y="78"/>
                  </a:lnTo>
                  <a:lnTo>
                    <a:pt x="74" y="82"/>
                  </a:lnTo>
                  <a:lnTo>
                    <a:pt x="66" y="78"/>
                  </a:lnTo>
                  <a:lnTo>
                    <a:pt x="54" y="74"/>
                  </a:lnTo>
                  <a:lnTo>
                    <a:pt x="29" y="82"/>
                  </a:lnTo>
                  <a:lnTo>
                    <a:pt x="17" y="82"/>
                  </a:lnTo>
                  <a:lnTo>
                    <a:pt x="4" y="82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0" y="8"/>
                  </a:lnTo>
                  <a:lnTo>
                    <a:pt x="4" y="0"/>
                  </a:lnTo>
                  <a:lnTo>
                    <a:pt x="21" y="4"/>
                  </a:lnTo>
                  <a:lnTo>
                    <a:pt x="33" y="8"/>
                  </a:lnTo>
                  <a:lnTo>
                    <a:pt x="45" y="16"/>
                  </a:lnTo>
                  <a:lnTo>
                    <a:pt x="54" y="25"/>
                  </a:lnTo>
                  <a:lnTo>
                    <a:pt x="58" y="21"/>
                  </a:lnTo>
                  <a:lnTo>
                    <a:pt x="66" y="21"/>
                  </a:lnTo>
                  <a:lnTo>
                    <a:pt x="70" y="21"/>
                  </a:lnTo>
                  <a:lnTo>
                    <a:pt x="74" y="21"/>
                  </a:lnTo>
                  <a:lnTo>
                    <a:pt x="82" y="25"/>
                  </a:lnTo>
                  <a:lnTo>
                    <a:pt x="86" y="29"/>
                  </a:lnTo>
                  <a:lnTo>
                    <a:pt x="123" y="21"/>
                  </a:lnTo>
                  <a:lnTo>
                    <a:pt x="127" y="21"/>
                  </a:lnTo>
                  <a:lnTo>
                    <a:pt x="132" y="21"/>
                  </a:lnTo>
                </a:path>
              </a:pathLst>
            </a:custGeom>
            <a:solidFill>
              <a:srgbClr val="FF2121"/>
            </a:solidFill>
            <a:ln w="12700" cap="rnd" cmpd="sng">
              <a:solidFill>
                <a:srgbClr val="FF21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83" name="Freeform 117">
              <a:extLst>
                <a:ext uri="{FF2B5EF4-FFF2-40B4-BE49-F238E27FC236}">
                  <a16:creationId xmlns:a16="http://schemas.microsoft.com/office/drawing/2014/main" id="{1805CEDD-DC28-4956-9F09-7D27BC373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" y="2674"/>
              <a:ext cx="10" cy="50"/>
            </a:xfrm>
            <a:custGeom>
              <a:avLst/>
              <a:gdLst/>
              <a:ahLst/>
              <a:cxnLst>
                <a:cxn ang="0">
                  <a:pos x="5" y="49"/>
                </a:cxn>
                <a:cxn ang="0">
                  <a:pos x="5" y="32"/>
                </a:cxn>
                <a:cxn ang="0">
                  <a:pos x="9" y="20"/>
                </a:cxn>
                <a:cxn ang="0">
                  <a:pos x="5" y="8"/>
                </a:cxn>
                <a:cxn ang="0">
                  <a:pos x="0" y="0"/>
                </a:cxn>
              </a:cxnLst>
              <a:rect l="0" t="0" r="r" b="b"/>
              <a:pathLst>
                <a:path w="10" h="50">
                  <a:moveTo>
                    <a:pt x="5" y="49"/>
                  </a:moveTo>
                  <a:lnTo>
                    <a:pt x="5" y="32"/>
                  </a:lnTo>
                  <a:lnTo>
                    <a:pt x="9" y="20"/>
                  </a:lnTo>
                  <a:lnTo>
                    <a:pt x="5" y="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84" name="Freeform 118">
              <a:extLst>
                <a:ext uri="{FF2B5EF4-FFF2-40B4-BE49-F238E27FC236}">
                  <a16:creationId xmlns:a16="http://schemas.microsoft.com/office/drawing/2014/main" id="{BF5B8A71-88A3-404F-8645-EE22B686F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2670"/>
              <a:ext cx="1" cy="50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0"/>
                </a:cxn>
              </a:cxnLst>
              <a:rect l="0" t="0" r="r" b="b"/>
              <a:pathLst>
                <a:path w="1" h="50">
                  <a:moveTo>
                    <a:pt x="0" y="49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85" name="Freeform 119">
              <a:extLst>
                <a:ext uri="{FF2B5EF4-FFF2-40B4-BE49-F238E27FC236}">
                  <a16:creationId xmlns:a16="http://schemas.microsoft.com/office/drawing/2014/main" id="{42640072-24F6-43A2-B0D7-619C7DE92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2645"/>
              <a:ext cx="137" cy="91"/>
            </a:xfrm>
            <a:custGeom>
              <a:avLst/>
              <a:gdLst/>
              <a:ahLst/>
              <a:cxnLst>
                <a:cxn ang="0">
                  <a:pos x="132" y="21"/>
                </a:cxn>
                <a:cxn ang="0">
                  <a:pos x="132" y="25"/>
                </a:cxn>
                <a:cxn ang="0">
                  <a:pos x="136" y="86"/>
                </a:cxn>
                <a:cxn ang="0">
                  <a:pos x="132" y="90"/>
                </a:cxn>
                <a:cxn ang="0">
                  <a:pos x="123" y="90"/>
                </a:cxn>
                <a:cxn ang="0">
                  <a:pos x="111" y="86"/>
                </a:cxn>
                <a:cxn ang="0">
                  <a:pos x="91" y="78"/>
                </a:cxn>
                <a:cxn ang="0">
                  <a:pos x="82" y="78"/>
                </a:cxn>
                <a:cxn ang="0">
                  <a:pos x="74" y="82"/>
                </a:cxn>
                <a:cxn ang="0">
                  <a:pos x="66" y="78"/>
                </a:cxn>
                <a:cxn ang="0">
                  <a:pos x="54" y="74"/>
                </a:cxn>
                <a:cxn ang="0">
                  <a:pos x="29" y="82"/>
                </a:cxn>
                <a:cxn ang="0">
                  <a:pos x="17" y="82"/>
                </a:cxn>
                <a:cxn ang="0">
                  <a:pos x="4" y="82"/>
                </a:cxn>
                <a:cxn ang="0">
                  <a:pos x="0" y="82"/>
                </a:cxn>
                <a:cxn ang="0">
                  <a:pos x="0" y="7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21" y="4"/>
                </a:cxn>
                <a:cxn ang="0">
                  <a:pos x="33" y="8"/>
                </a:cxn>
                <a:cxn ang="0">
                  <a:pos x="45" y="16"/>
                </a:cxn>
                <a:cxn ang="0">
                  <a:pos x="54" y="25"/>
                </a:cxn>
                <a:cxn ang="0">
                  <a:pos x="58" y="21"/>
                </a:cxn>
                <a:cxn ang="0">
                  <a:pos x="66" y="21"/>
                </a:cxn>
                <a:cxn ang="0">
                  <a:pos x="70" y="21"/>
                </a:cxn>
                <a:cxn ang="0">
                  <a:pos x="74" y="21"/>
                </a:cxn>
                <a:cxn ang="0">
                  <a:pos x="82" y="25"/>
                </a:cxn>
                <a:cxn ang="0">
                  <a:pos x="86" y="29"/>
                </a:cxn>
                <a:cxn ang="0">
                  <a:pos x="123" y="21"/>
                </a:cxn>
                <a:cxn ang="0">
                  <a:pos x="127" y="21"/>
                </a:cxn>
                <a:cxn ang="0">
                  <a:pos x="132" y="21"/>
                </a:cxn>
              </a:cxnLst>
              <a:rect l="0" t="0" r="r" b="b"/>
              <a:pathLst>
                <a:path w="137" h="91">
                  <a:moveTo>
                    <a:pt x="132" y="21"/>
                  </a:moveTo>
                  <a:lnTo>
                    <a:pt x="132" y="25"/>
                  </a:lnTo>
                  <a:lnTo>
                    <a:pt x="136" y="86"/>
                  </a:lnTo>
                  <a:lnTo>
                    <a:pt x="132" y="90"/>
                  </a:lnTo>
                  <a:lnTo>
                    <a:pt x="123" y="90"/>
                  </a:lnTo>
                  <a:lnTo>
                    <a:pt x="111" y="86"/>
                  </a:lnTo>
                  <a:lnTo>
                    <a:pt x="91" y="78"/>
                  </a:lnTo>
                  <a:lnTo>
                    <a:pt x="82" y="78"/>
                  </a:lnTo>
                  <a:lnTo>
                    <a:pt x="74" y="82"/>
                  </a:lnTo>
                  <a:lnTo>
                    <a:pt x="66" y="78"/>
                  </a:lnTo>
                  <a:lnTo>
                    <a:pt x="54" y="74"/>
                  </a:lnTo>
                  <a:lnTo>
                    <a:pt x="29" y="82"/>
                  </a:lnTo>
                  <a:lnTo>
                    <a:pt x="17" y="82"/>
                  </a:lnTo>
                  <a:lnTo>
                    <a:pt x="4" y="82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0" y="8"/>
                  </a:lnTo>
                  <a:lnTo>
                    <a:pt x="4" y="0"/>
                  </a:lnTo>
                  <a:lnTo>
                    <a:pt x="21" y="4"/>
                  </a:lnTo>
                  <a:lnTo>
                    <a:pt x="33" y="8"/>
                  </a:lnTo>
                  <a:lnTo>
                    <a:pt x="45" y="16"/>
                  </a:lnTo>
                  <a:lnTo>
                    <a:pt x="54" y="25"/>
                  </a:lnTo>
                  <a:lnTo>
                    <a:pt x="58" y="21"/>
                  </a:lnTo>
                  <a:lnTo>
                    <a:pt x="66" y="21"/>
                  </a:lnTo>
                  <a:lnTo>
                    <a:pt x="70" y="21"/>
                  </a:lnTo>
                  <a:lnTo>
                    <a:pt x="74" y="21"/>
                  </a:lnTo>
                  <a:lnTo>
                    <a:pt x="82" y="25"/>
                  </a:lnTo>
                  <a:lnTo>
                    <a:pt x="86" y="29"/>
                  </a:lnTo>
                  <a:lnTo>
                    <a:pt x="123" y="21"/>
                  </a:lnTo>
                  <a:lnTo>
                    <a:pt x="127" y="21"/>
                  </a:lnTo>
                  <a:lnTo>
                    <a:pt x="132" y="2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86" name="Freeform 120">
              <a:extLst>
                <a:ext uri="{FF2B5EF4-FFF2-40B4-BE49-F238E27FC236}">
                  <a16:creationId xmlns:a16="http://schemas.microsoft.com/office/drawing/2014/main" id="{3D7F38B5-14DB-4259-B2EB-B1B5B56F7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2588"/>
              <a:ext cx="141" cy="168"/>
            </a:xfrm>
            <a:custGeom>
              <a:avLst/>
              <a:gdLst/>
              <a:ahLst/>
              <a:cxnLst>
                <a:cxn ang="0">
                  <a:pos x="127" y="16"/>
                </a:cxn>
                <a:cxn ang="0">
                  <a:pos x="119" y="12"/>
                </a:cxn>
                <a:cxn ang="0">
                  <a:pos x="111" y="8"/>
                </a:cxn>
                <a:cxn ang="0">
                  <a:pos x="103" y="0"/>
                </a:cxn>
                <a:cxn ang="0">
                  <a:pos x="91" y="0"/>
                </a:cxn>
                <a:cxn ang="0">
                  <a:pos x="70" y="4"/>
                </a:cxn>
                <a:cxn ang="0">
                  <a:pos x="54" y="8"/>
                </a:cxn>
                <a:cxn ang="0">
                  <a:pos x="33" y="20"/>
                </a:cxn>
                <a:cxn ang="0">
                  <a:pos x="17" y="24"/>
                </a:cxn>
                <a:cxn ang="0">
                  <a:pos x="9" y="28"/>
                </a:cxn>
                <a:cxn ang="0">
                  <a:pos x="5" y="37"/>
                </a:cxn>
                <a:cxn ang="0">
                  <a:pos x="9" y="45"/>
                </a:cxn>
                <a:cxn ang="0">
                  <a:pos x="13" y="53"/>
                </a:cxn>
                <a:cxn ang="0">
                  <a:pos x="5" y="61"/>
                </a:cxn>
                <a:cxn ang="0">
                  <a:pos x="0" y="69"/>
                </a:cxn>
                <a:cxn ang="0">
                  <a:pos x="0" y="78"/>
                </a:cxn>
                <a:cxn ang="0">
                  <a:pos x="0" y="82"/>
                </a:cxn>
                <a:cxn ang="0">
                  <a:pos x="5" y="86"/>
                </a:cxn>
                <a:cxn ang="0">
                  <a:pos x="17" y="90"/>
                </a:cxn>
                <a:cxn ang="0">
                  <a:pos x="17" y="98"/>
                </a:cxn>
                <a:cxn ang="0">
                  <a:pos x="13" y="102"/>
                </a:cxn>
                <a:cxn ang="0">
                  <a:pos x="9" y="110"/>
                </a:cxn>
                <a:cxn ang="0">
                  <a:pos x="9" y="114"/>
                </a:cxn>
                <a:cxn ang="0">
                  <a:pos x="13" y="118"/>
                </a:cxn>
                <a:cxn ang="0">
                  <a:pos x="17" y="122"/>
                </a:cxn>
                <a:cxn ang="0">
                  <a:pos x="25" y="131"/>
                </a:cxn>
                <a:cxn ang="0">
                  <a:pos x="29" y="135"/>
                </a:cxn>
                <a:cxn ang="0">
                  <a:pos x="37" y="143"/>
                </a:cxn>
                <a:cxn ang="0">
                  <a:pos x="50" y="147"/>
                </a:cxn>
                <a:cxn ang="0">
                  <a:pos x="70" y="155"/>
                </a:cxn>
                <a:cxn ang="0">
                  <a:pos x="82" y="163"/>
                </a:cxn>
                <a:cxn ang="0">
                  <a:pos x="99" y="167"/>
                </a:cxn>
                <a:cxn ang="0">
                  <a:pos x="111" y="167"/>
                </a:cxn>
                <a:cxn ang="0">
                  <a:pos x="115" y="163"/>
                </a:cxn>
                <a:cxn ang="0">
                  <a:pos x="119" y="155"/>
                </a:cxn>
                <a:cxn ang="0">
                  <a:pos x="119" y="147"/>
                </a:cxn>
                <a:cxn ang="0">
                  <a:pos x="123" y="127"/>
                </a:cxn>
                <a:cxn ang="0">
                  <a:pos x="127" y="118"/>
                </a:cxn>
                <a:cxn ang="0">
                  <a:pos x="132" y="110"/>
                </a:cxn>
                <a:cxn ang="0">
                  <a:pos x="132" y="102"/>
                </a:cxn>
                <a:cxn ang="0">
                  <a:pos x="132" y="82"/>
                </a:cxn>
                <a:cxn ang="0">
                  <a:pos x="136" y="73"/>
                </a:cxn>
                <a:cxn ang="0">
                  <a:pos x="140" y="69"/>
                </a:cxn>
                <a:cxn ang="0">
                  <a:pos x="140" y="57"/>
                </a:cxn>
                <a:cxn ang="0">
                  <a:pos x="140" y="49"/>
                </a:cxn>
                <a:cxn ang="0">
                  <a:pos x="136" y="37"/>
                </a:cxn>
                <a:cxn ang="0">
                  <a:pos x="132" y="24"/>
                </a:cxn>
                <a:cxn ang="0">
                  <a:pos x="127" y="16"/>
                </a:cxn>
              </a:cxnLst>
              <a:rect l="0" t="0" r="r" b="b"/>
              <a:pathLst>
                <a:path w="141" h="168">
                  <a:moveTo>
                    <a:pt x="127" y="16"/>
                  </a:moveTo>
                  <a:lnTo>
                    <a:pt x="119" y="12"/>
                  </a:lnTo>
                  <a:lnTo>
                    <a:pt x="111" y="8"/>
                  </a:lnTo>
                  <a:lnTo>
                    <a:pt x="103" y="0"/>
                  </a:lnTo>
                  <a:lnTo>
                    <a:pt x="91" y="0"/>
                  </a:lnTo>
                  <a:lnTo>
                    <a:pt x="70" y="4"/>
                  </a:lnTo>
                  <a:lnTo>
                    <a:pt x="54" y="8"/>
                  </a:lnTo>
                  <a:lnTo>
                    <a:pt x="33" y="20"/>
                  </a:lnTo>
                  <a:lnTo>
                    <a:pt x="17" y="24"/>
                  </a:lnTo>
                  <a:lnTo>
                    <a:pt x="9" y="28"/>
                  </a:lnTo>
                  <a:lnTo>
                    <a:pt x="5" y="37"/>
                  </a:lnTo>
                  <a:lnTo>
                    <a:pt x="9" y="45"/>
                  </a:lnTo>
                  <a:lnTo>
                    <a:pt x="13" y="53"/>
                  </a:lnTo>
                  <a:lnTo>
                    <a:pt x="5" y="61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5" y="86"/>
                  </a:lnTo>
                  <a:lnTo>
                    <a:pt x="17" y="90"/>
                  </a:lnTo>
                  <a:lnTo>
                    <a:pt x="17" y="98"/>
                  </a:lnTo>
                  <a:lnTo>
                    <a:pt x="13" y="102"/>
                  </a:lnTo>
                  <a:lnTo>
                    <a:pt x="9" y="110"/>
                  </a:lnTo>
                  <a:lnTo>
                    <a:pt x="9" y="114"/>
                  </a:lnTo>
                  <a:lnTo>
                    <a:pt x="13" y="118"/>
                  </a:lnTo>
                  <a:lnTo>
                    <a:pt x="17" y="122"/>
                  </a:lnTo>
                  <a:lnTo>
                    <a:pt x="25" y="131"/>
                  </a:lnTo>
                  <a:lnTo>
                    <a:pt x="29" y="135"/>
                  </a:lnTo>
                  <a:lnTo>
                    <a:pt x="37" y="143"/>
                  </a:lnTo>
                  <a:lnTo>
                    <a:pt x="50" y="147"/>
                  </a:lnTo>
                  <a:lnTo>
                    <a:pt x="70" y="155"/>
                  </a:lnTo>
                  <a:lnTo>
                    <a:pt x="82" y="163"/>
                  </a:lnTo>
                  <a:lnTo>
                    <a:pt x="99" y="167"/>
                  </a:lnTo>
                  <a:lnTo>
                    <a:pt x="111" y="167"/>
                  </a:lnTo>
                  <a:lnTo>
                    <a:pt x="115" y="163"/>
                  </a:lnTo>
                  <a:lnTo>
                    <a:pt x="119" y="155"/>
                  </a:lnTo>
                  <a:lnTo>
                    <a:pt x="119" y="147"/>
                  </a:lnTo>
                  <a:lnTo>
                    <a:pt x="123" y="127"/>
                  </a:lnTo>
                  <a:lnTo>
                    <a:pt x="127" y="118"/>
                  </a:lnTo>
                  <a:lnTo>
                    <a:pt x="132" y="110"/>
                  </a:lnTo>
                  <a:lnTo>
                    <a:pt x="132" y="102"/>
                  </a:lnTo>
                  <a:lnTo>
                    <a:pt x="132" y="82"/>
                  </a:lnTo>
                  <a:lnTo>
                    <a:pt x="136" y="73"/>
                  </a:lnTo>
                  <a:lnTo>
                    <a:pt x="140" y="69"/>
                  </a:lnTo>
                  <a:lnTo>
                    <a:pt x="140" y="57"/>
                  </a:lnTo>
                  <a:lnTo>
                    <a:pt x="140" y="49"/>
                  </a:lnTo>
                  <a:lnTo>
                    <a:pt x="136" y="37"/>
                  </a:lnTo>
                  <a:lnTo>
                    <a:pt x="132" y="24"/>
                  </a:lnTo>
                  <a:lnTo>
                    <a:pt x="127" y="16"/>
                  </a:lnTo>
                </a:path>
              </a:pathLst>
            </a:custGeom>
            <a:solidFill>
              <a:srgbClr val="FFD3BF"/>
            </a:solidFill>
            <a:ln w="12700" cap="rnd" cmpd="sng">
              <a:solidFill>
                <a:srgbClr val="FFD3B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87" name="Freeform 121">
              <a:extLst>
                <a:ext uri="{FF2B5EF4-FFF2-40B4-BE49-F238E27FC236}">
                  <a16:creationId xmlns:a16="http://schemas.microsoft.com/office/drawing/2014/main" id="{DE0C3D53-2BF4-4079-B875-86EA34EDF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2588"/>
              <a:ext cx="141" cy="168"/>
            </a:xfrm>
            <a:custGeom>
              <a:avLst/>
              <a:gdLst/>
              <a:ahLst/>
              <a:cxnLst>
                <a:cxn ang="0">
                  <a:pos x="127" y="16"/>
                </a:cxn>
                <a:cxn ang="0">
                  <a:pos x="119" y="12"/>
                </a:cxn>
                <a:cxn ang="0">
                  <a:pos x="111" y="8"/>
                </a:cxn>
                <a:cxn ang="0">
                  <a:pos x="103" y="0"/>
                </a:cxn>
                <a:cxn ang="0">
                  <a:pos x="91" y="0"/>
                </a:cxn>
                <a:cxn ang="0">
                  <a:pos x="70" y="4"/>
                </a:cxn>
                <a:cxn ang="0">
                  <a:pos x="54" y="8"/>
                </a:cxn>
                <a:cxn ang="0">
                  <a:pos x="33" y="20"/>
                </a:cxn>
                <a:cxn ang="0">
                  <a:pos x="17" y="24"/>
                </a:cxn>
                <a:cxn ang="0">
                  <a:pos x="9" y="28"/>
                </a:cxn>
                <a:cxn ang="0">
                  <a:pos x="5" y="37"/>
                </a:cxn>
                <a:cxn ang="0">
                  <a:pos x="9" y="45"/>
                </a:cxn>
                <a:cxn ang="0">
                  <a:pos x="13" y="53"/>
                </a:cxn>
                <a:cxn ang="0">
                  <a:pos x="5" y="61"/>
                </a:cxn>
                <a:cxn ang="0">
                  <a:pos x="0" y="69"/>
                </a:cxn>
                <a:cxn ang="0">
                  <a:pos x="0" y="78"/>
                </a:cxn>
                <a:cxn ang="0">
                  <a:pos x="0" y="82"/>
                </a:cxn>
                <a:cxn ang="0">
                  <a:pos x="5" y="86"/>
                </a:cxn>
                <a:cxn ang="0">
                  <a:pos x="17" y="90"/>
                </a:cxn>
                <a:cxn ang="0">
                  <a:pos x="17" y="98"/>
                </a:cxn>
                <a:cxn ang="0">
                  <a:pos x="13" y="102"/>
                </a:cxn>
                <a:cxn ang="0">
                  <a:pos x="9" y="110"/>
                </a:cxn>
                <a:cxn ang="0">
                  <a:pos x="9" y="114"/>
                </a:cxn>
                <a:cxn ang="0">
                  <a:pos x="13" y="118"/>
                </a:cxn>
                <a:cxn ang="0">
                  <a:pos x="17" y="122"/>
                </a:cxn>
                <a:cxn ang="0">
                  <a:pos x="25" y="131"/>
                </a:cxn>
                <a:cxn ang="0">
                  <a:pos x="29" y="135"/>
                </a:cxn>
                <a:cxn ang="0">
                  <a:pos x="37" y="143"/>
                </a:cxn>
                <a:cxn ang="0">
                  <a:pos x="50" y="147"/>
                </a:cxn>
                <a:cxn ang="0">
                  <a:pos x="70" y="155"/>
                </a:cxn>
                <a:cxn ang="0">
                  <a:pos x="82" y="163"/>
                </a:cxn>
                <a:cxn ang="0">
                  <a:pos x="99" y="167"/>
                </a:cxn>
                <a:cxn ang="0">
                  <a:pos x="111" y="167"/>
                </a:cxn>
                <a:cxn ang="0">
                  <a:pos x="115" y="163"/>
                </a:cxn>
                <a:cxn ang="0">
                  <a:pos x="119" y="155"/>
                </a:cxn>
                <a:cxn ang="0">
                  <a:pos x="119" y="147"/>
                </a:cxn>
                <a:cxn ang="0">
                  <a:pos x="123" y="127"/>
                </a:cxn>
                <a:cxn ang="0">
                  <a:pos x="127" y="118"/>
                </a:cxn>
                <a:cxn ang="0">
                  <a:pos x="132" y="110"/>
                </a:cxn>
                <a:cxn ang="0">
                  <a:pos x="132" y="102"/>
                </a:cxn>
                <a:cxn ang="0">
                  <a:pos x="132" y="82"/>
                </a:cxn>
                <a:cxn ang="0">
                  <a:pos x="136" y="73"/>
                </a:cxn>
                <a:cxn ang="0">
                  <a:pos x="140" y="69"/>
                </a:cxn>
                <a:cxn ang="0">
                  <a:pos x="140" y="57"/>
                </a:cxn>
                <a:cxn ang="0">
                  <a:pos x="140" y="49"/>
                </a:cxn>
                <a:cxn ang="0">
                  <a:pos x="136" y="37"/>
                </a:cxn>
                <a:cxn ang="0">
                  <a:pos x="132" y="24"/>
                </a:cxn>
                <a:cxn ang="0">
                  <a:pos x="127" y="16"/>
                </a:cxn>
              </a:cxnLst>
              <a:rect l="0" t="0" r="r" b="b"/>
              <a:pathLst>
                <a:path w="141" h="168">
                  <a:moveTo>
                    <a:pt x="127" y="16"/>
                  </a:moveTo>
                  <a:lnTo>
                    <a:pt x="119" y="12"/>
                  </a:lnTo>
                  <a:lnTo>
                    <a:pt x="111" y="8"/>
                  </a:lnTo>
                  <a:lnTo>
                    <a:pt x="103" y="0"/>
                  </a:lnTo>
                  <a:lnTo>
                    <a:pt x="91" y="0"/>
                  </a:lnTo>
                  <a:lnTo>
                    <a:pt x="70" y="4"/>
                  </a:lnTo>
                  <a:lnTo>
                    <a:pt x="54" y="8"/>
                  </a:lnTo>
                  <a:lnTo>
                    <a:pt x="33" y="20"/>
                  </a:lnTo>
                  <a:lnTo>
                    <a:pt x="17" y="24"/>
                  </a:lnTo>
                  <a:lnTo>
                    <a:pt x="9" y="28"/>
                  </a:lnTo>
                  <a:lnTo>
                    <a:pt x="5" y="37"/>
                  </a:lnTo>
                  <a:lnTo>
                    <a:pt x="9" y="45"/>
                  </a:lnTo>
                  <a:lnTo>
                    <a:pt x="13" y="53"/>
                  </a:lnTo>
                  <a:lnTo>
                    <a:pt x="5" y="61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5" y="86"/>
                  </a:lnTo>
                  <a:lnTo>
                    <a:pt x="17" y="90"/>
                  </a:lnTo>
                  <a:lnTo>
                    <a:pt x="17" y="98"/>
                  </a:lnTo>
                  <a:lnTo>
                    <a:pt x="13" y="102"/>
                  </a:lnTo>
                  <a:lnTo>
                    <a:pt x="9" y="110"/>
                  </a:lnTo>
                  <a:lnTo>
                    <a:pt x="9" y="114"/>
                  </a:lnTo>
                  <a:lnTo>
                    <a:pt x="13" y="118"/>
                  </a:lnTo>
                  <a:lnTo>
                    <a:pt x="17" y="122"/>
                  </a:lnTo>
                  <a:lnTo>
                    <a:pt x="25" y="131"/>
                  </a:lnTo>
                  <a:lnTo>
                    <a:pt x="29" y="135"/>
                  </a:lnTo>
                  <a:lnTo>
                    <a:pt x="37" y="143"/>
                  </a:lnTo>
                  <a:lnTo>
                    <a:pt x="50" y="147"/>
                  </a:lnTo>
                  <a:lnTo>
                    <a:pt x="70" y="155"/>
                  </a:lnTo>
                  <a:lnTo>
                    <a:pt x="82" y="163"/>
                  </a:lnTo>
                  <a:lnTo>
                    <a:pt x="99" y="167"/>
                  </a:lnTo>
                  <a:lnTo>
                    <a:pt x="111" y="167"/>
                  </a:lnTo>
                  <a:lnTo>
                    <a:pt x="115" y="163"/>
                  </a:lnTo>
                  <a:lnTo>
                    <a:pt x="119" y="155"/>
                  </a:lnTo>
                  <a:lnTo>
                    <a:pt x="119" y="147"/>
                  </a:lnTo>
                  <a:lnTo>
                    <a:pt x="123" y="127"/>
                  </a:lnTo>
                  <a:lnTo>
                    <a:pt x="127" y="118"/>
                  </a:lnTo>
                  <a:lnTo>
                    <a:pt x="132" y="110"/>
                  </a:lnTo>
                  <a:lnTo>
                    <a:pt x="132" y="102"/>
                  </a:lnTo>
                  <a:lnTo>
                    <a:pt x="132" y="82"/>
                  </a:lnTo>
                  <a:lnTo>
                    <a:pt x="136" y="73"/>
                  </a:lnTo>
                  <a:lnTo>
                    <a:pt x="140" y="69"/>
                  </a:lnTo>
                  <a:lnTo>
                    <a:pt x="140" y="57"/>
                  </a:lnTo>
                  <a:lnTo>
                    <a:pt x="140" y="49"/>
                  </a:lnTo>
                  <a:lnTo>
                    <a:pt x="136" y="37"/>
                  </a:lnTo>
                  <a:lnTo>
                    <a:pt x="132" y="24"/>
                  </a:lnTo>
                  <a:lnTo>
                    <a:pt x="127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88" name="Freeform 122">
              <a:extLst>
                <a:ext uri="{FF2B5EF4-FFF2-40B4-BE49-F238E27FC236}">
                  <a16:creationId xmlns:a16="http://schemas.microsoft.com/office/drawing/2014/main" id="{3B2BB1F9-8BE4-4DCF-97E1-6847EDA4C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" y="2641"/>
              <a:ext cx="7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0"/>
                </a:cxn>
              </a:cxnLst>
              <a:rect l="0" t="0" r="r" b="b"/>
              <a:pathLst>
                <a:path w="74" h="1">
                  <a:moveTo>
                    <a:pt x="0" y="0"/>
                  </a:moveTo>
                  <a:lnTo>
                    <a:pt x="7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89" name="Freeform 123">
              <a:extLst>
                <a:ext uri="{FF2B5EF4-FFF2-40B4-BE49-F238E27FC236}">
                  <a16:creationId xmlns:a16="http://schemas.microsoft.com/office/drawing/2014/main" id="{65D6B718-D433-4062-AA8F-71CF07E1D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" y="2678"/>
              <a:ext cx="70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20"/>
                </a:cxn>
              </a:cxnLst>
              <a:rect l="0" t="0" r="r" b="b"/>
              <a:pathLst>
                <a:path w="70" h="21">
                  <a:moveTo>
                    <a:pt x="0" y="0"/>
                  </a:moveTo>
                  <a:lnTo>
                    <a:pt x="69" y="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90" name="Freeform 124">
              <a:extLst>
                <a:ext uri="{FF2B5EF4-FFF2-40B4-BE49-F238E27FC236}">
                  <a16:creationId xmlns:a16="http://schemas.microsoft.com/office/drawing/2014/main" id="{F15F81DF-534E-476E-A3EA-7D9C5FD30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" y="2931"/>
              <a:ext cx="145" cy="19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8" y="103"/>
                </a:cxn>
                <a:cxn ang="0">
                  <a:pos x="12" y="115"/>
                </a:cxn>
                <a:cxn ang="0">
                  <a:pos x="17" y="123"/>
                </a:cxn>
                <a:cxn ang="0">
                  <a:pos x="33" y="148"/>
                </a:cxn>
                <a:cxn ang="0">
                  <a:pos x="33" y="152"/>
                </a:cxn>
                <a:cxn ang="0">
                  <a:pos x="33" y="156"/>
                </a:cxn>
                <a:cxn ang="0">
                  <a:pos x="33" y="160"/>
                </a:cxn>
                <a:cxn ang="0">
                  <a:pos x="41" y="168"/>
                </a:cxn>
                <a:cxn ang="0">
                  <a:pos x="53" y="176"/>
                </a:cxn>
                <a:cxn ang="0">
                  <a:pos x="74" y="188"/>
                </a:cxn>
                <a:cxn ang="0">
                  <a:pos x="86" y="193"/>
                </a:cxn>
                <a:cxn ang="0">
                  <a:pos x="99" y="193"/>
                </a:cxn>
                <a:cxn ang="0">
                  <a:pos x="111" y="193"/>
                </a:cxn>
                <a:cxn ang="0">
                  <a:pos x="115" y="184"/>
                </a:cxn>
                <a:cxn ang="0">
                  <a:pos x="135" y="156"/>
                </a:cxn>
                <a:cxn ang="0">
                  <a:pos x="139" y="143"/>
                </a:cxn>
                <a:cxn ang="0">
                  <a:pos x="144" y="123"/>
                </a:cxn>
                <a:cxn ang="0">
                  <a:pos x="144" y="115"/>
                </a:cxn>
                <a:cxn ang="0">
                  <a:pos x="139" y="107"/>
                </a:cxn>
                <a:cxn ang="0">
                  <a:pos x="139" y="94"/>
                </a:cxn>
                <a:cxn ang="0">
                  <a:pos x="135" y="90"/>
                </a:cxn>
                <a:cxn ang="0">
                  <a:pos x="131" y="82"/>
                </a:cxn>
                <a:cxn ang="0">
                  <a:pos x="127" y="78"/>
                </a:cxn>
                <a:cxn ang="0">
                  <a:pos x="115" y="70"/>
                </a:cxn>
                <a:cxn ang="0">
                  <a:pos x="82" y="49"/>
                </a:cxn>
                <a:cxn ang="0">
                  <a:pos x="58" y="29"/>
                </a:cxn>
                <a:cxn ang="0">
                  <a:pos x="29" y="0"/>
                </a:cxn>
                <a:cxn ang="0">
                  <a:pos x="25" y="17"/>
                </a:cxn>
                <a:cxn ang="0">
                  <a:pos x="12" y="58"/>
                </a:cxn>
                <a:cxn ang="0">
                  <a:pos x="0" y="86"/>
                </a:cxn>
              </a:cxnLst>
              <a:rect l="0" t="0" r="r" b="b"/>
              <a:pathLst>
                <a:path w="145" h="194">
                  <a:moveTo>
                    <a:pt x="0" y="86"/>
                  </a:moveTo>
                  <a:lnTo>
                    <a:pt x="8" y="103"/>
                  </a:lnTo>
                  <a:lnTo>
                    <a:pt x="12" y="115"/>
                  </a:lnTo>
                  <a:lnTo>
                    <a:pt x="17" y="123"/>
                  </a:lnTo>
                  <a:lnTo>
                    <a:pt x="33" y="148"/>
                  </a:lnTo>
                  <a:lnTo>
                    <a:pt x="33" y="152"/>
                  </a:lnTo>
                  <a:lnTo>
                    <a:pt x="33" y="156"/>
                  </a:lnTo>
                  <a:lnTo>
                    <a:pt x="33" y="160"/>
                  </a:lnTo>
                  <a:lnTo>
                    <a:pt x="41" y="168"/>
                  </a:lnTo>
                  <a:lnTo>
                    <a:pt x="53" y="176"/>
                  </a:lnTo>
                  <a:lnTo>
                    <a:pt x="74" y="188"/>
                  </a:lnTo>
                  <a:lnTo>
                    <a:pt x="86" y="193"/>
                  </a:lnTo>
                  <a:lnTo>
                    <a:pt x="99" y="193"/>
                  </a:lnTo>
                  <a:lnTo>
                    <a:pt x="111" y="193"/>
                  </a:lnTo>
                  <a:lnTo>
                    <a:pt x="115" y="184"/>
                  </a:lnTo>
                  <a:lnTo>
                    <a:pt x="135" y="156"/>
                  </a:lnTo>
                  <a:lnTo>
                    <a:pt x="139" y="143"/>
                  </a:lnTo>
                  <a:lnTo>
                    <a:pt x="144" y="123"/>
                  </a:lnTo>
                  <a:lnTo>
                    <a:pt x="144" y="115"/>
                  </a:lnTo>
                  <a:lnTo>
                    <a:pt x="139" y="107"/>
                  </a:lnTo>
                  <a:lnTo>
                    <a:pt x="139" y="94"/>
                  </a:lnTo>
                  <a:lnTo>
                    <a:pt x="135" y="90"/>
                  </a:lnTo>
                  <a:lnTo>
                    <a:pt x="131" y="82"/>
                  </a:lnTo>
                  <a:lnTo>
                    <a:pt x="127" y="78"/>
                  </a:lnTo>
                  <a:lnTo>
                    <a:pt x="115" y="70"/>
                  </a:lnTo>
                  <a:lnTo>
                    <a:pt x="82" y="49"/>
                  </a:lnTo>
                  <a:lnTo>
                    <a:pt x="58" y="29"/>
                  </a:lnTo>
                  <a:lnTo>
                    <a:pt x="29" y="0"/>
                  </a:lnTo>
                  <a:lnTo>
                    <a:pt x="25" y="17"/>
                  </a:lnTo>
                  <a:lnTo>
                    <a:pt x="12" y="58"/>
                  </a:lnTo>
                  <a:lnTo>
                    <a:pt x="0" y="86"/>
                  </a:lnTo>
                </a:path>
              </a:pathLst>
            </a:custGeom>
            <a:solidFill>
              <a:srgbClr val="FFD3BF"/>
            </a:solidFill>
            <a:ln w="12700" cap="rnd" cmpd="sng">
              <a:solidFill>
                <a:srgbClr val="FFD3B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91" name="Freeform 125">
              <a:extLst>
                <a:ext uri="{FF2B5EF4-FFF2-40B4-BE49-F238E27FC236}">
                  <a16:creationId xmlns:a16="http://schemas.microsoft.com/office/drawing/2014/main" id="{29B1B60F-112F-4F29-BB39-BCB982623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" y="2931"/>
              <a:ext cx="145" cy="19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8" y="103"/>
                </a:cxn>
                <a:cxn ang="0">
                  <a:pos x="12" y="115"/>
                </a:cxn>
                <a:cxn ang="0">
                  <a:pos x="17" y="123"/>
                </a:cxn>
                <a:cxn ang="0">
                  <a:pos x="33" y="148"/>
                </a:cxn>
                <a:cxn ang="0">
                  <a:pos x="33" y="152"/>
                </a:cxn>
                <a:cxn ang="0">
                  <a:pos x="33" y="156"/>
                </a:cxn>
                <a:cxn ang="0">
                  <a:pos x="33" y="160"/>
                </a:cxn>
                <a:cxn ang="0">
                  <a:pos x="41" y="168"/>
                </a:cxn>
                <a:cxn ang="0">
                  <a:pos x="53" y="176"/>
                </a:cxn>
                <a:cxn ang="0">
                  <a:pos x="74" y="188"/>
                </a:cxn>
                <a:cxn ang="0">
                  <a:pos x="86" y="193"/>
                </a:cxn>
                <a:cxn ang="0">
                  <a:pos x="99" y="193"/>
                </a:cxn>
                <a:cxn ang="0">
                  <a:pos x="111" y="193"/>
                </a:cxn>
                <a:cxn ang="0">
                  <a:pos x="115" y="184"/>
                </a:cxn>
                <a:cxn ang="0">
                  <a:pos x="135" y="156"/>
                </a:cxn>
                <a:cxn ang="0">
                  <a:pos x="139" y="143"/>
                </a:cxn>
                <a:cxn ang="0">
                  <a:pos x="144" y="123"/>
                </a:cxn>
                <a:cxn ang="0">
                  <a:pos x="144" y="115"/>
                </a:cxn>
                <a:cxn ang="0">
                  <a:pos x="139" y="107"/>
                </a:cxn>
                <a:cxn ang="0">
                  <a:pos x="139" y="94"/>
                </a:cxn>
                <a:cxn ang="0">
                  <a:pos x="135" y="90"/>
                </a:cxn>
                <a:cxn ang="0">
                  <a:pos x="131" y="82"/>
                </a:cxn>
                <a:cxn ang="0">
                  <a:pos x="127" y="78"/>
                </a:cxn>
                <a:cxn ang="0">
                  <a:pos x="115" y="70"/>
                </a:cxn>
                <a:cxn ang="0">
                  <a:pos x="82" y="49"/>
                </a:cxn>
                <a:cxn ang="0">
                  <a:pos x="58" y="29"/>
                </a:cxn>
                <a:cxn ang="0">
                  <a:pos x="29" y="0"/>
                </a:cxn>
              </a:cxnLst>
              <a:rect l="0" t="0" r="r" b="b"/>
              <a:pathLst>
                <a:path w="145" h="194">
                  <a:moveTo>
                    <a:pt x="0" y="86"/>
                  </a:moveTo>
                  <a:lnTo>
                    <a:pt x="8" y="103"/>
                  </a:lnTo>
                  <a:lnTo>
                    <a:pt x="12" y="115"/>
                  </a:lnTo>
                  <a:lnTo>
                    <a:pt x="17" y="123"/>
                  </a:lnTo>
                  <a:lnTo>
                    <a:pt x="33" y="148"/>
                  </a:lnTo>
                  <a:lnTo>
                    <a:pt x="33" y="152"/>
                  </a:lnTo>
                  <a:lnTo>
                    <a:pt x="33" y="156"/>
                  </a:lnTo>
                  <a:lnTo>
                    <a:pt x="33" y="160"/>
                  </a:lnTo>
                  <a:lnTo>
                    <a:pt x="41" y="168"/>
                  </a:lnTo>
                  <a:lnTo>
                    <a:pt x="53" y="176"/>
                  </a:lnTo>
                  <a:lnTo>
                    <a:pt x="74" y="188"/>
                  </a:lnTo>
                  <a:lnTo>
                    <a:pt x="86" y="193"/>
                  </a:lnTo>
                  <a:lnTo>
                    <a:pt x="99" y="193"/>
                  </a:lnTo>
                  <a:lnTo>
                    <a:pt x="111" y="193"/>
                  </a:lnTo>
                  <a:lnTo>
                    <a:pt x="115" y="184"/>
                  </a:lnTo>
                  <a:lnTo>
                    <a:pt x="135" y="156"/>
                  </a:lnTo>
                  <a:lnTo>
                    <a:pt x="139" y="143"/>
                  </a:lnTo>
                  <a:lnTo>
                    <a:pt x="144" y="123"/>
                  </a:lnTo>
                  <a:lnTo>
                    <a:pt x="144" y="115"/>
                  </a:lnTo>
                  <a:lnTo>
                    <a:pt x="139" y="107"/>
                  </a:lnTo>
                  <a:lnTo>
                    <a:pt x="139" y="94"/>
                  </a:lnTo>
                  <a:lnTo>
                    <a:pt x="135" y="90"/>
                  </a:lnTo>
                  <a:lnTo>
                    <a:pt x="131" y="82"/>
                  </a:lnTo>
                  <a:lnTo>
                    <a:pt x="127" y="78"/>
                  </a:lnTo>
                  <a:lnTo>
                    <a:pt x="115" y="70"/>
                  </a:lnTo>
                  <a:lnTo>
                    <a:pt x="82" y="49"/>
                  </a:lnTo>
                  <a:lnTo>
                    <a:pt x="58" y="29"/>
                  </a:lnTo>
                  <a:lnTo>
                    <a:pt x="2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92" name="Freeform 126">
              <a:extLst>
                <a:ext uri="{FF2B5EF4-FFF2-40B4-BE49-F238E27FC236}">
                  <a16:creationId xmlns:a16="http://schemas.microsoft.com/office/drawing/2014/main" id="{E840E336-1835-456A-A2AF-7F479C9A5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" y="3079"/>
              <a:ext cx="34" cy="13"/>
            </a:xfrm>
            <a:custGeom>
              <a:avLst/>
              <a:gdLst/>
              <a:ahLst/>
              <a:cxnLst>
                <a:cxn ang="0">
                  <a:pos x="33" y="12"/>
                </a:cxn>
                <a:cxn ang="0">
                  <a:pos x="25" y="12"/>
                </a:cxn>
                <a:cxn ang="0">
                  <a:pos x="16" y="12"/>
                </a:cxn>
                <a:cxn ang="0">
                  <a:pos x="8" y="4"/>
                </a:cxn>
                <a:cxn ang="0">
                  <a:pos x="0" y="0"/>
                </a:cxn>
              </a:cxnLst>
              <a:rect l="0" t="0" r="r" b="b"/>
              <a:pathLst>
                <a:path w="34" h="13">
                  <a:moveTo>
                    <a:pt x="33" y="12"/>
                  </a:moveTo>
                  <a:lnTo>
                    <a:pt x="25" y="12"/>
                  </a:lnTo>
                  <a:lnTo>
                    <a:pt x="16" y="12"/>
                  </a:lnTo>
                  <a:lnTo>
                    <a:pt x="8" y="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93" name="Freeform 127">
              <a:extLst>
                <a:ext uri="{FF2B5EF4-FFF2-40B4-BE49-F238E27FC236}">
                  <a16:creationId xmlns:a16="http://schemas.microsoft.com/office/drawing/2014/main" id="{3EB738BC-DF34-4F14-9FCA-45ACD5D16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" y="2588"/>
              <a:ext cx="59" cy="275"/>
            </a:xfrm>
            <a:custGeom>
              <a:avLst/>
              <a:gdLst/>
              <a:ahLst/>
              <a:cxnLst>
                <a:cxn ang="0">
                  <a:pos x="58" y="274"/>
                </a:cxn>
                <a:cxn ang="0">
                  <a:pos x="49" y="253"/>
                </a:cxn>
                <a:cxn ang="0">
                  <a:pos x="37" y="225"/>
                </a:cxn>
                <a:cxn ang="0">
                  <a:pos x="17" y="159"/>
                </a:cxn>
                <a:cxn ang="0">
                  <a:pos x="33" y="114"/>
                </a:cxn>
                <a:cxn ang="0">
                  <a:pos x="0" y="102"/>
                </a:cxn>
                <a:cxn ang="0">
                  <a:pos x="0" y="45"/>
                </a:cxn>
                <a:cxn ang="0">
                  <a:pos x="4" y="20"/>
                </a:cxn>
                <a:cxn ang="0">
                  <a:pos x="4" y="4"/>
                </a:cxn>
                <a:cxn ang="0">
                  <a:pos x="8" y="0"/>
                </a:cxn>
              </a:cxnLst>
              <a:rect l="0" t="0" r="r" b="b"/>
              <a:pathLst>
                <a:path w="59" h="275">
                  <a:moveTo>
                    <a:pt x="58" y="274"/>
                  </a:moveTo>
                  <a:lnTo>
                    <a:pt x="49" y="253"/>
                  </a:lnTo>
                  <a:lnTo>
                    <a:pt x="37" y="225"/>
                  </a:lnTo>
                  <a:lnTo>
                    <a:pt x="17" y="159"/>
                  </a:lnTo>
                  <a:lnTo>
                    <a:pt x="33" y="114"/>
                  </a:lnTo>
                  <a:lnTo>
                    <a:pt x="0" y="102"/>
                  </a:lnTo>
                  <a:lnTo>
                    <a:pt x="0" y="45"/>
                  </a:lnTo>
                  <a:lnTo>
                    <a:pt x="4" y="20"/>
                  </a:lnTo>
                  <a:lnTo>
                    <a:pt x="4" y="4"/>
                  </a:lnTo>
                  <a:lnTo>
                    <a:pt x="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94" name="Freeform 128">
              <a:extLst>
                <a:ext uri="{FF2B5EF4-FFF2-40B4-BE49-F238E27FC236}">
                  <a16:creationId xmlns:a16="http://schemas.microsoft.com/office/drawing/2014/main" id="{07C67496-1C83-4147-9ED3-BE789A8D1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3062"/>
              <a:ext cx="46" cy="206"/>
            </a:xfrm>
            <a:custGeom>
              <a:avLst/>
              <a:gdLst/>
              <a:ahLst/>
              <a:cxnLst>
                <a:cxn ang="0">
                  <a:pos x="0" y="205"/>
                </a:cxn>
                <a:cxn ang="0">
                  <a:pos x="4" y="160"/>
                </a:cxn>
                <a:cxn ang="0">
                  <a:pos x="13" y="115"/>
                </a:cxn>
                <a:cxn ang="0">
                  <a:pos x="17" y="82"/>
                </a:cxn>
                <a:cxn ang="0">
                  <a:pos x="25" y="53"/>
                </a:cxn>
                <a:cxn ang="0">
                  <a:pos x="45" y="0"/>
                </a:cxn>
              </a:cxnLst>
              <a:rect l="0" t="0" r="r" b="b"/>
              <a:pathLst>
                <a:path w="46" h="206">
                  <a:moveTo>
                    <a:pt x="0" y="205"/>
                  </a:moveTo>
                  <a:lnTo>
                    <a:pt x="4" y="160"/>
                  </a:lnTo>
                  <a:lnTo>
                    <a:pt x="13" y="115"/>
                  </a:lnTo>
                  <a:lnTo>
                    <a:pt x="17" y="82"/>
                  </a:lnTo>
                  <a:lnTo>
                    <a:pt x="25" y="53"/>
                  </a:lnTo>
                  <a:lnTo>
                    <a:pt x="4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95" name="Freeform 129">
              <a:extLst>
                <a:ext uri="{FF2B5EF4-FFF2-40B4-BE49-F238E27FC236}">
                  <a16:creationId xmlns:a16="http://schemas.microsoft.com/office/drawing/2014/main" id="{0348A516-78CB-44AB-B6E7-13C79949E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" y="2657"/>
              <a:ext cx="300" cy="4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274"/>
                </a:cxn>
                <a:cxn ang="0">
                  <a:pos x="20" y="287"/>
                </a:cxn>
                <a:cxn ang="0">
                  <a:pos x="33" y="295"/>
                </a:cxn>
                <a:cxn ang="0">
                  <a:pos x="246" y="409"/>
                </a:cxn>
                <a:cxn ang="0">
                  <a:pos x="250" y="401"/>
                </a:cxn>
                <a:cxn ang="0">
                  <a:pos x="250" y="393"/>
                </a:cxn>
                <a:cxn ang="0">
                  <a:pos x="262" y="372"/>
                </a:cxn>
                <a:cxn ang="0">
                  <a:pos x="278" y="332"/>
                </a:cxn>
                <a:cxn ang="0">
                  <a:pos x="291" y="291"/>
                </a:cxn>
                <a:cxn ang="0">
                  <a:pos x="295" y="270"/>
                </a:cxn>
                <a:cxn ang="0">
                  <a:pos x="299" y="258"/>
                </a:cxn>
                <a:cxn ang="0">
                  <a:pos x="295" y="250"/>
                </a:cxn>
                <a:cxn ang="0">
                  <a:pos x="151" y="180"/>
                </a:cxn>
                <a:cxn ang="0">
                  <a:pos x="143" y="213"/>
                </a:cxn>
                <a:cxn ang="0">
                  <a:pos x="143" y="225"/>
                </a:cxn>
                <a:cxn ang="0">
                  <a:pos x="135" y="238"/>
                </a:cxn>
                <a:cxn ang="0">
                  <a:pos x="131" y="246"/>
                </a:cxn>
                <a:cxn ang="0">
                  <a:pos x="127" y="254"/>
                </a:cxn>
                <a:cxn ang="0">
                  <a:pos x="106" y="270"/>
                </a:cxn>
                <a:cxn ang="0">
                  <a:pos x="98" y="270"/>
                </a:cxn>
                <a:cxn ang="0">
                  <a:pos x="86" y="270"/>
                </a:cxn>
                <a:cxn ang="0">
                  <a:pos x="65" y="258"/>
                </a:cxn>
                <a:cxn ang="0">
                  <a:pos x="49" y="258"/>
                </a:cxn>
                <a:cxn ang="0">
                  <a:pos x="45" y="254"/>
                </a:cxn>
                <a:cxn ang="0">
                  <a:pos x="49" y="246"/>
                </a:cxn>
                <a:cxn ang="0">
                  <a:pos x="57" y="246"/>
                </a:cxn>
                <a:cxn ang="0">
                  <a:pos x="74" y="242"/>
                </a:cxn>
                <a:cxn ang="0">
                  <a:pos x="94" y="238"/>
                </a:cxn>
                <a:cxn ang="0">
                  <a:pos x="110" y="233"/>
                </a:cxn>
                <a:cxn ang="0">
                  <a:pos x="119" y="225"/>
                </a:cxn>
                <a:cxn ang="0">
                  <a:pos x="123" y="213"/>
                </a:cxn>
                <a:cxn ang="0">
                  <a:pos x="127" y="201"/>
                </a:cxn>
                <a:cxn ang="0">
                  <a:pos x="131" y="193"/>
                </a:cxn>
                <a:cxn ang="0">
                  <a:pos x="135" y="172"/>
                </a:cxn>
                <a:cxn ang="0">
                  <a:pos x="135" y="156"/>
                </a:cxn>
                <a:cxn ang="0">
                  <a:pos x="135" y="111"/>
                </a:cxn>
                <a:cxn ang="0">
                  <a:pos x="135" y="53"/>
                </a:cxn>
              </a:cxnLst>
              <a:rect l="0" t="0" r="r" b="b"/>
              <a:pathLst>
                <a:path w="300" h="410">
                  <a:moveTo>
                    <a:pt x="0" y="0"/>
                  </a:moveTo>
                  <a:lnTo>
                    <a:pt x="16" y="274"/>
                  </a:lnTo>
                  <a:lnTo>
                    <a:pt x="20" y="287"/>
                  </a:lnTo>
                  <a:lnTo>
                    <a:pt x="33" y="295"/>
                  </a:lnTo>
                  <a:lnTo>
                    <a:pt x="246" y="409"/>
                  </a:lnTo>
                  <a:lnTo>
                    <a:pt x="250" y="401"/>
                  </a:lnTo>
                  <a:lnTo>
                    <a:pt x="250" y="393"/>
                  </a:lnTo>
                  <a:lnTo>
                    <a:pt x="262" y="372"/>
                  </a:lnTo>
                  <a:lnTo>
                    <a:pt x="278" y="332"/>
                  </a:lnTo>
                  <a:lnTo>
                    <a:pt x="291" y="291"/>
                  </a:lnTo>
                  <a:lnTo>
                    <a:pt x="295" y="270"/>
                  </a:lnTo>
                  <a:lnTo>
                    <a:pt x="299" y="258"/>
                  </a:lnTo>
                  <a:lnTo>
                    <a:pt x="295" y="250"/>
                  </a:lnTo>
                  <a:lnTo>
                    <a:pt x="151" y="180"/>
                  </a:lnTo>
                  <a:lnTo>
                    <a:pt x="143" y="213"/>
                  </a:lnTo>
                  <a:lnTo>
                    <a:pt x="143" y="225"/>
                  </a:lnTo>
                  <a:lnTo>
                    <a:pt x="135" y="238"/>
                  </a:lnTo>
                  <a:lnTo>
                    <a:pt x="131" y="246"/>
                  </a:lnTo>
                  <a:lnTo>
                    <a:pt x="127" y="254"/>
                  </a:lnTo>
                  <a:lnTo>
                    <a:pt x="106" y="270"/>
                  </a:lnTo>
                  <a:lnTo>
                    <a:pt x="98" y="270"/>
                  </a:lnTo>
                  <a:lnTo>
                    <a:pt x="86" y="270"/>
                  </a:lnTo>
                  <a:lnTo>
                    <a:pt x="65" y="258"/>
                  </a:lnTo>
                  <a:lnTo>
                    <a:pt x="49" y="258"/>
                  </a:lnTo>
                  <a:lnTo>
                    <a:pt x="45" y="254"/>
                  </a:lnTo>
                  <a:lnTo>
                    <a:pt x="49" y="246"/>
                  </a:lnTo>
                  <a:lnTo>
                    <a:pt x="57" y="246"/>
                  </a:lnTo>
                  <a:lnTo>
                    <a:pt x="74" y="242"/>
                  </a:lnTo>
                  <a:lnTo>
                    <a:pt x="94" y="238"/>
                  </a:lnTo>
                  <a:lnTo>
                    <a:pt x="110" y="233"/>
                  </a:lnTo>
                  <a:lnTo>
                    <a:pt x="119" y="225"/>
                  </a:lnTo>
                  <a:lnTo>
                    <a:pt x="123" y="213"/>
                  </a:lnTo>
                  <a:lnTo>
                    <a:pt x="127" y="201"/>
                  </a:lnTo>
                  <a:lnTo>
                    <a:pt x="131" y="193"/>
                  </a:lnTo>
                  <a:lnTo>
                    <a:pt x="135" y="172"/>
                  </a:lnTo>
                  <a:lnTo>
                    <a:pt x="135" y="156"/>
                  </a:lnTo>
                  <a:lnTo>
                    <a:pt x="135" y="111"/>
                  </a:lnTo>
                  <a:lnTo>
                    <a:pt x="135" y="5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96" name="Freeform 130">
              <a:extLst>
                <a:ext uri="{FF2B5EF4-FFF2-40B4-BE49-F238E27FC236}">
                  <a16:creationId xmlns:a16="http://schemas.microsoft.com/office/drawing/2014/main" id="{29214C1E-ED30-478C-9217-10BFCF4BD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" y="2751"/>
              <a:ext cx="140" cy="14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9" y="0"/>
                </a:cxn>
                <a:cxn ang="0">
                  <a:pos x="41" y="33"/>
                </a:cxn>
                <a:cxn ang="0">
                  <a:pos x="57" y="54"/>
                </a:cxn>
                <a:cxn ang="0">
                  <a:pos x="66" y="62"/>
                </a:cxn>
                <a:cxn ang="0">
                  <a:pos x="82" y="66"/>
                </a:cxn>
                <a:cxn ang="0">
                  <a:pos x="98" y="66"/>
                </a:cxn>
                <a:cxn ang="0">
                  <a:pos x="111" y="62"/>
                </a:cxn>
                <a:cxn ang="0">
                  <a:pos x="123" y="62"/>
                </a:cxn>
                <a:cxn ang="0">
                  <a:pos x="127" y="54"/>
                </a:cxn>
                <a:cxn ang="0">
                  <a:pos x="135" y="45"/>
                </a:cxn>
                <a:cxn ang="0">
                  <a:pos x="139" y="29"/>
                </a:cxn>
              </a:cxnLst>
              <a:rect l="0" t="0" r="r" b="b"/>
              <a:pathLst>
                <a:path w="140" h="145">
                  <a:moveTo>
                    <a:pt x="0" y="144"/>
                  </a:moveTo>
                  <a:lnTo>
                    <a:pt x="29" y="0"/>
                  </a:lnTo>
                  <a:lnTo>
                    <a:pt x="41" y="33"/>
                  </a:lnTo>
                  <a:lnTo>
                    <a:pt x="57" y="54"/>
                  </a:lnTo>
                  <a:lnTo>
                    <a:pt x="66" y="62"/>
                  </a:lnTo>
                  <a:lnTo>
                    <a:pt x="82" y="66"/>
                  </a:lnTo>
                  <a:lnTo>
                    <a:pt x="98" y="66"/>
                  </a:lnTo>
                  <a:lnTo>
                    <a:pt x="111" y="62"/>
                  </a:lnTo>
                  <a:lnTo>
                    <a:pt x="123" y="62"/>
                  </a:lnTo>
                  <a:lnTo>
                    <a:pt x="127" y="54"/>
                  </a:lnTo>
                  <a:lnTo>
                    <a:pt x="135" y="45"/>
                  </a:lnTo>
                  <a:lnTo>
                    <a:pt x="139" y="2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97" name="Freeform 131">
              <a:extLst>
                <a:ext uri="{FF2B5EF4-FFF2-40B4-BE49-F238E27FC236}">
                  <a16:creationId xmlns:a16="http://schemas.microsoft.com/office/drawing/2014/main" id="{9754D6D4-201B-4729-A1AD-1AD1D745F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283"/>
              <a:ext cx="382" cy="6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6"/>
                </a:cxn>
                <a:cxn ang="0">
                  <a:pos x="8" y="45"/>
                </a:cxn>
                <a:cxn ang="0">
                  <a:pos x="29" y="70"/>
                </a:cxn>
                <a:cxn ang="0">
                  <a:pos x="37" y="78"/>
                </a:cxn>
                <a:cxn ang="0">
                  <a:pos x="54" y="94"/>
                </a:cxn>
                <a:cxn ang="0">
                  <a:pos x="78" y="209"/>
                </a:cxn>
                <a:cxn ang="0">
                  <a:pos x="90" y="262"/>
                </a:cxn>
                <a:cxn ang="0">
                  <a:pos x="103" y="323"/>
                </a:cxn>
                <a:cxn ang="0">
                  <a:pos x="99" y="339"/>
                </a:cxn>
                <a:cxn ang="0">
                  <a:pos x="99" y="352"/>
                </a:cxn>
                <a:cxn ang="0">
                  <a:pos x="107" y="360"/>
                </a:cxn>
                <a:cxn ang="0">
                  <a:pos x="115" y="380"/>
                </a:cxn>
                <a:cxn ang="0">
                  <a:pos x="156" y="597"/>
                </a:cxn>
                <a:cxn ang="0">
                  <a:pos x="168" y="601"/>
                </a:cxn>
                <a:cxn ang="0">
                  <a:pos x="185" y="601"/>
                </a:cxn>
                <a:cxn ang="0">
                  <a:pos x="213" y="597"/>
                </a:cxn>
                <a:cxn ang="0">
                  <a:pos x="238" y="593"/>
                </a:cxn>
                <a:cxn ang="0">
                  <a:pos x="267" y="585"/>
                </a:cxn>
                <a:cxn ang="0">
                  <a:pos x="275" y="577"/>
                </a:cxn>
                <a:cxn ang="0">
                  <a:pos x="283" y="564"/>
                </a:cxn>
                <a:cxn ang="0">
                  <a:pos x="279" y="544"/>
                </a:cxn>
                <a:cxn ang="0">
                  <a:pos x="295" y="544"/>
                </a:cxn>
                <a:cxn ang="0">
                  <a:pos x="324" y="536"/>
                </a:cxn>
                <a:cxn ang="0">
                  <a:pos x="328" y="528"/>
                </a:cxn>
                <a:cxn ang="0">
                  <a:pos x="332" y="519"/>
                </a:cxn>
                <a:cxn ang="0">
                  <a:pos x="291" y="315"/>
                </a:cxn>
                <a:cxn ang="0">
                  <a:pos x="299" y="307"/>
                </a:cxn>
                <a:cxn ang="0">
                  <a:pos x="304" y="299"/>
                </a:cxn>
                <a:cxn ang="0">
                  <a:pos x="304" y="286"/>
                </a:cxn>
                <a:cxn ang="0">
                  <a:pos x="353" y="57"/>
                </a:cxn>
                <a:cxn ang="0">
                  <a:pos x="365" y="49"/>
                </a:cxn>
                <a:cxn ang="0">
                  <a:pos x="369" y="41"/>
                </a:cxn>
                <a:cxn ang="0">
                  <a:pos x="381" y="29"/>
                </a:cxn>
                <a:cxn ang="0">
                  <a:pos x="381" y="20"/>
                </a:cxn>
              </a:cxnLst>
              <a:rect l="0" t="0" r="r" b="b"/>
              <a:pathLst>
                <a:path w="382" h="602">
                  <a:moveTo>
                    <a:pt x="0" y="0"/>
                  </a:moveTo>
                  <a:lnTo>
                    <a:pt x="4" y="16"/>
                  </a:lnTo>
                  <a:lnTo>
                    <a:pt x="8" y="45"/>
                  </a:lnTo>
                  <a:lnTo>
                    <a:pt x="29" y="70"/>
                  </a:lnTo>
                  <a:lnTo>
                    <a:pt x="37" y="78"/>
                  </a:lnTo>
                  <a:lnTo>
                    <a:pt x="54" y="94"/>
                  </a:lnTo>
                  <a:lnTo>
                    <a:pt x="78" y="209"/>
                  </a:lnTo>
                  <a:lnTo>
                    <a:pt x="90" y="262"/>
                  </a:lnTo>
                  <a:lnTo>
                    <a:pt x="103" y="323"/>
                  </a:lnTo>
                  <a:lnTo>
                    <a:pt x="99" y="339"/>
                  </a:lnTo>
                  <a:lnTo>
                    <a:pt x="99" y="352"/>
                  </a:lnTo>
                  <a:lnTo>
                    <a:pt x="107" y="360"/>
                  </a:lnTo>
                  <a:lnTo>
                    <a:pt x="115" y="380"/>
                  </a:lnTo>
                  <a:lnTo>
                    <a:pt x="156" y="597"/>
                  </a:lnTo>
                  <a:lnTo>
                    <a:pt x="168" y="601"/>
                  </a:lnTo>
                  <a:lnTo>
                    <a:pt x="185" y="601"/>
                  </a:lnTo>
                  <a:lnTo>
                    <a:pt x="213" y="597"/>
                  </a:lnTo>
                  <a:lnTo>
                    <a:pt x="238" y="593"/>
                  </a:lnTo>
                  <a:lnTo>
                    <a:pt x="267" y="585"/>
                  </a:lnTo>
                  <a:lnTo>
                    <a:pt x="275" y="577"/>
                  </a:lnTo>
                  <a:lnTo>
                    <a:pt x="283" y="564"/>
                  </a:lnTo>
                  <a:lnTo>
                    <a:pt x="279" y="544"/>
                  </a:lnTo>
                  <a:lnTo>
                    <a:pt x="295" y="544"/>
                  </a:lnTo>
                  <a:lnTo>
                    <a:pt x="324" y="536"/>
                  </a:lnTo>
                  <a:lnTo>
                    <a:pt x="328" y="528"/>
                  </a:lnTo>
                  <a:lnTo>
                    <a:pt x="332" y="519"/>
                  </a:lnTo>
                  <a:lnTo>
                    <a:pt x="291" y="315"/>
                  </a:lnTo>
                  <a:lnTo>
                    <a:pt x="299" y="307"/>
                  </a:lnTo>
                  <a:lnTo>
                    <a:pt x="304" y="299"/>
                  </a:lnTo>
                  <a:lnTo>
                    <a:pt x="304" y="286"/>
                  </a:lnTo>
                  <a:lnTo>
                    <a:pt x="353" y="57"/>
                  </a:lnTo>
                  <a:lnTo>
                    <a:pt x="365" y="49"/>
                  </a:lnTo>
                  <a:lnTo>
                    <a:pt x="369" y="41"/>
                  </a:lnTo>
                  <a:lnTo>
                    <a:pt x="381" y="29"/>
                  </a:lnTo>
                  <a:lnTo>
                    <a:pt x="381" y="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98" name="Freeform 132">
              <a:extLst>
                <a:ext uri="{FF2B5EF4-FFF2-40B4-BE49-F238E27FC236}">
                  <a16:creationId xmlns:a16="http://schemas.microsoft.com/office/drawing/2014/main" id="{489F813E-6515-4277-A56F-523A75D4E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3819"/>
              <a:ext cx="320" cy="140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20" y="122"/>
                </a:cxn>
                <a:cxn ang="0">
                  <a:pos x="49" y="127"/>
                </a:cxn>
                <a:cxn ang="0">
                  <a:pos x="69" y="135"/>
                </a:cxn>
                <a:cxn ang="0">
                  <a:pos x="94" y="139"/>
                </a:cxn>
                <a:cxn ang="0">
                  <a:pos x="151" y="139"/>
                </a:cxn>
                <a:cxn ang="0">
                  <a:pos x="209" y="131"/>
                </a:cxn>
                <a:cxn ang="0">
                  <a:pos x="262" y="127"/>
                </a:cxn>
                <a:cxn ang="0">
                  <a:pos x="311" y="114"/>
                </a:cxn>
                <a:cxn ang="0">
                  <a:pos x="319" y="106"/>
                </a:cxn>
                <a:cxn ang="0">
                  <a:pos x="319" y="94"/>
                </a:cxn>
                <a:cxn ang="0">
                  <a:pos x="311" y="86"/>
                </a:cxn>
                <a:cxn ang="0">
                  <a:pos x="303" y="77"/>
                </a:cxn>
                <a:cxn ang="0">
                  <a:pos x="278" y="69"/>
                </a:cxn>
                <a:cxn ang="0">
                  <a:pos x="258" y="65"/>
                </a:cxn>
                <a:cxn ang="0">
                  <a:pos x="237" y="57"/>
                </a:cxn>
                <a:cxn ang="0">
                  <a:pos x="196" y="53"/>
                </a:cxn>
                <a:cxn ang="0">
                  <a:pos x="168" y="57"/>
                </a:cxn>
                <a:cxn ang="0">
                  <a:pos x="139" y="61"/>
                </a:cxn>
                <a:cxn ang="0">
                  <a:pos x="110" y="49"/>
                </a:cxn>
                <a:cxn ang="0">
                  <a:pos x="78" y="32"/>
                </a:cxn>
                <a:cxn ang="0">
                  <a:pos x="8" y="0"/>
                </a:cxn>
              </a:cxnLst>
              <a:rect l="0" t="0" r="r" b="b"/>
              <a:pathLst>
                <a:path w="320" h="140">
                  <a:moveTo>
                    <a:pt x="0" y="122"/>
                  </a:moveTo>
                  <a:lnTo>
                    <a:pt x="20" y="122"/>
                  </a:lnTo>
                  <a:lnTo>
                    <a:pt x="49" y="127"/>
                  </a:lnTo>
                  <a:lnTo>
                    <a:pt x="69" y="135"/>
                  </a:lnTo>
                  <a:lnTo>
                    <a:pt x="94" y="139"/>
                  </a:lnTo>
                  <a:lnTo>
                    <a:pt x="151" y="139"/>
                  </a:lnTo>
                  <a:lnTo>
                    <a:pt x="209" y="131"/>
                  </a:lnTo>
                  <a:lnTo>
                    <a:pt x="262" y="127"/>
                  </a:lnTo>
                  <a:lnTo>
                    <a:pt x="311" y="114"/>
                  </a:lnTo>
                  <a:lnTo>
                    <a:pt x="319" y="106"/>
                  </a:lnTo>
                  <a:lnTo>
                    <a:pt x="319" y="94"/>
                  </a:lnTo>
                  <a:lnTo>
                    <a:pt x="311" y="86"/>
                  </a:lnTo>
                  <a:lnTo>
                    <a:pt x="303" y="77"/>
                  </a:lnTo>
                  <a:lnTo>
                    <a:pt x="278" y="69"/>
                  </a:lnTo>
                  <a:lnTo>
                    <a:pt x="258" y="65"/>
                  </a:lnTo>
                  <a:lnTo>
                    <a:pt x="237" y="57"/>
                  </a:lnTo>
                  <a:lnTo>
                    <a:pt x="196" y="53"/>
                  </a:lnTo>
                  <a:lnTo>
                    <a:pt x="168" y="57"/>
                  </a:lnTo>
                  <a:lnTo>
                    <a:pt x="139" y="61"/>
                  </a:lnTo>
                  <a:lnTo>
                    <a:pt x="110" y="49"/>
                  </a:lnTo>
                  <a:lnTo>
                    <a:pt x="78" y="32"/>
                  </a:lnTo>
                  <a:lnTo>
                    <a:pt x="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399" name="Freeform 133">
              <a:extLst>
                <a:ext uri="{FF2B5EF4-FFF2-40B4-BE49-F238E27FC236}">
                  <a16:creationId xmlns:a16="http://schemas.microsoft.com/office/drawing/2014/main" id="{96A51F8C-9674-4639-BDD5-600A73024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" y="3896"/>
              <a:ext cx="255" cy="206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62" y="0"/>
                </a:cxn>
                <a:cxn ang="0">
                  <a:pos x="45" y="9"/>
                </a:cxn>
                <a:cxn ang="0">
                  <a:pos x="41" y="17"/>
                </a:cxn>
                <a:cxn ang="0">
                  <a:pos x="37" y="21"/>
                </a:cxn>
                <a:cxn ang="0">
                  <a:pos x="29" y="25"/>
                </a:cxn>
                <a:cxn ang="0">
                  <a:pos x="25" y="0"/>
                </a:cxn>
                <a:cxn ang="0">
                  <a:pos x="17" y="0"/>
                </a:cxn>
                <a:cxn ang="0">
                  <a:pos x="8" y="5"/>
                </a:cxn>
                <a:cxn ang="0">
                  <a:pos x="4" y="25"/>
                </a:cxn>
                <a:cxn ang="0">
                  <a:pos x="0" y="41"/>
                </a:cxn>
                <a:cxn ang="0">
                  <a:pos x="4" y="70"/>
                </a:cxn>
                <a:cxn ang="0">
                  <a:pos x="8" y="99"/>
                </a:cxn>
                <a:cxn ang="0">
                  <a:pos x="29" y="139"/>
                </a:cxn>
                <a:cxn ang="0">
                  <a:pos x="37" y="164"/>
                </a:cxn>
                <a:cxn ang="0">
                  <a:pos x="45" y="172"/>
                </a:cxn>
                <a:cxn ang="0">
                  <a:pos x="49" y="180"/>
                </a:cxn>
                <a:cxn ang="0">
                  <a:pos x="62" y="189"/>
                </a:cxn>
                <a:cxn ang="0">
                  <a:pos x="74" y="197"/>
                </a:cxn>
                <a:cxn ang="0">
                  <a:pos x="90" y="201"/>
                </a:cxn>
                <a:cxn ang="0">
                  <a:pos x="119" y="205"/>
                </a:cxn>
                <a:cxn ang="0">
                  <a:pos x="152" y="201"/>
                </a:cxn>
                <a:cxn ang="0">
                  <a:pos x="185" y="197"/>
                </a:cxn>
                <a:cxn ang="0">
                  <a:pos x="209" y="189"/>
                </a:cxn>
                <a:cxn ang="0">
                  <a:pos x="234" y="176"/>
                </a:cxn>
                <a:cxn ang="0">
                  <a:pos x="246" y="164"/>
                </a:cxn>
                <a:cxn ang="0">
                  <a:pos x="254" y="156"/>
                </a:cxn>
                <a:cxn ang="0">
                  <a:pos x="254" y="152"/>
                </a:cxn>
                <a:cxn ang="0">
                  <a:pos x="250" y="135"/>
                </a:cxn>
                <a:cxn ang="0">
                  <a:pos x="234" y="111"/>
                </a:cxn>
                <a:cxn ang="0">
                  <a:pos x="222" y="99"/>
                </a:cxn>
                <a:cxn ang="0">
                  <a:pos x="213" y="94"/>
                </a:cxn>
                <a:cxn ang="0">
                  <a:pos x="176" y="90"/>
                </a:cxn>
                <a:cxn ang="0">
                  <a:pos x="144" y="45"/>
                </a:cxn>
                <a:cxn ang="0">
                  <a:pos x="127" y="29"/>
                </a:cxn>
                <a:cxn ang="0">
                  <a:pos x="111" y="13"/>
                </a:cxn>
                <a:cxn ang="0">
                  <a:pos x="99" y="5"/>
                </a:cxn>
                <a:cxn ang="0">
                  <a:pos x="78" y="0"/>
                </a:cxn>
              </a:cxnLst>
              <a:rect l="0" t="0" r="r" b="b"/>
              <a:pathLst>
                <a:path w="255" h="206">
                  <a:moveTo>
                    <a:pt x="78" y="0"/>
                  </a:moveTo>
                  <a:lnTo>
                    <a:pt x="62" y="0"/>
                  </a:lnTo>
                  <a:lnTo>
                    <a:pt x="45" y="9"/>
                  </a:lnTo>
                  <a:lnTo>
                    <a:pt x="41" y="17"/>
                  </a:lnTo>
                  <a:lnTo>
                    <a:pt x="37" y="21"/>
                  </a:lnTo>
                  <a:lnTo>
                    <a:pt x="29" y="25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8" y="5"/>
                  </a:lnTo>
                  <a:lnTo>
                    <a:pt x="4" y="25"/>
                  </a:lnTo>
                  <a:lnTo>
                    <a:pt x="0" y="41"/>
                  </a:lnTo>
                  <a:lnTo>
                    <a:pt x="4" y="70"/>
                  </a:lnTo>
                  <a:lnTo>
                    <a:pt x="8" y="99"/>
                  </a:lnTo>
                  <a:lnTo>
                    <a:pt x="29" y="139"/>
                  </a:lnTo>
                  <a:lnTo>
                    <a:pt x="37" y="164"/>
                  </a:lnTo>
                  <a:lnTo>
                    <a:pt x="45" y="172"/>
                  </a:lnTo>
                  <a:lnTo>
                    <a:pt x="49" y="180"/>
                  </a:lnTo>
                  <a:lnTo>
                    <a:pt x="62" y="189"/>
                  </a:lnTo>
                  <a:lnTo>
                    <a:pt x="74" y="197"/>
                  </a:lnTo>
                  <a:lnTo>
                    <a:pt x="90" y="201"/>
                  </a:lnTo>
                  <a:lnTo>
                    <a:pt x="119" y="205"/>
                  </a:lnTo>
                  <a:lnTo>
                    <a:pt x="152" y="201"/>
                  </a:lnTo>
                  <a:lnTo>
                    <a:pt x="185" y="197"/>
                  </a:lnTo>
                  <a:lnTo>
                    <a:pt x="209" y="189"/>
                  </a:lnTo>
                  <a:lnTo>
                    <a:pt x="234" y="176"/>
                  </a:lnTo>
                  <a:lnTo>
                    <a:pt x="246" y="164"/>
                  </a:lnTo>
                  <a:lnTo>
                    <a:pt x="254" y="156"/>
                  </a:lnTo>
                  <a:lnTo>
                    <a:pt x="254" y="152"/>
                  </a:lnTo>
                  <a:lnTo>
                    <a:pt x="250" y="135"/>
                  </a:lnTo>
                  <a:lnTo>
                    <a:pt x="234" y="111"/>
                  </a:lnTo>
                  <a:lnTo>
                    <a:pt x="222" y="99"/>
                  </a:lnTo>
                  <a:lnTo>
                    <a:pt x="213" y="94"/>
                  </a:lnTo>
                  <a:lnTo>
                    <a:pt x="176" y="90"/>
                  </a:lnTo>
                  <a:lnTo>
                    <a:pt x="144" y="45"/>
                  </a:lnTo>
                  <a:lnTo>
                    <a:pt x="127" y="29"/>
                  </a:lnTo>
                  <a:lnTo>
                    <a:pt x="111" y="13"/>
                  </a:lnTo>
                  <a:lnTo>
                    <a:pt x="99" y="5"/>
                  </a:lnTo>
                  <a:lnTo>
                    <a:pt x="7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</p:grpSp>
      <p:grpSp>
        <p:nvGrpSpPr>
          <p:cNvPr id="400" name="Group 134">
            <a:extLst>
              <a:ext uri="{FF2B5EF4-FFF2-40B4-BE49-F238E27FC236}">
                <a16:creationId xmlns:a16="http://schemas.microsoft.com/office/drawing/2014/main" id="{7440163D-5B55-4A14-AE20-5C00150B1F9F}"/>
              </a:ext>
            </a:extLst>
          </p:cNvPr>
          <p:cNvGrpSpPr>
            <a:grpSpLocks/>
          </p:cNvGrpSpPr>
          <p:nvPr/>
        </p:nvGrpSpPr>
        <p:grpSpPr bwMode="auto">
          <a:xfrm>
            <a:off x="736527" y="1843088"/>
            <a:ext cx="2200830" cy="1244622"/>
            <a:chOff x="68" y="1228"/>
            <a:chExt cx="1096" cy="760"/>
          </a:xfrm>
        </p:grpSpPr>
        <p:sp>
          <p:nvSpPr>
            <p:cNvPr id="401" name="Oval 135">
              <a:extLst>
                <a:ext uri="{FF2B5EF4-FFF2-40B4-BE49-F238E27FC236}">
                  <a16:creationId xmlns:a16="http://schemas.microsoft.com/office/drawing/2014/main" id="{DAA662DA-34F4-4638-80BC-79719BA47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" y="1273"/>
              <a:ext cx="229" cy="1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02" name="Oval 136">
              <a:extLst>
                <a:ext uri="{FF2B5EF4-FFF2-40B4-BE49-F238E27FC236}">
                  <a16:creationId xmlns:a16="http://schemas.microsoft.com/office/drawing/2014/main" id="{6A20625E-6188-4DAF-930C-E8203B69F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" y="1318"/>
              <a:ext cx="109" cy="1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03" name="Oval 137">
              <a:extLst>
                <a:ext uri="{FF2B5EF4-FFF2-40B4-BE49-F238E27FC236}">
                  <a16:creationId xmlns:a16="http://schemas.microsoft.com/office/drawing/2014/main" id="{2D5C94B5-117F-46A8-BA52-8B53D3F36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" y="1365"/>
              <a:ext cx="111" cy="12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04" name="Oval 138">
              <a:extLst>
                <a:ext uri="{FF2B5EF4-FFF2-40B4-BE49-F238E27FC236}">
                  <a16:creationId xmlns:a16="http://schemas.microsoft.com/office/drawing/2014/main" id="{B4E06A24-2B80-40E4-BC5A-8FF2C6794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" y="1454"/>
              <a:ext cx="111" cy="17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05" name="Oval 139">
              <a:extLst>
                <a:ext uri="{FF2B5EF4-FFF2-40B4-BE49-F238E27FC236}">
                  <a16:creationId xmlns:a16="http://schemas.microsoft.com/office/drawing/2014/main" id="{45C5BF9B-3403-42DD-84F4-27487D6D2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" y="1589"/>
              <a:ext cx="150" cy="1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06" name="Oval 140">
              <a:extLst>
                <a:ext uri="{FF2B5EF4-FFF2-40B4-BE49-F238E27FC236}">
                  <a16:creationId xmlns:a16="http://schemas.microsoft.com/office/drawing/2014/main" id="{4D79B8E1-2F38-4E71-BAC1-B41059232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725"/>
              <a:ext cx="150" cy="12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07" name="Oval 141">
              <a:extLst>
                <a:ext uri="{FF2B5EF4-FFF2-40B4-BE49-F238E27FC236}">
                  <a16:creationId xmlns:a16="http://schemas.microsoft.com/office/drawing/2014/main" id="{4ED0C42B-2A61-409A-8C26-66FA192DD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" y="1770"/>
              <a:ext cx="149" cy="1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08" name="Oval 142">
              <a:extLst>
                <a:ext uri="{FF2B5EF4-FFF2-40B4-BE49-F238E27FC236}">
                  <a16:creationId xmlns:a16="http://schemas.microsoft.com/office/drawing/2014/main" id="{14AF45ED-00DC-4C56-A948-51B478BEF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" y="1859"/>
              <a:ext cx="149" cy="8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09" name="Oval 143">
              <a:extLst>
                <a:ext uri="{FF2B5EF4-FFF2-40B4-BE49-F238E27FC236}">
                  <a16:creationId xmlns:a16="http://schemas.microsoft.com/office/drawing/2014/main" id="{F656E75F-12B4-49F7-9492-3AF903B80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" y="1906"/>
              <a:ext cx="151" cy="8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10" name="Oval 144">
              <a:extLst>
                <a:ext uri="{FF2B5EF4-FFF2-40B4-BE49-F238E27FC236}">
                  <a16:creationId xmlns:a16="http://schemas.microsoft.com/office/drawing/2014/main" id="{8A1A46A4-B898-41C6-A4F5-5F359E12C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" y="1859"/>
              <a:ext cx="189" cy="1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11" name="Oval 145">
              <a:extLst>
                <a:ext uri="{FF2B5EF4-FFF2-40B4-BE49-F238E27FC236}">
                  <a16:creationId xmlns:a16="http://schemas.microsoft.com/office/drawing/2014/main" id="{021C9341-B848-406B-9E85-DE8CB7A9D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" y="1859"/>
              <a:ext cx="111" cy="1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12" name="Oval 146">
              <a:extLst>
                <a:ext uri="{FF2B5EF4-FFF2-40B4-BE49-F238E27FC236}">
                  <a16:creationId xmlns:a16="http://schemas.microsoft.com/office/drawing/2014/main" id="{40B707E0-EF50-4F93-B8E4-E684B3EDE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" y="1815"/>
              <a:ext cx="149" cy="1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13" name="Oval 147">
              <a:extLst>
                <a:ext uri="{FF2B5EF4-FFF2-40B4-BE49-F238E27FC236}">
                  <a16:creationId xmlns:a16="http://schemas.microsoft.com/office/drawing/2014/main" id="{DFF76489-9687-4DCD-B1E6-CE0DD2EC0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" y="1770"/>
              <a:ext cx="111" cy="1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14" name="Oval 148">
              <a:extLst>
                <a:ext uri="{FF2B5EF4-FFF2-40B4-BE49-F238E27FC236}">
                  <a16:creationId xmlns:a16="http://schemas.microsoft.com/office/drawing/2014/main" id="{FF96202D-A5E8-41E3-8912-075FA57B1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1680"/>
              <a:ext cx="111" cy="12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15" name="Oval 149">
              <a:extLst>
                <a:ext uri="{FF2B5EF4-FFF2-40B4-BE49-F238E27FC236}">
                  <a16:creationId xmlns:a16="http://schemas.microsoft.com/office/drawing/2014/main" id="{43AA5549-4546-4A1C-97EC-B18DA522D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1589"/>
              <a:ext cx="110" cy="1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16" name="Oval 150">
              <a:extLst>
                <a:ext uri="{FF2B5EF4-FFF2-40B4-BE49-F238E27FC236}">
                  <a16:creationId xmlns:a16="http://schemas.microsoft.com/office/drawing/2014/main" id="{39815B36-E799-4CA8-83E4-F51CD307B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" y="1499"/>
              <a:ext cx="111" cy="1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17" name="Oval 151">
              <a:extLst>
                <a:ext uri="{FF2B5EF4-FFF2-40B4-BE49-F238E27FC236}">
                  <a16:creationId xmlns:a16="http://schemas.microsoft.com/office/drawing/2014/main" id="{1A752212-39AD-4E4F-A70E-D832546C5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" y="1409"/>
              <a:ext cx="111" cy="12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18" name="Oval 152">
              <a:extLst>
                <a:ext uri="{FF2B5EF4-FFF2-40B4-BE49-F238E27FC236}">
                  <a16:creationId xmlns:a16="http://schemas.microsoft.com/office/drawing/2014/main" id="{D52304D8-C0DE-4F3F-B792-4590AAFBC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" y="1318"/>
              <a:ext cx="149" cy="1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19" name="Oval 153">
              <a:extLst>
                <a:ext uri="{FF2B5EF4-FFF2-40B4-BE49-F238E27FC236}">
                  <a16:creationId xmlns:a16="http://schemas.microsoft.com/office/drawing/2014/main" id="{868A652B-F8B3-4A4B-9198-97A9ADBB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" y="1273"/>
              <a:ext cx="111" cy="1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20" name="Oval 154">
              <a:extLst>
                <a:ext uri="{FF2B5EF4-FFF2-40B4-BE49-F238E27FC236}">
                  <a16:creationId xmlns:a16="http://schemas.microsoft.com/office/drawing/2014/main" id="{421C5DF5-CEA3-4DD3-8999-780235794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" y="1228"/>
              <a:ext cx="110" cy="17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  <p:sp>
          <p:nvSpPr>
            <p:cNvPr id="421" name="Oval 155">
              <a:extLst>
                <a:ext uri="{FF2B5EF4-FFF2-40B4-BE49-F238E27FC236}">
                  <a16:creationId xmlns:a16="http://schemas.microsoft.com/office/drawing/2014/main" id="{12559F31-0CA5-4C4F-AD54-A02D3208E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1318"/>
              <a:ext cx="939" cy="6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7252" fontAlgn="base">
                <a:spcBef>
                  <a:spcPct val="0"/>
                </a:spcBef>
                <a:spcAft>
                  <a:spcPct val="0"/>
                </a:spcAft>
              </a:pPr>
              <a:endParaRPr lang="en-GB" sz="1904">
                <a:solidFill>
                  <a:srgbClr val="000000"/>
                </a:solidFill>
              </a:endParaRPr>
            </a:p>
          </p:txBody>
        </p:sp>
      </p:grpSp>
      <p:sp>
        <p:nvSpPr>
          <p:cNvPr id="422" name="Rectangle 156">
            <a:extLst>
              <a:ext uri="{FF2B5EF4-FFF2-40B4-BE49-F238E27FC236}">
                <a16:creationId xmlns:a16="http://schemas.microsoft.com/office/drawing/2014/main" id="{F5861273-F809-4735-BD52-701BFE243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29" y="2133444"/>
            <a:ext cx="1757594" cy="915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5717" tIns="47019" rIns="95717" bIns="47019">
            <a:spAutoFit/>
          </a:bodyPr>
          <a:lstStyle/>
          <a:p>
            <a:pPr algn="ctr" defTabSz="967252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81" b="1" dirty="0">
                <a:solidFill>
                  <a:srgbClr val="000000"/>
                </a:solidFill>
              </a:rPr>
              <a:t>If I plot expenditure and enrolment, that may be a finding</a:t>
            </a:r>
          </a:p>
        </p:txBody>
      </p:sp>
      <p:sp>
        <p:nvSpPr>
          <p:cNvPr id="423" name="Oval 157">
            <a:extLst>
              <a:ext uri="{FF2B5EF4-FFF2-40B4-BE49-F238E27FC236}">
                <a16:creationId xmlns:a16="http://schemas.microsoft.com/office/drawing/2014/main" id="{B6BB74E9-A31A-4942-ADB4-EC74C1753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857" y="3092452"/>
            <a:ext cx="186396" cy="190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424" name="Oval 158">
            <a:extLst>
              <a:ext uri="{FF2B5EF4-FFF2-40B4-BE49-F238E27FC236}">
                <a16:creationId xmlns:a16="http://schemas.microsoft.com/office/drawing/2014/main" id="{0B39331E-566A-4A26-940E-1F67AC5B3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554" y="3371850"/>
            <a:ext cx="85642" cy="88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425" name="Oval 159">
            <a:extLst>
              <a:ext uri="{FF2B5EF4-FFF2-40B4-BE49-F238E27FC236}">
                <a16:creationId xmlns:a16="http://schemas.microsoft.com/office/drawing/2014/main" id="{4C572D8D-7373-49A8-A77B-852357F31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818" y="3549652"/>
            <a:ext cx="36943" cy="38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162" name="Rectangle 223">
            <a:extLst>
              <a:ext uri="{FF2B5EF4-FFF2-40B4-BE49-F238E27FC236}">
                <a16:creationId xmlns:a16="http://schemas.microsoft.com/office/drawing/2014/main" id="{8E600466-58D0-419E-BACA-3743773D1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841" y="716484"/>
            <a:ext cx="3877569" cy="1083091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28548" tIns="97396" rIns="28548" bIns="97396" anchor="ctr" anchorCtr="1">
            <a:spAutoFit/>
          </a:bodyPr>
          <a:lstStyle/>
          <a:p>
            <a:pPr defTabSz="967252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00"/>
                </a:solidFill>
              </a:rPr>
              <a:t>Basic information is not a finding</a:t>
            </a:r>
            <a:endParaRPr lang="en-US" sz="1481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0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GTA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B6C36"/>
      </a:accent1>
      <a:accent2>
        <a:srgbClr val="D3B052"/>
      </a:accent2>
      <a:accent3>
        <a:srgbClr val="8E1E25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TAC PER Training Template.potx" id="{0730B642-26BE-448C-A1F2-FEF72B568617}" vid="{31699F93-D757-429A-88E1-6B74794F0A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A96867530E964BB8C2BAD600ADF732" ma:contentTypeVersion="2" ma:contentTypeDescription="Create a new document." ma:contentTypeScope="" ma:versionID="5262bff8fa188cac1fbdfa4eb828ec9a">
  <xsd:schema xmlns:xsd="http://www.w3.org/2001/XMLSchema" xmlns:xs="http://www.w3.org/2001/XMLSchema" xmlns:p="http://schemas.microsoft.com/office/2006/metadata/properties" xmlns:ns2="4f6a6593-3f1a-45db-9fbb-7c2fe78d580d" targetNamespace="http://schemas.microsoft.com/office/2006/metadata/properties" ma:root="true" ma:fieldsID="b14ed4e80aee148ea89719136c6cfe09" ns2:_="">
    <xsd:import namespace="4f6a6593-3f1a-45db-9fbb-7c2fe78d58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a6593-3f1a-45db-9fbb-7c2fe78d58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A4F209-7050-4C02-86F9-DE4A1E9E707C}"/>
</file>

<file path=customXml/itemProps2.xml><?xml version="1.0" encoding="utf-8"?>
<ds:datastoreItem xmlns:ds="http://schemas.openxmlformats.org/officeDocument/2006/customXml" ds:itemID="{6BF4B2C8-52EC-432F-9102-88EC5BB977B6}"/>
</file>

<file path=customXml/itemProps3.xml><?xml version="1.0" encoding="utf-8"?>
<ds:datastoreItem xmlns:ds="http://schemas.openxmlformats.org/officeDocument/2006/customXml" ds:itemID="{641EC18C-C478-4FE5-BC42-188742136C37}"/>
</file>

<file path=docProps/app.xml><?xml version="1.0" encoding="utf-8"?>
<Properties xmlns="http://schemas.openxmlformats.org/officeDocument/2006/extended-properties" xmlns:vt="http://schemas.openxmlformats.org/officeDocument/2006/docPropsVTypes">
  <Template>GTAC PER Training Template</Template>
  <TotalTime>5767</TotalTime>
  <Words>2044</Words>
  <Application>Microsoft Office PowerPoint</Application>
  <PresentationFormat>Widescreen</PresentationFormat>
  <Paragraphs>531</Paragraphs>
  <Slides>37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Wingdings</vt:lpstr>
      <vt:lpstr>1_Office Theme</vt:lpstr>
      <vt:lpstr>Chart</vt:lpstr>
      <vt:lpstr>SPENDING REVIEWS</vt:lpstr>
      <vt:lpstr>How to do an expenditure analysis?</vt:lpstr>
      <vt:lpstr>Step 5: INTERPRET</vt:lpstr>
      <vt:lpstr>PowerPoint Presentation</vt:lpstr>
      <vt:lpstr>What is a Finding?</vt:lpstr>
      <vt:lpstr>PowerPoint Presentation</vt:lpstr>
      <vt:lpstr>PowerPoint Presentation</vt:lpstr>
      <vt:lpstr>Understand findings - tips</vt:lpstr>
      <vt:lpstr>Understand findings - tips</vt:lpstr>
      <vt:lpstr>Understand findings – tips</vt:lpstr>
      <vt:lpstr>Understand findings - tips</vt:lpstr>
      <vt:lpstr>Understand storytelling - tips</vt:lpstr>
      <vt:lpstr>Understand storytelling - tips </vt:lpstr>
      <vt:lpstr>How to generate Findings</vt:lpstr>
      <vt:lpstr>Understand findings – reference points</vt:lpstr>
      <vt:lpstr>Understand findings – reference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Decision tree</vt:lpstr>
      <vt:lpstr>How to present Findings</vt:lpstr>
      <vt:lpstr>PowerPoint Presentation</vt:lpstr>
      <vt:lpstr>Understand storytelling – headlines</vt:lpstr>
      <vt:lpstr>Understand storytelling – storyboards</vt:lpstr>
      <vt:lpstr>PowerPoint Presentation</vt:lpstr>
      <vt:lpstr>Homepage with hyperlinks</vt:lpstr>
      <vt:lpstr>PowerPoint Presentation</vt:lpstr>
      <vt:lpstr>PowerPoint Presentation</vt:lpstr>
      <vt:lpstr>Tutorial instructions</vt:lpstr>
      <vt:lpstr>PowerPoint Presentation</vt:lpstr>
      <vt:lpstr>PowerPoint Presentation</vt:lpstr>
      <vt:lpstr>Day 4 – Tutorial Finalising your Expenditure analysis</vt:lpstr>
      <vt:lpstr>CONCLUSION</vt:lpstr>
      <vt:lpstr>After doing Step 5: Interpret- You should be able to -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BASELINE ASSESSMENT AND NEW POLICY COSTING COURSE</dc:title>
  <dc:creator>Ronette Engela</dc:creator>
  <cp:lastModifiedBy>Mbali Buthelezi</cp:lastModifiedBy>
  <cp:revision>244</cp:revision>
  <cp:lastPrinted>2019-05-28T07:03:44Z</cp:lastPrinted>
  <dcterms:created xsi:type="dcterms:W3CDTF">2019-03-14T08:21:11Z</dcterms:created>
  <dcterms:modified xsi:type="dcterms:W3CDTF">2021-11-09T11:29:41Z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0x01010077A96867530E964BB8C2BAD600ADF732</vt:lpwstr>
  </property>
</Properties>
</file>