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charts/colors2.xml" ContentType="application/vnd.ms-office.chartcolorstyle+xml"/>
  <Override PartName="/ppt/theme/theme1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1365" r:id="rId2"/>
    <p:sldId id="1323" r:id="rId3"/>
    <p:sldId id="1296" r:id="rId4"/>
    <p:sldId id="1297" r:id="rId5"/>
    <p:sldId id="1298" r:id="rId6"/>
    <p:sldId id="1299" r:id="rId7"/>
    <p:sldId id="1314" r:id="rId8"/>
    <p:sldId id="1331" r:id="rId9"/>
    <p:sldId id="1332" r:id="rId10"/>
    <p:sldId id="1333" r:id="rId11"/>
    <p:sldId id="1254" r:id="rId12"/>
    <p:sldId id="1334" r:id="rId13"/>
    <p:sldId id="1335" r:id="rId14"/>
    <p:sldId id="1336" r:id="rId15"/>
    <p:sldId id="1305" r:id="rId16"/>
    <p:sldId id="1306" r:id="rId17"/>
    <p:sldId id="1241" r:id="rId18"/>
    <p:sldId id="1366" r:id="rId19"/>
    <p:sldId id="1367" r:id="rId20"/>
    <p:sldId id="4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55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29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C36"/>
    <a:srgbClr val="8E1E25"/>
    <a:srgbClr val="D3B052"/>
    <a:srgbClr val="6BA846"/>
    <a:srgbClr val="12A20E"/>
    <a:srgbClr val="598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1" autoAdjust="0"/>
    <p:restoredTop sz="93792" autoAdjust="0"/>
  </p:normalViewPr>
  <p:slideViewPr>
    <p:cSldViewPr snapToGrid="0" showGuides="1">
      <p:cViewPr varScale="1">
        <p:scale>
          <a:sx n="86" d="100"/>
          <a:sy n="86" d="100"/>
        </p:scale>
        <p:origin x="816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8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leli\Dropbox\GTAC-ECPT\EC%20Spend%20Analysis%20Data\20200729%20Deep%20Dive%20into%20Computer%20Servi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Variation in unit prices for laptops, CPUs, and notebooks purchased in FY 2018/19 ( R 000)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General</c:formatCode>
                <c:ptCount val="3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</c:numCache>
            </c:numRef>
          </c:cat>
          <c:val>
            <c:numRef>
              <c:f>Sheet1!$B$2:$B$32</c:f>
              <c:numCache>
                <c:formatCode>_(* #,##0.00_);_(* \(#,##0.00\);_(* "-"??_);_(@_)</c:formatCode>
                <c:ptCount val="31"/>
                <c:pt idx="0">
                  <c:v>52.002927727272734</c:v>
                </c:pt>
                <c:pt idx="1">
                  <c:v>44.190509374999991</c:v>
                </c:pt>
                <c:pt idx="2">
                  <c:v>38.64</c:v>
                </c:pt>
                <c:pt idx="3">
                  <c:v>30.324999999999999</c:v>
                </c:pt>
                <c:pt idx="4">
                  <c:v>29.790009999999999</c:v>
                </c:pt>
                <c:pt idx="5">
                  <c:v>29.549019999999999</c:v>
                </c:pt>
                <c:pt idx="6">
                  <c:v>27.991620649350644</c:v>
                </c:pt>
                <c:pt idx="7">
                  <c:v>26.204660000000001</c:v>
                </c:pt>
                <c:pt idx="8">
                  <c:v>22.850474375000001</c:v>
                </c:pt>
                <c:pt idx="9">
                  <c:v>22.712713529411765</c:v>
                </c:pt>
                <c:pt idx="10">
                  <c:v>19.941115</c:v>
                </c:pt>
                <c:pt idx="11">
                  <c:v>19.890336923076923</c:v>
                </c:pt>
                <c:pt idx="12">
                  <c:v>19.84</c:v>
                </c:pt>
                <c:pt idx="13">
                  <c:v>19.179629166666668</c:v>
                </c:pt>
                <c:pt idx="14">
                  <c:v>19.131121153846156</c:v>
                </c:pt>
                <c:pt idx="15">
                  <c:v>18.968345365853661</c:v>
                </c:pt>
                <c:pt idx="16">
                  <c:v>18.7224346</c:v>
                </c:pt>
                <c:pt idx="17">
                  <c:v>18.625400000000003</c:v>
                </c:pt>
                <c:pt idx="18">
                  <c:v>17.636634999999998</c:v>
                </c:pt>
                <c:pt idx="19">
                  <c:v>17.46827</c:v>
                </c:pt>
                <c:pt idx="20">
                  <c:v>16.67568</c:v>
                </c:pt>
                <c:pt idx="21">
                  <c:v>16.659117414965987</c:v>
                </c:pt>
                <c:pt idx="22">
                  <c:v>15.5868912</c:v>
                </c:pt>
                <c:pt idx="23">
                  <c:v>14.905209999999999</c:v>
                </c:pt>
                <c:pt idx="24">
                  <c:v>14.804237499999999</c:v>
                </c:pt>
                <c:pt idx="25">
                  <c:v>12.805299999999999</c:v>
                </c:pt>
                <c:pt idx="26">
                  <c:v>12.756346599821747</c:v>
                </c:pt>
                <c:pt idx="27">
                  <c:v>12.013436666666669</c:v>
                </c:pt>
                <c:pt idx="28">
                  <c:v>11.677122352941176</c:v>
                </c:pt>
                <c:pt idx="29">
                  <c:v>11.325602558139535</c:v>
                </c:pt>
                <c:pt idx="30">
                  <c:v>7.0485899999999999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E-47A8-A670-976200D52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530600"/>
        <c:axId val="584528960"/>
      </c:barChart>
      <c:catAx>
        <c:axId val="58453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4528960"/>
        <c:crosses val="autoZero"/>
        <c:auto val="1"/>
        <c:lblAlgn val="ctr"/>
        <c:lblOffset val="100"/>
        <c:noMultiLvlLbl val="0"/>
      </c:catAx>
      <c:valAx>
        <c:axId val="584528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58453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i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i="1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Variation of unit prices for expenditure on laptop bags and cases and similar accessories in 2018/19 (R 000)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2069179758327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368138765263042E-2"/>
          <c:y val="0.10928316737471655"/>
          <c:w val="0.90586696590462423"/>
          <c:h val="0.82972434752104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Sheet2!$F$51</c:f>
              <c:strCache>
                <c:ptCount val="1"/>
                <c:pt idx="0">
                  <c:v>Unit price (R 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Sheet2!$E$52:$E$95</c:f>
              <c:numCache>
                <c:formatCode>General</c:formatCode>
                <c:ptCount val="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</c:numCache>
            </c:numRef>
          </c:cat>
          <c:val>
            <c:numRef>
              <c:f>Sheet2!$F$52:$F$95</c:f>
              <c:numCache>
                <c:formatCode>_-* #,##0.0_-;\-* #,##0.0_-;_-* "-"??_-;_-@_-</c:formatCode>
                <c:ptCount val="44"/>
                <c:pt idx="0">
                  <c:v>11.43675</c:v>
                </c:pt>
                <c:pt idx="1">
                  <c:v>10.26</c:v>
                </c:pt>
                <c:pt idx="2">
                  <c:v>7.9950000000000001</c:v>
                </c:pt>
                <c:pt idx="3">
                  <c:v>7.3831199999999999</c:v>
                </c:pt>
                <c:pt idx="4">
                  <c:v>7.2523749999999998</c:v>
                </c:pt>
                <c:pt idx="5">
                  <c:v>7.18</c:v>
                </c:pt>
                <c:pt idx="6">
                  <c:v>7.1624999999999996</c:v>
                </c:pt>
                <c:pt idx="7">
                  <c:v>4.9833299999999996</c:v>
                </c:pt>
                <c:pt idx="8">
                  <c:v>4.95</c:v>
                </c:pt>
                <c:pt idx="9">
                  <c:v>4.8</c:v>
                </c:pt>
                <c:pt idx="10">
                  <c:v>4.5990000000000002</c:v>
                </c:pt>
                <c:pt idx="11">
                  <c:v>4.25</c:v>
                </c:pt>
                <c:pt idx="12">
                  <c:v>4.1685413333333328</c:v>
                </c:pt>
                <c:pt idx="13">
                  <c:v>3.7490000000000001</c:v>
                </c:pt>
                <c:pt idx="14">
                  <c:v>2.8</c:v>
                </c:pt>
                <c:pt idx="15">
                  <c:v>2.4959000000000002</c:v>
                </c:pt>
                <c:pt idx="16">
                  <c:v>2.1930000000000001</c:v>
                </c:pt>
                <c:pt idx="17">
                  <c:v>2.1733333333333333</c:v>
                </c:pt>
                <c:pt idx="18">
                  <c:v>2</c:v>
                </c:pt>
                <c:pt idx="19">
                  <c:v>1.5234874999999999</c:v>
                </c:pt>
                <c:pt idx="20">
                  <c:v>1.5</c:v>
                </c:pt>
                <c:pt idx="21">
                  <c:v>1.248</c:v>
                </c:pt>
                <c:pt idx="22">
                  <c:v>1.2288333333333332</c:v>
                </c:pt>
                <c:pt idx="23">
                  <c:v>1.2</c:v>
                </c:pt>
                <c:pt idx="24">
                  <c:v>1.1999068421052632</c:v>
                </c:pt>
                <c:pt idx="25">
                  <c:v>1.0589105882352943</c:v>
                </c:pt>
                <c:pt idx="26">
                  <c:v>1.0049999999999999</c:v>
                </c:pt>
                <c:pt idx="27">
                  <c:v>0.93200000000000005</c:v>
                </c:pt>
                <c:pt idx="28">
                  <c:v>0.92582333333333333</c:v>
                </c:pt>
                <c:pt idx="29">
                  <c:v>0.91756878787878793</c:v>
                </c:pt>
                <c:pt idx="30">
                  <c:v>0.87749999999999995</c:v>
                </c:pt>
                <c:pt idx="31">
                  <c:v>0.87654499999999991</c:v>
                </c:pt>
                <c:pt idx="32">
                  <c:v>0.78544999999999998</c:v>
                </c:pt>
                <c:pt idx="33">
                  <c:v>0.77500000000000002</c:v>
                </c:pt>
                <c:pt idx="34">
                  <c:v>0.69</c:v>
                </c:pt>
                <c:pt idx="35">
                  <c:v>0.66</c:v>
                </c:pt>
                <c:pt idx="36">
                  <c:v>0.627</c:v>
                </c:pt>
                <c:pt idx="37">
                  <c:v>0.61428562499999995</c:v>
                </c:pt>
                <c:pt idx="38">
                  <c:v>0.5845866666666667</c:v>
                </c:pt>
                <c:pt idx="39">
                  <c:v>0.57229241379310336</c:v>
                </c:pt>
                <c:pt idx="40">
                  <c:v>0.33017000000000002</c:v>
                </c:pt>
                <c:pt idx="41">
                  <c:v>0.26649</c:v>
                </c:pt>
                <c:pt idx="42">
                  <c:v>0.21169833333333335</c:v>
                </c:pt>
                <c:pt idx="43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8-409C-A4D3-C1C9EAB8B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681808"/>
        <c:axId val="678687384"/>
      </c:barChart>
      <c:catAx>
        <c:axId val="6786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687384"/>
        <c:crosses val="autoZero"/>
        <c:auto val="1"/>
        <c:lblAlgn val="ctr"/>
        <c:lblOffset val="100"/>
        <c:noMultiLvlLbl val="0"/>
      </c:catAx>
      <c:valAx>
        <c:axId val="67868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68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 custLinFactNeighborX="-18795" custLinFactNeighborY="59569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0" y="0"/>
          <a:ext cx="2702800" cy="783099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0" y="0"/>
        <a:ext cx="2507025" cy="783099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783099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555176" y="0"/>
        <a:ext cx="1919701" cy="783099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783099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730991" y="0"/>
        <a:ext cx="1919701" cy="783099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783099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879658" y="0"/>
        <a:ext cx="1919701" cy="783099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783099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9041899" y="0"/>
        <a:ext cx="1919701" cy="78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0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15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1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Video… 2 / 3 expenditure…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Video… 2 / 3 expenditure…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5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Video… 2 / 3 expenditure…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7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891452-2775-4B2D-9D81-B8EB49F97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4.4.3 Procurement Spend Analysis</a:t>
            </a:r>
            <a:endParaRPr lang="en-Z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4FB1CD-6620-4701-A773-5B3243D72AC3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4: Expenditure Analysis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811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Key fields of interest in LOGIS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711A2F-2A1F-4D5E-A093-B2E553696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20335"/>
              </p:ext>
            </p:extLst>
          </p:nvPr>
        </p:nvGraphicFramePr>
        <p:xfrm>
          <a:off x="966301" y="963290"/>
          <a:ext cx="10708247" cy="37734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46340">
                  <a:extLst>
                    <a:ext uri="{9D8B030D-6E8A-4147-A177-3AD203B41FA5}">
                      <a16:colId xmlns:a16="http://schemas.microsoft.com/office/drawing/2014/main" val="3194295153"/>
                    </a:ext>
                  </a:extLst>
                </a:gridCol>
                <a:gridCol w="3926548">
                  <a:extLst>
                    <a:ext uri="{9D8B030D-6E8A-4147-A177-3AD203B41FA5}">
                      <a16:colId xmlns:a16="http://schemas.microsoft.com/office/drawing/2014/main" val="3966830184"/>
                    </a:ext>
                  </a:extLst>
                </a:gridCol>
                <a:gridCol w="4535359">
                  <a:extLst>
                    <a:ext uri="{9D8B030D-6E8A-4147-A177-3AD203B41FA5}">
                      <a16:colId xmlns:a16="http://schemas.microsoft.com/office/drawing/2014/main" val="2460991168"/>
                    </a:ext>
                  </a:extLst>
                </a:gridCol>
              </a:tblGrid>
              <a:tr h="457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LOGIS Field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65863"/>
                  </a:ext>
                </a:extLst>
              </a:tr>
              <a:tr h="567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name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DimSupplier.SupplierName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DimSupplier.SupplierNumber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836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DimSupplier.BusinessRegistrtionNumberNum</a:t>
                      </a:r>
                      <a:endParaRPr lang="en-ZA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ContractID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554660"/>
                  </a:ext>
                </a:extLst>
              </a:tr>
              <a:tr h="688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identifiers 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DimItem.MIINDescription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DimItem.ICNDescription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DimItem.ItemShortDescription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DimItem.ItemTypeDescription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0246433"/>
                  </a:ext>
                </a:extLst>
              </a:tr>
              <a:tr h="1095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and cost information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QuotationPrice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OrderQuotedPrice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UnitOfIssue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UnitOfIssueDescription</a:t>
                      </a:r>
                      <a:endParaRPr lang="en-ZA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PaymentUnitPrice</a:t>
                      </a:r>
                      <a:endParaRPr lang="en-ZA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ContractPrice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833781"/>
                  </a:ext>
                </a:extLst>
              </a:tr>
              <a:tr h="570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Buyer and end user details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483626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DimStore.ILDescription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483626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DimCostCenter.CostCenterName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2428641"/>
                  </a:ext>
                </a:extLst>
              </a:tr>
              <a:tr h="288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Spend Amounts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483626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Years and Grand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9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13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logis</a:t>
            </a:r>
            <a:r>
              <a:rPr lang="en-US" sz="2800" dirty="0"/>
              <a:t> analysis can tell you……..</a:t>
            </a:r>
            <a:endParaRPr lang="en-ZA" dirty="0"/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438416-3F82-4DBB-A7A7-067EC95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69851"/>
            <a:ext cx="10860928" cy="381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</a:rPr>
              <a:t>The number of suppliers and buyers for the top commodity groups as well as …..</a:t>
            </a:r>
            <a:endParaRPr lang="en-GB" sz="1800" b="1" i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ZA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B51B03-BFD0-4AFC-AFEE-A80E11086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43592"/>
              </p:ext>
            </p:extLst>
          </p:nvPr>
        </p:nvGraphicFramePr>
        <p:xfrm>
          <a:off x="362441" y="1039165"/>
          <a:ext cx="11418481" cy="5562163"/>
        </p:xfrm>
        <a:graphic>
          <a:graphicData uri="http://schemas.openxmlformats.org/drawingml/2006/table">
            <a:tbl>
              <a:tblPr firstRow="1" firstCol="1" bandRow="1"/>
              <a:tblGrid>
                <a:gridCol w="3266305">
                  <a:extLst>
                    <a:ext uri="{9D8B030D-6E8A-4147-A177-3AD203B41FA5}">
                      <a16:colId xmlns:a16="http://schemas.microsoft.com/office/drawing/2014/main" val="2977353195"/>
                    </a:ext>
                  </a:extLst>
                </a:gridCol>
                <a:gridCol w="2202785">
                  <a:extLst>
                    <a:ext uri="{9D8B030D-6E8A-4147-A177-3AD203B41FA5}">
                      <a16:colId xmlns:a16="http://schemas.microsoft.com/office/drawing/2014/main" val="76357332"/>
                    </a:ext>
                  </a:extLst>
                </a:gridCol>
                <a:gridCol w="1305337">
                  <a:extLst>
                    <a:ext uri="{9D8B030D-6E8A-4147-A177-3AD203B41FA5}">
                      <a16:colId xmlns:a16="http://schemas.microsoft.com/office/drawing/2014/main" val="879331212"/>
                    </a:ext>
                  </a:extLst>
                </a:gridCol>
                <a:gridCol w="1121865">
                  <a:extLst>
                    <a:ext uri="{9D8B030D-6E8A-4147-A177-3AD203B41FA5}">
                      <a16:colId xmlns:a16="http://schemas.microsoft.com/office/drawing/2014/main" val="3620700054"/>
                    </a:ext>
                  </a:extLst>
                </a:gridCol>
                <a:gridCol w="1188476">
                  <a:extLst>
                    <a:ext uri="{9D8B030D-6E8A-4147-A177-3AD203B41FA5}">
                      <a16:colId xmlns:a16="http://schemas.microsoft.com/office/drawing/2014/main" val="3313199999"/>
                    </a:ext>
                  </a:extLst>
                </a:gridCol>
                <a:gridCol w="1121865">
                  <a:extLst>
                    <a:ext uri="{9D8B030D-6E8A-4147-A177-3AD203B41FA5}">
                      <a16:colId xmlns:a16="http://schemas.microsoft.com/office/drawing/2014/main" val="2813031470"/>
                    </a:ext>
                  </a:extLst>
                </a:gridCol>
                <a:gridCol w="1211848">
                  <a:extLst>
                    <a:ext uri="{9D8B030D-6E8A-4147-A177-3AD203B41FA5}">
                      <a16:colId xmlns:a16="http://schemas.microsoft.com/office/drawing/2014/main" val="2218231024"/>
                    </a:ext>
                  </a:extLst>
                </a:gridCol>
              </a:tblGrid>
              <a:tr h="570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Expenditure Category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Commodity group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(R 000)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of stores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of suppliers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of Depts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 No. of Suppliers per Dept.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7291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Security services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Outsourced security services and contractors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717,315.42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77926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Property payments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Property payments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675,884.79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1,169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06852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communication services, equipment or accessories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565,233.02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04068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Travel and subsistence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Domestic Travel: Accommodation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453,104.43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91068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Contractors: Other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 personnel and labourers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392,485.11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00832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Entertainment, events, and venues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Venues and facilities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332,609.42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18827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Fleet services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Finance leases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315,945.85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28660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Fleet services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Fuel, oil, and lubricants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311,378.49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54671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Contractors: Other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Non-infrastructure maintenance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297,186.65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21394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Computer services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SITA services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293,235.51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64182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Consultants: Bus. and advisory services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Consultants: Financial management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226,910.26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61576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expenses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Printing and publication services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208,829.44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68813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Consultants: Business and advisory services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Consultants: Audit related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197,480.30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22411"/>
                  </a:ext>
                </a:extLst>
              </a:tr>
              <a:tr h="30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staff costs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 and development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118,793.05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8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50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logis</a:t>
            </a:r>
            <a:r>
              <a:rPr lang="en-US" sz="2800" dirty="0"/>
              <a:t> analysis will also allow you to identify……</a:t>
            </a:r>
            <a:endParaRPr lang="en-ZA" dirty="0"/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438416-3F82-4DBB-A7A7-067EC95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69851"/>
            <a:ext cx="10860928" cy="754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</a:rPr>
              <a:t>The number of suppliers and buyers per </a:t>
            </a:r>
            <a:r>
              <a:rPr lang="en-ZA" sz="1800" b="1" u="sng" dirty="0">
                <a:latin typeface="Arial" panose="020B0604020202020204" pitchFamily="34" charset="0"/>
                <a:ea typeface="Calibri" panose="020F0502020204030204" pitchFamily="34" charset="0"/>
              </a:rPr>
              <a:t>purchased items </a:t>
            </a: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</a:rPr>
              <a:t>within each commodity groups</a:t>
            </a:r>
            <a:endParaRPr lang="en-GB" sz="1800" b="1" i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ZA" sz="1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F24F45-FCDF-4A2A-A362-50BAF0C65B83}"/>
              </a:ext>
            </a:extLst>
          </p:cNvPr>
          <p:cNvGraphicFramePr>
            <a:graphicFrameLocks noGrp="1"/>
          </p:cNvGraphicFramePr>
          <p:nvPr/>
        </p:nvGraphicFramePr>
        <p:xfrm>
          <a:off x="314096" y="1047307"/>
          <a:ext cx="9501300" cy="4973426"/>
        </p:xfrm>
        <a:graphic>
          <a:graphicData uri="http://schemas.openxmlformats.org/drawingml/2006/table">
            <a:tbl>
              <a:tblPr firstRow="1" firstCol="1" bandRow="1"/>
              <a:tblGrid>
                <a:gridCol w="2053889">
                  <a:extLst>
                    <a:ext uri="{9D8B030D-6E8A-4147-A177-3AD203B41FA5}">
                      <a16:colId xmlns:a16="http://schemas.microsoft.com/office/drawing/2014/main" val="3558162258"/>
                    </a:ext>
                  </a:extLst>
                </a:gridCol>
                <a:gridCol w="2033269">
                  <a:extLst>
                    <a:ext uri="{9D8B030D-6E8A-4147-A177-3AD203B41FA5}">
                      <a16:colId xmlns:a16="http://schemas.microsoft.com/office/drawing/2014/main" val="1682882801"/>
                    </a:ext>
                  </a:extLst>
                </a:gridCol>
                <a:gridCol w="1462054">
                  <a:extLst>
                    <a:ext uri="{9D8B030D-6E8A-4147-A177-3AD203B41FA5}">
                      <a16:colId xmlns:a16="http://schemas.microsoft.com/office/drawing/2014/main" val="392908531"/>
                    </a:ext>
                  </a:extLst>
                </a:gridCol>
                <a:gridCol w="876408">
                  <a:extLst>
                    <a:ext uri="{9D8B030D-6E8A-4147-A177-3AD203B41FA5}">
                      <a16:colId xmlns:a16="http://schemas.microsoft.com/office/drawing/2014/main" val="2601927606"/>
                    </a:ext>
                  </a:extLst>
                </a:gridCol>
                <a:gridCol w="877439">
                  <a:extLst>
                    <a:ext uri="{9D8B030D-6E8A-4147-A177-3AD203B41FA5}">
                      <a16:colId xmlns:a16="http://schemas.microsoft.com/office/drawing/2014/main" val="3237002353"/>
                    </a:ext>
                  </a:extLst>
                </a:gridCol>
                <a:gridCol w="1175419">
                  <a:extLst>
                    <a:ext uri="{9D8B030D-6E8A-4147-A177-3AD203B41FA5}">
                      <a16:colId xmlns:a16="http://schemas.microsoft.com/office/drawing/2014/main" val="4150446537"/>
                    </a:ext>
                  </a:extLst>
                </a:gridCol>
                <a:gridCol w="1022822">
                  <a:extLst>
                    <a:ext uri="{9D8B030D-6E8A-4147-A177-3AD203B41FA5}">
                      <a16:colId xmlns:a16="http://schemas.microsoft.com/office/drawing/2014/main" val="2378343340"/>
                    </a:ext>
                  </a:extLst>
                </a:gridCol>
              </a:tblGrid>
              <a:tr h="22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Category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item lowest level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 of Spend Amount (R 000)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stores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of suppliers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of Depts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74928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Health Laboratory Services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736,069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12995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stationary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333,718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66950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Prescribed textbooks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254,331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77791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supplies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191,278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69896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Non-specified school furniture and equipment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171,164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35273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Assistive device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71974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 Products and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Plaletes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136,829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22750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nutrition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119,308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35112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and chemical waste removal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62,869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10350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consumables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53,670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86510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supplies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68637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48,449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58045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Seeds and seedlings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30,979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95125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 medicine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28,441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66817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Fertilizer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38512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Agricultural services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25,603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77818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nutrition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13682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service delivery items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services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030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1AE7FB-6D9C-4AC9-98A4-E9CD8D6E7026}"/>
              </a:ext>
            </a:extLst>
          </p:cNvPr>
          <p:cNvSpPr txBox="1"/>
          <p:nvPr/>
        </p:nvSpPr>
        <p:spPr>
          <a:xfrm>
            <a:off x="9942396" y="2690037"/>
            <a:ext cx="2052083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This helps identify potential opportunities for supplier rationalisation to improve transaction costs and maybe get better pricing</a:t>
            </a:r>
          </a:p>
        </p:txBody>
      </p:sp>
    </p:spTree>
    <p:extLst>
      <p:ext uri="{BB962C8B-B14F-4D97-AF65-F5344CB8AC3E}">
        <p14:creationId xmlns:p14="http://schemas.microsoft.com/office/powerpoint/2010/main" val="9523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438416-3F82-4DBB-A7A7-067EC95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69851"/>
            <a:ext cx="10860928" cy="754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</a:rPr>
              <a:t>Variation in unit costs for specific items groups (1 of 2)</a:t>
            </a:r>
            <a:endParaRPr lang="en-GB" sz="1800" b="1" i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ZA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0DFDE6-9AE1-4B52-948C-CBA820BAC25E}"/>
              </a:ext>
            </a:extLst>
          </p:cNvPr>
          <p:cNvGraphicFramePr/>
          <p:nvPr/>
        </p:nvGraphicFramePr>
        <p:xfrm>
          <a:off x="824253" y="1047307"/>
          <a:ext cx="78867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25924D-8E40-4060-8B1D-6E1D3CF3177E}"/>
              </a:ext>
            </a:extLst>
          </p:cNvPr>
          <p:cNvSpPr txBox="1"/>
          <p:nvPr/>
        </p:nvSpPr>
        <p:spPr>
          <a:xfrm>
            <a:off x="2913321" y="576284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Purchasing Events / Unique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Logis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Entries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8BDB-730B-445B-A54C-A696EA3007A8}"/>
              </a:ext>
            </a:extLst>
          </p:cNvPr>
          <p:cNvSpPr txBox="1"/>
          <p:nvPr/>
        </p:nvSpPr>
        <p:spPr>
          <a:xfrm>
            <a:off x="8969542" y="2209661"/>
            <a:ext cx="291397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This helps identify potential opportunities to issue pricing guidelines / price lists for standard items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8F5D3616-1C21-4FAB-831F-8D31082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logis</a:t>
            </a:r>
            <a:r>
              <a:rPr lang="en-US" sz="2800" dirty="0"/>
              <a:t> analysis will also allow you to identify……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285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438416-3F82-4DBB-A7A7-067EC950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69851"/>
            <a:ext cx="10860928" cy="754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b="1" dirty="0">
                <a:latin typeface="Arial" panose="020B0604020202020204" pitchFamily="34" charset="0"/>
                <a:ea typeface="Calibri" panose="020F0502020204030204" pitchFamily="34" charset="0"/>
              </a:rPr>
              <a:t>Variation in unit costs for specific items groups (2 of 2)</a:t>
            </a:r>
            <a:endParaRPr lang="en-GB" sz="1800" b="1" i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ZA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5924D-8E40-4060-8B1D-6E1D3CF3177E}"/>
              </a:ext>
            </a:extLst>
          </p:cNvPr>
          <p:cNvSpPr txBox="1"/>
          <p:nvPr/>
        </p:nvSpPr>
        <p:spPr>
          <a:xfrm>
            <a:off x="2913321" y="576284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Purchasing Events / Unique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Logis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Entries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3336AD-4B38-4950-87BB-DB522790F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970280"/>
              </p:ext>
            </p:extLst>
          </p:nvPr>
        </p:nvGraphicFramePr>
        <p:xfrm>
          <a:off x="824253" y="1215965"/>
          <a:ext cx="7886700" cy="464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BDBBB5-EED6-4581-AC99-D6C3DDB03620}"/>
              </a:ext>
            </a:extLst>
          </p:cNvPr>
          <p:cNvSpPr txBox="1"/>
          <p:nvPr/>
        </p:nvSpPr>
        <p:spPr>
          <a:xfrm>
            <a:off x="8949222" y="2931021"/>
            <a:ext cx="291397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This helps identify potential opportunities to issue pricing guidelines / price lists for standard items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9EF639F-FE4E-4338-B88A-D8BDD87E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logis</a:t>
            </a:r>
            <a:r>
              <a:rPr lang="en-US" sz="2800" dirty="0"/>
              <a:t> analysis will also allow you to identify……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199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54913"/>
            <a:ext cx="10528512" cy="408052"/>
          </a:xfrm>
        </p:spPr>
        <p:txBody>
          <a:bodyPr/>
          <a:lstStyle/>
          <a:p>
            <a:r>
              <a:rPr lang="en-ZA" dirty="0"/>
              <a:t>Also make use of contract information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D53A38-8092-46E1-AAAD-B69D05D77DAC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 dirty="0">
                <a:solidFill>
                  <a:srgbClr val="000000"/>
                </a:solidFill>
                <a:ea typeface="+mj-ea"/>
                <a:cs typeface="+mj-cs"/>
              </a:rPr>
              <a:t>Besides </a:t>
            </a:r>
            <a:r>
              <a:rPr lang="en-US" altLang="en-US" sz="1800" b="1" dirty="0" err="1">
                <a:solidFill>
                  <a:srgbClr val="000000"/>
                </a:solidFill>
                <a:ea typeface="+mj-ea"/>
                <a:cs typeface="+mj-cs"/>
              </a:rPr>
              <a:t>Logis</a:t>
            </a:r>
            <a:r>
              <a:rPr lang="en-US" altLang="en-US" sz="1800" b="1" dirty="0">
                <a:solidFill>
                  <a:srgbClr val="000000"/>
                </a:solidFill>
                <a:ea typeface="+mj-ea"/>
                <a:cs typeface="+mj-cs"/>
              </a:rPr>
              <a:t>, e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xamining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the existing contracts </a:t>
            </a:r>
            <a:r>
              <a:rPr lang="en-US" altLang="en-US" sz="1800" b="1" dirty="0">
                <a:solidFill>
                  <a:srgbClr val="000000"/>
                </a:solidFill>
                <a:ea typeface="+mj-ea"/>
                <a:cs typeface="+mj-cs"/>
              </a:rPr>
              <a:t>can also generate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insights into the unique requirements of each business unit / department</a:t>
            </a:r>
            <a:endParaRPr lang="en-ZA" sz="1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71EF33-CB67-42BF-A68F-C501A7B23D65}"/>
              </a:ext>
            </a:extLst>
          </p:cNvPr>
          <p:cNvGrpSpPr/>
          <p:nvPr/>
        </p:nvGrpSpPr>
        <p:grpSpPr>
          <a:xfrm>
            <a:off x="1776413" y="1727200"/>
            <a:ext cx="9490301" cy="4676775"/>
            <a:chOff x="1776413" y="1727200"/>
            <a:chExt cx="6459537" cy="4676775"/>
          </a:xfrm>
        </p:grpSpPr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C27CE76E-0547-43A3-ABEC-17E924EC6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413" y="2025650"/>
              <a:ext cx="3176587" cy="3079750"/>
              <a:chOff x="927" y="1276"/>
              <a:chExt cx="2037" cy="2553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66B53D62-254A-4C6B-8E61-89A9A2729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3581"/>
                <a:ext cx="365" cy="248"/>
              </a:xfrm>
              <a:custGeom>
                <a:avLst/>
                <a:gdLst>
                  <a:gd name="T0" fmla="*/ 233 w 365"/>
                  <a:gd name="T1" fmla="*/ 0 h 248"/>
                  <a:gd name="T2" fmla="*/ 48 w 365"/>
                  <a:gd name="T3" fmla="*/ 17 h 248"/>
                  <a:gd name="T4" fmla="*/ 27 w 365"/>
                  <a:gd name="T5" fmla="*/ 34 h 248"/>
                  <a:gd name="T6" fmla="*/ 18 w 365"/>
                  <a:gd name="T7" fmla="*/ 56 h 248"/>
                  <a:gd name="T8" fmla="*/ 6 w 365"/>
                  <a:gd name="T9" fmla="*/ 78 h 248"/>
                  <a:gd name="T10" fmla="*/ 0 w 365"/>
                  <a:gd name="T11" fmla="*/ 112 h 248"/>
                  <a:gd name="T12" fmla="*/ 0 w 365"/>
                  <a:gd name="T13" fmla="*/ 151 h 248"/>
                  <a:gd name="T14" fmla="*/ 6 w 365"/>
                  <a:gd name="T15" fmla="*/ 173 h 248"/>
                  <a:gd name="T16" fmla="*/ 18 w 365"/>
                  <a:gd name="T17" fmla="*/ 195 h 248"/>
                  <a:gd name="T18" fmla="*/ 36 w 365"/>
                  <a:gd name="T19" fmla="*/ 216 h 248"/>
                  <a:gd name="T20" fmla="*/ 60 w 365"/>
                  <a:gd name="T21" fmla="*/ 234 h 248"/>
                  <a:gd name="T22" fmla="*/ 81 w 365"/>
                  <a:gd name="T23" fmla="*/ 242 h 248"/>
                  <a:gd name="T24" fmla="*/ 103 w 365"/>
                  <a:gd name="T25" fmla="*/ 247 h 248"/>
                  <a:gd name="T26" fmla="*/ 130 w 365"/>
                  <a:gd name="T27" fmla="*/ 247 h 248"/>
                  <a:gd name="T28" fmla="*/ 127 w 365"/>
                  <a:gd name="T29" fmla="*/ 247 h 248"/>
                  <a:gd name="T30" fmla="*/ 273 w 365"/>
                  <a:gd name="T31" fmla="*/ 229 h 248"/>
                  <a:gd name="T32" fmla="*/ 364 w 365"/>
                  <a:gd name="T33" fmla="*/ 0 h 248"/>
                  <a:gd name="T34" fmla="*/ 233 w 365"/>
                  <a:gd name="T3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5" h="248">
                    <a:moveTo>
                      <a:pt x="233" y="0"/>
                    </a:moveTo>
                    <a:lnTo>
                      <a:pt x="48" y="17"/>
                    </a:lnTo>
                    <a:lnTo>
                      <a:pt x="27" y="34"/>
                    </a:lnTo>
                    <a:lnTo>
                      <a:pt x="18" y="56"/>
                    </a:lnTo>
                    <a:lnTo>
                      <a:pt x="6" y="78"/>
                    </a:lnTo>
                    <a:lnTo>
                      <a:pt x="0" y="112"/>
                    </a:lnTo>
                    <a:lnTo>
                      <a:pt x="0" y="151"/>
                    </a:lnTo>
                    <a:lnTo>
                      <a:pt x="6" y="173"/>
                    </a:lnTo>
                    <a:lnTo>
                      <a:pt x="18" y="195"/>
                    </a:lnTo>
                    <a:lnTo>
                      <a:pt x="36" y="216"/>
                    </a:lnTo>
                    <a:lnTo>
                      <a:pt x="60" y="234"/>
                    </a:lnTo>
                    <a:lnTo>
                      <a:pt x="81" y="242"/>
                    </a:lnTo>
                    <a:lnTo>
                      <a:pt x="103" y="247"/>
                    </a:lnTo>
                    <a:lnTo>
                      <a:pt x="130" y="247"/>
                    </a:lnTo>
                    <a:lnTo>
                      <a:pt x="127" y="247"/>
                    </a:lnTo>
                    <a:lnTo>
                      <a:pt x="273" y="229"/>
                    </a:lnTo>
                    <a:lnTo>
                      <a:pt x="364" y="0"/>
                    </a:lnTo>
                    <a:lnTo>
                      <a:pt x="233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47A91626-A66E-4E0E-8D8D-040D4CF1C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" y="1276"/>
                <a:ext cx="2037" cy="2553"/>
              </a:xfrm>
              <a:custGeom>
                <a:avLst/>
                <a:gdLst>
                  <a:gd name="T0" fmla="*/ 115 w 2037"/>
                  <a:gd name="T1" fmla="*/ 12 h 2553"/>
                  <a:gd name="T2" fmla="*/ 72 w 2037"/>
                  <a:gd name="T3" fmla="*/ 47 h 2553"/>
                  <a:gd name="T4" fmla="*/ 24 w 2037"/>
                  <a:gd name="T5" fmla="*/ 116 h 2553"/>
                  <a:gd name="T6" fmla="*/ 6 w 2037"/>
                  <a:gd name="T7" fmla="*/ 189 h 2553"/>
                  <a:gd name="T8" fmla="*/ 0 w 2037"/>
                  <a:gd name="T9" fmla="*/ 275 h 2553"/>
                  <a:gd name="T10" fmla="*/ 9 w 2037"/>
                  <a:gd name="T11" fmla="*/ 349 h 2553"/>
                  <a:gd name="T12" fmla="*/ 36 w 2037"/>
                  <a:gd name="T13" fmla="*/ 469 h 2553"/>
                  <a:gd name="T14" fmla="*/ 109 w 2037"/>
                  <a:gd name="T15" fmla="*/ 672 h 2553"/>
                  <a:gd name="T16" fmla="*/ 196 w 2037"/>
                  <a:gd name="T17" fmla="*/ 900 h 2553"/>
                  <a:gd name="T18" fmla="*/ 275 w 2037"/>
                  <a:gd name="T19" fmla="*/ 1133 h 2553"/>
                  <a:gd name="T20" fmla="*/ 336 w 2037"/>
                  <a:gd name="T21" fmla="*/ 1435 h 2553"/>
                  <a:gd name="T22" fmla="*/ 375 w 2037"/>
                  <a:gd name="T23" fmla="*/ 1801 h 2553"/>
                  <a:gd name="T24" fmla="*/ 393 w 2037"/>
                  <a:gd name="T25" fmla="*/ 2064 h 2553"/>
                  <a:gd name="T26" fmla="*/ 393 w 2037"/>
                  <a:gd name="T27" fmla="*/ 2263 h 2553"/>
                  <a:gd name="T28" fmla="*/ 366 w 2037"/>
                  <a:gd name="T29" fmla="*/ 2409 h 2553"/>
                  <a:gd name="T30" fmla="*/ 336 w 2037"/>
                  <a:gd name="T31" fmla="*/ 2495 h 2553"/>
                  <a:gd name="T32" fmla="*/ 306 w 2037"/>
                  <a:gd name="T33" fmla="*/ 2534 h 2553"/>
                  <a:gd name="T34" fmla="*/ 475 w 2037"/>
                  <a:gd name="T35" fmla="*/ 2530 h 2553"/>
                  <a:gd name="T36" fmla="*/ 1114 w 2037"/>
                  <a:gd name="T37" fmla="*/ 2431 h 2553"/>
                  <a:gd name="T38" fmla="*/ 1696 w 2037"/>
                  <a:gd name="T39" fmla="*/ 2375 h 2553"/>
                  <a:gd name="T40" fmla="*/ 1936 w 2037"/>
                  <a:gd name="T41" fmla="*/ 2383 h 2553"/>
                  <a:gd name="T42" fmla="*/ 1984 w 2037"/>
                  <a:gd name="T43" fmla="*/ 2340 h 2553"/>
                  <a:gd name="T44" fmla="*/ 2017 w 2037"/>
                  <a:gd name="T45" fmla="*/ 2241 h 2553"/>
                  <a:gd name="T46" fmla="*/ 2036 w 2037"/>
                  <a:gd name="T47" fmla="*/ 2107 h 2553"/>
                  <a:gd name="T48" fmla="*/ 2032 w 2037"/>
                  <a:gd name="T49" fmla="*/ 1931 h 2553"/>
                  <a:gd name="T50" fmla="*/ 2008 w 2037"/>
                  <a:gd name="T51" fmla="*/ 1676 h 2553"/>
                  <a:gd name="T52" fmla="*/ 1942 w 2037"/>
                  <a:gd name="T53" fmla="*/ 1344 h 2553"/>
                  <a:gd name="T54" fmla="*/ 1863 w 2037"/>
                  <a:gd name="T55" fmla="*/ 1047 h 2553"/>
                  <a:gd name="T56" fmla="*/ 1769 w 2037"/>
                  <a:gd name="T57" fmla="*/ 771 h 2553"/>
                  <a:gd name="T58" fmla="*/ 1663 w 2037"/>
                  <a:gd name="T59" fmla="*/ 469 h 2553"/>
                  <a:gd name="T60" fmla="*/ 1630 w 2037"/>
                  <a:gd name="T61" fmla="*/ 336 h 2553"/>
                  <a:gd name="T62" fmla="*/ 1623 w 2037"/>
                  <a:gd name="T63" fmla="*/ 232 h 2553"/>
                  <a:gd name="T64" fmla="*/ 1663 w 2037"/>
                  <a:gd name="T65" fmla="*/ 25 h 2553"/>
                  <a:gd name="T66" fmla="*/ 130 w 2037"/>
                  <a:gd name="T67" fmla="*/ 8 h 2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37" h="2553">
                    <a:moveTo>
                      <a:pt x="130" y="8"/>
                    </a:moveTo>
                    <a:lnTo>
                      <a:pt x="115" y="12"/>
                    </a:lnTo>
                    <a:lnTo>
                      <a:pt x="96" y="21"/>
                    </a:lnTo>
                    <a:lnTo>
                      <a:pt x="72" y="47"/>
                    </a:lnTo>
                    <a:lnTo>
                      <a:pt x="45" y="77"/>
                    </a:lnTo>
                    <a:lnTo>
                      <a:pt x="24" y="116"/>
                    </a:lnTo>
                    <a:lnTo>
                      <a:pt x="9" y="155"/>
                    </a:lnTo>
                    <a:lnTo>
                      <a:pt x="6" y="189"/>
                    </a:lnTo>
                    <a:lnTo>
                      <a:pt x="0" y="232"/>
                    </a:lnTo>
                    <a:lnTo>
                      <a:pt x="0" y="275"/>
                    </a:lnTo>
                    <a:lnTo>
                      <a:pt x="6" y="314"/>
                    </a:lnTo>
                    <a:lnTo>
                      <a:pt x="9" y="349"/>
                    </a:lnTo>
                    <a:lnTo>
                      <a:pt x="15" y="383"/>
                    </a:lnTo>
                    <a:lnTo>
                      <a:pt x="36" y="469"/>
                    </a:lnTo>
                    <a:lnTo>
                      <a:pt x="66" y="569"/>
                    </a:lnTo>
                    <a:lnTo>
                      <a:pt x="109" y="672"/>
                    </a:lnTo>
                    <a:lnTo>
                      <a:pt x="151" y="793"/>
                    </a:lnTo>
                    <a:lnTo>
                      <a:pt x="196" y="900"/>
                    </a:lnTo>
                    <a:lnTo>
                      <a:pt x="233" y="1004"/>
                    </a:lnTo>
                    <a:lnTo>
                      <a:pt x="275" y="1133"/>
                    </a:lnTo>
                    <a:lnTo>
                      <a:pt x="312" y="1293"/>
                    </a:lnTo>
                    <a:lnTo>
                      <a:pt x="336" y="1435"/>
                    </a:lnTo>
                    <a:lnTo>
                      <a:pt x="360" y="1612"/>
                    </a:lnTo>
                    <a:lnTo>
                      <a:pt x="375" y="1801"/>
                    </a:lnTo>
                    <a:lnTo>
                      <a:pt x="393" y="1970"/>
                    </a:lnTo>
                    <a:lnTo>
                      <a:pt x="393" y="2064"/>
                    </a:lnTo>
                    <a:lnTo>
                      <a:pt x="393" y="2185"/>
                    </a:lnTo>
                    <a:lnTo>
                      <a:pt x="393" y="2263"/>
                    </a:lnTo>
                    <a:lnTo>
                      <a:pt x="387" y="2336"/>
                    </a:lnTo>
                    <a:lnTo>
                      <a:pt x="366" y="2409"/>
                    </a:lnTo>
                    <a:lnTo>
                      <a:pt x="354" y="2452"/>
                    </a:lnTo>
                    <a:lnTo>
                      <a:pt x="336" y="2495"/>
                    </a:lnTo>
                    <a:lnTo>
                      <a:pt x="321" y="2521"/>
                    </a:lnTo>
                    <a:lnTo>
                      <a:pt x="306" y="2534"/>
                    </a:lnTo>
                    <a:lnTo>
                      <a:pt x="293" y="2552"/>
                    </a:lnTo>
                    <a:lnTo>
                      <a:pt x="475" y="2530"/>
                    </a:lnTo>
                    <a:lnTo>
                      <a:pt x="824" y="2474"/>
                    </a:lnTo>
                    <a:lnTo>
                      <a:pt x="1114" y="2431"/>
                    </a:lnTo>
                    <a:lnTo>
                      <a:pt x="1448" y="2388"/>
                    </a:lnTo>
                    <a:lnTo>
                      <a:pt x="1696" y="2375"/>
                    </a:lnTo>
                    <a:lnTo>
                      <a:pt x="1887" y="2383"/>
                    </a:lnTo>
                    <a:lnTo>
                      <a:pt x="1936" y="2383"/>
                    </a:lnTo>
                    <a:lnTo>
                      <a:pt x="1966" y="2375"/>
                    </a:lnTo>
                    <a:lnTo>
                      <a:pt x="1984" y="2340"/>
                    </a:lnTo>
                    <a:lnTo>
                      <a:pt x="2002" y="2301"/>
                    </a:lnTo>
                    <a:lnTo>
                      <a:pt x="2017" y="2241"/>
                    </a:lnTo>
                    <a:lnTo>
                      <a:pt x="2029" y="2172"/>
                    </a:lnTo>
                    <a:lnTo>
                      <a:pt x="2036" y="2107"/>
                    </a:lnTo>
                    <a:lnTo>
                      <a:pt x="2036" y="2008"/>
                    </a:lnTo>
                    <a:lnTo>
                      <a:pt x="2032" y="1931"/>
                    </a:lnTo>
                    <a:lnTo>
                      <a:pt x="2029" y="1810"/>
                    </a:lnTo>
                    <a:lnTo>
                      <a:pt x="2008" y="1676"/>
                    </a:lnTo>
                    <a:lnTo>
                      <a:pt x="1978" y="1504"/>
                    </a:lnTo>
                    <a:lnTo>
                      <a:pt x="1942" y="1344"/>
                    </a:lnTo>
                    <a:lnTo>
                      <a:pt x="1911" y="1202"/>
                    </a:lnTo>
                    <a:lnTo>
                      <a:pt x="1863" y="1047"/>
                    </a:lnTo>
                    <a:lnTo>
                      <a:pt x="1811" y="905"/>
                    </a:lnTo>
                    <a:lnTo>
                      <a:pt x="1769" y="771"/>
                    </a:lnTo>
                    <a:lnTo>
                      <a:pt x="1702" y="581"/>
                    </a:lnTo>
                    <a:lnTo>
                      <a:pt x="1663" y="469"/>
                    </a:lnTo>
                    <a:lnTo>
                      <a:pt x="1642" y="392"/>
                    </a:lnTo>
                    <a:lnTo>
                      <a:pt x="1630" y="336"/>
                    </a:lnTo>
                    <a:lnTo>
                      <a:pt x="1623" y="280"/>
                    </a:lnTo>
                    <a:lnTo>
                      <a:pt x="1623" y="232"/>
                    </a:lnTo>
                    <a:lnTo>
                      <a:pt x="1651" y="60"/>
                    </a:lnTo>
                    <a:lnTo>
                      <a:pt x="1663" y="25"/>
                    </a:lnTo>
                    <a:lnTo>
                      <a:pt x="148" y="0"/>
                    </a:lnTo>
                    <a:lnTo>
                      <a:pt x="130" y="8"/>
                    </a:lnTo>
                  </a:path>
                </a:pathLst>
              </a:custGeom>
              <a:solidFill>
                <a:srgbClr val="FFFFF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5716AF2-9527-4402-A1CA-AB14AE893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392"/>
                <a:ext cx="168" cy="171"/>
              </a:xfrm>
              <a:custGeom>
                <a:avLst/>
                <a:gdLst>
                  <a:gd name="T0" fmla="*/ 167 w 168"/>
                  <a:gd name="T1" fmla="*/ 13 h 171"/>
                  <a:gd name="T2" fmla="*/ 124 w 168"/>
                  <a:gd name="T3" fmla="*/ 156 h 171"/>
                  <a:gd name="T4" fmla="*/ 78 w 168"/>
                  <a:gd name="T5" fmla="*/ 170 h 171"/>
                  <a:gd name="T6" fmla="*/ 57 w 168"/>
                  <a:gd name="T7" fmla="*/ 170 h 171"/>
                  <a:gd name="T8" fmla="*/ 36 w 168"/>
                  <a:gd name="T9" fmla="*/ 156 h 171"/>
                  <a:gd name="T10" fmla="*/ 21 w 168"/>
                  <a:gd name="T11" fmla="*/ 143 h 171"/>
                  <a:gd name="T12" fmla="*/ 9 w 168"/>
                  <a:gd name="T13" fmla="*/ 126 h 171"/>
                  <a:gd name="T14" fmla="*/ 3 w 168"/>
                  <a:gd name="T15" fmla="*/ 104 h 171"/>
                  <a:gd name="T16" fmla="*/ 0 w 168"/>
                  <a:gd name="T17" fmla="*/ 87 h 171"/>
                  <a:gd name="T18" fmla="*/ 0 w 168"/>
                  <a:gd name="T19" fmla="*/ 61 h 171"/>
                  <a:gd name="T20" fmla="*/ 6 w 168"/>
                  <a:gd name="T21" fmla="*/ 43 h 171"/>
                  <a:gd name="T22" fmla="*/ 18 w 168"/>
                  <a:gd name="T23" fmla="*/ 26 h 171"/>
                  <a:gd name="T24" fmla="*/ 33 w 168"/>
                  <a:gd name="T25" fmla="*/ 17 h 171"/>
                  <a:gd name="T26" fmla="*/ 51 w 168"/>
                  <a:gd name="T27" fmla="*/ 8 h 171"/>
                  <a:gd name="T28" fmla="*/ 66 w 168"/>
                  <a:gd name="T29" fmla="*/ 8 h 171"/>
                  <a:gd name="T30" fmla="*/ 85 w 168"/>
                  <a:gd name="T31" fmla="*/ 4 h 171"/>
                  <a:gd name="T32" fmla="*/ 100 w 168"/>
                  <a:gd name="T33" fmla="*/ 4 h 171"/>
                  <a:gd name="T34" fmla="*/ 115 w 168"/>
                  <a:gd name="T35" fmla="*/ 0 h 171"/>
                  <a:gd name="T36" fmla="*/ 167 w 168"/>
                  <a:gd name="T37" fmla="*/ 1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8" h="171">
                    <a:moveTo>
                      <a:pt x="167" y="13"/>
                    </a:moveTo>
                    <a:lnTo>
                      <a:pt x="124" y="156"/>
                    </a:lnTo>
                    <a:lnTo>
                      <a:pt x="78" y="170"/>
                    </a:lnTo>
                    <a:lnTo>
                      <a:pt x="57" y="170"/>
                    </a:lnTo>
                    <a:lnTo>
                      <a:pt x="36" y="156"/>
                    </a:lnTo>
                    <a:lnTo>
                      <a:pt x="21" y="143"/>
                    </a:lnTo>
                    <a:lnTo>
                      <a:pt x="9" y="126"/>
                    </a:lnTo>
                    <a:lnTo>
                      <a:pt x="3" y="104"/>
                    </a:lnTo>
                    <a:lnTo>
                      <a:pt x="0" y="87"/>
                    </a:lnTo>
                    <a:lnTo>
                      <a:pt x="0" y="61"/>
                    </a:lnTo>
                    <a:lnTo>
                      <a:pt x="6" y="43"/>
                    </a:lnTo>
                    <a:lnTo>
                      <a:pt x="18" y="26"/>
                    </a:lnTo>
                    <a:lnTo>
                      <a:pt x="33" y="17"/>
                    </a:lnTo>
                    <a:lnTo>
                      <a:pt x="51" y="8"/>
                    </a:lnTo>
                    <a:lnTo>
                      <a:pt x="66" y="8"/>
                    </a:lnTo>
                    <a:lnTo>
                      <a:pt x="85" y="4"/>
                    </a:lnTo>
                    <a:lnTo>
                      <a:pt x="100" y="4"/>
                    </a:lnTo>
                    <a:lnTo>
                      <a:pt x="115" y="0"/>
                    </a:lnTo>
                    <a:lnTo>
                      <a:pt x="167" y="13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F814D4FB-BE13-46B0-8AC7-0B1AEFDB7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1383"/>
                <a:ext cx="117" cy="138"/>
              </a:xfrm>
              <a:custGeom>
                <a:avLst/>
                <a:gdLst>
                  <a:gd name="T0" fmla="*/ 0 w 117"/>
                  <a:gd name="T1" fmla="*/ 17 h 138"/>
                  <a:gd name="T2" fmla="*/ 20 w 117"/>
                  <a:gd name="T3" fmla="*/ 34 h 138"/>
                  <a:gd name="T4" fmla="*/ 32 w 117"/>
                  <a:gd name="T5" fmla="*/ 51 h 138"/>
                  <a:gd name="T6" fmla="*/ 35 w 117"/>
                  <a:gd name="T7" fmla="*/ 68 h 138"/>
                  <a:gd name="T8" fmla="*/ 38 w 117"/>
                  <a:gd name="T9" fmla="*/ 94 h 138"/>
                  <a:gd name="T10" fmla="*/ 32 w 117"/>
                  <a:gd name="T11" fmla="*/ 115 h 138"/>
                  <a:gd name="T12" fmla="*/ 20 w 117"/>
                  <a:gd name="T13" fmla="*/ 137 h 138"/>
                  <a:gd name="T14" fmla="*/ 116 w 117"/>
                  <a:gd name="T15" fmla="*/ 111 h 138"/>
                  <a:gd name="T16" fmla="*/ 107 w 117"/>
                  <a:gd name="T17" fmla="*/ 0 h 138"/>
                  <a:gd name="T18" fmla="*/ 0 w 117"/>
                  <a:gd name="T19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38">
                    <a:moveTo>
                      <a:pt x="0" y="17"/>
                    </a:moveTo>
                    <a:lnTo>
                      <a:pt x="20" y="34"/>
                    </a:lnTo>
                    <a:lnTo>
                      <a:pt x="32" y="51"/>
                    </a:lnTo>
                    <a:lnTo>
                      <a:pt x="35" y="68"/>
                    </a:lnTo>
                    <a:lnTo>
                      <a:pt x="38" y="94"/>
                    </a:lnTo>
                    <a:lnTo>
                      <a:pt x="32" y="115"/>
                    </a:lnTo>
                    <a:lnTo>
                      <a:pt x="20" y="137"/>
                    </a:lnTo>
                    <a:lnTo>
                      <a:pt x="116" y="111"/>
                    </a:lnTo>
                    <a:lnTo>
                      <a:pt x="10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0000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E45EEE07-C082-4FF3-AE6C-436671837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1280"/>
                <a:ext cx="1703" cy="283"/>
              </a:xfrm>
              <a:custGeom>
                <a:avLst/>
                <a:gdLst>
                  <a:gd name="T0" fmla="*/ 1611 w 1703"/>
                  <a:gd name="T1" fmla="*/ 21 h 283"/>
                  <a:gd name="T2" fmla="*/ 0 w 1703"/>
                  <a:gd name="T3" fmla="*/ 0 h 283"/>
                  <a:gd name="T4" fmla="*/ 45 w 1703"/>
                  <a:gd name="T5" fmla="*/ 8 h 283"/>
                  <a:gd name="T6" fmla="*/ 63 w 1703"/>
                  <a:gd name="T7" fmla="*/ 13 h 283"/>
                  <a:gd name="T8" fmla="*/ 78 w 1703"/>
                  <a:gd name="T9" fmla="*/ 21 h 283"/>
                  <a:gd name="T10" fmla="*/ 90 w 1703"/>
                  <a:gd name="T11" fmla="*/ 34 h 283"/>
                  <a:gd name="T12" fmla="*/ 102 w 1703"/>
                  <a:gd name="T13" fmla="*/ 52 h 283"/>
                  <a:gd name="T14" fmla="*/ 109 w 1703"/>
                  <a:gd name="T15" fmla="*/ 73 h 283"/>
                  <a:gd name="T16" fmla="*/ 115 w 1703"/>
                  <a:gd name="T17" fmla="*/ 99 h 283"/>
                  <a:gd name="T18" fmla="*/ 118 w 1703"/>
                  <a:gd name="T19" fmla="*/ 121 h 283"/>
                  <a:gd name="T20" fmla="*/ 118 w 1703"/>
                  <a:gd name="T21" fmla="*/ 143 h 283"/>
                  <a:gd name="T22" fmla="*/ 115 w 1703"/>
                  <a:gd name="T23" fmla="*/ 173 h 283"/>
                  <a:gd name="T24" fmla="*/ 109 w 1703"/>
                  <a:gd name="T25" fmla="*/ 199 h 283"/>
                  <a:gd name="T26" fmla="*/ 99 w 1703"/>
                  <a:gd name="T27" fmla="*/ 225 h 283"/>
                  <a:gd name="T28" fmla="*/ 81 w 1703"/>
                  <a:gd name="T29" fmla="*/ 251 h 283"/>
                  <a:gd name="T30" fmla="*/ 60 w 1703"/>
                  <a:gd name="T31" fmla="*/ 268 h 283"/>
                  <a:gd name="T32" fmla="*/ 42 w 1703"/>
                  <a:gd name="T33" fmla="*/ 282 h 283"/>
                  <a:gd name="T34" fmla="*/ 148 w 1703"/>
                  <a:gd name="T35" fmla="*/ 268 h 283"/>
                  <a:gd name="T36" fmla="*/ 266 w 1703"/>
                  <a:gd name="T37" fmla="*/ 247 h 283"/>
                  <a:gd name="T38" fmla="*/ 451 w 1703"/>
                  <a:gd name="T39" fmla="*/ 234 h 283"/>
                  <a:gd name="T40" fmla="*/ 605 w 1703"/>
                  <a:gd name="T41" fmla="*/ 216 h 283"/>
                  <a:gd name="T42" fmla="*/ 790 w 1703"/>
                  <a:gd name="T43" fmla="*/ 216 h 283"/>
                  <a:gd name="T44" fmla="*/ 993 w 1703"/>
                  <a:gd name="T45" fmla="*/ 225 h 283"/>
                  <a:gd name="T46" fmla="*/ 1247 w 1703"/>
                  <a:gd name="T47" fmla="*/ 234 h 283"/>
                  <a:gd name="T48" fmla="*/ 1486 w 1703"/>
                  <a:gd name="T49" fmla="*/ 255 h 283"/>
                  <a:gd name="T50" fmla="*/ 1586 w 1703"/>
                  <a:gd name="T51" fmla="*/ 277 h 283"/>
                  <a:gd name="T52" fmla="*/ 1614 w 1703"/>
                  <a:gd name="T53" fmla="*/ 282 h 283"/>
                  <a:gd name="T54" fmla="*/ 1644 w 1703"/>
                  <a:gd name="T55" fmla="*/ 282 h 283"/>
                  <a:gd name="T56" fmla="*/ 1665 w 1703"/>
                  <a:gd name="T57" fmla="*/ 277 h 283"/>
                  <a:gd name="T58" fmla="*/ 1683 w 1703"/>
                  <a:gd name="T59" fmla="*/ 255 h 283"/>
                  <a:gd name="T60" fmla="*/ 1695 w 1703"/>
                  <a:gd name="T61" fmla="*/ 229 h 283"/>
                  <a:gd name="T62" fmla="*/ 1698 w 1703"/>
                  <a:gd name="T63" fmla="*/ 203 h 283"/>
                  <a:gd name="T64" fmla="*/ 1702 w 1703"/>
                  <a:gd name="T65" fmla="*/ 182 h 283"/>
                  <a:gd name="T66" fmla="*/ 1698 w 1703"/>
                  <a:gd name="T67" fmla="*/ 134 h 283"/>
                  <a:gd name="T68" fmla="*/ 1689 w 1703"/>
                  <a:gd name="T69" fmla="*/ 108 h 283"/>
                  <a:gd name="T70" fmla="*/ 1677 w 1703"/>
                  <a:gd name="T71" fmla="*/ 78 h 283"/>
                  <a:gd name="T72" fmla="*/ 1665 w 1703"/>
                  <a:gd name="T73" fmla="*/ 60 h 283"/>
                  <a:gd name="T74" fmla="*/ 1653 w 1703"/>
                  <a:gd name="T75" fmla="*/ 43 h 283"/>
                  <a:gd name="T76" fmla="*/ 1632 w 1703"/>
                  <a:gd name="T77" fmla="*/ 30 h 283"/>
                  <a:gd name="T78" fmla="*/ 1611 w 1703"/>
                  <a:gd name="T79" fmla="*/ 2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3" h="283">
                    <a:moveTo>
                      <a:pt x="1611" y="21"/>
                    </a:moveTo>
                    <a:lnTo>
                      <a:pt x="0" y="0"/>
                    </a:lnTo>
                    <a:lnTo>
                      <a:pt x="45" y="8"/>
                    </a:lnTo>
                    <a:lnTo>
                      <a:pt x="63" y="13"/>
                    </a:lnTo>
                    <a:lnTo>
                      <a:pt x="78" y="21"/>
                    </a:lnTo>
                    <a:lnTo>
                      <a:pt x="90" y="34"/>
                    </a:lnTo>
                    <a:lnTo>
                      <a:pt x="102" y="52"/>
                    </a:lnTo>
                    <a:lnTo>
                      <a:pt x="109" y="73"/>
                    </a:lnTo>
                    <a:lnTo>
                      <a:pt x="115" y="99"/>
                    </a:lnTo>
                    <a:lnTo>
                      <a:pt x="118" y="121"/>
                    </a:lnTo>
                    <a:lnTo>
                      <a:pt x="118" y="143"/>
                    </a:lnTo>
                    <a:lnTo>
                      <a:pt x="115" y="173"/>
                    </a:lnTo>
                    <a:lnTo>
                      <a:pt x="109" y="199"/>
                    </a:lnTo>
                    <a:lnTo>
                      <a:pt x="99" y="225"/>
                    </a:lnTo>
                    <a:lnTo>
                      <a:pt x="81" y="251"/>
                    </a:lnTo>
                    <a:lnTo>
                      <a:pt x="60" y="268"/>
                    </a:lnTo>
                    <a:lnTo>
                      <a:pt x="42" y="282"/>
                    </a:lnTo>
                    <a:lnTo>
                      <a:pt x="148" y="268"/>
                    </a:lnTo>
                    <a:lnTo>
                      <a:pt x="266" y="247"/>
                    </a:lnTo>
                    <a:lnTo>
                      <a:pt x="451" y="234"/>
                    </a:lnTo>
                    <a:lnTo>
                      <a:pt x="605" y="216"/>
                    </a:lnTo>
                    <a:lnTo>
                      <a:pt x="790" y="216"/>
                    </a:lnTo>
                    <a:lnTo>
                      <a:pt x="993" y="225"/>
                    </a:lnTo>
                    <a:lnTo>
                      <a:pt x="1247" y="234"/>
                    </a:lnTo>
                    <a:lnTo>
                      <a:pt x="1486" y="255"/>
                    </a:lnTo>
                    <a:lnTo>
                      <a:pt x="1586" y="277"/>
                    </a:lnTo>
                    <a:lnTo>
                      <a:pt x="1614" y="282"/>
                    </a:lnTo>
                    <a:lnTo>
                      <a:pt x="1644" y="282"/>
                    </a:lnTo>
                    <a:lnTo>
                      <a:pt x="1665" y="277"/>
                    </a:lnTo>
                    <a:lnTo>
                      <a:pt x="1683" y="255"/>
                    </a:lnTo>
                    <a:lnTo>
                      <a:pt x="1695" y="229"/>
                    </a:lnTo>
                    <a:lnTo>
                      <a:pt x="1698" y="203"/>
                    </a:lnTo>
                    <a:lnTo>
                      <a:pt x="1702" y="182"/>
                    </a:lnTo>
                    <a:lnTo>
                      <a:pt x="1698" y="134"/>
                    </a:lnTo>
                    <a:lnTo>
                      <a:pt x="1689" y="108"/>
                    </a:lnTo>
                    <a:lnTo>
                      <a:pt x="1677" y="78"/>
                    </a:lnTo>
                    <a:lnTo>
                      <a:pt x="1665" y="60"/>
                    </a:lnTo>
                    <a:lnTo>
                      <a:pt x="1653" y="43"/>
                    </a:lnTo>
                    <a:lnTo>
                      <a:pt x="1632" y="30"/>
                    </a:lnTo>
                    <a:lnTo>
                      <a:pt x="1611" y="21"/>
                    </a:lnTo>
                  </a:path>
                </a:pathLst>
              </a:custGeom>
              <a:solidFill>
                <a:srgbClr val="FFFFF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D0E816C3-4B88-4497-94B6-F3F96323E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124200"/>
              <a:ext cx="1524000" cy="304800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09245F81-C66B-46DA-9131-8A6662DB6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1727200"/>
              <a:ext cx="2179638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Purpose of Agreement</a:t>
              </a:r>
            </a:p>
          </p:txBody>
        </p:sp>
        <p:sp>
          <p:nvSpPr>
            <p:cNvPr id="70" name="Rectangle 11">
              <a:extLst>
                <a:ext uri="{FF2B5EF4-FFF2-40B4-BE49-F238E27FC236}">
                  <a16:creationId xmlns:a16="http://schemas.microsoft.com/office/drawing/2014/main" id="{9362A236-FF17-4B2C-8A78-B0EBDB116D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67995">
              <a:off x="1981200" y="2514600"/>
              <a:ext cx="2474913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800">
                  <a:solidFill>
                    <a:schemeClr val="accent1"/>
                  </a:solidFill>
                  <a:latin typeface="Arial Narrow" panose="020B0606020202030204" pitchFamily="34" charset="0"/>
                </a:rPr>
                <a:t>CONTRACT</a:t>
              </a:r>
            </a:p>
          </p:txBody>
        </p:sp>
        <p:sp>
          <p:nvSpPr>
            <p:cNvPr id="71" name="Rectangle 12">
              <a:extLst>
                <a:ext uri="{FF2B5EF4-FFF2-40B4-BE49-F238E27FC236}">
                  <a16:creationId xmlns:a16="http://schemas.microsoft.com/office/drawing/2014/main" id="{C5EDD2E8-1C0D-4B74-8DBE-3726D2D7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863" y="2355850"/>
              <a:ext cx="2179637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Terms of Agreement</a:t>
              </a:r>
            </a:p>
          </p:txBody>
        </p:sp>
        <p:sp>
          <p:nvSpPr>
            <p:cNvPr id="72" name="Rectangle 13">
              <a:extLst>
                <a:ext uri="{FF2B5EF4-FFF2-40B4-BE49-F238E27FC236}">
                  <a16:creationId xmlns:a16="http://schemas.microsoft.com/office/drawing/2014/main" id="{F45F50A2-46C8-4C36-B0F1-F399ACF7B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313" y="2895600"/>
              <a:ext cx="2179637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Services to Be Performed</a:t>
              </a:r>
            </a:p>
          </p:txBody>
        </p:sp>
        <p:sp>
          <p:nvSpPr>
            <p:cNvPr id="73" name="Rectangle 14">
              <a:extLst>
                <a:ext uri="{FF2B5EF4-FFF2-40B4-BE49-F238E27FC236}">
                  <a16:creationId xmlns:a16="http://schemas.microsoft.com/office/drawing/2014/main" id="{96E50147-C355-4166-92BB-720328AF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3" y="3457575"/>
              <a:ext cx="2179637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Locations Serviced</a:t>
              </a:r>
            </a:p>
          </p:txBody>
        </p:sp>
        <p:sp>
          <p:nvSpPr>
            <p:cNvPr id="74" name="Rectangle 15">
              <a:extLst>
                <a:ext uri="{FF2B5EF4-FFF2-40B4-BE49-F238E27FC236}">
                  <a16:creationId xmlns:a16="http://schemas.microsoft.com/office/drawing/2014/main" id="{E16EC2CC-48BC-401C-AD96-77E97AFE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838575"/>
              <a:ext cx="2179638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Pricing</a:t>
              </a:r>
            </a:p>
          </p:txBody>
        </p:sp>
        <p:sp>
          <p:nvSpPr>
            <p:cNvPr id="75" name="Rectangle 16">
              <a:extLst>
                <a:ext uri="{FF2B5EF4-FFF2-40B4-BE49-F238E27FC236}">
                  <a16:creationId xmlns:a16="http://schemas.microsoft.com/office/drawing/2014/main" id="{C2229E5F-604F-4B25-BE75-CCE0CDA0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3" y="4591050"/>
              <a:ext cx="2179637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Termination Clauses</a:t>
              </a:r>
            </a:p>
          </p:txBody>
        </p:sp>
        <p:sp>
          <p:nvSpPr>
            <p:cNvPr id="76" name="Line 17">
              <a:extLst>
                <a:ext uri="{FF2B5EF4-FFF2-40B4-BE49-F238E27FC236}">
                  <a16:creationId xmlns:a16="http://schemas.microsoft.com/office/drawing/2014/main" id="{1A8536B0-D9BF-4901-B12E-DFC7C2D0A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1825" y="2600325"/>
              <a:ext cx="1419225" cy="692150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CDE067E2-6E05-4459-BF61-212224D05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363" y="2071688"/>
              <a:ext cx="1155700" cy="1076325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8" name="Line 19">
              <a:extLst>
                <a:ext uri="{FF2B5EF4-FFF2-40B4-BE49-F238E27FC236}">
                  <a16:creationId xmlns:a16="http://schemas.microsoft.com/office/drawing/2014/main" id="{941EC7AF-FE17-4107-9A6E-39B5E3B5D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9138" y="3568700"/>
              <a:ext cx="1490662" cy="165100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DB199DD6-F80F-4B1E-8D2E-FE8B46675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3425" y="3846513"/>
              <a:ext cx="1171575" cy="649287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0" name="Line 21">
              <a:extLst>
                <a:ext uri="{FF2B5EF4-FFF2-40B4-BE49-F238E27FC236}">
                  <a16:creationId xmlns:a16="http://schemas.microsoft.com/office/drawing/2014/main" id="{F48EC72E-64DB-4FDF-B69C-9FDD668C5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6125" y="4003675"/>
              <a:ext cx="1082675" cy="873125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1" name="Text Box 22">
              <a:extLst>
                <a:ext uri="{FF2B5EF4-FFF2-40B4-BE49-F238E27FC236}">
                  <a16:creationId xmlns:a16="http://schemas.microsoft.com/office/drawing/2014/main" id="{C665AB12-B5D8-4604-A811-9075FB369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88647">
              <a:off x="2362200" y="3032125"/>
              <a:ext cx="2214563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000" b="0">
                  <a:latin typeface="Wingdings" panose="05000000000000000000" pitchFamily="2" charset="2"/>
                </a:rPr>
                <a:t>hhhhhhhhhhhhhhhhhhhhhhhhhhhhhhhhhhhhhhhhhhhhhhhhhhhhhhhhhhhhhhhhhhhhhhhhhhhhhhhhhhhhhhhhhhhhhhhhhhhhhhhhhhhhhhhhhhhhhhhhhhhhhhhhhhhhhh</a:t>
              </a: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D151AE33-9810-4D97-8A3B-AC296AE2E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4295775"/>
              <a:ext cx="2179637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>
                  <a:latin typeface="Arial" panose="020B0604020202020204" pitchFamily="34" charset="0"/>
                </a:rPr>
                <a:t>Rebates</a:t>
              </a:r>
            </a:p>
          </p:txBody>
        </p:sp>
        <p:sp>
          <p:nvSpPr>
            <p:cNvPr id="83" name="Line 24">
              <a:extLst>
                <a:ext uri="{FF2B5EF4-FFF2-40B4-BE49-F238E27FC236}">
                  <a16:creationId xmlns:a16="http://schemas.microsoft.com/office/drawing/2014/main" id="{271F1FC1-E7FE-4FFA-A951-33EF3CBED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550" y="3702050"/>
              <a:ext cx="1339850" cy="412750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F5AA29A2-341F-4553-AF12-51CCFB70A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650" y="5448300"/>
              <a:ext cx="4756150" cy="955675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 marL="228600" indent="-2286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i="1">
                  <a:latin typeface="Arial" panose="020B0604020202020204" pitchFamily="34" charset="0"/>
                </a:rPr>
                <a:t>Points to Remember:</a:t>
              </a:r>
              <a:endParaRPr lang="en-US" altLang="en-US" sz="1400">
                <a:latin typeface="Arial" panose="020B0604020202020204" pitchFamily="34" charset="0"/>
              </a:endParaRPr>
            </a:p>
            <a:p>
              <a:pPr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en-US" sz="1400">
                  <a:latin typeface="Arial" panose="020B0604020202020204" pitchFamily="34" charset="0"/>
                </a:rPr>
                <a:t>No two contracts have the same look or structure</a:t>
              </a:r>
            </a:p>
            <a:p>
              <a:pPr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en-US" sz="1400">
                  <a:latin typeface="Arial" panose="020B0604020202020204" pitchFamily="34" charset="0"/>
                </a:rPr>
                <a:t>Stakeholders may claim “non-disclosure” clauses…these can be overcome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98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D53A38-8092-46E1-AAAD-B69D05D77DAC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Sometimes different business units / buyers have variations in pricing for different contracts; look for variations in pricing for the same products</a:t>
            </a:r>
            <a:endParaRPr lang="en-ZA" sz="1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60985A-552A-43D9-8BE1-98A35EFB90A6}"/>
              </a:ext>
            </a:extLst>
          </p:cNvPr>
          <p:cNvGrpSpPr/>
          <p:nvPr/>
        </p:nvGrpSpPr>
        <p:grpSpPr>
          <a:xfrm>
            <a:off x="1200150" y="1773371"/>
            <a:ext cx="10534650" cy="4322629"/>
            <a:chOff x="1200150" y="2243138"/>
            <a:chExt cx="6742113" cy="3375025"/>
          </a:xfrm>
        </p:grpSpPr>
        <p:sp>
          <p:nvSpPr>
            <p:cNvPr id="52" name="Rectangle 1026">
              <a:extLst>
                <a:ext uri="{FF2B5EF4-FFF2-40B4-BE49-F238E27FC236}">
                  <a16:creationId xmlns:a16="http://schemas.microsoft.com/office/drawing/2014/main" id="{DA0FD169-7F79-4FEB-AFED-86587C61B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3325" y="2260600"/>
              <a:ext cx="6738938" cy="33575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3" name="Line 1028">
              <a:extLst>
                <a:ext uri="{FF2B5EF4-FFF2-40B4-BE49-F238E27FC236}">
                  <a16:creationId xmlns:a16="http://schemas.microsoft.com/office/drawing/2014/main" id="{48C6CD5B-2180-4D17-AF74-384852D1BAF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343025" y="5046663"/>
              <a:ext cx="6464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4" name="Rectangle 1029">
              <a:extLst>
                <a:ext uri="{FF2B5EF4-FFF2-40B4-BE49-F238E27FC236}">
                  <a16:creationId xmlns:a16="http://schemas.microsoft.com/office/drawing/2014/main" id="{8B140095-405C-45AD-9EC0-CC04A50C49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1213" y="3489325"/>
              <a:ext cx="412750" cy="155098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5" name="Rectangle 1030">
              <a:extLst>
                <a:ext uri="{FF2B5EF4-FFF2-40B4-BE49-F238E27FC236}">
                  <a16:creationId xmlns:a16="http://schemas.microsoft.com/office/drawing/2014/main" id="{3224AB7D-6BD5-4B3E-B665-434CA1BB1D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51200" y="3813175"/>
              <a:ext cx="412750" cy="122713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6" name="Rectangle 1031">
              <a:extLst>
                <a:ext uri="{FF2B5EF4-FFF2-40B4-BE49-F238E27FC236}">
                  <a16:creationId xmlns:a16="http://schemas.microsoft.com/office/drawing/2014/main" id="{F7A5B080-DEAD-4DB1-9F0F-3B11034754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71988" y="3013075"/>
              <a:ext cx="412750" cy="202723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7" name="Rectangle 1032">
              <a:extLst>
                <a:ext uri="{FF2B5EF4-FFF2-40B4-BE49-F238E27FC236}">
                  <a16:creationId xmlns:a16="http://schemas.microsoft.com/office/drawing/2014/main" id="{E02EB2AD-80FE-4C4B-A816-B45A37EE53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59438" y="3319463"/>
              <a:ext cx="412750" cy="17208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8" name="Rectangle 1033">
              <a:extLst>
                <a:ext uri="{FF2B5EF4-FFF2-40B4-BE49-F238E27FC236}">
                  <a16:creationId xmlns:a16="http://schemas.microsoft.com/office/drawing/2014/main" id="{8AD78937-5F39-49D4-88B9-8B9C9CB60F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77038" y="3694113"/>
              <a:ext cx="412750" cy="13462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9" name="Rectangle 1034">
              <a:extLst>
                <a:ext uri="{FF2B5EF4-FFF2-40B4-BE49-F238E27FC236}">
                  <a16:creationId xmlns:a16="http://schemas.microsoft.com/office/drawing/2014/main" id="{16BCAA8C-B499-4CA8-94AE-B73A4D87D1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150" y="2243138"/>
              <a:ext cx="6737350" cy="36195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1745B0"/>
                </a:gs>
                <a:gs pos="100000">
                  <a:schemeClr val="accent1"/>
                </a:gs>
              </a:gsLst>
              <a:lin ang="27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altLang="en-US" sz="1600">
                  <a:solidFill>
                    <a:schemeClr val="bg1"/>
                  </a:solidFill>
                </a:rPr>
                <a:t>Price Per 10 Lb. Pkg, 2nd Day Delivery</a:t>
              </a:r>
              <a:endParaRPr lang="en-US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1035">
              <a:extLst>
                <a:ext uri="{FF2B5EF4-FFF2-40B4-BE49-F238E27FC236}">
                  <a16:creationId xmlns:a16="http://schemas.microsoft.com/office/drawing/2014/main" id="{DAF2EF57-5780-4B1B-81AD-D324D27B6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12925" y="5197475"/>
              <a:ext cx="5530693" cy="240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en-US" sz="1400" dirty="0">
                  <a:solidFill>
                    <a:schemeClr val="tx1"/>
                  </a:solidFill>
                </a:rPr>
                <a:t>          Unit A                                  Unit B                                      Unit C                                     Unit D                           Benchmark</a:t>
              </a:r>
            </a:p>
          </p:txBody>
        </p:sp>
      </p:grpSp>
      <p:sp>
        <p:nvSpPr>
          <p:cNvPr id="25" name="Title 5">
            <a:extLst>
              <a:ext uri="{FF2B5EF4-FFF2-40B4-BE49-F238E27FC236}">
                <a16:creationId xmlns:a16="http://schemas.microsoft.com/office/drawing/2014/main" id="{A8163A67-0E0B-4B23-A806-840AB662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ZA" dirty="0"/>
              <a:t>Also make use of contract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1729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C410A-56F9-45D6-A6D6-0AC66F0B1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2CE7809-792A-40FA-AFAA-8DDA633A39FF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200" b="1" dirty="0">
                <a:solidFill>
                  <a:srgbClr val="0B6C36"/>
                </a:solidFill>
              </a:rPr>
              <a:t>Spend Analysis Demo 1</a:t>
            </a:r>
          </a:p>
          <a:p>
            <a:pPr marL="0" indent="0" algn="ctr">
              <a:buNone/>
            </a:pPr>
            <a:endParaRPr lang="en-ZA" sz="2200" b="1" dirty="0">
              <a:solidFill>
                <a:srgbClr val="0B6C36"/>
              </a:solidFill>
            </a:endParaRPr>
          </a:p>
          <a:p>
            <a:pPr marL="0" indent="0" algn="ctr">
              <a:buNone/>
            </a:pPr>
            <a:r>
              <a:rPr lang="en-ZA" sz="2200" b="1" dirty="0">
                <a:solidFill>
                  <a:srgbClr val="0B6C36"/>
                </a:solidFill>
              </a:rPr>
              <a:t>Analysis of the Provinces Spend on Security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414C79-D864-482C-AAC5-331F8090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265402"/>
            <a:ext cx="9274522" cy="5448276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Purpose of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800" dirty="0"/>
              <a:t>To identify the commodities purchased within the security expenditure category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800" dirty="0"/>
              <a:t>For the top commodities within the category, identify the: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Spend by the department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Spend by the actual buyers in each department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Spend by suppliers in each department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Number of suppliers used by each department  </a:t>
            </a:r>
            <a:endParaRPr lang="en-ZA" sz="1400" dirty="0"/>
          </a:p>
          <a:p>
            <a:pPr marL="740884" lvl="1" indent="-342900">
              <a:buAutoNum type="alphaLcPeriod"/>
            </a:pPr>
            <a:endParaRPr lang="en-ZA" sz="1600" b="1" dirty="0">
              <a:solidFill>
                <a:srgbClr val="0B6C36"/>
              </a:solidFill>
            </a:endParaRP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Step 1: Find and copy expenditure on security from master dataset to a new    worksheet: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ZA" sz="1800" dirty="0"/>
              <a:t>Use </a:t>
            </a:r>
            <a:r>
              <a:rPr lang="en-ZA" sz="1800" dirty="0" err="1"/>
              <a:t>Ctrl+F</a:t>
            </a:r>
            <a:r>
              <a:rPr lang="en-ZA" sz="1800" dirty="0"/>
              <a:t> to find the rows containing relevant security expenditure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ZA" sz="1800" dirty="0"/>
              <a:t>Use the filter on the </a:t>
            </a:r>
            <a:r>
              <a:rPr lang="fr-FR" sz="1800" dirty="0" err="1"/>
              <a:t>DimItem.ICNDescription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 to select the relevant </a:t>
            </a:r>
            <a:r>
              <a:rPr lang="fr-FR" sz="1800" dirty="0" err="1"/>
              <a:t>rows</a:t>
            </a:r>
            <a:endParaRPr lang="fr-FR" sz="1800" dirty="0"/>
          </a:p>
          <a:p>
            <a:pPr marL="342900" lvl="1" indent="-342900">
              <a:buFont typeface="+mj-lt"/>
              <a:buAutoNum type="arabicPeriod"/>
            </a:pPr>
            <a:r>
              <a:rPr lang="fr-FR" sz="1800" dirty="0"/>
              <a:t>Use </a:t>
            </a:r>
            <a:r>
              <a:rPr lang="fr-FR" sz="1800" dirty="0" err="1"/>
              <a:t>Ctrl+C</a:t>
            </a:r>
            <a:r>
              <a:rPr lang="fr-FR" sz="1800" dirty="0"/>
              <a:t> and </a:t>
            </a:r>
            <a:r>
              <a:rPr lang="fr-FR" sz="1800" dirty="0" err="1"/>
              <a:t>Ctrl+V</a:t>
            </a:r>
            <a:r>
              <a:rPr lang="fr-FR" sz="1800" dirty="0"/>
              <a:t> to copy and paste the relevant </a:t>
            </a:r>
            <a:r>
              <a:rPr lang="fr-FR" sz="1800" dirty="0" err="1"/>
              <a:t>rows</a:t>
            </a:r>
            <a:r>
              <a:rPr lang="fr-FR" sz="1800" dirty="0"/>
              <a:t> to a new </a:t>
            </a:r>
            <a:r>
              <a:rPr lang="fr-FR" sz="1800" dirty="0" err="1"/>
              <a:t>worksheet</a:t>
            </a:r>
            <a:endParaRPr lang="fr-FR" sz="1800" dirty="0"/>
          </a:p>
          <a:p>
            <a:pPr marL="342900" lvl="1" indent="-342900">
              <a:buFont typeface="+mj-lt"/>
              <a:buAutoNum type="arabicPeriod"/>
            </a:pPr>
            <a:endParaRPr lang="fr-FR" sz="1800" dirty="0"/>
          </a:p>
          <a:p>
            <a:pPr marL="342900" lvl="1" indent="-342900">
              <a:buFont typeface="+mj-lt"/>
              <a:buAutoNum type="arabicPeriod"/>
            </a:pPr>
            <a:r>
              <a:rPr lang="en-ZA" sz="1800" dirty="0"/>
              <a:t>Place </a:t>
            </a:r>
            <a:r>
              <a:rPr lang="fr-FR" sz="1800" dirty="0" err="1"/>
              <a:t>DimItem.ICNDescription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 in </a:t>
            </a:r>
            <a:r>
              <a:rPr lang="fr-FR" sz="1800" dirty="0" err="1"/>
              <a:t>rows</a:t>
            </a:r>
            <a:r>
              <a:rPr lang="fr-FR" sz="1800" dirty="0"/>
              <a:t> and Financial </a:t>
            </a:r>
            <a:r>
              <a:rPr lang="fr-FR" sz="1800" dirty="0" err="1"/>
              <a:t>year</a:t>
            </a:r>
            <a:r>
              <a:rPr lang="fr-FR" sz="1800" dirty="0"/>
              <a:t> and Grand Total </a:t>
            </a:r>
            <a:r>
              <a:rPr lang="fr-FR" sz="1800" dirty="0" err="1"/>
              <a:t>fields</a:t>
            </a:r>
            <a:r>
              <a:rPr lang="fr-FR" sz="1800" dirty="0"/>
              <a:t> in the value section</a:t>
            </a:r>
          </a:p>
          <a:p>
            <a:pPr marL="342900" lvl="1" indent="-342900">
              <a:buFont typeface="+mj-lt"/>
              <a:buAutoNum type="arabicPeriod"/>
            </a:pPr>
            <a:r>
              <a:rPr lang="fr-FR" sz="1800" dirty="0"/>
              <a:t>Sort values in 2020/21 </a:t>
            </a:r>
            <a:r>
              <a:rPr lang="fr-FR" sz="1800" dirty="0" err="1"/>
              <a:t>column</a:t>
            </a:r>
            <a:r>
              <a:rPr lang="fr-FR" sz="1800" dirty="0"/>
              <a:t> </a:t>
            </a:r>
            <a:r>
              <a:rPr lang="fr-FR" sz="1800" dirty="0" err="1"/>
              <a:t>largest</a:t>
            </a:r>
            <a:r>
              <a:rPr lang="fr-FR" sz="1800" dirty="0"/>
              <a:t> to </a:t>
            </a:r>
            <a:r>
              <a:rPr lang="fr-FR" sz="1800" dirty="0" err="1"/>
              <a:t>smallest</a:t>
            </a:r>
            <a:endParaRPr lang="fr-FR" sz="1800" dirty="0"/>
          </a:p>
          <a:p>
            <a:pPr marL="342900" lvl="1" indent="-342900">
              <a:buFont typeface="+mj-lt"/>
              <a:buAutoNum type="arabicPeriod"/>
            </a:pPr>
            <a:r>
              <a:rPr lang="fr-FR" sz="1800" dirty="0"/>
              <a:t>Show values in 2020/21 as a % of </a:t>
            </a:r>
            <a:r>
              <a:rPr lang="fr-FR" sz="1800" dirty="0" err="1"/>
              <a:t>Column</a:t>
            </a:r>
            <a:r>
              <a:rPr lang="fr-FR" sz="1800" dirty="0"/>
              <a:t> total</a:t>
            </a:r>
          </a:p>
          <a:p>
            <a:pPr marL="342900" lvl="1" indent="-342900">
              <a:buFont typeface="+mj-lt"/>
              <a:buAutoNum type="arabicPeriod"/>
            </a:pPr>
            <a:endParaRPr lang="en-ZA" sz="1800" dirty="0"/>
          </a:p>
          <a:p>
            <a:pPr marL="740884" lvl="1" indent="-342900">
              <a:buAutoNum type="arabicPeriod"/>
            </a:pPr>
            <a:endParaRPr lang="en-ZA" sz="1600" b="1" dirty="0">
              <a:solidFill>
                <a:srgbClr val="0B6C36"/>
              </a:solidFill>
            </a:endParaRPr>
          </a:p>
          <a:p>
            <a:pPr marL="397984" lvl="1" indent="0">
              <a:buNone/>
            </a:pPr>
            <a:endParaRPr lang="en-ZA" sz="1800" dirty="0"/>
          </a:p>
          <a:p>
            <a:endParaRPr lang="en-GB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158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C410A-56F9-45D6-A6D6-0AC66F0B1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2CE7809-792A-40FA-AFAA-8DDA633A39FF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200" b="1" dirty="0">
                <a:solidFill>
                  <a:srgbClr val="0B6C36"/>
                </a:solidFill>
              </a:rPr>
              <a:t>Spend Analysis Demo 1 (Cont’d)</a:t>
            </a:r>
          </a:p>
          <a:p>
            <a:pPr marL="0" indent="0" algn="ctr">
              <a:buNone/>
            </a:pPr>
            <a:endParaRPr lang="en-ZA" sz="2200" b="1" dirty="0">
              <a:solidFill>
                <a:srgbClr val="0B6C36"/>
              </a:solidFill>
            </a:endParaRPr>
          </a:p>
          <a:p>
            <a:pPr marL="0" indent="0" algn="ctr">
              <a:buNone/>
            </a:pPr>
            <a:r>
              <a:rPr lang="en-ZA" sz="2200" b="1" dirty="0">
                <a:solidFill>
                  <a:srgbClr val="0B6C36"/>
                </a:solidFill>
              </a:rPr>
              <a:t>Analysis of the Provinces Spend on Security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8414C79-D864-482C-AAC5-331F8090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265402"/>
            <a:ext cx="9274522" cy="6463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Step 3: Amend the Pivot as appropriate to solve the following challenge for the top security commodity</a:t>
            </a:r>
            <a:endParaRPr lang="en-ZA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D73B12A-FECE-4BEE-9E77-4E90568CD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02313"/>
              </p:ext>
            </p:extLst>
          </p:nvPr>
        </p:nvGraphicFramePr>
        <p:xfrm>
          <a:off x="2848650" y="1147940"/>
          <a:ext cx="8802578" cy="448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438">
                  <a:extLst>
                    <a:ext uri="{9D8B030D-6E8A-4147-A177-3AD203B41FA5}">
                      <a16:colId xmlns:a16="http://schemas.microsoft.com/office/drawing/2014/main" val="2126196905"/>
                    </a:ext>
                  </a:extLst>
                </a:gridCol>
                <a:gridCol w="5548140">
                  <a:extLst>
                    <a:ext uri="{9D8B030D-6E8A-4147-A177-3AD203B41FA5}">
                      <a16:colId xmlns:a16="http://schemas.microsoft.com/office/drawing/2014/main" val="9489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 Table set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5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the spend items within the top security commodity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DimItem.ICNDescription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DimItem.ItemShortDescription</a:t>
                      </a: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row section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Using the filter next to 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DimItem.ICNDescription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select « Security »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5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spend by departments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DimItem.ICNDescription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select « 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DimStore.ILDescription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section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9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spend by the actual buyers in each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DimItem.ICNDescription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select « 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DimStore.ILDescription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section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DimCostCenter.CostCenterName</a:t>
                      </a: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the row section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94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spend by suppliers in each department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DimItem.ICNDescription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select « </a:t>
                      </a:r>
                      <a:r>
                        <a:rPr lang="fr-F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</a:t>
                      </a: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DimStore.ILDescription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section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</a:t>
                      </a:r>
                      <a:r>
                        <a:rPr lang="en-ZA" sz="16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DimSupplier.SupplierName</a:t>
                      </a: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the row section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8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the number of suppliers by each department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03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6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C410A-56F9-45D6-A6D6-0AC66F0B1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2CE7809-792A-40FA-AFAA-8DDA633A39FF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200" b="1" dirty="0">
                <a:solidFill>
                  <a:srgbClr val="0B6C36"/>
                </a:solidFill>
              </a:rPr>
              <a:t>Spend Analysis Breakaway Exercise</a:t>
            </a:r>
          </a:p>
          <a:p>
            <a:pPr marL="0" indent="0" algn="ctr">
              <a:buNone/>
            </a:pPr>
            <a:endParaRPr lang="en-ZA" sz="2200" b="1" dirty="0">
              <a:solidFill>
                <a:srgbClr val="0B6C36"/>
              </a:solidFill>
            </a:endParaRPr>
          </a:p>
          <a:p>
            <a:pPr marL="0" indent="0" algn="ctr">
              <a:buNone/>
            </a:pPr>
            <a:r>
              <a:rPr lang="en-ZA" sz="2200" b="1" dirty="0">
                <a:solidFill>
                  <a:srgbClr val="0B6C36"/>
                </a:solidFill>
              </a:rPr>
              <a:t>Analysis of the Province’s Spend on Accommodation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ECB3328-E2BB-40C6-8319-7257D509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441" y="322725"/>
            <a:ext cx="8740087" cy="5448276"/>
          </a:xfrm>
        </p:spPr>
        <p:txBody>
          <a:bodyPr/>
          <a:lstStyle/>
          <a:p>
            <a:pPr marL="0" indent="0">
              <a:buNone/>
            </a:pPr>
            <a:r>
              <a:rPr lang="en-ZA" sz="2116" b="1" dirty="0">
                <a:solidFill>
                  <a:srgbClr val="0B6C36"/>
                </a:solidFill>
              </a:rPr>
              <a:t>Getting Started</a:t>
            </a:r>
          </a:p>
          <a:p>
            <a:pPr marL="0" indent="0">
              <a:buNone/>
            </a:pPr>
            <a:r>
              <a:rPr lang="en-ZA" sz="1800" dirty="0"/>
              <a:t>Open the file “</a:t>
            </a:r>
            <a:r>
              <a:rPr lang="en-US" sz="1800" dirty="0"/>
              <a:t>4c. WC </a:t>
            </a:r>
            <a:r>
              <a:rPr lang="en-US" sz="1800" dirty="0" err="1"/>
              <a:t>Logis</a:t>
            </a:r>
            <a:r>
              <a:rPr lang="en-US" sz="1800" dirty="0"/>
              <a:t> Data Analysis Exercises - Without Answer”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sz="2116" b="1" dirty="0">
                <a:solidFill>
                  <a:srgbClr val="0B6C36"/>
                </a:solidFill>
              </a:rPr>
              <a:t>Breakaway challenge </a:t>
            </a:r>
          </a:p>
          <a:p>
            <a:pPr marL="0" indent="0">
              <a:buNone/>
            </a:pPr>
            <a:r>
              <a:rPr lang="en-ZA" sz="1800" dirty="0"/>
              <a:t>Apply spend analysis concepts for accommodation i.e., 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800" dirty="0"/>
              <a:t>Identify the commodities purchased within the accommodation expenditure category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800" dirty="0"/>
              <a:t>For the top commodities within the accommodation category, identify the: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Spend by the department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Spend by the actual buyers in each department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Spend by suppliers in each department</a:t>
            </a:r>
          </a:p>
          <a:p>
            <a:pPr marL="740884" lvl="1" indent="-342900">
              <a:buFont typeface="+mj-lt"/>
              <a:buAutoNum type="alphaLcPeriod"/>
            </a:pPr>
            <a:r>
              <a:rPr lang="en-ZA" sz="1600" dirty="0"/>
              <a:t>Number of suppliers used by each department  </a:t>
            </a:r>
            <a:endParaRPr lang="en-ZA" sz="1400" dirty="0"/>
          </a:p>
          <a:p>
            <a:pPr marL="0" indent="0">
              <a:buNone/>
            </a:pPr>
            <a:endParaRPr lang="en-ZA" sz="1800" dirty="0"/>
          </a:p>
          <a:p>
            <a:pPr marL="0" lvl="1" indent="0">
              <a:buNone/>
            </a:pPr>
            <a:r>
              <a:rPr lang="en-ZA" sz="2116" b="1" dirty="0">
                <a:solidFill>
                  <a:srgbClr val="0B6C36"/>
                </a:solidFill>
              </a:rPr>
              <a:t>General Guidelines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ZA" sz="1800" dirty="0"/>
              <a:t>Step 1: Find and copy expenditure on security from master dataset to a new    worksheet: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ZA" sz="1800" dirty="0"/>
              <a:t>Step 2: Build a pivot table to inspect the security data to identify top commodities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ZA" sz="1800" dirty="0"/>
              <a:t>Step 3: Amend the Pivot as appropriate to solve the challenge</a:t>
            </a:r>
          </a:p>
          <a:p>
            <a:pPr marL="342900" lvl="1" indent="-342900">
              <a:buFont typeface="+mj-lt"/>
              <a:buAutoNum type="arabicPeriod"/>
            </a:pPr>
            <a:endParaRPr lang="en-ZA" sz="1800" dirty="0"/>
          </a:p>
          <a:p>
            <a:pPr marL="0" lvl="1" indent="0">
              <a:buNone/>
            </a:pPr>
            <a:endParaRPr lang="en-ZA" sz="1800" b="1" dirty="0">
              <a:solidFill>
                <a:srgbClr val="0B6C36"/>
              </a:solidFill>
            </a:endParaRPr>
          </a:p>
          <a:p>
            <a:pPr marL="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166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EXPENDITURE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2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2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1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Procurement Spend Analysis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D53A38-8092-46E1-AAAD-B69D05D77DAC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/>
              <a:t>A spend analysis can be done at an enterprise level….</a:t>
            </a:r>
            <a:endParaRPr lang="en-ZA" sz="2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51BAD2-DB24-42CE-A448-B503294CF55E}"/>
              </a:ext>
            </a:extLst>
          </p:cNvPr>
          <p:cNvGrpSpPr/>
          <p:nvPr/>
        </p:nvGrpSpPr>
        <p:grpSpPr>
          <a:xfrm>
            <a:off x="79130" y="1274885"/>
            <a:ext cx="11890291" cy="5326310"/>
            <a:chOff x="79131" y="1274885"/>
            <a:chExt cx="8601808" cy="5326310"/>
          </a:xfrm>
        </p:grpSpPr>
        <p:sp>
          <p:nvSpPr>
            <p:cNvPr id="58" name="Text Box 1032">
              <a:extLst>
                <a:ext uri="{FF2B5EF4-FFF2-40B4-BE49-F238E27FC236}">
                  <a16:creationId xmlns:a16="http://schemas.microsoft.com/office/drawing/2014/main" id="{EC93AC55-9F22-4D4B-AF83-DB871957C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331" y="5656385"/>
              <a:ext cx="5620128" cy="944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90500" indent="-190500">
                <a:spcBef>
                  <a:spcPct val="100000"/>
                </a:spcBef>
                <a:buSzPct val="10000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165100">
                <a:spcBef>
                  <a:spcPct val="50000"/>
                </a:spcBef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 indent="-114300">
                <a:spcBef>
                  <a:spcPct val="25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9144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1430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6002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0574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5146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9718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Who are the end users in the department?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is their role in the buying process?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Which end users account for the bulk of the spend?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is their usage / demand pattern?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are their perceptions of the effectiveness and efficiency of their buyers?</a:t>
              </a:r>
            </a:p>
          </p:txBody>
        </p:sp>
        <p:sp>
          <p:nvSpPr>
            <p:cNvPr id="59" name="Text Box 1033">
              <a:extLst>
                <a:ext uri="{FF2B5EF4-FFF2-40B4-BE49-F238E27FC236}">
                  <a16:creationId xmlns:a16="http://schemas.microsoft.com/office/drawing/2014/main" id="{44AB54F4-0E3E-42B5-91EC-6A8A5BE18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497" y="2853105"/>
              <a:ext cx="1780442" cy="316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90500" indent="-190500">
                <a:spcBef>
                  <a:spcPct val="100000"/>
                </a:spcBef>
                <a:buSzPct val="10000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165100">
                <a:spcBef>
                  <a:spcPct val="50000"/>
                </a:spcBef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 indent="-114300">
                <a:spcBef>
                  <a:spcPct val="25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9144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1430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6002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0574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5146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9718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Who are the suppliers to each department?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How much do we spend on each supplier?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do we buy from these suppliers?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How do we buy from these suppliers?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How much of our spend goes to BEE /Rural / Township based suppliers?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is our spend on local (EC based) suppliers?</a:t>
              </a:r>
            </a:p>
          </p:txBody>
        </p:sp>
        <p:sp>
          <p:nvSpPr>
            <p:cNvPr id="60" name="Text Box 1034">
              <a:extLst>
                <a:ext uri="{FF2B5EF4-FFF2-40B4-BE49-F238E27FC236}">
                  <a16:creationId xmlns:a16="http://schemas.microsoft.com/office/drawing/2014/main" id="{E0B82439-EFD7-4300-950A-3C52002BD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31" y="3333751"/>
              <a:ext cx="1855177" cy="230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90500" indent="-190500">
                <a:spcBef>
                  <a:spcPct val="100000"/>
                </a:spcBef>
                <a:buSzPct val="10000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165100">
                <a:spcBef>
                  <a:spcPct val="50000"/>
                </a:spcBef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 indent="-114300">
                <a:spcBef>
                  <a:spcPct val="25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9144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1430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6002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0574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5146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9718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items or services (commodities) are </a:t>
              </a:r>
              <a:b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being purchased?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Which are the high spend commodities?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Which departments are buying these commodities?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How many suppliers do we use for </a:t>
              </a:r>
              <a:b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en-US" altLang="en-US" sz="110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these commodities?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1108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61" name="Group 2">
              <a:extLst>
                <a:ext uri="{FF2B5EF4-FFF2-40B4-BE49-F238E27FC236}">
                  <a16:creationId xmlns:a16="http://schemas.microsoft.com/office/drawing/2014/main" id="{C0502998-D63E-4190-AC5B-3DB0E0D40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9750" y="2259623"/>
              <a:ext cx="5098073" cy="3440723"/>
              <a:chOff x="1974050" y="1330325"/>
              <a:chExt cx="5523038" cy="372709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050EB1E-EF62-4E30-AE89-4C89F76E539D}"/>
                  </a:ext>
                </a:extLst>
              </p:cNvPr>
              <p:cNvGrpSpPr/>
              <p:nvPr/>
            </p:nvGrpSpPr>
            <p:grpSpPr>
              <a:xfrm>
                <a:off x="2530566" y="2043074"/>
                <a:ext cx="4451350" cy="2569870"/>
                <a:chOff x="1897063" y="1849438"/>
                <a:chExt cx="5791200" cy="4148512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68" name="AutoShape 1027">
                  <a:extLst>
                    <a:ext uri="{FF2B5EF4-FFF2-40B4-BE49-F238E27FC236}">
                      <a16:creationId xmlns:a16="http://schemas.microsoft.com/office/drawing/2014/main" id="{28FE526F-04E7-40C8-BC32-F93FB6B49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97063" y="3908800"/>
                  <a:ext cx="5791200" cy="2089150"/>
                </a:xfrm>
                <a:prstGeom prst="triangle">
                  <a:avLst>
                    <a:gd name="adj" fmla="val 50000"/>
                  </a:avLst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844083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923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AutoShape 1027">
                  <a:extLst>
                    <a:ext uri="{FF2B5EF4-FFF2-40B4-BE49-F238E27FC236}">
                      <a16:creationId xmlns:a16="http://schemas.microsoft.com/office/drawing/2014/main" id="{B979329D-4FBD-4F42-BB49-357FA560D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7063" y="1849438"/>
                  <a:ext cx="5791200" cy="2089150"/>
                </a:xfrm>
                <a:prstGeom prst="triangle">
                  <a:avLst>
                    <a:gd name="adj" fmla="val 50000"/>
                  </a:avLst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spcBef>
                      <a:spcPct val="50000"/>
                    </a:spcBef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000" b="1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844083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923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Oval 1028">
                <a:extLst>
                  <a:ext uri="{FF2B5EF4-FFF2-40B4-BE49-F238E27FC236}">
                    <a16:creationId xmlns:a16="http://schemas.microsoft.com/office/drawing/2014/main" id="{9F4A63C5-831D-48D4-AB1F-A59375CDD5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98938" y="1330325"/>
                <a:ext cx="1114606" cy="1080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Buyer </a:t>
                </a:r>
              </a:p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Perspective</a:t>
                </a:r>
              </a:p>
            </p:txBody>
          </p:sp>
          <p:sp>
            <p:nvSpPr>
              <p:cNvPr id="64" name="Oval 1029">
                <a:extLst>
                  <a:ext uri="{FF2B5EF4-FFF2-40B4-BE49-F238E27FC236}">
                    <a16:creationId xmlns:a16="http://schemas.microsoft.com/office/drawing/2014/main" id="{5843BE5C-9D09-439F-8D8B-FF06938C60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74050" y="2796111"/>
                <a:ext cx="1114607" cy="1080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Commodity</a:t>
                </a:r>
              </a:p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Perspective</a:t>
                </a:r>
              </a:p>
            </p:txBody>
          </p:sp>
          <p:sp>
            <p:nvSpPr>
              <p:cNvPr id="65" name="Oval 1030">
                <a:extLst>
                  <a:ext uri="{FF2B5EF4-FFF2-40B4-BE49-F238E27FC236}">
                    <a16:creationId xmlns:a16="http://schemas.microsoft.com/office/drawing/2014/main" id="{38E1047A-2D36-42B3-B096-240A0D1E91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82481" y="2796111"/>
                <a:ext cx="1114607" cy="1080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Supplier</a:t>
                </a:r>
              </a:p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Perspective</a:t>
                </a:r>
              </a:p>
            </p:txBody>
          </p:sp>
          <p:sp>
            <p:nvSpPr>
              <p:cNvPr id="66" name="Text Box 1031">
                <a:extLst>
                  <a:ext uri="{FF2B5EF4-FFF2-40B4-BE49-F238E27FC236}">
                    <a16:creationId xmlns:a16="http://schemas.microsoft.com/office/drawing/2014/main" id="{7AF57A9C-2690-482C-83B6-1A8CCD617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2209" y="2824019"/>
                <a:ext cx="2627372" cy="715404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algn="ctr">
                  <a:spcBef>
                    <a:spcPct val="50000"/>
                  </a:spcBef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50000"/>
                  </a:spcBef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50000"/>
                  </a:spcBef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50000"/>
                  </a:spcBef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50000"/>
                  </a:spcBef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46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The </a:t>
                </a:r>
                <a:r>
                  <a:rPr kumimoji="0" lang="en-US" altLang="en-US" sz="1846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Organisation’s</a:t>
                </a:r>
                <a:r>
                  <a:rPr kumimoji="0" lang="en-US" altLang="en-US" sz="1846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/ Entity’s total spend is……….</a:t>
                </a:r>
              </a:p>
            </p:txBody>
          </p:sp>
          <p:sp>
            <p:nvSpPr>
              <p:cNvPr id="67" name="Oval 1028">
                <a:extLst>
                  <a:ext uri="{FF2B5EF4-FFF2-40B4-BE49-F238E27FC236}">
                    <a16:creationId xmlns:a16="http://schemas.microsoft.com/office/drawing/2014/main" id="{23C28892-3BC3-412D-A725-7B343C9942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98938" y="3977415"/>
                <a:ext cx="1114606" cy="108000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End User</a:t>
                </a:r>
              </a:p>
              <a:p>
                <a:pPr marL="0" marR="0" lvl="0" indent="0" algn="ctr" defTabSz="844083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Perspective</a:t>
                </a:r>
              </a:p>
            </p:txBody>
          </p:sp>
        </p:grpSp>
        <p:sp>
          <p:nvSpPr>
            <p:cNvPr id="70" name="Text Box 1032">
              <a:extLst>
                <a:ext uri="{FF2B5EF4-FFF2-40B4-BE49-F238E27FC236}">
                  <a16:creationId xmlns:a16="http://schemas.microsoft.com/office/drawing/2014/main" id="{9230BF8E-049D-45CB-808E-6861C47CD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058" y="1274885"/>
              <a:ext cx="3938954" cy="944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90500" indent="-190500">
                <a:spcBef>
                  <a:spcPct val="100000"/>
                </a:spcBef>
                <a:buSzPct val="10000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165100">
                <a:spcBef>
                  <a:spcPct val="50000"/>
                </a:spcBef>
                <a:buSzPct val="100000"/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685800" indent="-114300">
                <a:spcBef>
                  <a:spcPct val="25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9144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143000" indent="-114300">
                <a:spcBef>
                  <a:spcPct val="10000"/>
                </a:spcBef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6002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0574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5146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971800" indent="-114300" eaLnBrk="0" fontAlgn="base" hangingPunct="0">
                <a:spcBef>
                  <a:spcPct val="10000"/>
                </a:spcBef>
                <a:spcAft>
                  <a:spcPct val="0"/>
                </a:spcAft>
                <a:buSzPct val="10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How much does each department buy?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does each department buy?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What are they buying patterns per commodity? 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Who in the department does the actual buying?</a:t>
              </a:r>
            </a:p>
            <a:p>
              <a:pPr marL="175851" marR="0" lvl="0" indent="-175851" defTabSz="844083" eaLnBrk="0" fontAlgn="base" latinLnBrk="0" hangingPunct="0">
                <a:lnSpc>
                  <a:spcPct val="100000"/>
                </a:lnSpc>
                <a:spcBef>
                  <a:spcPts val="46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108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How do they actually buy?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8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Procurement Spend Analysis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D53A38-8092-46E1-AAAD-B69D05D77DAC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70788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/>
              <a:t>….or at a commodity level to generate deep insights to inform future sourcing strategies and…..</a:t>
            </a:r>
            <a:endParaRPr lang="en-ZA" sz="2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B520A-3129-4F09-84FB-0C37A98FB57A}"/>
              </a:ext>
            </a:extLst>
          </p:cNvPr>
          <p:cNvGrpSpPr/>
          <p:nvPr/>
        </p:nvGrpSpPr>
        <p:grpSpPr>
          <a:xfrm>
            <a:off x="492125" y="1492250"/>
            <a:ext cx="11210018" cy="4759325"/>
            <a:chOff x="492125" y="1492250"/>
            <a:chExt cx="8351838" cy="4759325"/>
          </a:xfrm>
        </p:grpSpPr>
        <p:sp>
          <p:nvSpPr>
            <p:cNvPr id="27" name="Rectangle 1026">
              <a:extLst>
                <a:ext uri="{FF2B5EF4-FFF2-40B4-BE49-F238E27FC236}">
                  <a16:creationId xmlns:a16="http://schemas.microsoft.com/office/drawing/2014/main" id="{9C40DA5F-7BBA-47B7-9C64-EBF4604E79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2125" y="1828800"/>
              <a:ext cx="3490913" cy="457200"/>
            </a:xfrm>
            <a:prstGeom prst="rect">
              <a:avLst/>
            </a:prstGeom>
            <a:gradFill rotWithShape="0">
              <a:gsLst>
                <a:gs pos="0">
                  <a:srgbClr val="1744B0"/>
                </a:gs>
                <a:gs pos="50000">
                  <a:srgbClr val="064CFC"/>
                </a:gs>
                <a:gs pos="100000">
                  <a:srgbClr val="1744B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Potential Outcome of Preliminary Analysis</a:t>
              </a:r>
            </a:p>
          </p:txBody>
        </p:sp>
        <p:sp>
          <p:nvSpPr>
            <p:cNvPr id="28" name="Rectangle 1027">
              <a:extLst>
                <a:ext uri="{FF2B5EF4-FFF2-40B4-BE49-F238E27FC236}">
                  <a16:creationId xmlns:a16="http://schemas.microsoft.com/office/drawing/2014/main" id="{36497D21-605A-4CF9-AA50-D292361AB8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2125" y="2286000"/>
              <a:ext cx="3505200" cy="3670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171450" indent="-171450" algn="l"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49250" algn="l"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03275" indent="-112713" algn="l"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030288" indent="-112713" algn="l"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58888" indent="-114300" algn="l"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160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1732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304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0876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30538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u="sng" dirty="0">
                  <a:solidFill>
                    <a:schemeClr val="accent1"/>
                  </a:solidFill>
                  <a:latin typeface="Arial" panose="020B0604020202020204" pitchFamily="34" charset="0"/>
                </a:rPr>
                <a:t>Office Supplies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Copiers	R 293,300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Canon                            R 22,000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Xerox 	   R  98,000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Sharp	R  60,100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Mita</a:t>
              </a: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R    7,200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Kodak	R     6,000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endParaRPr lang="en-GB" altLang="en-US" sz="14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Fax Machines	R 85,300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Mita</a:t>
              </a: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R 60,500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Canon	R 18,700</a:t>
              </a:r>
            </a:p>
            <a:p>
              <a:pPr lvl="1"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Pitney Bowes                  R 6,100</a:t>
              </a:r>
            </a:p>
          </p:txBody>
        </p:sp>
        <p:sp>
          <p:nvSpPr>
            <p:cNvPr id="29" name="Rectangle 1030">
              <a:extLst>
                <a:ext uri="{FF2B5EF4-FFF2-40B4-BE49-F238E27FC236}">
                  <a16:creationId xmlns:a16="http://schemas.microsoft.com/office/drawing/2014/main" id="{6C4B6450-DA2C-4D35-854D-0D2ECB298D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38763" y="1828800"/>
              <a:ext cx="3490912" cy="457200"/>
            </a:xfrm>
            <a:prstGeom prst="rect">
              <a:avLst/>
            </a:prstGeom>
            <a:gradFill rotWithShape="0">
              <a:gsLst>
                <a:gs pos="0">
                  <a:srgbClr val="1744B0"/>
                </a:gs>
                <a:gs pos="50000">
                  <a:srgbClr val="064CFC"/>
                </a:gs>
                <a:gs pos="100000">
                  <a:srgbClr val="1744B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Useable Information</a:t>
              </a:r>
            </a:p>
          </p:txBody>
        </p:sp>
        <p:sp>
          <p:nvSpPr>
            <p:cNvPr id="30" name="Rectangle 1031">
              <a:extLst>
                <a:ext uri="{FF2B5EF4-FFF2-40B4-BE49-F238E27FC236}">
                  <a16:creationId xmlns:a16="http://schemas.microsoft.com/office/drawing/2014/main" id="{09855A06-0388-4A71-917C-47AAF61A1B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38763" y="2286000"/>
              <a:ext cx="3505200" cy="3670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171450" indent="-171450" algn="l"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6263" indent="-173038" algn="l"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03275" indent="-112713" algn="l"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030288" indent="-112713" algn="l"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58888" indent="-114300" algn="l"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160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1732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304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087688" indent="-1143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High Volume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Kodak 2085	R 6,000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</a:t>
              </a:r>
              <a:r>
                <a:rPr lang="en-GB" altLang="en-US" sz="1400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Mita</a:t>
              </a: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8590	R 7,200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Sharp SF4085	R 5,100</a:t>
              </a:r>
            </a:p>
            <a:p>
              <a:pPr>
                <a:spcBef>
                  <a:spcPct val="10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GB" altLang="en-US" sz="1400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Color</a:t>
              </a:r>
              <a:endParaRPr lang="en-GB" altLang="en-US" sz="14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Xerox DC230	R 20,000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Xerox DC265	R 15,000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Canon CLC7005	R   2,000</a:t>
              </a:r>
            </a:p>
            <a:p>
              <a:pPr>
                <a:spcBef>
                  <a:spcPct val="10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Low Volume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Canon 6050	R 120,000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Sharp SF2030	R   55,000</a:t>
              </a:r>
            </a:p>
            <a:p>
              <a:pPr>
                <a:spcBef>
                  <a:spcPct val="25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4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	Xerox 5350	R   63,000</a:t>
              </a:r>
            </a:p>
          </p:txBody>
        </p:sp>
        <p:sp>
          <p:nvSpPr>
            <p:cNvPr id="31" name="Text Box 1032">
              <a:extLst>
                <a:ext uri="{FF2B5EF4-FFF2-40B4-BE49-F238E27FC236}">
                  <a16:creationId xmlns:a16="http://schemas.microsoft.com/office/drawing/2014/main" id="{9ED7B53B-B75B-42D7-A990-C942D5520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225" y="6022975"/>
              <a:ext cx="49466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71500" indent="-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858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900" b="0" i="1">
                  <a:latin typeface="Arial" panose="020B0604020202020204" pitchFamily="34" charset="0"/>
                </a:rPr>
                <a:t>(To maintain client confidentiality, such comparisons are always provided in disguised fashion)</a:t>
              </a:r>
            </a:p>
          </p:txBody>
        </p:sp>
        <p:sp>
          <p:nvSpPr>
            <p:cNvPr id="32" name="Rectangle 1041">
              <a:extLst>
                <a:ext uri="{FF2B5EF4-FFF2-40B4-BE49-F238E27FC236}">
                  <a16:creationId xmlns:a16="http://schemas.microsoft.com/office/drawing/2014/main" id="{976A3DDE-A0AD-4359-9504-841BE9E0A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1492250"/>
              <a:ext cx="15557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400" i="1">
                  <a:solidFill>
                    <a:schemeClr val="tx2"/>
                  </a:solidFill>
                  <a:latin typeface="Arial" panose="020B0604020202020204" pitchFamily="34" charset="0"/>
                </a:rPr>
                <a:t>Starting Point</a:t>
              </a:r>
            </a:p>
          </p:txBody>
        </p:sp>
        <p:sp>
          <p:nvSpPr>
            <p:cNvPr id="33" name="Rectangle 1042">
              <a:extLst>
                <a:ext uri="{FF2B5EF4-FFF2-40B4-BE49-F238E27FC236}">
                  <a16:creationId xmlns:a16="http://schemas.microsoft.com/office/drawing/2014/main" id="{F705FCC4-312A-41DC-B559-298CF857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775" y="1492250"/>
              <a:ext cx="28670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400" i="1">
                  <a:solidFill>
                    <a:schemeClr val="tx2"/>
                  </a:solidFill>
                  <a:latin typeface="Arial" panose="020B0604020202020204" pitchFamily="34" charset="0"/>
                </a:rPr>
                <a:t>Desired Level of Understanding</a:t>
              </a:r>
            </a:p>
          </p:txBody>
        </p:sp>
        <p:sp>
          <p:nvSpPr>
            <p:cNvPr id="34" name="Line 1043">
              <a:extLst>
                <a:ext uri="{FF2B5EF4-FFF2-40B4-BE49-F238E27FC236}">
                  <a16:creationId xmlns:a16="http://schemas.microsoft.com/office/drawing/2014/main" id="{621482A8-3851-4BAD-9AE6-F88F1018968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90975" y="1660525"/>
              <a:ext cx="1284288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ZA"/>
            </a:p>
          </p:txBody>
        </p:sp>
        <p:sp>
          <p:nvSpPr>
            <p:cNvPr id="35" name="AutoShape 1044">
              <a:extLst>
                <a:ext uri="{FF2B5EF4-FFF2-40B4-BE49-F238E27FC236}">
                  <a16:creationId xmlns:a16="http://schemas.microsoft.com/office/drawing/2014/main" id="{669ED11C-4D86-436C-A8C0-AA433D40AE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5363" y="2438400"/>
              <a:ext cx="635000" cy="1819275"/>
            </a:xfrm>
            <a:prstGeom prst="rightBrace">
              <a:avLst>
                <a:gd name="adj1" fmla="val 23875"/>
                <a:gd name="adj2" fmla="val 5000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ZA"/>
            </a:p>
          </p:txBody>
        </p:sp>
        <p:sp>
          <p:nvSpPr>
            <p:cNvPr id="36" name="Line 1045">
              <a:extLst>
                <a:ext uri="{FF2B5EF4-FFF2-40B4-BE49-F238E27FC236}">
                  <a16:creationId xmlns:a16="http://schemas.microsoft.com/office/drawing/2014/main" id="{B660B9AF-599D-483B-BE58-12B582BFFE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038600" y="3343275"/>
              <a:ext cx="11255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139316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Procurement Spend Analysis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D53A38-8092-46E1-AAAD-B69D05D77DAC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70788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…understanding Total Cost of Ownership (which considers all costs, not just purchase price) is critically important to the understanding of the category</a:t>
            </a:r>
            <a:endParaRPr lang="en-ZA" sz="2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C8206D-17EC-4345-8402-0FEC9FD33008}"/>
              </a:ext>
            </a:extLst>
          </p:cNvPr>
          <p:cNvGrpSpPr/>
          <p:nvPr/>
        </p:nvGrpSpPr>
        <p:grpSpPr>
          <a:xfrm>
            <a:off x="63499" y="1247775"/>
            <a:ext cx="11714843" cy="5454650"/>
            <a:chOff x="63500" y="1247775"/>
            <a:chExt cx="9036050" cy="5454650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B4E8E4CE-9E91-469F-B315-20EBFCD19F1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5" y="3722688"/>
              <a:ext cx="1933575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735873D9-DF3C-489C-8985-C2296C579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438" y="1247775"/>
              <a:ext cx="2103437" cy="2308225"/>
              <a:chOff x="685" y="786"/>
              <a:chExt cx="1325" cy="1454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5680A200-E57C-4E59-8606-FAA0DB531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" y="801"/>
                <a:ext cx="1245" cy="1425"/>
              </a:xfrm>
              <a:custGeom>
                <a:avLst/>
                <a:gdLst>
                  <a:gd name="T0" fmla="*/ 30 w 1245"/>
                  <a:gd name="T1" fmla="*/ 1162 h 1425"/>
                  <a:gd name="T2" fmla="*/ 5 w 1245"/>
                  <a:gd name="T3" fmla="*/ 1120 h 1425"/>
                  <a:gd name="T4" fmla="*/ 41 w 1245"/>
                  <a:gd name="T5" fmla="*/ 1042 h 1425"/>
                  <a:gd name="T6" fmla="*/ 94 w 1245"/>
                  <a:gd name="T7" fmla="*/ 913 h 1425"/>
                  <a:gd name="T8" fmla="*/ 200 w 1245"/>
                  <a:gd name="T9" fmla="*/ 725 h 1425"/>
                  <a:gd name="T10" fmla="*/ 205 w 1245"/>
                  <a:gd name="T11" fmla="*/ 548 h 1425"/>
                  <a:gd name="T12" fmla="*/ 248 w 1245"/>
                  <a:gd name="T13" fmla="*/ 462 h 1425"/>
                  <a:gd name="T14" fmla="*/ 280 w 1245"/>
                  <a:gd name="T15" fmla="*/ 442 h 1425"/>
                  <a:gd name="T16" fmla="*/ 307 w 1245"/>
                  <a:gd name="T17" fmla="*/ 455 h 1425"/>
                  <a:gd name="T18" fmla="*/ 317 w 1245"/>
                  <a:gd name="T19" fmla="*/ 508 h 1425"/>
                  <a:gd name="T20" fmla="*/ 351 w 1245"/>
                  <a:gd name="T21" fmla="*/ 318 h 1425"/>
                  <a:gd name="T22" fmla="*/ 374 w 1245"/>
                  <a:gd name="T23" fmla="*/ 262 h 1425"/>
                  <a:gd name="T24" fmla="*/ 427 w 1245"/>
                  <a:gd name="T25" fmla="*/ 212 h 1425"/>
                  <a:gd name="T26" fmla="*/ 469 w 1245"/>
                  <a:gd name="T27" fmla="*/ 202 h 1425"/>
                  <a:gd name="T28" fmla="*/ 498 w 1245"/>
                  <a:gd name="T29" fmla="*/ 223 h 1425"/>
                  <a:gd name="T30" fmla="*/ 505 w 1245"/>
                  <a:gd name="T31" fmla="*/ 423 h 1425"/>
                  <a:gd name="T32" fmla="*/ 518 w 1245"/>
                  <a:gd name="T33" fmla="*/ 106 h 1425"/>
                  <a:gd name="T34" fmla="*/ 592 w 1245"/>
                  <a:gd name="T35" fmla="*/ 0 h 1425"/>
                  <a:gd name="T36" fmla="*/ 687 w 1245"/>
                  <a:gd name="T37" fmla="*/ 106 h 1425"/>
                  <a:gd name="T38" fmla="*/ 611 w 1245"/>
                  <a:gd name="T39" fmla="*/ 142 h 1425"/>
                  <a:gd name="T40" fmla="*/ 720 w 1245"/>
                  <a:gd name="T41" fmla="*/ 415 h 1425"/>
                  <a:gd name="T42" fmla="*/ 907 w 1245"/>
                  <a:gd name="T43" fmla="*/ 405 h 1425"/>
                  <a:gd name="T44" fmla="*/ 909 w 1245"/>
                  <a:gd name="T45" fmla="*/ 130 h 1425"/>
                  <a:gd name="T46" fmla="*/ 929 w 1245"/>
                  <a:gd name="T47" fmla="*/ 138 h 1425"/>
                  <a:gd name="T48" fmla="*/ 995 w 1245"/>
                  <a:gd name="T49" fmla="*/ 386 h 1425"/>
                  <a:gd name="T50" fmla="*/ 1116 w 1245"/>
                  <a:gd name="T51" fmla="*/ 385 h 1425"/>
                  <a:gd name="T52" fmla="*/ 1188 w 1245"/>
                  <a:gd name="T53" fmla="*/ 409 h 1425"/>
                  <a:gd name="T54" fmla="*/ 1233 w 1245"/>
                  <a:gd name="T55" fmla="*/ 461 h 1425"/>
                  <a:gd name="T56" fmla="*/ 1243 w 1245"/>
                  <a:gd name="T57" fmla="*/ 544 h 1425"/>
                  <a:gd name="T58" fmla="*/ 1210 w 1245"/>
                  <a:gd name="T59" fmla="*/ 676 h 1425"/>
                  <a:gd name="T60" fmla="*/ 1155 w 1245"/>
                  <a:gd name="T61" fmla="*/ 795 h 1425"/>
                  <a:gd name="T62" fmla="*/ 1042 w 1245"/>
                  <a:gd name="T63" fmla="*/ 957 h 1425"/>
                  <a:gd name="T64" fmla="*/ 943 w 1245"/>
                  <a:gd name="T65" fmla="*/ 1137 h 1425"/>
                  <a:gd name="T66" fmla="*/ 891 w 1245"/>
                  <a:gd name="T67" fmla="*/ 1346 h 1425"/>
                  <a:gd name="T68" fmla="*/ 720 w 1245"/>
                  <a:gd name="T69" fmla="*/ 1356 h 1425"/>
                  <a:gd name="T70" fmla="*/ 583 w 1245"/>
                  <a:gd name="T71" fmla="*/ 1335 h 1425"/>
                  <a:gd name="T72" fmla="*/ 559 w 1245"/>
                  <a:gd name="T73" fmla="*/ 1347 h 1425"/>
                  <a:gd name="T74" fmla="*/ 549 w 1245"/>
                  <a:gd name="T75" fmla="*/ 1355 h 1425"/>
                  <a:gd name="T76" fmla="*/ 505 w 1245"/>
                  <a:gd name="T77" fmla="*/ 1355 h 1425"/>
                  <a:gd name="T78" fmla="*/ 465 w 1245"/>
                  <a:gd name="T79" fmla="*/ 1335 h 1425"/>
                  <a:gd name="T80" fmla="*/ 416 w 1245"/>
                  <a:gd name="T81" fmla="*/ 1322 h 1425"/>
                  <a:gd name="T82" fmla="*/ 277 w 1245"/>
                  <a:gd name="T83" fmla="*/ 1295 h 1425"/>
                  <a:gd name="T84" fmla="*/ 133 w 1245"/>
                  <a:gd name="T85" fmla="*/ 1241 h 1425"/>
                  <a:gd name="T86" fmla="*/ 97 w 1245"/>
                  <a:gd name="T87" fmla="*/ 1213 h 1425"/>
                  <a:gd name="T88" fmla="*/ 74 w 1245"/>
                  <a:gd name="T89" fmla="*/ 1195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45" h="1425">
                    <a:moveTo>
                      <a:pt x="74" y="1195"/>
                    </a:moveTo>
                    <a:lnTo>
                      <a:pt x="42" y="1173"/>
                    </a:lnTo>
                    <a:lnTo>
                      <a:pt x="30" y="1162"/>
                    </a:lnTo>
                    <a:lnTo>
                      <a:pt x="20" y="1149"/>
                    </a:lnTo>
                    <a:lnTo>
                      <a:pt x="11" y="1135"/>
                    </a:lnTo>
                    <a:lnTo>
                      <a:pt x="5" y="1120"/>
                    </a:lnTo>
                    <a:lnTo>
                      <a:pt x="2" y="1105"/>
                    </a:lnTo>
                    <a:lnTo>
                      <a:pt x="0" y="1088"/>
                    </a:lnTo>
                    <a:lnTo>
                      <a:pt x="41" y="1042"/>
                    </a:lnTo>
                    <a:lnTo>
                      <a:pt x="41" y="999"/>
                    </a:lnTo>
                    <a:lnTo>
                      <a:pt x="94" y="936"/>
                    </a:lnTo>
                    <a:lnTo>
                      <a:pt x="94" y="913"/>
                    </a:lnTo>
                    <a:lnTo>
                      <a:pt x="127" y="873"/>
                    </a:lnTo>
                    <a:lnTo>
                      <a:pt x="127" y="828"/>
                    </a:lnTo>
                    <a:lnTo>
                      <a:pt x="200" y="725"/>
                    </a:lnTo>
                    <a:lnTo>
                      <a:pt x="200" y="595"/>
                    </a:lnTo>
                    <a:lnTo>
                      <a:pt x="201" y="571"/>
                    </a:lnTo>
                    <a:lnTo>
                      <a:pt x="205" y="548"/>
                    </a:lnTo>
                    <a:lnTo>
                      <a:pt x="218" y="508"/>
                    </a:lnTo>
                    <a:lnTo>
                      <a:pt x="237" y="475"/>
                    </a:lnTo>
                    <a:lnTo>
                      <a:pt x="248" y="462"/>
                    </a:lnTo>
                    <a:lnTo>
                      <a:pt x="259" y="452"/>
                    </a:lnTo>
                    <a:lnTo>
                      <a:pt x="269" y="446"/>
                    </a:lnTo>
                    <a:lnTo>
                      <a:pt x="280" y="442"/>
                    </a:lnTo>
                    <a:lnTo>
                      <a:pt x="290" y="442"/>
                    </a:lnTo>
                    <a:lnTo>
                      <a:pt x="299" y="446"/>
                    </a:lnTo>
                    <a:lnTo>
                      <a:pt x="307" y="455"/>
                    </a:lnTo>
                    <a:lnTo>
                      <a:pt x="312" y="468"/>
                    </a:lnTo>
                    <a:lnTo>
                      <a:pt x="316" y="485"/>
                    </a:lnTo>
                    <a:lnTo>
                      <a:pt x="317" y="508"/>
                    </a:lnTo>
                    <a:lnTo>
                      <a:pt x="349" y="507"/>
                    </a:lnTo>
                    <a:lnTo>
                      <a:pt x="349" y="340"/>
                    </a:lnTo>
                    <a:lnTo>
                      <a:pt x="351" y="318"/>
                    </a:lnTo>
                    <a:lnTo>
                      <a:pt x="356" y="298"/>
                    </a:lnTo>
                    <a:lnTo>
                      <a:pt x="364" y="279"/>
                    </a:lnTo>
                    <a:lnTo>
                      <a:pt x="374" y="262"/>
                    </a:lnTo>
                    <a:lnTo>
                      <a:pt x="385" y="246"/>
                    </a:lnTo>
                    <a:lnTo>
                      <a:pt x="399" y="232"/>
                    </a:lnTo>
                    <a:lnTo>
                      <a:pt x="427" y="212"/>
                    </a:lnTo>
                    <a:lnTo>
                      <a:pt x="441" y="206"/>
                    </a:lnTo>
                    <a:lnTo>
                      <a:pt x="455" y="202"/>
                    </a:lnTo>
                    <a:lnTo>
                      <a:pt x="469" y="202"/>
                    </a:lnTo>
                    <a:lnTo>
                      <a:pt x="480" y="205"/>
                    </a:lnTo>
                    <a:lnTo>
                      <a:pt x="490" y="212"/>
                    </a:lnTo>
                    <a:lnTo>
                      <a:pt x="498" y="223"/>
                    </a:lnTo>
                    <a:lnTo>
                      <a:pt x="503" y="237"/>
                    </a:lnTo>
                    <a:lnTo>
                      <a:pt x="505" y="256"/>
                    </a:lnTo>
                    <a:lnTo>
                      <a:pt x="505" y="423"/>
                    </a:lnTo>
                    <a:lnTo>
                      <a:pt x="586" y="413"/>
                    </a:lnTo>
                    <a:lnTo>
                      <a:pt x="586" y="112"/>
                    </a:lnTo>
                    <a:lnTo>
                      <a:pt x="518" y="106"/>
                    </a:lnTo>
                    <a:lnTo>
                      <a:pt x="518" y="80"/>
                    </a:lnTo>
                    <a:lnTo>
                      <a:pt x="586" y="81"/>
                    </a:lnTo>
                    <a:lnTo>
                      <a:pt x="592" y="0"/>
                    </a:lnTo>
                    <a:lnTo>
                      <a:pt x="597" y="81"/>
                    </a:lnTo>
                    <a:lnTo>
                      <a:pt x="687" y="80"/>
                    </a:lnTo>
                    <a:lnTo>
                      <a:pt x="687" y="106"/>
                    </a:lnTo>
                    <a:lnTo>
                      <a:pt x="620" y="112"/>
                    </a:lnTo>
                    <a:lnTo>
                      <a:pt x="620" y="138"/>
                    </a:lnTo>
                    <a:lnTo>
                      <a:pt x="611" y="142"/>
                    </a:lnTo>
                    <a:lnTo>
                      <a:pt x="611" y="412"/>
                    </a:lnTo>
                    <a:lnTo>
                      <a:pt x="665" y="411"/>
                    </a:lnTo>
                    <a:lnTo>
                      <a:pt x="720" y="415"/>
                    </a:lnTo>
                    <a:lnTo>
                      <a:pt x="773" y="421"/>
                    </a:lnTo>
                    <a:lnTo>
                      <a:pt x="827" y="432"/>
                    </a:lnTo>
                    <a:lnTo>
                      <a:pt x="907" y="405"/>
                    </a:lnTo>
                    <a:lnTo>
                      <a:pt x="909" y="147"/>
                    </a:lnTo>
                    <a:lnTo>
                      <a:pt x="905" y="138"/>
                    </a:lnTo>
                    <a:lnTo>
                      <a:pt x="909" y="130"/>
                    </a:lnTo>
                    <a:lnTo>
                      <a:pt x="917" y="126"/>
                    </a:lnTo>
                    <a:lnTo>
                      <a:pt x="925" y="130"/>
                    </a:lnTo>
                    <a:lnTo>
                      <a:pt x="929" y="138"/>
                    </a:lnTo>
                    <a:lnTo>
                      <a:pt x="925" y="147"/>
                    </a:lnTo>
                    <a:lnTo>
                      <a:pt x="929" y="399"/>
                    </a:lnTo>
                    <a:lnTo>
                      <a:pt x="995" y="386"/>
                    </a:lnTo>
                    <a:lnTo>
                      <a:pt x="1058" y="381"/>
                    </a:lnTo>
                    <a:lnTo>
                      <a:pt x="1088" y="382"/>
                    </a:lnTo>
                    <a:lnTo>
                      <a:pt x="1116" y="385"/>
                    </a:lnTo>
                    <a:lnTo>
                      <a:pt x="1143" y="390"/>
                    </a:lnTo>
                    <a:lnTo>
                      <a:pt x="1167" y="398"/>
                    </a:lnTo>
                    <a:lnTo>
                      <a:pt x="1188" y="409"/>
                    </a:lnTo>
                    <a:lnTo>
                      <a:pt x="1207" y="423"/>
                    </a:lnTo>
                    <a:lnTo>
                      <a:pt x="1222" y="440"/>
                    </a:lnTo>
                    <a:lnTo>
                      <a:pt x="1233" y="461"/>
                    </a:lnTo>
                    <a:lnTo>
                      <a:pt x="1241" y="485"/>
                    </a:lnTo>
                    <a:lnTo>
                      <a:pt x="1244" y="513"/>
                    </a:lnTo>
                    <a:lnTo>
                      <a:pt x="1243" y="544"/>
                    </a:lnTo>
                    <a:lnTo>
                      <a:pt x="1237" y="580"/>
                    </a:lnTo>
                    <a:lnTo>
                      <a:pt x="1224" y="631"/>
                    </a:lnTo>
                    <a:lnTo>
                      <a:pt x="1210" y="676"/>
                    </a:lnTo>
                    <a:lnTo>
                      <a:pt x="1194" y="718"/>
                    </a:lnTo>
                    <a:lnTo>
                      <a:pt x="1176" y="758"/>
                    </a:lnTo>
                    <a:lnTo>
                      <a:pt x="1155" y="795"/>
                    </a:lnTo>
                    <a:lnTo>
                      <a:pt x="1133" y="831"/>
                    </a:lnTo>
                    <a:lnTo>
                      <a:pt x="1082" y="903"/>
                    </a:lnTo>
                    <a:lnTo>
                      <a:pt x="1042" y="957"/>
                    </a:lnTo>
                    <a:lnTo>
                      <a:pt x="1005" y="1015"/>
                    </a:lnTo>
                    <a:lnTo>
                      <a:pt x="971" y="1074"/>
                    </a:lnTo>
                    <a:lnTo>
                      <a:pt x="943" y="1137"/>
                    </a:lnTo>
                    <a:lnTo>
                      <a:pt x="919" y="1202"/>
                    </a:lnTo>
                    <a:lnTo>
                      <a:pt x="902" y="1272"/>
                    </a:lnTo>
                    <a:lnTo>
                      <a:pt x="891" y="1346"/>
                    </a:lnTo>
                    <a:lnTo>
                      <a:pt x="887" y="1424"/>
                    </a:lnTo>
                    <a:lnTo>
                      <a:pt x="795" y="1383"/>
                    </a:lnTo>
                    <a:lnTo>
                      <a:pt x="720" y="1356"/>
                    </a:lnTo>
                    <a:lnTo>
                      <a:pt x="660" y="1340"/>
                    </a:lnTo>
                    <a:lnTo>
                      <a:pt x="615" y="1334"/>
                    </a:lnTo>
                    <a:lnTo>
                      <a:pt x="583" y="1335"/>
                    </a:lnTo>
                    <a:lnTo>
                      <a:pt x="572" y="1338"/>
                    </a:lnTo>
                    <a:lnTo>
                      <a:pt x="564" y="1342"/>
                    </a:lnTo>
                    <a:lnTo>
                      <a:pt x="559" y="1347"/>
                    </a:lnTo>
                    <a:lnTo>
                      <a:pt x="557" y="1353"/>
                    </a:lnTo>
                    <a:lnTo>
                      <a:pt x="560" y="1367"/>
                    </a:lnTo>
                    <a:lnTo>
                      <a:pt x="549" y="1355"/>
                    </a:lnTo>
                    <a:lnTo>
                      <a:pt x="534" y="1349"/>
                    </a:lnTo>
                    <a:lnTo>
                      <a:pt x="519" y="1349"/>
                    </a:lnTo>
                    <a:lnTo>
                      <a:pt x="505" y="1355"/>
                    </a:lnTo>
                    <a:lnTo>
                      <a:pt x="495" y="1341"/>
                    </a:lnTo>
                    <a:lnTo>
                      <a:pt x="481" y="1335"/>
                    </a:lnTo>
                    <a:lnTo>
                      <a:pt x="465" y="1335"/>
                    </a:lnTo>
                    <a:lnTo>
                      <a:pt x="451" y="1344"/>
                    </a:lnTo>
                    <a:lnTo>
                      <a:pt x="434" y="1331"/>
                    </a:lnTo>
                    <a:lnTo>
                      <a:pt x="416" y="1322"/>
                    </a:lnTo>
                    <a:lnTo>
                      <a:pt x="395" y="1316"/>
                    </a:lnTo>
                    <a:lnTo>
                      <a:pt x="375" y="1314"/>
                    </a:lnTo>
                    <a:lnTo>
                      <a:pt x="277" y="1295"/>
                    </a:lnTo>
                    <a:lnTo>
                      <a:pt x="213" y="1276"/>
                    </a:lnTo>
                    <a:lnTo>
                      <a:pt x="169" y="1258"/>
                    </a:lnTo>
                    <a:lnTo>
                      <a:pt x="133" y="1241"/>
                    </a:lnTo>
                    <a:lnTo>
                      <a:pt x="113" y="1231"/>
                    </a:lnTo>
                    <a:lnTo>
                      <a:pt x="102" y="1222"/>
                    </a:lnTo>
                    <a:lnTo>
                      <a:pt x="97" y="1213"/>
                    </a:lnTo>
                    <a:lnTo>
                      <a:pt x="95" y="1206"/>
                    </a:lnTo>
                    <a:lnTo>
                      <a:pt x="91" y="1197"/>
                    </a:lnTo>
                    <a:lnTo>
                      <a:pt x="74" y="1195"/>
                    </a:lnTo>
                  </a:path>
                </a:pathLst>
              </a:custGeom>
              <a:solidFill>
                <a:srgbClr val="F7FCF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60A7D5AE-2A30-4953-8C59-D44D65DF8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" y="801"/>
                <a:ext cx="1245" cy="1425"/>
              </a:xfrm>
              <a:custGeom>
                <a:avLst/>
                <a:gdLst>
                  <a:gd name="T0" fmla="*/ 30 w 1245"/>
                  <a:gd name="T1" fmla="*/ 1162 h 1425"/>
                  <a:gd name="T2" fmla="*/ 5 w 1245"/>
                  <a:gd name="T3" fmla="*/ 1120 h 1425"/>
                  <a:gd name="T4" fmla="*/ 41 w 1245"/>
                  <a:gd name="T5" fmla="*/ 1042 h 1425"/>
                  <a:gd name="T6" fmla="*/ 94 w 1245"/>
                  <a:gd name="T7" fmla="*/ 913 h 1425"/>
                  <a:gd name="T8" fmla="*/ 200 w 1245"/>
                  <a:gd name="T9" fmla="*/ 725 h 1425"/>
                  <a:gd name="T10" fmla="*/ 205 w 1245"/>
                  <a:gd name="T11" fmla="*/ 548 h 1425"/>
                  <a:gd name="T12" fmla="*/ 248 w 1245"/>
                  <a:gd name="T13" fmla="*/ 462 h 1425"/>
                  <a:gd name="T14" fmla="*/ 280 w 1245"/>
                  <a:gd name="T15" fmla="*/ 442 h 1425"/>
                  <a:gd name="T16" fmla="*/ 307 w 1245"/>
                  <a:gd name="T17" fmla="*/ 455 h 1425"/>
                  <a:gd name="T18" fmla="*/ 317 w 1245"/>
                  <a:gd name="T19" fmla="*/ 508 h 1425"/>
                  <a:gd name="T20" fmla="*/ 351 w 1245"/>
                  <a:gd name="T21" fmla="*/ 318 h 1425"/>
                  <a:gd name="T22" fmla="*/ 374 w 1245"/>
                  <a:gd name="T23" fmla="*/ 262 h 1425"/>
                  <a:gd name="T24" fmla="*/ 427 w 1245"/>
                  <a:gd name="T25" fmla="*/ 212 h 1425"/>
                  <a:gd name="T26" fmla="*/ 469 w 1245"/>
                  <a:gd name="T27" fmla="*/ 202 h 1425"/>
                  <a:gd name="T28" fmla="*/ 498 w 1245"/>
                  <a:gd name="T29" fmla="*/ 223 h 1425"/>
                  <a:gd name="T30" fmla="*/ 505 w 1245"/>
                  <a:gd name="T31" fmla="*/ 423 h 1425"/>
                  <a:gd name="T32" fmla="*/ 518 w 1245"/>
                  <a:gd name="T33" fmla="*/ 106 h 1425"/>
                  <a:gd name="T34" fmla="*/ 592 w 1245"/>
                  <a:gd name="T35" fmla="*/ 0 h 1425"/>
                  <a:gd name="T36" fmla="*/ 687 w 1245"/>
                  <a:gd name="T37" fmla="*/ 106 h 1425"/>
                  <a:gd name="T38" fmla="*/ 611 w 1245"/>
                  <a:gd name="T39" fmla="*/ 142 h 1425"/>
                  <a:gd name="T40" fmla="*/ 720 w 1245"/>
                  <a:gd name="T41" fmla="*/ 415 h 1425"/>
                  <a:gd name="T42" fmla="*/ 907 w 1245"/>
                  <a:gd name="T43" fmla="*/ 405 h 1425"/>
                  <a:gd name="T44" fmla="*/ 909 w 1245"/>
                  <a:gd name="T45" fmla="*/ 130 h 1425"/>
                  <a:gd name="T46" fmla="*/ 929 w 1245"/>
                  <a:gd name="T47" fmla="*/ 138 h 1425"/>
                  <a:gd name="T48" fmla="*/ 995 w 1245"/>
                  <a:gd name="T49" fmla="*/ 386 h 1425"/>
                  <a:gd name="T50" fmla="*/ 1116 w 1245"/>
                  <a:gd name="T51" fmla="*/ 385 h 1425"/>
                  <a:gd name="T52" fmla="*/ 1188 w 1245"/>
                  <a:gd name="T53" fmla="*/ 409 h 1425"/>
                  <a:gd name="T54" fmla="*/ 1233 w 1245"/>
                  <a:gd name="T55" fmla="*/ 461 h 1425"/>
                  <a:gd name="T56" fmla="*/ 1243 w 1245"/>
                  <a:gd name="T57" fmla="*/ 544 h 1425"/>
                  <a:gd name="T58" fmla="*/ 1210 w 1245"/>
                  <a:gd name="T59" fmla="*/ 676 h 1425"/>
                  <a:gd name="T60" fmla="*/ 1155 w 1245"/>
                  <a:gd name="T61" fmla="*/ 795 h 1425"/>
                  <a:gd name="T62" fmla="*/ 1042 w 1245"/>
                  <a:gd name="T63" fmla="*/ 957 h 1425"/>
                  <a:gd name="T64" fmla="*/ 943 w 1245"/>
                  <a:gd name="T65" fmla="*/ 1137 h 1425"/>
                  <a:gd name="T66" fmla="*/ 891 w 1245"/>
                  <a:gd name="T67" fmla="*/ 1346 h 1425"/>
                  <a:gd name="T68" fmla="*/ 720 w 1245"/>
                  <a:gd name="T69" fmla="*/ 1356 h 1425"/>
                  <a:gd name="T70" fmla="*/ 583 w 1245"/>
                  <a:gd name="T71" fmla="*/ 1335 h 1425"/>
                  <a:gd name="T72" fmla="*/ 559 w 1245"/>
                  <a:gd name="T73" fmla="*/ 1347 h 1425"/>
                  <a:gd name="T74" fmla="*/ 549 w 1245"/>
                  <a:gd name="T75" fmla="*/ 1355 h 1425"/>
                  <a:gd name="T76" fmla="*/ 505 w 1245"/>
                  <a:gd name="T77" fmla="*/ 1355 h 1425"/>
                  <a:gd name="T78" fmla="*/ 465 w 1245"/>
                  <a:gd name="T79" fmla="*/ 1335 h 1425"/>
                  <a:gd name="T80" fmla="*/ 416 w 1245"/>
                  <a:gd name="T81" fmla="*/ 1322 h 1425"/>
                  <a:gd name="T82" fmla="*/ 277 w 1245"/>
                  <a:gd name="T83" fmla="*/ 1295 h 1425"/>
                  <a:gd name="T84" fmla="*/ 133 w 1245"/>
                  <a:gd name="T85" fmla="*/ 1241 h 1425"/>
                  <a:gd name="T86" fmla="*/ 97 w 1245"/>
                  <a:gd name="T87" fmla="*/ 1213 h 1425"/>
                  <a:gd name="T88" fmla="*/ 74 w 1245"/>
                  <a:gd name="T89" fmla="*/ 1195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45" h="1425">
                    <a:moveTo>
                      <a:pt x="74" y="1195"/>
                    </a:moveTo>
                    <a:lnTo>
                      <a:pt x="42" y="1173"/>
                    </a:lnTo>
                    <a:lnTo>
                      <a:pt x="30" y="1162"/>
                    </a:lnTo>
                    <a:lnTo>
                      <a:pt x="20" y="1149"/>
                    </a:lnTo>
                    <a:lnTo>
                      <a:pt x="11" y="1135"/>
                    </a:lnTo>
                    <a:lnTo>
                      <a:pt x="5" y="1120"/>
                    </a:lnTo>
                    <a:lnTo>
                      <a:pt x="2" y="1105"/>
                    </a:lnTo>
                    <a:lnTo>
                      <a:pt x="0" y="1088"/>
                    </a:lnTo>
                    <a:lnTo>
                      <a:pt x="41" y="1042"/>
                    </a:lnTo>
                    <a:lnTo>
                      <a:pt x="41" y="999"/>
                    </a:lnTo>
                    <a:lnTo>
                      <a:pt x="94" y="936"/>
                    </a:lnTo>
                    <a:lnTo>
                      <a:pt x="94" y="913"/>
                    </a:lnTo>
                    <a:lnTo>
                      <a:pt x="127" y="873"/>
                    </a:lnTo>
                    <a:lnTo>
                      <a:pt x="127" y="828"/>
                    </a:lnTo>
                    <a:lnTo>
                      <a:pt x="200" y="725"/>
                    </a:lnTo>
                    <a:lnTo>
                      <a:pt x="200" y="595"/>
                    </a:lnTo>
                    <a:lnTo>
                      <a:pt x="201" y="571"/>
                    </a:lnTo>
                    <a:lnTo>
                      <a:pt x="205" y="548"/>
                    </a:lnTo>
                    <a:lnTo>
                      <a:pt x="218" y="508"/>
                    </a:lnTo>
                    <a:lnTo>
                      <a:pt x="237" y="475"/>
                    </a:lnTo>
                    <a:lnTo>
                      <a:pt x="248" y="462"/>
                    </a:lnTo>
                    <a:lnTo>
                      <a:pt x="259" y="452"/>
                    </a:lnTo>
                    <a:lnTo>
                      <a:pt x="269" y="446"/>
                    </a:lnTo>
                    <a:lnTo>
                      <a:pt x="280" y="442"/>
                    </a:lnTo>
                    <a:lnTo>
                      <a:pt x="290" y="442"/>
                    </a:lnTo>
                    <a:lnTo>
                      <a:pt x="299" y="446"/>
                    </a:lnTo>
                    <a:lnTo>
                      <a:pt x="307" y="455"/>
                    </a:lnTo>
                    <a:lnTo>
                      <a:pt x="312" y="468"/>
                    </a:lnTo>
                    <a:lnTo>
                      <a:pt x="316" y="485"/>
                    </a:lnTo>
                    <a:lnTo>
                      <a:pt x="317" y="508"/>
                    </a:lnTo>
                    <a:lnTo>
                      <a:pt x="349" y="507"/>
                    </a:lnTo>
                    <a:lnTo>
                      <a:pt x="349" y="340"/>
                    </a:lnTo>
                    <a:lnTo>
                      <a:pt x="351" y="318"/>
                    </a:lnTo>
                    <a:lnTo>
                      <a:pt x="356" y="298"/>
                    </a:lnTo>
                    <a:lnTo>
                      <a:pt x="364" y="279"/>
                    </a:lnTo>
                    <a:lnTo>
                      <a:pt x="374" y="262"/>
                    </a:lnTo>
                    <a:lnTo>
                      <a:pt x="385" y="246"/>
                    </a:lnTo>
                    <a:lnTo>
                      <a:pt x="399" y="232"/>
                    </a:lnTo>
                    <a:lnTo>
                      <a:pt x="427" y="212"/>
                    </a:lnTo>
                    <a:lnTo>
                      <a:pt x="441" y="206"/>
                    </a:lnTo>
                    <a:lnTo>
                      <a:pt x="455" y="202"/>
                    </a:lnTo>
                    <a:lnTo>
                      <a:pt x="469" y="202"/>
                    </a:lnTo>
                    <a:lnTo>
                      <a:pt x="480" y="205"/>
                    </a:lnTo>
                    <a:lnTo>
                      <a:pt x="490" y="212"/>
                    </a:lnTo>
                    <a:lnTo>
                      <a:pt x="498" y="223"/>
                    </a:lnTo>
                    <a:lnTo>
                      <a:pt x="503" y="237"/>
                    </a:lnTo>
                    <a:lnTo>
                      <a:pt x="505" y="256"/>
                    </a:lnTo>
                    <a:lnTo>
                      <a:pt x="505" y="423"/>
                    </a:lnTo>
                    <a:lnTo>
                      <a:pt x="586" y="413"/>
                    </a:lnTo>
                    <a:lnTo>
                      <a:pt x="586" y="112"/>
                    </a:lnTo>
                    <a:lnTo>
                      <a:pt x="518" y="106"/>
                    </a:lnTo>
                    <a:lnTo>
                      <a:pt x="518" y="80"/>
                    </a:lnTo>
                    <a:lnTo>
                      <a:pt x="586" y="81"/>
                    </a:lnTo>
                    <a:lnTo>
                      <a:pt x="592" y="0"/>
                    </a:lnTo>
                    <a:lnTo>
                      <a:pt x="597" y="81"/>
                    </a:lnTo>
                    <a:lnTo>
                      <a:pt x="687" y="80"/>
                    </a:lnTo>
                    <a:lnTo>
                      <a:pt x="687" y="106"/>
                    </a:lnTo>
                    <a:lnTo>
                      <a:pt x="620" y="112"/>
                    </a:lnTo>
                    <a:lnTo>
                      <a:pt x="620" y="138"/>
                    </a:lnTo>
                    <a:lnTo>
                      <a:pt x="611" y="142"/>
                    </a:lnTo>
                    <a:lnTo>
                      <a:pt x="611" y="412"/>
                    </a:lnTo>
                    <a:lnTo>
                      <a:pt x="665" y="411"/>
                    </a:lnTo>
                    <a:lnTo>
                      <a:pt x="720" y="415"/>
                    </a:lnTo>
                    <a:lnTo>
                      <a:pt x="773" y="421"/>
                    </a:lnTo>
                    <a:lnTo>
                      <a:pt x="827" y="432"/>
                    </a:lnTo>
                    <a:lnTo>
                      <a:pt x="907" y="405"/>
                    </a:lnTo>
                    <a:lnTo>
                      <a:pt x="909" y="147"/>
                    </a:lnTo>
                    <a:lnTo>
                      <a:pt x="905" y="138"/>
                    </a:lnTo>
                    <a:lnTo>
                      <a:pt x="909" y="130"/>
                    </a:lnTo>
                    <a:lnTo>
                      <a:pt x="917" y="126"/>
                    </a:lnTo>
                    <a:lnTo>
                      <a:pt x="925" y="130"/>
                    </a:lnTo>
                    <a:lnTo>
                      <a:pt x="929" y="138"/>
                    </a:lnTo>
                    <a:lnTo>
                      <a:pt x="925" y="147"/>
                    </a:lnTo>
                    <a:lnTo>
                      <a:pt x="929" y="399"/>
                    </a:lnTo>
                    <a:lnTo>
                      <a:pt x="995" y="386"/>
                    </a:lnTo>
                    <a:lnTo>
                      <a:pt x="1058" y="381"/>
                    </a:lnTo>
                    <a:lnTo>
                      <a:pt x="1088" y="382"/>
                    </a:lnTo>
                    <a:lnTo>
                      <a:pt x="1116" y="385"/>
                    </a:lnTo>
                    <a:lnTo>
                      <a:pt x="1143" y="390"/>
                    </a:lnTo>
                    <a:lnTo>
                      <a:pt x="1167" y="398"/>
                    </a:lnTo>
                    <a:lnTo>
                      <a:pt x="1188" y="409"/>
                    </a:lnTo>
                    <a:lnTo>
                      <a:pt x="1207" y="423"/>
                    </a:lnTo>
                    <a:lnTo>
                      <a:pt x="1222" y="440"/>
                    </a:lnTo>
                    <a:lnTo>
                      <a:pt x="1233" y="461"/>
                    </a:lnTo>
                    <a:lnTo>
                      <a:pt x="1241" y="485"/>
                    </a:lnTo>
                    <a:lnTo>
                      <a:pt x="1244" y="513"/>
                    </a:lnTo>
                    <a:lnTo>
                      <a:pt x="1243" y="544"/>
                    </a:lnTo>
                    <a:lnTo>
                      <a:pt x="1237" y="580"/>
                    </a:lnTo>
                    <a:lnTo>
                      <a:pt x="1224" y="631"/>
                    </a:lnTo>
                    <a:lnTo>
                      <a:pt x="1210" y="676"/>
                    </a:lnTo>
                    <a:lnTo>
                      <a:pt x="1194" y="718"/>
                    </a:lnTo>
                    <a:lnTo>
                      <a:pt x="1176" y="758"/>
                    </a:lnTo>
                    <a:lnTo>
                      <a:pt x="1155" y="795"/>
                    </a:lnTo>
                    <a:lnTo>
                      <a:pt x="1133" y="831"/>
                    </a:lnTo>
                    <a:lnTo>
                      <a:pt x="1082" y="903"/>
                    </a:lnTo>
                    <a:lnTo>
                      <a:pt x="1042" y="957"/>
                    </a:lnTo>
                    <a:lnTo>
                      <a:pt x="1005" y="1015"/>
                    </a:lnTo>
                    <a:lnTo>
                      <a:pt x="971" y="1074"/>
                    </a:lnTo>
                    <a:lnTo>
                      <a:pt x="943" y="1137"/>
                    </a:lnTo>
                    <a:lnTo>
                      <a:pt x="919" y="1202"/>
                    </a:lnTo>
                    <a:lnTo>
                      <a:pt x="902" y="1272"/>
                    </a:lnTo>
                    <a:lnTo>
                      <a:pt x="891" y="1346"/>
                    </a:lnTo>
                    <a:lnTo>
                      <a:pt x="887" y="1424"/>
                    </a:lnTo>
                    <a:lnTo>
                      <a:pt x="795" y="1383"/>
                    </a:lnTo>
                    <a:lnTo>
                      <a:pt x="720" y="1356"/>
                    </a:lnTo>
                    <a:lnTo>
                      <a:pt x="660" y="1340"/>
                    </a:lnTo>
                    <a:lnTo>
                      <a:pt x="615" y="1334"/>
                    </a:lnTo>
                    <a:lnTo>
                      <a:pt x="583" y="1335"/>
                    </a:lnTo>
                    <a:lnTo>
                      <a:pt x="572" y="1338"/>
                    </a:lnTo>
                    <a:lnTo>
                      <a:pt x="564" y="1342"/>
                    </a:lnTo>
                    <a:lnTo>
                      <a:pt x="559" y="1347"/>
                    </a:lnTo>
                    <a:lnTo>
                      <a:pt x="557" y="1353"/>
                    </a:lnTo>
                    <a:lnTo>
                      <a:pt x="560" y="1367"/>
                    </a:lnTo>
                    <a:lnTo>
                      <a:pt x="549" y="1355"/>
                    </a:lnTo>
                    <a:lnTo>
                      <a:pt x="534" y="1349"/>
                    </a:lnTo>
                    <a:lnTo>
                      <a:pt x="519" y="1349"/>
                    </a:lnTo>
                    <a:lnTo>
                      <a:pt x="505" y="1355"/>
                    </a:lnTo>
                    <a:lnTo>
                      <a:pt x="495" y="1341"/>
                    </a:lnTo>
                    <a:lnTo>
                      <a:pt x="481" y="1335"/>
                    </a:lnTo>
                    <a:lnTo>
                      <a:pt x="465" y="1335"/>
                    </a:lnTo>
                    <a:lnTo>
                      <a:pt x="451" y="1344"/>
                    </a:lnTo>
                    <a:lnTo>
                      <a:pt x="434" y="1331"/>
                    </a:lnTo>
                    <a:lnTo>
                      <a:pt x="416" y="1322"/>
                    </a:lnTo>
                    <a:lnTo>
                      <a:pt x="395" y="1316"/>
                    </a:lnTo>
                    <a:lnTo>
                      <a:pt x="375" y="1314"/>
                    </a:lnTo>
                    <a:lnTo>
                      <a:pt x="277" y="1295"/>
                    </a:lnTo>
                    <a:lnTo>
                      <a:pt x="213" y="1276"/>
                    </a:lnTo>
                    <a:lnTo>
                      <a:pt x="169" y="1258"/>
                    </a:lnTo>
                    <a:lnTo>
                      <a:pt x="133" y="1241"/>
                    </a:lnTo>
                    <a:lnTo>
                      <a:pt x="113" y="1231"/>
                    </a:lnTo>
                    <a:lnTo>
                      <a:pt x="102" y="1222"/>
                    </a:lnTo>
                    <a:lnTo>
                      <a:pt x="97" y="1213"/>
                    </a:lnTo>
                    <a:lnTo>
                      <a:pt x="95" y="1206"/>
                    </a:lnTo>
                    <a:lnTo>
                      <a:pt x="91" y="1197"/>
                    </a:lnTo>
                    <a:lnTo>
                      <a:pt x="74" y="119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4E7DAFD-920A-4546-9D18-E018AB960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" y="1684"/>
                <a:ext cx="19" cy="53"/>
              </a:xfrm>
              <a:custGeom>
                <a:avLst/>
                <a:gdLst>
                  <a:gd name="T0" fmla="*/ 0 w 19"/>
                  <a:gd name="T1" fmla="*/ 52 h 53"/>
                  <a:gd name="T2" fmla="*/ 0 w 19"/>
                  <a:gd name="T3" fmla="*/ 21 h 53"/>
                  <a:gd name="T4" fmla="*/ 18 w 19"/>
                  <a:gd name="T5" fmla="*/ 0 h 53"/>
                  <a:gd name="T6" fmla="*/ 18 w 19"/>
                  <a:gd name="T7" fmla="*/ 33 h 53"/>
                  <a:gd name="T8" fmla="*/ 0 w 19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3">
                    <a:moveTo>
                      <a:pt x="0" y="52"/>
                    </a:moveTo>
                    <a:lnTo>
                      <a:pt x="0" y="21"/>
                    </a:lnTo>
                    <a:lnTo>
                      <a:pt x="18" y="0"/>
                    </a:lnTo>
                    <a:lnTo>
                      <a:pt x="18" y="33"/>
                    </a:lnTo>
                    <a:lnTo>
                      <a:pt x="0" y="5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FAC927CF-1D7C-479E-A1E6-C4F4BAFFE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1657"/>
                <a:ext cx="20" cy="56"/>
              </a:xfrm>
              <a:custGeom>
                <a:avLst/>
                <a:gdLst>
                  <a:gd name="T0" fmla="*/ 0 w 20"/>
                  <a:gd name="T1" fmla="*/ 55 h 56"/>
                  <a:gd name="T2" fmla="*/ 0 w 20"/>
                  <a:gd name="T3" fmla="*/ 21 h 56"/>
                  <a:gd name="T4" fmla="*/ 19 w 20"/>
                  <a:gd name="T5" fmla="*/ 0 h 56"/>
                  <a:gd name="T6" fmla="*/ 19 w 20"/>
                  <a:gd name="T7" fmla="*/ 36 h 56"/>
                  <a:gd name="T8" fmla="*/ 0 w 2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6">
                    <a:moveTo>
                      <a:pt x="0" y="55"/>
                    </a:moveTo>
                    <a:lnTo>
                      <a:pt x="0" y="21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0" y="5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EFF806BF-9EA6-42BA-A814-86AD8752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1628"/>
                <a:ext cx="21" cy="59"/>
              </a:xfrm>
              <a:custGeom>
                <a:avLst/>
                <a:gdLst>
                  <a:gd name="T0" fmla="*/ 0 w 21"/>
                  <a:gd name="T1" fmla="*/ 58 h 59"/>
                  <a:gd name="T2" fmla="*/ 0 w 21"/>
                  <a:gd name="T3" fmla="*/ 21 h 59"/>
                  <a:gd name="T4" fmla="*/ 20 w 21"/>
                  <a:gd name="T5" fmla="*/ 0 h 59"/>
                  <a:gd name="T6" fmla="*/ 20 w 21"/>
                  <a:gd name="T7" fmla="*/ 38 h 59"/>
                  <a:gd name="T8" fmla="*/ 0 w 21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9">
                    <a:moveTo>
                      <a:pt x="0" y="58"/>
                    </a:moveTo>
                    <a:lnTo>
                      <a:pt x="0" y="21"/>
                    </a:lnTo>
                    <a:lnTo>
                      <a:pt x="20" y="0"/>
                    </a:lnTo>
                    <a:lnTo>
                      <a:pt x="20" y="38"/>
                    </a:lnTo>
                    <a:lnTo>
                      <a:pt x="0" y="58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37398469-42AB-415A-90A4-6740612F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1595"/>
                <a:ext cx="21" cy="63"/>
              </a:xfrm>
              <a:custGeom>
                <a:avLst/>
                <a:gdLst>
                  <a:gd name="T0" fmla="*/ 0 w 21"/>
                  <a:gd name="T1" fmla="*/ 62 h 63"/>
                  <a:gd name="T2" fmla="*/ 0 w 21"/>
                  <a:gd name="T3" fmla="*/ 22 h 63"/>
                  <a:gd name="T4" fmla="*/ 20 w 21"/>
                  <a:gd name="T5" fmla="*/ 0 h 63"/>
                  <a:gd name="T6" fmla="*/ 20 w 21"/>
                  <a:gd name="T7" fmla="*/ 42 h 63"/>
                  <a:gd name="T8" fmla="*/ 0 w 21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3">
                    <a:moveTo>
                      <a:pt x="0" y="62"/>
                    </a:moveTo>
                    <a:lnTo>
                      <a:pt x="0" y="22"/>
                    </a:lnTo>
                    <a:lnTo>
                      <a:pt x="20" y="0"/>
                    </a:lnTo>
                    <a:lnTo>
                      <a:pt x="20" y="42"/>
                    </a:lnTo>
                    <a:lnTo>
                      <a:pt x="0" y="6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AD5FCC69-C16F-4077-A455-7D0206727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59"/>
                <a:ext cx="21" cy="67"/>
              </a:xfrm>
              <a:custGeom>
                <a:avLst/>
                <a:gdLst>
                  <a:gd name="T0" fmla="*/ 0 w 21"/>
                  <a:gd name="T1" fmla="*/ 66 h 67"/>
                  <a:gd name="T2" fmla="*/ 0 w 21"/>
                  <a:gd name="T3" fmla="*/ 22 h 67"/>
                  <a:gd name="T4" fmla="*/ 20 w 21"/>
                  <a:gd name="T5" fmla="*/ 0 h 67"/>
                  <a:gd name="T6" fmla="*/ 20 w 21"/>
                  <a:gd name="T7" fmla="*/ 46 h 67"/>
                  <a:gd name="T8" fmla="*/ 0 w 21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7">
                    <a:moveTo>
                      <a:pt x="0" y="66"/>
                    </a:moveTo>
                    <a:lnTo>
                      <a:pt x="0" y="22"/>
                    </a:lnTo>
                    <a:lnTo>
                      <a:pt x="20" y="0"/>
                    </a:lnTo>
                    <a:lnTo>
                      <a:pt x="20" y="46"/>
                    </a:lnTo>
                    <a:lnTo>
                      <a:pt x="0" y="6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DEBB51B-FDDD-4AAD-9242-7874996E1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520"/>
                <a:ext cx="21" cy="71"/>
              </a:xfrm>
              <a:custGeom>
                <a:avLst/>
                <a:gdLst>
                  <a:gd name="T0" fmla="*/ 0 w 21"/>
                  <a:gd name="T1" fmla="*/ 70 h 71"/>
                  <a:gd name="T2" fmla="*/ 0 w 21"/>
                  <a:gd name="T3" fmla="*/ 22 h 71"/>
                  <a:gd name="T4" fmla="*/ 20 w 21"/>
                  <a:gd name="T5" fmla="*/ 0 h 71"/>
                  <a:gd name="T6" fmla="*/ 20 w 21"/>
                  <a:gd name="T7" fmla="*/ 50 h 71"/>
                  <a:gd name="T8" fmla="*/ 0 w 21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1">
                    <a:moveTo>
                      <a:pt x="0" y="70"/>
                    </a:moveTo>
                    <a:lnTo>
                      <a:pt x="0" y="22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7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BC6D2C58-7E8D-45D0-9017-6C9E30442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1478"/>
                <a:ext cx="22" cy="75"/>
              </a:xfrm>
              <a:custGeom>
                <a:avLst/>
                <a:gdLst>
                  <a:gd name="T0" fmla="*/ 0 w 22"/>
                  <a:gd name="T1" fmla="*/ 74 h 75"/>
                  <a:gd name="T2" fmla="*/ 0 w 22"/>
                  <a:gd name="T3" fmla="*/ 22 h 75"/>
                  <a:gd name="T4" fmla="*/ 21 w 22"/>
                  <a:gd name="T5" fmla="*/ 0 h 75"/>
                  <a:gd name="T6" fmla="*/ 21 w 22"/>
                  <a:gd name="T7" fmla="*/ 54 h 75"/>
                  <a:gd name="T8" fmla="*/ 0 w 22"/>
                  <a:gd name="T9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5">
                    <a:moveTo>
                      <a:pt x="0" y="74"/>
                    </a:moveTo>
                    <a:lnTo>
                      <a:pt x="0" y="22"/>
                    </a:lnTo>
                    <a:lnTo>
                      <a:pt x="21" y="0"/>
                    </a:lnTo>
                    <a:lnTo>
                      <a:pt x="21" y="54"/>
                    </a:lnTo>
                    <a:lnTo>
                      <a:pt x="0" y="74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2CB17FE9-8FD3-41A4-99E3-2F6E9B229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" y="1233"/>
                <a:ext cx="787" cy="611"/>
              </a:xfrm>
              <a:custGeom>
                <a:avLst/>
                <a:gdLst>
                  <a:gd name="T0" fmla="*/ 0 w 787"/>
                  <a:gd name="T1" fmla="*/ 610 h 611"/>
                  <a:gd name="T2" fmla="*/ 68 w 787"/>
                  <a:gd name="T3" fmla="*/ 537 h 611"/>
                  <a:gd name="T4" fmla="*/ 147 w 787"/>
                  <a:gd name="T5" fmla="*/ 456 h 611"/>
                  <a:gd name="T6" fmla="*/ 237 w 787"/>
                  <a:gd name="T7" fmla="*/ 370 h 611"/>
                  <a:gd name="T8" fmla="*/ 336 w 787"/>
                  <a:gd name="T9" fmla="*/ 283 h 611"/>
                  <a:gd name="T10" fmla="*/ 441 w 787"/>
                  <a:gd name="T11" fmla="*/ 199 h 611"/>
                  <a:gd name="T12" fmla="*/ 497 w 787"/>
                  <a:gd name="T13" fmla="*/ 159 h 611"/>
                  <a:gd name="T14" fmla="*/ 553 w 787"/>
                  <a:gd name="T15" fmla="*/ 121 h 611"/>
                  <a:gd name="T16" fmla="*/ 610 w 787"/>
                  <a:gd name="T17" fmla="*/ 86 h 611"/>
                  <a:gd name="T18" fmla="*/ 668 w 787"/>
                  <a:gd name="T19" fmla="*/ 53 h 611"/>
                  <a:gd name="T20" fmla="*/ 727 w 787"/>
                  <a:gd name="T21" fmla="*/ 24 h 611"/>
                  <a:gd name="T22" fmla="*/ 786 w 787"/>
                  <a:gd name="T23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7" h="611">
                    <a:moveTo>
                      <a:pt x="0" y="610"/>
                    </a:moveTo>
                    <a:lnTo>
                      <a:pt x="68" y="537"/>
                    </a:lnTo>
                    <a:lnTo>
                      <a:pt x="147" y="456"/>
                    </a:lnTo>
                    <a:lnTo>
                      <a:pt x="237" y="370"/>
                    </a:lnTo>
                    <a:lnTo>
                      <a:pt x="336" y="283"/>
                    </a:lnTo>
                    <a:lnTo>
                      <a:pt x="441" y="199"/>
                    </a:lnTo>
                    <a:lnTo>
                      <a:pt x="497" y="159"/>
                    </a:lnTo>
                    <a:lnTo>
                      <a:pt x="553" y="121"/>
                    </a:lnTo>
                    <a:lnTo>
                      <a:pt x="610" y="86"/>
                    </a:lnTo>
                    <a:lnTo>
                      <a:pt x="668" y="53"/>
                    </a:lnTo>
                    <a:lnTo>
                      <a:pt x="727" y="24"/>
                    </a:lnTo>
                    <a:lnTo>
                      <a:pt x="78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AADBE4F0-BE9C-4C11-9ED7-C2636682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1265"/>
                <a:ext cx="1235" cy="654"/>
              </a:xfrm>
              <a:custGeom>
                <a:avLst/>
                <a:gdLst>
                  <a:gd name="T0" fmla="*/ 1234 w 1235"/>
                  <a:gd name="T1" fmla="*/ 106 h 654"/>
                  <a:gd name="T2" fmla="*/ 1226 w 1235"/>
                  <a:gd name="T3" fmla="*/ 81 h 654"/>
                  <a:gd name="T4" fmla="*/ 1215 w 1235"/>
                  <a:gd name="T5" fmla="*/ 60 h 654"/>
                  <a:gd name="T6" fmla="*/ 1201 w 1235"/>
                  <a:gd name="T7" fmla="*/ 42 h 654"/>
                  <a:gd name="T8" fmla="*/ 1183 w 1235"/>
                  <a:gd name="T9" fmla="*/ 27 h 654"/>
                  <a:gd name="T10" fmla="*/ 1163 w 1235"/>
                  <a:gd name="T11" fmla="*/ 16 h 654"/>
                  <a:gd name="T12" fmla="*/ 1139 w 1235"/>
                  <a:gd name="T13" fmla="*/ 8 h 654"/>
                  <a:gd name="T14" fmla="*/ 1114 w 1235"/>
                  <a:gd name="T15" fmla="*/ 2 h 654"/>
                  <a:gd name="T16" fmla="*/ 1085 w 1235"/>
                  <a:gd name="T17" fmla="*/ 0 h 654"/>
                  <a:gd name="T18" fmla="*/ 1054 w 1235"/>
                  <a:gd name="T19" fmla="*/ 1 h 654"/>
                  <a:gd name="T20" fmla="*/ 1020 w 1235"/>
                  <a:gd name="T21" fmla="*/ 4 h 654"/>
                  <a:gd name="T22" fmla="*/ 947 w 1235"/>
                  <a:gd name="T23" fmla="*/ 19 h 654"/>
                  <a:gd name="T24" fmla="*/ 866 w 1235"/>
                  <a:gd name="T25" fmla="*/ 44 h 654"/>
                  <a:gd name="T26" fmla="*/ 777 w 1235"/>
                  <a:gd name="T27" fmla="*/ 78 h 654"/>
                  <a:gd name="T28" fmla="*/ 734 w 1235"/>
                  <a:gd name="T29" fmla="*/ 98 h 654"/>
                  <a:gd name="T30" fmla="*/ 688 w 1235"/>
                  <a:gd name="T31" fmla="*/ 122 h 654"/>
                  <a:gd name="T32" fmla="*/ 590 w 1235"/>
                  <a:gd name="T33" fmla="*/ 180 h 654"/>
                  <a:gd name="T34" fmla="*/ 485 w 1235"/>
                  <a:gd name="T35" fmla="*/ 251 h 654"/>
                  <a:gd name="T36" fmla="*/ 378 w 1235"/>
                  <a:gd name="T37" fmla="*/ 329 h 654"/>
                  <a:gd name="T38" fmla="*/ 273 w 1235"/>
                  <a:gd name="T39" fmla="*/ 412 h 654"/>
                  <a:gd name="T40" fmla="*/ 172 w 1235"/>
                  <a:gd name="T41" fmla="*/ 497 h 654"/>
                  <a:gd name="T42" fmla="*/ 80 w 1235"/>
                  <a:gd name="T43" fmla="*/ 578 h 654"/>
                  <a:gd name="T44" fmla="*/ 0 w 1235"/>
                  <a:gd name="T45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5" h="654">
                    <a:moveTo>
                      <a:pt x="1234" y="106"/>
                    </a:moveTo>
                    <a:lnTo>
                      <a:pt x="1226" y="81"/>
                    </a:lnTo>
                    <a:lnTo>
                      <a:pt x="1215" y="60"/>
                    </a:lnTo>
                    <a:lnTo>
                      <a:pt x="1201" y="42"/>
                    </a:lnTo>
                    <a:lnTo>
                      <a:pt x="1183" y="27"/>
                    </a:lnTo>
                    <a:lnTo>
                      <a:pt x="1163" y="16"/>
                    </a:lnTo>
                    <a:lnTo>
                      <a:pt x="1139" y="8"/>
                    </a:lnTo>
                    <a:lnTo>
                      <a:pt x="1114" y="2"/>
                    </a:lnTo>
                    <a:lnTo>
                      <a:pt x="1085" y="0"/>
                    </a:lnTo>
                    <a:lnTo>
                      <a:pt x="1054" y="1"/>
                    </a:lnTo>
                    <a:lnTo>
                      <a:pt x="1020" y="4"/>
                    </a:lnTo>
                    <a:lnTo>
                      <a:pt x="947" y="19"/>
                    </a:lnTo>
                    <a:lnTo>
                      <a:pt x="866" y="44"/>
                    </a:lnTo>
                    <a:lnTo>
                      <a:pt x="777" y="78"/>
                    </a:lnTo>
                    <a:lnTo>
                      <a:pt x="734" y="98"/>
                    </a:lnTo>
                    <a:lnTo>
                      <a:pt x="688" y="122"/>
                    </a:lnTo>
                    <a:lnTo>
                      <a:pt x="590" y="180"/>
                    </a:lnTo>
                    <a:lnTo>
                      <a:pt x="485" y="251"/>
                    </a:lnTo>
                    <a:lnTo>
                      <a:pt x="378" y="329"/>
                    </a:lnTo>
                    <a:lnTo>
                      <a:pt x="273" y="412"/>
                    </a:lnTo>
                    <a:lnTo>
                      <a:pt x="172" y="497"/>
                    </a:lnTo>
                    <a:lnTo>
                      <a:pt x="80" y="578"/>
                    </a:lnTo>
                    <a:lnTo>
                      <a:pt x="0" y="653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57BE1D62-A169-455D-AC4C-C8F8345DA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1337"/>
                <a:ext cx="495" cy="338"/>
              </a:xfrm>
              <a:custGeom>
                <a:avLst/>
                <a:gdLst>
                  <a:gd name="T0" fmla="*/ 0 w 495"/>
                  <a:gd name="T1" fmla="*/ 337 h 338"/>
                  <a:gd name="T2" fmla="*/ 192 w 495"/>
                  <a:gd name="T3" fmla="*/ 98 h 338"/>
                  <a:gd name="T4" fmla="*/ 214 w 495"/>
                  <a:gd name="T5" fmla="*/ 75 h 338"/>
                  <a:gd name="T6" fmla="*/ 239 w 495"/>
                  <a:gd name="T7" fmla="*/ 56 h 338"/>
                  <a:gd name="T8" fmla="*/ 267 w 495"/>
                  <a:gd name="T9" fmla="*/ 41 h 338"/>
                  <a:gd name="T10" fmla="*/ 300 w 495"/>
                  <a:gd name="T11" fmla="*/ 29 h 338"/>
                  <a:gd name="T12" fmla="*/ 338 w 495"/>
                  <a:gd name="T13" fmla="*/ 20 h 338"/>
                  <a:gd name="T14" fmla="*/ 383 w 495"/>
                  <a:gd name="T15" fmla="*/ 12 h 338"/>
                  <a:gd name="T16" fmla="*/ 494 w 495"/>
                  <a:gd name="T17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" h="338">
                    <a:moveTo>
                      <a:pt x="0" y="337"/>
                    </a:moveTo>
                    <a:lnTo>
                      <a:pt x="192" y="98"/>
                    </a:lnTo>
                    <a:lnTo>
                      <a:pt x="214" y="75"/>
                    </a:lnTo>
                    <a:lnTo>
                      <a:pt x="239" y="56"/>
                    </a:lnTo>
                    <a:lnTo>
                      <a:pt x="267" y="41"/>
                    </a:lnTo>
                    <a:lnTo>
                      <a:pt x="300" y="29"/>
                    </a:lnTo>
                    <a:lnTo>
                      <a:pt x="338" y="20"/>
                    </a:lnTo>
                    <a:lnTo>
                      <a:pt x="383" y="12"/>
                    </a:lnTo>
                    <a:lnTo>
                      <a:pt x="494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8811CEFD-E265-4F72-8CD4-30C2F522A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279"/>
                <a:ext cx="229" cy="18"/>
              </a:xfrm>
              <a:custGeom>
                <a:avLst/>
                <a:gdLst>
                  <a:gd name="T0" fmla="*/ 228 w 229"/>
                  <a:gd name="T1" fmla="*/ 3 h 18"/>
                  <a:gd name="T2" fmla="*/ 171 w 229"/>
                  <a:gd name="T3" fmla="*/ 0 h 18"/>
                  <a:gd name="T4" fmla="*/ 113 w 229"/>
                  <a:gd name="T5" fmla="*/ 1 h 18"/>
                  <a:gd name="T6" fmla="*/ 56 w 229"/>
                  <a:gd name="T7" fmla="*/ 7 h 18"/>
                  <a:gd name="T8" fmla="*/ 0 w 229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18">
                    <a:moveTo>
                      <a:pt x="228" y="3"/>
                    </a:moveTo>
                    <a:lnTo>
                      <a:pt x="171" y="0"/>
                    </a:lnTo>
                    <a:lnTo>
                      <a:pt x="113" y="1"/>
                    </a:lnTo>
                    <a:lnTo>
                      <a:pt x="56" y="7"/>
                    </a:lnTo>
                    <a:lnTo>
                      <a:pt x="0" y="17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378E5BB1-727A-41E7-BB85-6DBC414AC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" y="1309"/>
                <a:ext cx="138" cy="67"/>
              </a:xfrm>
              <a:custGeom>
                <a:avLst/>
                <a:gdLst>
                  <a:gd name="T0" fmla="*/ 5 w 138"/>
                  <a:gd name="T1" fmla="*/ 66 h 67"/>
                  <a:gd name="T2" fmla="*/ 48 w 138"/>
                  <a:gd name="T3" fmla="*/ 66 h 67"/>
                  <a:gd name="T4" fmla="*/ 91 w 138"/>
                  <a:gd name="T5" fmla="*/ 44 h 67"/>
                  <a:gd name="T6" fmla="*/ 137 w 138"/>
                  <a:gd name="T7" fmla="*/ 29 h 67"/>
                  <a:gd name="T8" fmla="*/ 30 w 138"/>
                  <a:gd name="T9" fmla="*/ 27 h 67"/>
                  <a:gd name="T10" fmla="*/ 26 w 138"/>
                  <a:gd name="T11" fmla="*/ 0 h 67"/>
                  <a:gd name="T12" fmla="*/ 0 w 138"/>
                  <a:gd name="T13" fmla="*/ 40 h 67"/>
                  <a:gd name="T14" fmla="*/ 5 w 138"/>
                  <a:gd name="T15" fmla="*/ 66 h 67"/>
                  <a:gd name="T16" fmla="*/ 30 w 138"/>
                  <a:gd name="T17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67">
                    <a:moveTo>
                      <a:pt x="5" y="66"/>
                    </a:moveTo>
                    <a:lnTo>
                      <a:pt x="48" y="66"/>
                    </a:lnTo>
                    <a:lnTo>
                      <a:pt x="91" y="44"/>
                    </a:lnTo>
                    <a:lnTo>
                      <a:pt x="137" y="29"/>
                    </a:lnTo>
                    <a:lnTo>
                      <a:pt x="30" y="27"/>
                    </a:lnTo>
                    <a:lnTo>
                      <a:pt x="26" y="0"/>
                    </a:lnTo>
                    <a:lnTo>
                      <a:pt x="0" y="40"/>
                    </a:lnTo>
                    <a:lnTo>
                      <a:pt x="5" y="66"/>
                    </a:lnTo>
                    <a:lnTo>
                      <a:pt x="30" y="27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8" name="Line 18">
                <a:extLst>
                  <a:ext uri="{FF2B5EF4-FFF2-40B4-BE49-F238E27FC236}">
                    <a16:creationId xmlns:a16="http://schemas.microsoft.com/office/drawing/2014/main" id="{30B998CC-2732-4BE2-B576-6AEE1ADC3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2" y="1309"/>
                <a:ext cx="5" cy="0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4074A381-72D5-4C17-8BDA-BCB496424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" y="1247"/>
                <a:ext cx="418" cy="62"/>
              </a:xfrm>
              <a:custGeom>
                <a:avLst/>
                <a:gdLst>
                  <a:gd name="T0" fmla="*/ 0 w 418"/>
                  <a:gd name="T1" fmla="*/ 61 h 62"/>
                  <a:gd name="T2" fmla="*/ 79 w 418"/>
                  <a:gd name="T3" fmla="*/ 58 h 62"/>
                  <a:gd name="T4" fmla="*/ 79 w 418"/>
                  <a:gd name="T5" fmla="*/ 28 h 62"/>
                  <a:gd name="T6" fmla="*/ 121 w 418"/>
                  <a:gd name="T7" fmla="*/ 18 h 62"/>
                  <a:gd name="T8" fmla="*/ 162 w 418"/>
                  <a:gd name="T9" fmla="*/ 10 h 62"/>
                  <a:gd name="T10" fmla="*/ 247 w 418"/>
                  <a:gd name="T11" fmla="*/ 1 h 62"/>
                  <a:gd name="T12" fmla="*/ 289 w 418"/>
                  <a:gd name="T13" fmla="*/ 0 h 62"/>
                  <a:gd name="T14" fmla="*/ 332 w 418"/>
                  <a:gd name="T15" fmla="*/ 2 h 62"/>
                  <a:gd name="T16" fmla="*/ 374 w 418"/>
                  <a:gd name="T17" fmla="*/ 5 h 62"/>
                  <a:gd name="T18" fmla="*/ 417 w 418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8" h="62">
                    <a:moveTo>
                      <a:pt x="0" y="61"/>
                    </a:moveTo>
                    <a:lnTo>
                      <a:pt x="79" y="58"/>
                    </a:lnTo>
                    <a:lnTo>
                      <a:pt x="79" y="28"/>
                    </a:lnTo>
                    <a:lnTo>
                      <a:pt x="121" y="18"/>
                    </a:lnTo>
                    <a:lnTo>
                      <a:pt x="162" y="10"/>
                    </a:lnTo>
                    <a:lnTo>
                      <a:pt x="247" y="1"/>
                    </a:lnTo>
                    <a:lnTo>
                      <a:pt x="289" y="0"/>
                    </a:lnTo>
                    <a:lnTo>
                      <a:pt x="332" y="2"/>
                    </a:lnTo>
                    <a:lnTo>
                      <a:pt x="374" y="5"/>
                    </a:lnTo>
                    <a:lnTo>
                      <a:pt x="417" y="11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0" name="Line 20">
                <a:extLst>
                  <a:ext uri="{FF2B5EF4-FFF2-40B4-BE49-F238E27FC236}">
                    <a16:creationId xmlns:a16="http://schemas.microsoft.com/office/drawing/2014/main" id="{028A8B27-A379-4B3C-BBAD-B4B38992E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6" y="1213"/>
                <a:ext cx="25" cy="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61" name="Freeform 21">
                <a:extLst>
                  <a:ext uri="{FF2B5EF4-FFF2-40B4-BE49-F238E27FC236}">
                    <a16:creationId xmlns:a16="http://schemas.microsoft.com/office/drawing/2014/main" id="{88D6B24E-DBE0-4FE6-AE6F-8ED9CC3EB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224"/>
                <a:ext cx="148" cy="84"/>
              </a:xfrm>
              <a:custGeom>
                <a:avLst/>
                <a:gdLst>
                  <a:gd name="T0" fmla="*/ 147 w 148"/>
                  <a:gd name="T1" fmla="*/ 0 h 84"/>
                  <a:gd name="T2" fmla="*/ 94 w 148"/>
                  <a:gd name="T3" fmla="*/ 10 h 84"/>
                  <a:gd name="T4" fmla="*/ 42 w 148"/>
                  <a:gd name="T5" fmla="*/ 24 h 84"/>
                  <a:gd name="T6" fmla="*/ 0 w 148"/>
                  <a:gd name="T7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84">
                    <a:moveTo>
                      <a:pt x="147" y="0"/>
                    </a:moveTo>
                    <a:lnTo>
                      <a:pt x="94" y="10"/>
                    </a:lnTo>
                    <a:lnTo>
                      <a:pt x="42" y="24"/>
                    </a:lnTo>
                    <a:lnTo>
                      <a:pt x="0" y="83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2" name="Line 22">
                <a:extLst>
                  <a:ext uri="{FF2B5EF4-FFF2-40B4-BE49-F238E27FC236}">
                    <a16:creationId xmlns:a16="http://schemas.microsoft.com/office/drawing/2014/main" id="{50403F06-770F-4577-AF93-DE810DB94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0" y="1375"/>
                <a:ext cx="106" cy="15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63" name="Freeform 23">
                <a:extLst>
                  <a:ext uri="{FF2B5EF4-FFF2-40B4-BE49-F238E27FC236}">
                    <a16:creationId xmlns:a16="http://schemas.microsoft.com/office/drawing/2014/main" id="{2D59A668-0DA9-49D7-B32D-A496785C5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1282"/>
                <a:ext cx="118" cy="168"/>
              </a:xfrm>
              <a:custGeom>
                <a:avLst/>
                <a:gdLst>
                  <a:gd name="T0" fmla="*/ 0 w 118"/>
                  <a:gd name="T1" fmla="*/ 167 h 168"/>
                  <a:gd name="T2" fmla="*/ 1 w 118"/>
                  <a:gd name="T3" fmla="*/ 150 h 168"/>
                  <a:gd name="T4" fmla="*/ 5 w 118"/>
                  <a:gd name="T5" fmla="*/ 133 h 168"/>
                  <a:gd name="T6" fmla="*/ 18 w 118"/>
                  <a:gd name="T7" fmla="*/ 97 h 168"/>
                  <a:gd name="T8" fmla="*/ 37 w 118"/>
                  <a:gd name="T9" fmla="*/ 63 h 168"/>
                  <a:gd name="T10" fmla="*/ 59 w 118"/>
                  <a:gd name="T11" fmla="*/ 33 h 168"/>
                  <a:gd name="T12" fmla="*/ 80 w 118"/>
                  <a:gd name="T13" fmla="*/ 11 h 168"/>
                  <a:gd name="T14" fmla="*/ 99 w 118"/>
                  <a:gd name="T15" fmla="*/ 0 h 168"/>
                  <a:gd name="T16" fmla="*/ 107 w 118"/>
                  <a:gd name="T17" fmla="*/ 0 h 168"/>
                  <a:gd name="T18" fmla="*/ 112 w 118"/>
                  <a:gd name="T19" fmla="*/ 4 h 168"/>
                  <a:gd name="T20" fmla="*/ 116 w 118"/>
                  <a:gd name="T21" fmla="*/ 13 h 168"/>
                  <a:gd name="T22" fmla="*/ 117 w 118"/>
                  <a:gd name="T23" fmla="*/ 2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168">
                    <a:moveTo>
                      <a:pt x="0" y="167"/>
                    </a:moveTo>
                    <a:lnTo>
                      <a:pt x="1" y="150"/>
                    </a:lnTo>
                    <a:lnTo>
                      <a:pt x="5" y="133"/>
                    </a:lnTo>
                    <a:lnTo>
                      <a:pt x="18" y="97"/>
                    </a:lnTo>
                    <a:lnTo>
                      <a:pt x="37" y="63"/>
                    </a:lnTo>
                    <a:lnTo>
                      <a:pt x="59" y="33"/>
                    </a:lnTo>
                    <a:lnTo>
                      <a:pt x="80" y="11"/>
                    </a:lnTo>
                    <a:lnTo>
                      <a:pt x="99" y="0"/>
                    </a:lnTo>
                    <a:lnTo>
                      <a:pt x="107" y="0"/>
                    </a:lnTo>
                    <a:lnTo>
                      <a:pt x="112" y="4"/>
                    </a:lnTo>
                    <a:lnTo>
                      <a:pt x="116" y="13"/>
                    </a:lnTo>
                    <a:lnTo>
                      <a:pt x="117" y="2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24771971-9EDD-4E1F-A3A6-20FCB27E5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" y="1068"/>
                <a:ext cx="157" cy="144"/>
              </a:xfrm>
              <a:custGeom>
                <a:avLst/>
                <a:gdLst>
                  <a:gd name="T0" fmla="*/ 0 w 157"/>
                  <a:gd name="T1" fmla="*/ 143 h 144"/>
                  <a:gd name="T2" fmla="*/ 2 w 157"/>
                  <a:gd name="T3" fmla="*/ 127 h 144"/>
                  <a:gd name="T4" fmla="*/ 7 w 157"/>
                  <a:gd name="T5" fmla="*/ 109 h 144"/>
                  <a:gd name="T6" fmla="*/ 25 w 157"/>
                  <a:gd name="T7" fmla="*/ 74 h 144"/>
                  <a:gd name="T8" fmla="*/ 50 w 157"/>
                  <a:gd name="T9" fmla="*/ 41 h 144"/>
                  <a:gd name="T10" fmla="*/ 78 w 157"/>
                  <a:gd name="T11" fmla="*/ 16 h 144"/>
                  <a:gd name="T12" fmla="*/ 92 w 157"/>
                  <a:gd name="T13" fmla="*/ 7 h 144"/>
                  <a:gd name="T14" fmla="*/ 106 w 157"/>
                  <a:gd name="T15" fmla="*/ 2 h 144"/>
                  <a:gd name="T16" fmla="*/ 120 w 157"/>
                  <a:gd name="T17" fmla="*/ 0 h 144"/>
                  <a:gd name="T18" fmla="*/ 131 w 157"/>
                  <a:gd name="T19" fmla="*/ 4 h 144"/>
                  <a:gd name="T20" fmla="*/ 141 w 157"/>
                  <a:gd name="T21" fmla="*/ 12 h 144"/>
                  <a:gd name="T22" fmla="*/ 149 w 157"/>
                  <a:gd name="T23" fmla="*/ 26 h 144"/>
                  <a:gd name="T24" fmla="*/ 154 w 157"/>
                  <a:gd name="T25" fmla="*/ 47 h 144"/>
                  <a:gd name="T26" fmla="*/ 156 w 157"/>
                  <a:gd name="T27" fmla="*/ 7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44">
                    <a:moveTo>
                      <a:pt x="0" y="143"/>
                    </a:moveTo>
                    <a:lnTo>
                      <a:pt x="2" y="127"/>
                    </a:lnTo>
                    <a:lnTo>
                      <a:pt x="7" y="109"/>
                    </a:lnTo>
                    <a:lnTo>
                      <a:pt x="25" y="74"/>
                    </a:lnTo>
                    <a:lnTo>
                      <a:pt x="50" y="41"/>
                    </a:lnTo>
                    <a:lnTo>
                      <a:pt x="78" y="16"/>
                    </a:lnTo>
                    <a:lnTo>
                      <a:pt x="92" y="7"/>
                    </a:lnTo>
                    <a:lnTo>
                      <a:pt x="106" y="2"/>
                    </a:lnTo>
                    <a:lnTo>
                      <a:pt x="120" y="0"/>
                    </a:lnTo>
                    <a:lnTo>
                      <a:pt x="131" y="4"/>
                    </a:lnTo>
                    <a:lnTo>
                      <a:pt x="141" y="12"/>
                    </a:lnTo>
                    <a:lnTo>
                      <a:pt x="149" y="26"/>
                    </a:lnTo>
                    <a:lnTo>
                      <a:pt x="154" y="47"/>
                    </a:lnTo>
                    <a:lnTo>
                      <a:pt x="156" y="74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CED47FFE-11EF-4891-B29C-6C7596ABD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882"/>
                <a:ext cx="0" cy="3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66" name="Line 26">
                <a:extLst>
                  <a:ext uri="{FF2B5EF4-FFF2-40B4-BE49-F238E27FC236}">
                    <a16:creationId xmlns:a16="http://schemas.microsoft.com/office/drawing/2014/main" id="{AF75B9D2-111A-42D9-B3A0-367A941BC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6" y="882"/>
                <a:ext cx="11" cy="0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9F9BFEAC-A5E7-4E33-A957-0380D684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1287"/>
                <a:ext cx="49" cy="30"/>
              </a:xfrm>
              <a:custGeom>
                <a:avLst/>
                <a:gdLst>
                  <a:gd name="T0" fmla="*/ 0 w 49"/>
                  <a:gd name="T1" fmla="*/ 19 h 30"/>
                  <a:gd name="T2" fmla="*/ 3 w 49"/>
                  <a:gd name="T3" fmla="*/ 13 h 30"/>
                  <a:gd name="T4" fmla="*/ 8 w 49"/>
                  <a:gd name="T5" fmla="*/ 7 h 30"/>
                  <a:gd name="T6" fmla="*/ 24 w 49"/>
                  <a:gd name="T7" fmla="*/ 0 h 30"/>
                  <a:gd name="T8" fmla="*/ 40 w 49"/>
                  <a:gd name="T9" fmla="*/ 1 h 30"/>
                  <a:gd name="T10" fmla="*/ 46 w 49"/>
                  <a:gd name="T11" fmla="*/ 4 h 30"/>
                  <a:gd name="T12" fmla="*/ 48 w 49"/>
                  <a:gd name="T13" fmla="*/ 10 h 30"/>
                  <a:gd name="T14" fmla="*/ 46 w 49"/>
                  <a:gd name="T15" fmla="*/ 17 h 30"/>
                  <a:gd name="T16" fmla="*/ 40 w 49"/>
                  <a:gd name="T17" fmla="*/ 22 h 30"/>
                  <a:gd name="T18" fmla="*/ 24 w 49"/>
                  <a:gd name="T19" fmla="*/ 29 h 30"/>
                  <a:gd name="T20" fmla="*/ 8 w 49"/>
                  <a:gd name="T21" fmla="*/ 28 h 30"/>
                  <a:gd name="T22" fmla="*/ 3 w 49"/>
                  <a:gd name="T23" fmla="*/ 25 h 30"/>
                  <a:gd name="T24" fmla="*/ 0 w 49"/>
                  <a:gd name="T2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30">
                    <a:moveTo>
                      <a:pt x="0" y="19"/>
                    </a:moveTo>
                    <a:lnTo>
                      <a:pt x="3" y="13"/>
                    </a:lnTo>
                    <a:lnTo>
                      <a:pt x="8" y="7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46" y="4"/>
                    </a:lnTo>
                    <a:lnTo>
                      <a:pt x="48" y="10"/>
                    </a:lnTo>
                    <a:lnTo>
                      <a:pt x="46" y="17"/>
                    </a:lnTo>
                    <a:lnTo>
                      <a:pt x="40" y="22"/>
                    </a:lnTo>
                    <a:lnTo>
                      <a:pt x="24" y="29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19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A8935E2E-FF99-4859-98B4-49CA89789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1255"/>
                <a:ext cx="48" cy="30"/>
              </a:xfrm>
              <a:custGeom>
                <a:avLst/>
                <a:gdLst>
                  <a:gd name="T0" fmla="*/ 0 w 48"/>
                  <a:gd name="T1" fmla="*/ 19 h 30"/>
                  <a:gd name="T2" fmla="*/ 2 w 48"/>
                  <a:gd name="T3" fmla="*/ 13 h 30"/>
                  <a:gd name="T4" fmla="*/ 7 w 48"/>
                  <a:gd name="T5" fmla="*/ 7 h 30"/>
                  <a:gd name="T6" fmla="*/ 24 w 48"/>
                  <a:gd name="T7" fmla="*/ 0 h 30"/>
                  <a:gd name="T8" fmla="*/ 40 w 48"/>
                  <a:gd name="T9" fmla="*/ 1 h 30"/>
                  <a:gd name="T10" fmla="*/ 45 w 48"/>
                  <a:gd name="T11" fmla="*/ 4 h 30"/>
                  <a:gd name="T12" fmla="*/ 47 w 48"/>
                  <a:gd name="T13" fmla="*/ 10 h 30"/>
                  <a:gd name="T14" fmla="*/ 45 w 48"/>
                  <a:gd name="T15" fmla="*/ 16 h 30"/>
                  <a:gd name="T16" fmla="*/ 40 w 48"/>
                  <a:gd name="T17" fmla="*/ 22 h 30"/>
                  <a:gd name="T18" fmla="*/ 24 w 48"/>
                  <a:gd name="T19" fmla="*/ 29 h 30"/>
                  <a:gd name="T20" fmla="*/ 7 w 48"/>
                  <a:gd name="T21" fmla="*/ 28 h 30"/>
                  <a:gd name="T22" fmla="*/ 2 w 48"/>
                  <a:gd name="T23" fmla="*/ 25 h 30"/>
                  <a:gd name="T24" fmla="*/ 0 w 48"/>
                  <a:gd name="T2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0" y="19"/>
                    </a:moveTo>
                    <a:lnTo>
                      <a:pt x="2" y="13"/>
                    </a:lnTo>
                    <a:lnTo>
                      <a:pt x="7" y="7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7" y="10"/>
                    </a:lnTo>
                    <a:lnTo>
                      <a:pt x="45" y="16"/>
                    </a:lnTo>
                    <a:lnTo>
                      <a:pt x="40" y="22"/>
                    </a:lnTo>
                    <a:lnTo>
                      <a:pt x="24" y="29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19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69" name="Line 29">
                <a:extLst>
                  <a:ext uri="{FF2B5EF4-FFF2-40B4-BE49-F238E27FC236}">
                    <a16:creationId xmlns:a16="http://schemas.microsoft.com/office/drawing/2014/main" id="{FC57BEAF-9B63-45F4-BC18-2B65AAF15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7" y="1200"/>
                <a:ext cx="22" cy="6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70" name="Line 30">
                <a:extLst>
                  <a:ext uri="{FF2B5EF4-FFF2-40B4-BE49-F238E27FC236}">
                    <a16:creationId xmlns:a16="http://schemas.microsoft.com/office/drawing/2014/main" id="{736767A7-41F3-4B3C-AD0D-3F9D37E03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189"/>
                <a:ext cx="0" cy="8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0F392DCB-B861-4C81-8F99-16838C62E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1456"/>
                <a:ext cx="30" cy="30"/>
              </a:xfrm>
              <a:custGeom>
                <a:avLst/>
                <a:gdLst>
                  <a:gd name="T0" fmla="*/ 5 w 30"/>
                  <a:gd name="T1" fmla="*/ 26 h 30"/>
                  <a:gd name="T2" fmla="*/ 1 w 30"/>
                  <a:gd name="T3" fmla="*/ 20 h 30"/>
                  <a:gd name="T4" fmla="*/ 0 w 30"/>
                  <a:gd name="T5" fmla="*/ 14 h 30"/>
                  <a:gd name="T6" fmla="*/ 2 w 30"/>
                  <a:gd name="T7" fmla="*/ 8 h 30"/>
                  <a:gd name="T8" fmla="*/ 6 w 30"/>
                  <a:gd name="T9" fmla="*/ 3 h 30"/>
                  <a:gd name="T10" fmla="*/ 12 w 30"/>
                  <a:gd name="T11" fmla="*/ 0 h 30"/>
                  <a:gd name="T12" fmla="*/ 19 w 30"/>
                  <a:gd name="T13" fmla="*/ 1 h 30"/>
                  <a:gd name="T14" fmla="*/ 24 w 30"/>
                  <a:gd name="T15" fmla="*/ 4 h 30"/>
                  <a:gd name="T16" fmla="*/ 28 w 30"/>
                  <a:gd name="T17" fmla="*/ 10 h 30"/>
                  <a:gd name="T18" fmla="*/ 29 w 30"/>
                  <a:gd name="T19" fmla="*/ 16 h 30"/>
                  <a:gd name="T20" fmla="*/ 27 w 30"/>
                  <a:gd name="T21" fmla="*/ 22 h 30"/>
                  <a:gd name="T22" fmla="*/ 22 w 30"/>
                  <a:gd name="T23" fmla="*/ 27 h 30"/>
                  <a:gd name="T24" fmla="*/ 16 w 30"/>
                  <a:gd name="T2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0">
                    <a:moveTo>
                      <a:pt x="5" y="26"/>
                    </a:moveTo>
                    <a:lnTo>
                      <a:pt x="1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9" y="1"/>
                    </a:lnTo>
                    <a:lnTo>
                      <a:pt x="24" y="4"/>
                    </a:lnTo>
                    <a:lnTo>
                      <a:pt x="28" y="10"/>
                    </a:lnTo>
                    <a:lnTo>
                      <a:pt x="29" y="16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16" y="29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2" name="Line 32">
                <a:extLst>
                  <a:ext uri="{FF2B5EF4-FFF2-40B4-BE49-F238E27FC236}">
                    <a16:creationId xmlns:a16="http://schemas.microsoft.com/office/drawing/2014/main" id="{9510BDF0-9131-479B-836F-3FDF8ED7E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6" y="1473"/>
                <a:ext cx="26" cy="8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73" name="Line 33">
                <a:extLst>
                  <a:ext uri="{FF2B5EF4-FFF2-40B4-BE49-F238E27FC236}">
                    <a16:creationId xmlns:a16="http://schemas.microsoft.com/office/drawing/2014/main" id="{C1897CBF-6615-42B5-8447-06FB657B3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8" y="1470"/>
                <a:ext cx="24" cy="8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E130B9FE-E9D7-464D-889F-B64C1EF5F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500"/>
                <a:ext cx="58" cy="62"/>
              </a:xfrm>
              <a:custGeom>
                <a:avLst/>
                <a:gdLst>
                  <a:gd name="T0" fmla="*/ 34 w 58"/>
                  <a:gd name="T1" fmla="*/ 54 h 62"/>
                  <a:gd name="T2" fmla="*/ 57 w 58"/>
                  <a:gd name="T3" fmla="*/ 9 h 62"/>
                  <a:gd name="T4" fmla="*/ 54 w 58"/>
                  <a:gd name="T5" fmla="*/ 61 h 62"/>
                  <a:gd name="T6" fmla="*/ 0 w 58"/>
                  <a:gd name="T7" fmla="*/ 44 h 62"/>
                  <a:gd name="T8" fmla="*/ 28 w 58"/>
                  <a:gd name="T9" fmla="*/ 0 h 62"/>
                  <a:gd name="T10" fmla="*/ 20 w 58"/>
                  <a:gd name="T11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2">
                    <a:moveTo>
                      <a:pt x="34" y="54"/>
                    </a:moveTo>
                    <a:lnTo>
                      <a:pt x="57" y="9"/>
                    </a:lnTo>
                    <a:lnTo>
                      <a:pt x="54" y="61"/>
                    </a:lnTo>
                    <a:lnTo>
                      <a:pt x="0" y="44"/>
                    </a:lnTo>
                    <a:lnTo>
                      <a:pt x="28" y="0"/>
                    </a:lnTo>
                    <a:lnTo>
                      <a:pt x="20" y="5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DDEDE0DC-E487-4E88-82B8-4DC9A5805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392"/>
                <a:ext cx="211" cy="666"/>
              </a:xfrm>
              <a:custGeom>
                <a:avLst/>
                <a:gdLst>
                  <a:gd name="T0" fmla="*/ 210 w 211"/>
                  <a:gd name="T1" fmla="*/ 0 h 666"/>
                  <a:gd name="T2" fmla="*/ 193 w 211"/>
                  <a:gd name="T3" fmla="*/ 89 h 666"/>
                  <a:gd name="T4" fmla="*/ 170 w 211"/>
                  <a:gd name="T5" fmla="*/ 171 h 666"/>
                  <a:gd name="T6" fmla="*/ 144 w 211"/>
                  <a:gd name="T7" fmla="*/ 248 h 666"/>
                  <a:gd name="T8" fmla="*/ 115 w 211"/>
                  <a:gd name="T9" fmla="*/ 324 h 666"/>
                  <a:gd name="T10" fmla="*/ 84 w 211"/>
                  <a:gd name="T11" fmla="*/ 400 h 666"/>
                  <a:gd name="T12" fmla="*/ 54 w 211"/>
                  <a:gd name="T13" fmla="*/ 480 h 666"/>
                  <a:gd name="T14" fmla="*/ 25 w 211"/>
                  <a:gd name="T15" fmla="*/ 568 h 666"/>
                  <a:gd name="T16" fmla="*/ 0 w 211"/>
                  <a:gd name="T17" fmla="*/ 665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666">
                    <a:moveTo>
                      <a:pt x="210" y="0"/>
                    </a:moveTo>
                    <a:lnTo>
                      <a:pt x="193" y="89"/>
                    </a:lnTo>
                    <a:lnTo>
                      <a:pt x="170" y="171"/>
                    </a:lnTo>
                    <a:lnTo>
                      <a:pt x="144" y="248"/>
                    </a:lnTo>
                    <a:lnTo>
                      <a:pt x="115" y="324"/>
                    </a:lnTo>
                    <a:lnTo>
                      <a:pt x="84" y="400"/>
                    </a:lnTo>
                    <a:lnTo>
                      <a:pt x="54" y="480"/>
                    </a:lnTo>
                    <a:lnTo>
                      <a:pt x="25" y="568"/>
                    </a:lnTo>
                    <a:lnTo>
                      <a:pt x="0" y="66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9FB8DD62-C42D-40E2-9A85-D13E253BF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" y="2007"/>
                <a:ext cx="807" cy="69"/>
              </a:xfrm>
              <a:custGeom>
                <a:avLst/>
                <a:gdLst>
                  <a:gd name="T0" fmla="*/ 806 w 807"/>
                  <a:gd name="T1" fmla="*/ 68 h 69"/>
                  <a:gd name="T2" fmla="*/ 535 w 807"/>
                  <a:gd name="T3" fmla="*/ 66 h 69"/>
                  <a:gd name="T4" fmla="*/ 415 w 807"/>
                  <a:gd name="T5" fmla="*/ 62 h 69"/>
                  <a:gd name="T6" fmla="*/ 308 w 807"/>
                  <a:gd name="T7" fmla="*/ 56 h 69"/>
                  <a:gd name="T8" fmla="*/ 212 w 807"/>
                  <a:gd name="T9" fmla="*/ 48 h 69"/>
                  <a:gd name="T10" fmla="*/ 129 w 807"/>
                  <a:gd name="T11" fmla="*/ 36 h 69"/>
                  <a:gd name="T12" fmla="*/ 58 w 807"/>
                  <a:gd name="T13" fmla="*/ 20 h 69"/>
                  <a:gd name="T14" fmla="*/ 0 w 807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7" h="69">
                    <a:moveTo>
                      <a:pt x="806" y="68"/>
                    </a:moveTo>
                    <a:lnTo>
                      <a:pt x="535" y="66"/>
                    </a:lnTo>
                    <a:lnTo>
                      <a:pt x="415" y="62"/>
                    </a:lnTo>
                    <a:lnTo>
                      <a:pt x="308" y="56"/>
                    </a:lnTo>
                    <a:lnTo>
                      <a:pt x="212" y="48"/>
                    </a:lnTo>
                    <a:lnTo>
                      <a:pt x="129" y="36"/>
                    </a:lnTo>
                    <a:lnTo>
                      <a:pt x="58" y="20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5397EFFB-6C50-48D8-9D61-A23905BEF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" y="1996"/>
                <a:ext cx="125" cy="17"/>
              </a:xfrm>
              <a:custGeom>
                <a:avLst/>
                <a:gdLst>
                  <a:gd name="T0" fmla="*/ 0 w 125"/>
                  <a:gd name="T1" fmla="*/ 0 h 17"/>
                  <a:gd name="T2" fmla="*/ 6 w 125"/>
                  <a:gd name="T3" fmla="*/ 10 h 17"/>
                  <a:gd name="T4" fmla="*/ 15 w 125"/>
                  <a:gd name="T5" fmla="*/ 14 h 17"/>
                  <a:gd name="T6" fmla="*/ 28 w 125"/>
                  <a:gd name="T7" fmla="*/ 16 h 17"/>
                  <a:gd name="T8" fmla="*/ 43 w 125"/>
                  <a:gd name="T9" fmla="*/ 13 h 17"/>
                  <a:gd name="T10" fmla="*/ 80 w 125"/>
                  <a:gd name="T11" fmla="*/ 5 h 17"/>
                  <a:gd name="T12" fmla="*/ 101 w 125"/>
                  <a:gd name="T13" fmla="*/ 1 h 17"/>
                  <a:gd name="T14" fmla="*/ 124 w 125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7">
                    <a:moveTo>
                      <a:pt x="0" y="0"/>
                    </a:moveTo>
                    <a:lnTo>
                      <a:pt x="6" y="10"/>
                    </a:lnTo>
                    <a:lnTo>
                      <a:pt x="15" y="14"/>
                    </a:lnTo>
                    <a:lnTo>
                      <a:pt x="28" y="16"/>
                    </a:lnTo>
                    <a:lnTo>
                      <a:pt x="43" y="13"/>
                    </a:lnTo>
                    <a:lnTo>
                      <a:pt x="80" y="5"/>
                    </a:lnTo>
                    <a:lnTo>
                      <a:pt x="101" y="1"/>
                    </a:lnTo>
                    <a:lnTo>
                      <a:pt x="124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4FB826F5-03FF-48D0-8971-58F1E9BED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2039"/>
                <a:ext cx="120" cy="25"/>
              </a:xfrm>
              <a:custGeom>
                <a:avLst/>
                <a:gdLst>
                  <a:gd name="T0" fmla="*/ 0 w 120"/>
                  <a:gd name="T1" fmla="*/ 13 h 25"/>
                  <a:gd name="T2" fmla="*/ 10 w 120"/>
                  <a:gd name="T3" fmla="*/ 22 h 25"/>
                  <a:gd name="T4" fmla="*/ 23 w 120"/>
                  <a:gd name="T5" fmla="*/ 24 h 25"/>
                  <a:gd name="T6" fmla="*/ 37 w 120"/>
                  <a:gd name="T7" fmla="*/ 21 h 25"/>
                  <a:gd name="T8" fmla="*/ 54 w 120"/>
                  <a:gd name="T9" fmla="*/ 15 h 25"/>
                  <a:gd name="T10" fmla="*/ 87 w 120"/>
                  <a:gd name="T11" fmla="*/ 3 h 25"/>
                  <a:gd name="T12" fmla="*/ 104 w 120"/>
                  <a:gd name="T13" fmla="*/ 1 h 25"/>
                  <a:gd name="T14" fmla="*/ 110 w 120"/>
                  <a:gd name="T15" fmla="*/ 0 h 25"/>
                  <a:gd name="T16" fmla="*/ 119 w 120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5">
                    <a:moveTo>
                      <a:pt x="0" y="13"/>
                    </a:moveTo>
                    <a:lnTo>
                      <a:pt x="10" y="22"/>
                    </a:lnTo>
                    <a:lnTo>
                      <a:pt x="23" y="24"/>
                    </a:lnTo>
                    <a:lnTo>
                      <a:pt x="37" y="21"/>
                    </a:lnTo>
                    <a:lnTo>
                      <a:pt x="54" y="15"/>
                    </a:lnTo>
                    <a:lnTo>
                      <a:pt x="87" y="3"/>
                    </a:lnTo>
                    <a:lnTo>
                      <a:pt x="104" y="1"/>
                    </a:lnTo>
                    <a:lnTo>
                      <a:pt x="110" y="0"/>
                    </a:lnTo>
                    <a:lnTo>
                      <a:pt x="119" y="3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CD756A2E-D13D-44D1-9C05-D10DD4F59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2113"/>
                <a:ext cx="245" cy="17"/>
              </a:xfrm>
              <a:custGeom>
                <a:avLst/>
                <a:gdLst>
                  <a:gd name="T0" fmla="*/ 0 w 245"/>
                  <a:gd name="T1" fmla="*/ 16 h 17"/>
                  <a:gd name="T2" fmla="*/ 47 w 245"/>
                  <a:gd name="T3" fmla="*/ 3 h 17"/>
                  <a:gd name="T4" fmla="*/ 97 w 245"/>
                  <a:gd name="T5" fmla="*/ 0 h 17"/>
                  <a:gd name="T6" fmla="*/ 148 w 245"/>
                  <a:gd name="T7" fmla="*/ 3 h 17"/>
                  <a:gd name="T8" fmla="*/ 195 w 245"/>
                  <a:gd name="T9" fmla="*/ 16 h 17"/>
                  <a:gd name="T10" fmla="*/ 219 w 245"/>
                  <a:gd name="T11" fmla="*/ 4 h 17"/>
                  <a:gd name="T12" fmla="*/ 244 w 245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7">
                    <a:moveTo>
                      <a:pt x="0" y="16"/>
                    </a:moveTo>
                    <a:lnTo>
                      <a:pt x="47" y="3"/>
                    </a:lnTo>
                    <a:lnTo>
                      <a:pt x="97" y="0"/>
                    </a:lnTo>
                    <a:lnTo>
                      <a:pt x="148" y="3"/>
                    </a:lnTo>
                    <a:lnTo>
                      <a:pt x="195" y="16"/>
                    </a:lnTo>
                    <a:lnTo>
                      <a:pt x="219" y="4"/>
                    </a:lnTo>
                    <a:lnTo>
                      <a:pt x="244" y="1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15C0823C-99A4-4D92-82D2-122E5B3E4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2191"/>
                <a:ext cx="85" cy="22"/>
              </a:xfrm>
              <a:custGeom>
                <a:avLst/>
                <a:gdLst>
                  <a:gd name="T0" fmla="*/ 0 w 85"/>
                  <a:gd name="T1" fmla="*/ 16 h 22"/>
                  <a:gd name="T2" fmla="*/ 9 w 85"/>
                  <a:gd name="T3" fmla="*/ 21 h 22"/>
                  <a:gd name="T4" fmla="*/ 19 w 85"/>
                  <a:gd name="T5" fmla="*/ 21 h 22"/>
                  <a:gd name="T6" fmla="*/ 28 w 85"/>
                  <a:gd name="T7" fmla="*/ 18 h 22"/>
                  <a:gd name="T8" fmla="*/ 36 w 85"/>
                  <a:gd name="T9" fmla="*/ 11 h 22"/>
                  <a:gd name="T10" fmla="*/ 47 w 85"/>
                  <a:gd name="T11" fmla="*/ 2 h 22"/>
                  <a:gd name="T12" fmla="*/ 61 w 85"/>
                  <a:gd name="T13" fmla="*/ 0 h 22"/>
                  <a:gd name="T14" fmla="*/ 75 w 85"/>
                  <a:gd name="T15" fmla="*/ 5 h 22"/>
                  <a:gd name="T16" fmla="*/ 84 w 85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2">
                    <a:moveTo>
                      <a:pt x="0" y="16"/>
                    </a:moveTo>
                    <a:lnTo>
                      <a:pt x="9" y="21"/>
                    </a:lnTo>
                    <a:lnTo>
                      <a:pt x="19" y="21"/>
                    </a:lnTo>
                    <a:lnTo>
                      <a:pt x="28" y="18"/>
                    </a:lnTo>
                    <a:lnTo>
                      <a:pt x="36" y="11"/>
                    </a:lnTo>
                    <a:lnTo>
                      <a:pt x="47" y="2"/>
                    </a:lnTo>
                    <a:lnTo>
                      <a:pt x="61" y="0"/>
                    </a:lnTo>
                    <a:lnTo>
                      <a:pt x="75" y="5"/>
                    </a:lnTo>
                    <a:lnTo>
                      <a:pt x="84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1" name="Freeform 41">
                <a:extLst>
                  <a:ext uri="{FF2B5EF4-FFF2-40B4-BE49-F238E27FC236}">
                    <a16:creationId xmlns:a16="http://schemas.microsoft.com/office/drawing/2014/main" id="{098AB1AA-8A85-4AC1-9859-6EF3BAEC3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171"/>
                <a:ext cx="362" cy="43"/>
              </a:xfrm>
              <a:custGeom>
                <a:avLst/>
                <a:gdLst>
                  <a:gd name="T0" fmla="*/ 0 w 362"/>
                  <a:gd name="T1" fmla="*/ 0 h 43"/>
                  <a:gd name="T2" fmla="*/ 8 w 362"/>
                  <a:gd name="T3" fmla="*/ 13 h 43"/>
                  <a:gd name="T4" fmla="*/ 17 w 362"/>
                  <a:gd name="T5" fmla="*/ 22 h 43"/>
                  <a:gd name="T6" fmla="*/ 29 w 362"/>
                  <a:gd name="T7" fmla="*/ 29 h 43"/>
                  <a:gd name="T8" fmla="*/ 41 w 362"/>
                  <a:gd name="T9" fmla="*/ 32 h 43"/>
                  <a:gd name="T10" fmla="*/ 55 w 362"/>
                  <a:gd name="T11" fmla="*/ 33 h 43"/>
                  <a:gd name="T12" fmla="*/ 68 w 362"/>
                  <a:gd name="T13" fmla="*/ 30 h 43"/>
                  <a:gd name="T14" fmla="*/ 80 w 362"/>
                  <a:gd name="T15" fmla="*/ 24 h 43"/>
                  <a:gd name="T16" fmla="*/ 90 w 362"/>
                  <a:gd name="T17" fmla="*/ 15 h 43"/>
                  <a:gd name="T18" fmla="*/ 96 w 362"/>
                  <a:gd name="T19" fmla="*/ 28 h 43"/>
                  <a:gd name="T20" fmla="*/ 105 w 362"/>
                  <a:gd name="T21" fmla="*/ 37 h 43"/>
                  <a:gd name="T22" fmla="*/ 117 w 362"/>
                  <a:gd name="T23" fmla="*/ 42 h 43"/>
                  <a:gd name="T24" fmla="*/ 131 w 362"/>
                  <a:gd name="T25" fmla="*/ 42 h 43"/>
                  <a:gd name="T26" fmla="*/ 144 w 362"/>
                  <a:gd name="T27" fmla="*/ 37 h 43"/>
                  <a:gd name="T28" fmla="*/ 154 w 362"/>
                  <a:gd name="T29" fmla="*/ 28 h 43"/>
                  <a:gd name="T30" fmla="*/ 159 w 362"/>
                  <a:gd name="T31" fmla="*/ 16 h 43"/>
                  <a:gd name="T32" fmla="*/ 160 w 362"/>
                  <a:gd name="T33" fmla="*/ 3 h 43"/>
                  <a:gd name="T34" fmla="*/ 201 w 362"/>
                  <a:gd name="T35" fmla="*/ 16 h 43"/>
                  <a:gd name="T36" fmla="*/ 254 w 362"/>
                  <a:gd name="T37" fmla="*/ 26 h 43"/>
                  <a:gd name="T38" fmla="*/ 309 w 362"/>
                  <a:gd name="T39" fmla="*/ 33 h 43"/>
                  <a:gd name="T40" fmla="*/ 361 w 362"/>
                  <a:gd name="T41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2" h="43">
                    <a:moveTo>
                      <a:pt x="0" y="0"/>
                    </a:moveTo>
                    <a:lnTo>
                      <a:pt x="8" y="13"/>
                    </a:lnTo>
                    <a:lnTo>
                      <a:pt x="17" y="22"/>
                    </a:lnTo>
                    <a:lnTo>
                      <a:pt x="29" y="29"/>
                    </a:lnTo>
                    <a:lnTo>
                      <a:pt x="41" y="32"/>
                    </a:lnTo>
                    <a:lnTo>
                      <a:pt x="55" y="33"/>
                    </a:lnTo>
                    <a:lnTo>
                      <a:pt x="68" y="30"/>
                    </a:lnTo>
                    <a:lnTo>
                      <a:pt x="80" y="24"/>
                    </a:lnTo>
                    <a:lnTo>
                      <a:pt x="90" y="15"/>
                    </a:lnTo>
                    <a:lnTo>
                      <a:pt x="96" y="28"/>
                    </a:lnTo>
                    <a:lnTo>
                      <a:pt x="105" y="37"/>
                    </a:lnTo>
                    <a:lnTo>
                      <a:pt x="117" y="42"/>
                    </a:lnTo>
                    <a:lnTo>
                      <a:pt x="131" y="42"/>
                    </a:lnTo>
                    <a:lnTo>
                      <a:pt x="144" y="37"/>
                    </a:lnTo>
                    <a:lnTo>
                      <a:pt x="154" y="28"/>
                    </a:lnTo>
                    <a:lnTo>
                      <a:pt x="159" y="16"/>
                    </a:lnTo>
                    <a:lnTo>
                      <a:pt x="160" y="3"/>
                    </a:lnTo>
                    <a:lnTo>
                      <a:pt x="201" y="16"/>
                    </a:lnTo>
                    <a:lnTo>
                      <a:pt x="254" y="26"/>
                    </a:lnTo>
                    <a:lnTo>
                      <a:pt x="309" y="33"/>
                    </a:lnTo>
                    <a:lnTo>
                      <a:pt x="361" y="3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4DDCA82F-9493-4622-96EE-9CF0B47E2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188"/>
                <a:ext cx="107" cy="38"/>
              </a:xfrm>
              <a:custGeom>
                <a:avLst/>
                <a:gdLst>
                  <a:gd name="T0" fmla="*/ 0 w 107"/>
                  <a:gd name="T1" fmla="*/ 37 h 38"/>
                  <a:gd name="T2" fmla="*/ 12 w 107"/>
                  <a:gd name="T3" fmla="*/ 35 h 38"/>
                  <a:gd name="T4" fmla="*/ 23 w 107"/>
                  <a:gd name="T5" fmla="*/ 30 h 38"/>
                  <a:gd name="T6" fmla="*/ 32 w 107"/>
                  <a:gd name="T7" fmla="*/ 22 h 38"/>
                  <a:gd name="T8" fmla="*/ 37 w 107"/>
                  <a:gd name="T9" fmla="*/ 10 h 38"/>
                  <a:gd name="T10" fmla="*/ 44 w 107"/>
                  <a:gd name="T11" fmla="*/ 14 h 38"/>
                  <a:gd name="T12" fmla="*/ 52 w 107"/>
                  <a:gd name="T13" fmla="*/ 16 h 38"/>
                  <a:gd name="T14" fmla="*/ 60 w 107"/>
                  <a:gd name="T15" fmla="*/ 13 h 38"/>
                  <a:gd name="T16" fmla="*/ 66 w 107"/>
                  <a:gd name="T17" fmla="*/ 8 h 38"/>
                  <a:gd name="T18" fmla="*/ 72 w 107"/>
                  <a:gd name="T19" fmla="*/ 3 h 38"/>
                  <a:gd name="T20" fmla="*/ 80 w 107"/>
                  <a:gd name="T21" fmla="*/ 0 h 38"/>
                  <a:gd name="T22" fmla="*/ 88 w 107"/>
                  <a:gd name="T23" fmla="*/ 0 h 38"/>
                  <a:gd name="T24" fmla="*/ 95 w 107"/>
                  <a:gd name="T25" fmla="*/ 3 h 38"/>
                  <a:gd name="T26" fmla="*/ 102 w 107"/>
                  <a:gd name="T27" fmla="*/ 8 h 38"/>
                  <a:gd name="T28" fmla="*/ 106 w 107"/>
                  <a:gd name="T29" fmla="*/ 15 h 38"/>
                  <a:gd name="T30" fmla="*/ 106 w 107"/>
                  <a:gd name="T31" fmla="*/ 23 h 38"/>
                  <a:gd name="T32" fmla="*/ 105 w 107"/>
                  <a:gd name="T33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38">
                    <a:moveTo>
                      <a:pt x="0" y="37"/>
                    </a:moveTo>
                    <a:lnTo>
                      <a:pt x="12" y="35"/>
                    </a:lnTo>
                    <a:lnTo>
                      <a:pt x="23" y="30"/>
                    </a:lnTo>
                    <a:lnTo>
                      <a:pt x="32" y="22"/>
                    </a:lnTo>
                    <a:lnTo>
                      <a:pt x="37" y="10"/>
                    </a:lnTo>
                    <a:lnTo>
                      <a:pt x="44" y="14"/>
                    </a:lnTo>
                    <a:lnTo>
                      <a:pt x="52" y="16"/>
                    </a:lnTo>
                    <a:lnTo>
                      <a:pt x="60" y="13"/>
                    </a:lnTo>
                    <a:lnTo>
                      <a:pt x="66" y="8"/>
                    </a:lnTo>
                    <a:lnTo>
                      <a:pt x="72" y="3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3"/>
                    </a:lnTo>
                    <a:lnTo>
                      <a:pt x="102" y="8"/>
                    </a:lnTo>
                    <a:lnTo>
                      <a:pt x="106" y="15"/>
                    </a:lnTo>
                    <a:lnTo>
                      <a:pt x="106" y="23"/>
                    </a:lnTo>
                    <a:lnTo>
                      <a:pt x="105" y="31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91699F5C-B84F-4604-A5A9-918F33D44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026"/>
                <a:ext cx="187" cy="200"/>
              </a:xfrm>
              <a:custGeom>
                <a:avLst/>
                <a:gdLst>
                  <a:gd name="T0" fmla="*/ 0 w 187"/>
                  <a:gd name="T1" fmla="*/ 199 h 200"/>
                  <a:gd name="T2" fmla="*/ 7 w 187"/>
                  <a:gd name="T3" fmla="*/ 164 h 200"/>
                  <a:gd name="T4" fmla="*/ 19 w 187"/>
                  <a:gd name="T5" fmla="*/ 132 h 200"/>
                  <a:gd name="T6" fmla="*/ 37 w 187"/>
                  <a:gd name="T7" fmla="*/ 102 h 200"/>
                  <a:gd name="T8" fmla="*/ 58 w 187"/>
                  <a:gd name="T9" fmla="*/ 76 h 200"/>
                  <a:gd name="T10" fmla="*/ 84 w 187"/>
                  <a:gd name="T11" fmla="*/ 54 h 200"/>
                  <a:gd name="T12" fmla="*/ 113 w 187"/>
                  <a:gd name="T13" fmla="*/ 36 h 200"/>
                  <a:gd name="T14" fmla="*/ 145 w 187"/>
                  <a:gd name="T15" fmla="*/ 22 h 200"/>
                  <a:gd name="T16" fmla="*/ 179 w 187"/>
                  <a:gd name="T17" fmla="*/ 15 h 200"/>
                  <a:gd name="T18" fmla="*/ 186 w 187"/>
                  <a:gd name="T19" fmla="*/ 12 h 200"/>
                  <a:gd name="T20" fmla="*/ 185 w 187"/>
                  <a:gd name="T21" fmla="*/ 9 h 200"/>
                  <a:gd name="T22" fmla="*/ 178 w 187"/>
                  <a:gd name="T23" fmla="*/ 5 h 200"/>
                  <a:gd name="T24" fmla="*/ 163 w 187"/>
                  <a:gd name="T25" fmla="*/ 2 h 200"/>
                  <a:gd name="T26" fmla="*/ 141 w 187"/>
                  <a:gd name="T27" fmla="*/ 0 h 200"/>
                  <a:gd name="T28" fmla="*/ 111 w 187"/>
                  <a:gd name="T29" fmla="*/ 0 h 200"/>
                  <a:gd name="T30" fmla="*/ 75 w 187"/>
                  <a:gd name="T31" fmla="*/ 2 h 200"/>
                  <a:gd name="T32" fmla="*/ 31 w 187"/>
                  <a:gd name="T33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200">
                    <a:moveTo>
                      <a:pt x="0" y="199"/>
                    </a:moveTo>
                    <a:lnTo>
                      <a:pt x="7" y="164"/>
                    </a:lnTo>
                    <a:lnTo>
                      <a:pt x="19" y="132"/>
                    </a:lnTo>
                    <a:lnTo>
                      <a:pt x="37" y="102"/>
                    </a:lnTo>
                    <a:lnTo>
                      <a:pt x="58" y="76"/>
                    </a:lnTo>
                    <a:lnTo>
                      <a:pt x="84" y="54"/>
                    </a:lnTo>
                    <a:lnTo>
                      <a:pt x="113" y="36"/>
                    </a:lnTo>
                    <a:lnTo>
                      <a:pt x="145" y="22"/>
                    </a:lnTo>
                    <a:lnTo>
                      <a:pt x="179" y="15"/>
                    </a:lnTo>
                    <a:lnTo>
                      <a:pt x="186" y="12"/>
                    </a:lnTo>
                    <a:lnTo>
                      <a:pt x="185" y="9"/>
                    </a:lnTo>
                    <a:lnTo>
                      <a:pt x="178" y="5"/>
                    </a:lnTo>
                    <a:lnTo>
                      <a:pt x="163" y="2"/>
                    </a:lnTo>
                    <a:lnTo>
                      <a:pt x="141" y="0"/>
                    </a:lnTo>
                    <a:lnTo>
                      <a:pt x="111" y="0"/>
                    </a:lnTo>
                    <a:lnTo>
                      <a:pt x="75" y="2"/>
                    </a:lnTo>
                    <a:lnTo>
                      <a:pt x="31" y="8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ABD43782-CF7C-4E32-9294-288FE1EA6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104"/>
                <a:ext cx="142" cy="63"/>
              </a:xfrm>
              <a:custGeom>
                <a:avLst/>
                <a:gdLst>
                  <a:gd name="T0" fmla="*/ 0 w 142"/>
                  <a:gd name="T1" fmla="*/ 21 h 63"/>
                  <a:gd name="T2" fmla="*/ 57 w 142"/>
                  <a:gd name="T3" fmla="*/ 8 h 63"/>
                  <a:gd name="T4" fmla="*/ 98 w 142"/>
                  <a:gd name="T5" fmla="*/ 1 h 63"/>
                  <a:gd name="T6" fmla="*/ 125 w 142"/>
                  <a:gd name="T7" fmla="*/ 0 h 63"/>
                  <a:gd name="T8" fmla="*/ 139 w 142"/>
                  <a:gd name="T9" fmla="*/ 3 h 63"/>
                  <a:gd name="T10" fmla="*/ 141 w 142"/>
                  <a:gd name="T11" fmla="*/ 5 h 63"/>
                  <a:gd name="T12" fmla="*/ 140 w 142"/>
                  <a:gd name="T13" fmla="*/ 8 h 63"/>
                  <a:gd name="T14" fmla="*/ 131 w 142"/>
                  <a:gd name="T15" fmla="*/ 14 h 63"/>
                  <a:gd name="T16" fmla="*/ 110 w 142"/>
                  <a:gd name="T17" fmla="*/ 18 h 63"/>
                  <a:gd name="T18" fmla="*/ 81 w 142"/>
                  <a:gd name="T19" fmla="*/ 20 h 63"/>
                  <a:gd name="T20" fmla="*/ 58 w 142"/>
                  <a:gd name="T21" fmla="*/ 23 h 63"/>
                  <a:gd name="T22" fmla="*/ 37 w 142"/>
                  <a:gd name="T23" fmla="*/ 32 h 63"/>
                  <a:gd name="T24" fmla="*/ 18 w 142"/>
                  <a:gd name="T25" fmla="*/ 45 h 63"/>
                  <a:gd name="T26" fmla="*/ 5 w 142"/>
                  <a:gd name="T27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2" h="63">
                    <a:moveTo>
                      <a:pt x="0" y="21"/>
                    </a:moveTo>
                    <a:lnTo>
                      <a:pt x="57" y="8"/>
                    </a:lnTo>
                    <a:lnTo>
                      <a:pt x="98" y="1"/>
                    </a:lnTo>
                    <a:lnTo>
                      <a:pt x="125" y="0"/>
                    </a:lnTo>
                    <a:lnTo>
                      <a:pt x="139" y="3"/>
                    </a:lnTo>
                    <a:lnTo>
                      <a:pt x="141" y="5"/>
                    </a:lnTo>
                    <a:lnTo>
                      <a:pt x="140" y="8"/>
                    </a:lnTo>
                    <a:lnTo>
                      <a:pt x="131" y="14"/>
                    </a:lnTo>
                    <a:lnTo>
                      <a:pt x="110" y="18"/>
                    </a:lnTo>
                    <a:lnTo>
                      <a:pt x="81" y="20"/>
                    </a:lnTo>
                    <a:lnTo>
                      <a:pt x="58" y="23"/>
                    </a:lnTo>
                    <a:lnTo>
                      <a:pt x="37" y="32"/>
                    </a:lnTo>
                    <a:lnTo>
                      <a:pt x="18" y="45"/>
                    </a:lnTo>
                    <a:lnTo>
                      <a:pt x="5" y="6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537747AF-FB6C-4F44-A2FB-BC4A63110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2018"/>
                <a:ext cx="55" cy="19"/>
              </a:xfrm>
              <a:custGeom>
                <a:avLst/>
                <a:gdLst>
                  <a:gd name="T0" fmla="*/ 0 w 55"/>
                  <a:gd name="T1" fmla="*/ 4 h 19"/>
                  <a:gd name="T2" fmla="*/ 21 w 55"/>
                  <a:gd name="T3" fmla="*/ 0 h 19"/>
                  <a:gd name="T4" fmla="*/ 38 w 55"/>
                  <a:gd name="T5" fmla="*/ 0 h 19"/>
                  <a:gd name="T6" fmla="*/ 49 w 55"/>
                  <a:gd name="T7" fmla="*/ 2 h 19"/>
                  <a:gd name="T8" fmla="*/ 54 w 55"/>
                  <a:gd name="T9" fmla="*/ 6 h 19"/>
                  <a:gd name="T10" fmla="*/ 54 w 55"/>
                  <a:gd name="T11" fmla="*/ 10 h 19"/>
                  <a:gd name="T12" fmla="*/ 47 w 55"/>
                  <a:gd name="T13" fmla="*/ 14 h 19"/>
                  <a:gd name="T14" fmla="*/ 35 w 55"/>
                  <a:gd name="T15" fmla="*/ 17 h 19"/>
                  <a:gd name="T16" fmla="*/ 16 w 55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9">
                    <a:moveTo>
                      <a:pt x="0" y="4"/>
                    </a:moveTo>
                    <a:lnTo>
                      <a:pt x="21" y="0"/>
                    </a:lnTo>
                    <a:lnTo>
                      <a:pt x="38" y="0"/>
                    </a:lnTo>
                    <a:lnTo>
                      <a:pt x="49" y="2"/>
                    </a:lnTo>
                    <a:lnTo>
                      <a:pt x="54" y="6"/>
                    </a:lnTo>
                    <a:lnTo>
                      <a:pt x="54" y="10"/>
                    </a:lnTo>
                    <a:lnTo>
                      <a:pt x="47" y="14"/>
                    </a:lnTo>
                    <a:lnTo>
                      <a:pt x="35" y="17"/>
                    </a:lnTo>
                    <a:lnTo>
                      <a:pt x="16" y="18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A79C0B48-9FE2-4A6D-A366-826DC4330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1068"/>
                <a:ext cx="1235" cy="1008"/>
              </a:xfrm>
              <a:custGeom>
                <a:avLst/>
                <a:gdLst>
                  <a:gd name="T0" fmla="*/ 86 w 1235"/>
                  <a:gd name="T1" fmla="*/ 930 h 1008"/>
                  <a:gd name="T2" fmla="*/ 44 w 1235"/>
                  <a:gd name="T3" fmla="*/ 912 h 1008"/>
                  <a:gd name="T4" fmla="*/ 0 w 1235"/>
                  <a:gd name="T5" fmla="*/ 850 h 1008"/>
                  <a:gd name="T6" fmla="*/ 273 w 1235"/>
                  <a:gd name="T7" fmla="*/ 609 h 1008"/>
                  <a:gd name="T8" fmla="*/ 590 w 1235"/>
                  <a:gd name="T9" fmla="*/ 377 h 1008"/>
                  <a:gd name="T10" fmla="*/ 778 w 1235"/>
                  <a:gd name="T11" fmla="*/ 275 h 1008"/>
                  <a:gd name="T12" fmla="*/ 1021 w 1235"/>
                  <a:gd name="T13" fmla="*/ 202 h 1008"/>
                  <a:gd name="T14" fmla="*/ 1114 w 1235"/>
                  <a:gd name="T15" fmla="*/ 200 h 1008"/>
                  <a:gd name="T16" fmla="*/ 1183 w 1235"/>
                  <a:gd name="T17" fmla="*/ 224 h 1008"/>
                  <a:gd name="T18" fmla="*/ 1226 w 1235"/>
                  <a:gd name="T19" fmla="*/ 278 h 1008"/>
                  <a:gd name="T20" fmla="*/ 1220 w 1235"/>
                  <a:gd name="T21" fmla="*/ 364 h 1008"/>
                  <a:gd name="T22" fmla="*/ 1171 w 1235"/>
                  <a:gd name="T23" fmla="*/ 491 h 1008"/>
                  <a:gd name="T24" fmla="*/ 1077 w 1235"/>
                  <a:gd name="T25" fmla="*/ 636 h 1008"/>
                  <a:gd name="T26" fmla="*/ 966 w 1235"/>
                  <a:gd name="T27" fmla="*/ 808 h 1008"/>
                  <a:gd name="T28" fmla="*/ 909 w 1235"/>
                  <a:gd name="T29" fmla="*/ 954 h 1008"/>
                  <a:gd name="T30" fmla="*/ 505 w 1235"/>
                  <a:gd name="T31" fmla="*/ 1002 h 1008"/>
                  <a:gd name="T32" fmla="*/ 219 w 1235"/>
                  <a:gd name="T33" fmla="*/ 975 h 1008"/>
                  <a:gd name="T34" fmla="*/ 116 w 1235"/>
                  <a:gd name="T35" fmla="*/ 668 h 1008"/>
                  <a:gd name="T36" fmla="*/ 134 w 1235"/>
                  <a:gd name="T37" fmla="*/ 649 h 1008"/>
                  <a:gd name="T38" fmla="*/ 139 w 1235"/>
                  <a:gd name="T39" fmla="*/ 610 h 1008"/>
                  <a:gd name="T40" fmla="*/ 139 w 1235"/>
                  <a:gd name="T41" fmla="*/ 644 h 1008"/>
                  <a:gd name="T42" fmla="*/ 185 w 1235"/>
                  <a:gd name="T43" fmla="*/ 560 h 1008"/>
                  <a:gd name="T44" fmla="*/ 195 w 1235"/>
                  <a:gd name="T45" fmla="*/ 589 h 1008"/>
                  <a:gd name="T46" fmla="*/ 214 w 1235"/>
                  <a:gd name="T47" fmla="*/ 569 h 1008"/>
                  <a:gd name="T48" fmla="*/ 226 w 1235"/>
                  <a:gd name="T49" fmla="*/ 513 h 1008"/>
                  <a:gd name="T50" fmla="*/ 226 w 1235"/>
                  <a:gd name="T51" fmla="*/ 557 h 1008"/>
                  <a:gd name="T52" fmla="*/ 281 w 1235"/>
                  <a:gd name="T53" fmla="*/ 452 h 1008"/>
                  <a:gd name="T54" fmla="*/ 299 w 1235"/>
                  <a:gd name="T55" fmla="*/ 484 h 1008"/>
                  <a:gd name="T56" fmla="*/ 319 w 1235"/>
                  <a:gd name="T57" fmla="*/ 464 h 1008"/>
                  <a:gd name="T58" fmla="*/ 195 w 1235"/>
                  <a:gd name="T59" fmla="*/ 381 h 1008"/>
                  <a:gd name="T60" fmla="*/ 213 w 1235"/>
                  <a:gd name="T61" fmla="*/ 311 h 1008"/>
                  <a:gd name="T62" fmla="*/ 275 w 1235"/>
                  <a:gd name="T63" fmla="*/ 225 h 1008"/>
                  <a:gd name="T64" fmla="*/ 307 w 1235"/>
                  <a:gd name="T65" fmla="*/ 218 h 1008"/>
                  <a:gd name="T66" fmla="*/ 307 w 1235"/>
                  <a:gd name="T67" fmla="*/ 241 h 1008"/>
                  <a:gd name="T68" fmla="*/ 301 w 1235"/>
                  <a:gd name="T69" fmla="*/ 307 h 1008"/>
                  <a:gd name="T70" fmla="*/ 345 w 1235"/>
                  <a:gd name="T71" fmla="*/ 143 h 1008"/>
                  <a:gd name="T72" fmla="*/ 369 w 1235"/>
                  <a:gd name="T73" fmla="*/ 74 h 1008"/>
                  <a:gd name="T74" fmla="*/ 437 w 1235"/>
                  <a:gd name="T75" fmla="*/ 7 h 1008"/>
                  <a:gd name="T76" fmla="*/ 476 w 1235"/>
                  <a:gd name="T77" fmla="*/ 4 h 1008"/>
                  <a:gd name="T78" fmla="*/ 498 w 1235"/>
                  <a:gd name="T79" fmla="*/ 47 h 1008"/>
                  <a:gd name="T80" fmla="*/ 447 w 1235"/>
                  <a:gd name="T81" fmla="*/ 166 h 1008"/>
                  <a:gd name="T82" fmla="*/ 345 w 1235"/>
                  <a:gd name="T83" fmla="*/ 240 h 1008"/>
                  <a:gd name="T84" fmla="*/ 759 w 1235"/>
                  <a:gd name="T85" fmla="*/ 226 h 1008"/>
                  <a:gd name="T86" fmla="*/ 797 w 1235"/>
                  <a:gd name="T87" fmla="*/ 223 h 1008"/>
                  <a:gd name="T88" fmla="*/ 792 w 1235"/>
                  <a:gd name="T89" fmla="*/ 241 h 1008"/>
                  <a:gd name="T90" fmla="*/ 754 w 1235"/>
                  <a:gd name="T91" fmla="*/ 244 h 1008"/>
                  <a:gd name="T92" fmla="*/ 838 w 1235"/>
                  <a:gd name="T93" fmla="*/ 200 h 1008"/>
                  <a:gd name="T94" fmla="*/ 876 w 1235"/>
                  <a:gd name="T95" fmla="*/ 188 h 1008"/>
                  <a:gd name="T96" fmla="*/ 883 w 1235"/>
                  <a:gd name="T97" fmla="*/ 197 h 1008"/>
                  <a:gd name="T98" fmla="*/ 860 w 1235"/>
                  <a:gd name="T99" fmla="*/ 216 h 1008"/>
                  <a:gd name="T100" fmla="*/ 836 w 1235"/>
                  <a:gd name="T101" fmla="*/ 206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5" h="1008">
                    <a:moveTo>
                      <a:pt x="91" y="939"/>
                    </a:moveTo>
                    <a:lnTo>
                      <a:pt x="89" y="934"/>
                    </a:lnTo>
                    <a:lnTo>
                      <a:pt x="86" y="930"/>
                    </a:lnTo>
                    <a:lnTo>
                      <a:pt x="80" y="928"/>
                    </a:lnTo>
                    <a:lnTo>
                      <a:pt x="69" y="928"/>
                    </a:lnTo>
                    <a:lnTo>
                      <a:pt x="44" y="912"/>
                    </a:lnTo>
                    <a:lnTo>
                      <a:pt x="24" y="893"/>
                    </a:lnTo>
                    <a:lnTo>
                      <a:pt x="9" y="873"/>
                    </a:lnTo>
                    <a:lnTo>
                      <a:pt x="0" y="850"/>
                    </a:lnTo>
                    <a:lnTo>
                      <a:pt x="80" y="775"/>
                    </a:lnTo>
                    <a:lnTo>
                      <a:pt x="172" y="694"/>
                    </a:lnTo>
                    <a:lnTo>
                      <a:pt x="273" y="609"/>
                    </a:lnTo>
                    <a:lnTo>
                      <a:pt x="378" y="526"/>
                    </a:lnTo>
                    <a:lnTo>
                      <a:pt x="485" y="448"/>
                    </a:lnTo>
                    <a:lnTo>
                      <a:pt x="590" y="377"/>
                    </a:lnTo>
                    <a:lnTo>
                      <a:pt x="689" y="319"/>
                    </a:lnTo>
                    <a:lnTo>
                      <a:pt x="734" y="295"/>
                    </a:lnTo>
                    <a:lnTo>
                      <a:pt x="778" y="275"/>
                    </a:lnTo>
                    <a:lnTo>
                      <a:pt x="866" y="241"/>
                    </a:lnTo>
                    <a:lnTo>
                      <a:pt x="947" y="217"/>
                    </a:lnTo>
                    <a:lnTo>
                      <a:pt x="1021" y="202"/>
                    </a:lnTo>
                    <a:lnTo>
                      <a:pt x="1054" y="198"/>
                    </a:lnTo>
                    <a:lnTo>
                      <a:pt x="1085" y="197"/>
                    </a:lnTo>
                    <a:lnTo>
                      <a:pt x="1114" y="200"/>
                    </a:lnTo>
                    <a:lnTo>
                      <a:pt x="1140" y="205"/>
                    </a:lnTo>
                    <a:lnTo>
                      <a:pt x="1163" y="213"/>
                    </a:lnTo>
                    <a:lnTo>
                      <a:pt x="1183" y="224"/>
                    </a:lnTo>
                    <a:lnTo>
                      <a:pt x="1201" y="239"/>
                    </a:lnTo>
                    <a:lnTo>
                      <a:pt x="1215" y="257"/>
                    </a:lnTo>
                    <a:lnTo>
                      <a:pt x="1226" y="278"/>
                    </a:lnTo>
                    <a:lnTo>
                      <a:pt x="1234" y="303"/>
                    </a:lnTo>
                    <a:lnTo>
                      <a:pt x="1232" y="313"/>
                    </a:lnTo>
                    <a:lnTo>
                      <a:pt x="1220" y="364"/>
                    </a:lnTo>
                    <a:lnTo>
                      <a:pt x="1205" y="409"/>
                    </a:lnTo>
                    <a:lnTo>
                      <a:pt x="1189" y="451"/>
                    </a:lnTo>
                    <a:lnTo>
                      <a:pt x="1171" y="491"/>
                    </a:lnTo>
                    <a:lnTo>
                      <a:pt x="1151" y="528"/>
                    </a:lnTo>
                    <a:lnTo>
                      <a:pt x="1129" y="564"/>
                    </a:lnTo>
                    <a:lnTo>
                      <a:pt x="1077" y="636"/>
                    </a:lnTo>
                    <a:lnTo>
                      <a:pt x="1018" y="719"/>
                    </a:lnTo>
                    <a:lnTo>
                      <a:pt x="991" y="763"/>
                    </a:lnTo>
                    <a:lnTo>
                      <a:pt x="966" y="808"/>
                    </a:lnTo>
                    <a:lnTo>
                      <a:pt x="944" y="855"/>
                    </a:lnTo>
                    <a:lnTo>
                      <a:pt x="925" y="904"/>
                    </a:lnTo>
                    <a:lnTo>
                      <a:pt x="909" y="954"/>
                    </a:lnTo>
                    <a:lnTo>
                      <a:pt x="896" y="1007"/>
                    </a:lnTo>
                    <a:lnTo>
                      <a:pt x="625" y="1005"/>
                    </a:lnTo>
                    <a:lnTo>
                      <a:pt x="505" y="1002"/>
                    </a:lnTo>
                    <a:lnTo>
                      <a:pt x="398" y="996"/>
                    </a:lnTo>
                    <a:lnTo>
                      <a:pt x="302" y="987"/>
                    </a:lnTo>
                    <a:lnTo>
                      <a:pt x="219" y="975"/>
                    </a:lnTo>
                    <a:lnTo>
                      <a:pt x="148" y="959"/>
                    </a:lnTo>
                    <a:lnTo>
                      <a:pt x="91" y="939"/>
                    </a:lnTo>
                    <a:lnTo>
                      <a:pt x="116" y="668"/>
                    </a:lnTo>
                    <a:lnTo>
                      <a:pt x="116" y="637"/>
                    </a:lnTo>
                    <a:lnTo>
                      <a:pt x="134" y="616"/>
                    </a:lnTo>
                    <a:lnTo>
                      <a:pt x="134" y="649"/>
                    </a:lnTo>
                    <a:lnTo>
                      <a:pt x="116" y="668"/>
                    </a:lnTo>
                    <a:lnTo>
                      <a:pt x="139" y="644"/>
                    </a:lnTo>
                    <a:lnTo>
                      <a:pt x="139" y="610"/>
                    </a:lnTo>
                    <a:lnTo>
                      <a:pt x="158" y="589"/>
                    </a:lnTo>
                    <a:lnTo>
                      <a:pt x="158" y="625"/>
                    </a:lnTo>
                    <a:lnTo>
                      <a:pt x="139" y="644"/>
                    </a:lnTo>
                    <a:lnTo>
                      <a:pt x="166" y="618"/>
                    </a:lnTo>
                    <a:lnTo>
                      <a:pt x="166" y="581"/>
                    </a:lnTo>
                    <a:lnTo>
                      <a:pt x="185" y="560"/>
                    </a:lnTo>
                    <a:lnTo>
                      <a:pt x="185" y="598"/>
                    </a:lnTo>
                    <a:lnTo>
                      <a:pt x="166" y="618"/>
                    </a:lnTo>
                    <a:lnTo>
                      <a:pt x="195" y="589"/>
                    </a:lnTo>
                    <a:lnTo>
                      <a:pt x="195" y="549"/>
                    </a:lnTo>
                    <a:lnTo>
                      <a:pt x="214" y="527"/>
                    </a:lnTo>
                    <a:lnTo>
                      <a:pt x="214" y="569"/>
                    </a:lnTo>
                    <a:lnTo>
                      <a:pt x="195" y="589"/>
                    </a:lnTo>
                    <a:lnTo>
                      <a:pt x="226" y="557"/>
                    </a:lnTo>
                    <a:lnTo>
                      <a:pt x="226" y="513"/>
                    </a:lnTo>
                    <a:lnTo>
                      <a:pt x="246" y="491"/>
                    </a:lnTo>
                    <a:lnTo>
                      <a:pt x="246" y="537"/>
                    </a:lnTo>
                    <a:lnTo>
                      <a:pt x="226" y="557"/>
                    </a:lnTo>
                    <a:lnTo>
                      <a:pt x="261" y="522"/>
                    </a:lnTo>
                    <a:lnTo>
                      <a:pt x="261" y="474"/>
                    </a:lnTo>
                    <a:lnTo>
                      <a:pt x="281" y="452"/>
                    </a:lnTo>
                    <a:lnTo>
                      <a:pt x="281" y="502"/>
                    </a:lnTo>
                    <a:lnTo>
                      <a:pt x="261" y="522"/>
                    </a:lnTo>
                    <a:lnTo>
                      <a:pt x="299" y="484"/>
                    </a:lnTo>
                    <a:lnTo>
                      <a:pt x="299" y="432"/>
                    </a:lnTo>
                    <a:lnTo>
                      <a:pt x="319" y="410"/>
                    </a:lnTo>
                    <a:lnTo>
                      <a:pt x="319" y="464"/>
                    </a:lnTo>
                    <a:lnTo>
                      <a:pt x="299" y="484"/>
                    </a:lnTo>
                    <a:lnTo>
                      <a:pt x="195" y="458"/>
                    </a:lnTo>
                    <a:lnTo>
                      <a:pt x="195" y="381"/>
                    </a:lnTo>
                    <a:lnTo>
                      <a:pt x="196" y="364"/>
                    </a:lnTo>
                    <a:lnTo>
                      <a:pt x="200" y="347"/>
                    </a:lnTo>
                    <a:lnTo>
                      <a:pt x="213" y="311"/>
                    </a:lnTo>
                    <a:lnTo>
                      <a:pt x="232" y="277"/>
                    </a:lnTo>
                    <a:lnTo>
                      <a:pt x="254" y="247"/>
                    </a:lnTo>
                    <a:lnTo>
                      <a:pt x="275" y="225"/>
                    </a:lnTo>
                    <a:lnTo>
                      <a:pt x="294" y="214"/>
                    </a:lnTo>
                    <a:lnTo>
                      <a:pt x="302" y="214"/>
                    </a:lnTo>
                    <a:lnTo>
                      <a:pt x="307" y="218"/>
                    </a:lnTo>
                    <a:lnTo>
                      <a:pt x="311" y="227"/>
                    </a:lnTo>
                    <a:lnTo>
                      <a:pt x="312" y="240"/>
                    </a:lnTo>
                    <a:lnTo>
                      <a:pt x="307" y="241"/>
                    </a:lnTo>
                    <a:lnTo>
                      <a:pt x="281" y="281"/>
                    </a:lnTo>
                    <a:lnTo>
                      <a:pt x="286" y="307"/>
                    </a:lnTo>
                    <a:lnTo>
                      <a:pt x="301" y="307"/>
                    </a:lnTo>
                    <a:lnTo>
                      <a:pt x="195" y="458"/>
                    </a:lnTo>
                    <a:lnTo>
                      <a:pt x="345" y="240"/>
                    </a:lnTo>
                    <a:lnTo>
                      <a:pt x="345" y="143"/>
                    </a:lnTo>
                    <a:lnTo>
                      <a:pt x="346" y="127"/>
                    </a:lnTo>
                    <a:lnTo>
                      <a:pt x="351" y="109"/>
                    </a:lnTo>
                    <a:lnTo>
                      <a:pt x="369" y="74"/>
                    </a:lnTo>
                    <a:lnTo>
                      <a:pt x="394" y="41"/>
                    </a:lnTo>
                    <a:lnTo>
                      <a:pt x="422" y="16"/>
                    </a:lnTo>
                    <a:lnTo>
                      <a:pt x="437" y="7"/>
                    </a:lnTo>
                    <a:lnTo>
                      <a:pt x="451" y="2"/>
                    </a:lnTo>
                    <a:lnTo>
                      <a:pt x="464" y="0"/>
                    </a:lnTo>
                    <a:lnTo>
                      <a:pt x="476" y="4"/>
                    </a:lnTo>
                    <a:lnTo>
                      <a:pt x="485" y="12"/>
                    </a:lnTo>
                    <a:lnTo>
                      <a:pt x="493" y="26"/>
                    </a:lnTo>
                    <a:lnTo>
                      <a:pt x="498" y="47"/>
                    </a:lnTo>
                    <a:lnTo>
                      <a:pt x="500" y="74"/>
                    </a:lnTo>
                    <a:lnTo>
                      <a:pt x="500" y="156"/>
                    </a:lnTo>
                    <a:lnTo>
                      <a:pt x="447" y="166"/>
                    </a:lnTo>
                    <a:lnTo>
                      <a:pt x="395" y="180"/>
                    </a:lnTo>
                    <a:lnTo>
                      <a:pt x="353" y="239"/>
                    </a:lnTo>
                    <a:lnTo>
                      <a:pt x="345" y="240"/>
                    </a:lnTo>
                    <a:lnTo>
                      <a:pt x="752" y="238"/>
                    </a:lnTo>
                    <a:lnTo>
                      <a:pt x="754" y="232"/>
                    </a:lnTo>
                    <a:lnTo>
                      <a:pt x="759" y="226"/>
                    </a:lnTo>
                    <a:lnTo>
                      <a:pt x="775" y="219"/>
                    </a:lnTo>
                    <a:lnTo>
                      <a:pt x="792" y="220"/>
                    </a:lnTo>
                    <a:lnTo>
                      <a:pt x="797" y="223"/>
                    </a:lnTo>
                    <a:lnTo>
                      <a:pt x="799" y="229"/>
                    </a:lnTo>
                    <a:lnTo>
                      <a:pt x="797" y="236"/>
                    </a:lnTo>
                    <a:lnTo>
                      <a:pt x="792" y="241"/>
                    </a:lnTo>
                    <a:lnTo>
                      <a:pt x="775" y="248"/>
                    </a:lnTo>
                    <a:lnTo>
                      <a:pt x="759" y="247"/>
                    </a:lnTo>
                    <a:lnTo>
                      <a:pt x="754" y="244"/>
                    </a:lnTo>
                    <a:lnTo>
                      <a:pt x="752" y="238"/>
                    </a:lnTo>
                    <a:lnTo>
                      <a:pt x="836" y="206"/>
                    </a:lnTo>
                    <a:lnTo>
                      <a:pt x="838" y="200"/>
                    </a:lnTo>
                    <a:lnTo>
                      <a:pt x="843" y="194"/>
                    </a:lnTo>
                    <a:lnTo>
                      <a:pt x="860" y="187"/>
                    </a:lnTo>
                    <a:lnTo>
                      <a:pt x="876" y="188"/>
                    </a:lnTo>
                    <a:lnTo>
                      <a:pt x="881" y="191"/>
                    </a:lnTo>
                    <a:lnTo>
                      <a:pt x="883" y="193"/>
                    </a:lnTo>
                    <a:lnTo>
                      <a:pt x="883" y="197"/>
                    </a:lnTo>
                    <a:lnTo>
                      <a:pt x="881" y="203"/>
                    </a:lnTo>
                    <a:lnTo>
                      <a:pt x="876" y="209"/>
                    </a:lnTo>
                    <a:lnTo>
                      <a:pt x="860" y="216"/>
                    </a:lnTo>
                    <a:lnTo>
                      <a:pt x="843" y="215"/>
                    </a:lnTo>
                    <a:lnTo>
                      <a:pt x="838" y="212"/>
                    </a:lnTo>
                    <a:lnTo>
                      <a:pt x="836" y="206"/>
                    </a:lnTo>
                    <a:lnTo>
                      <a:pt x="91" y="9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CEA316B6-A2E1-456A-8AE1-79B3A147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1265"/>
                <a:ext cx="1235" cy="811"/>
              </a:xfrm>
              <a:custGeom>
                <a:avLst/>
                <a:gdLst>
                  <a:gd name="T0" fmla="*/ 91 w 1235"/>
                  <a:gd name="T1" fmla="*/ 742 h 811"/>
                  <a:gd name="T2" fmla="*/ 89 w 1235"/>
                  <a:gd name="T3" fmla="*/ 737 h 811"/>
                  <a:gd name="T4" fmla="*/ 86 w 1235"/>
                  <a:gd name="T5" fmla="*/ 733 h 811"/>
                  <a:gd name="T6" fmla="*/ 80 w 1235"/>
                  <a:gd name="T7" fmla="*/ 731 h 811"/>
                  <a:gd name="T8" fmla="*/ 69 w 1235"/>
                  <a:gd name="T9" fmla="*/ 731 h 811"/>
                  <a:gd name="T10" fmla="*/ 44 w 1235"/>
                  <a:gd name="T11" fmla="*/ 715 h 811"/>
                  <a:gd name="T12" fmla="*/ 24 w 1235"/>
                  <a:gd name="T13" fmla="*/ 696 h 811"/>
                  <a:gd name="T14" fmla="*/ 9 w 1235"/>
                  <a:gd name="T15" fmla="*/ 676 h 811"/>
                  <a:gd name="T16" fmla="*/ 0 w 1235"/>
                  <a:gd name="T17" fmla="*/ 653 h 811"/>
                  <a:gd name="T18" fmla="*/ 80 w 1235"/>
                  <a:gd name="T19" fmla="*/ 578 h 811"/>
                  <a:gd name="T20" fmla="*/ 172 w 1235"/>
                  <a:gd name="T21" fmla="*/ 497 h 811"/>
                  <a:gd name="T22" fmla="*/ 273 w 1235"/>
                  <a:gd name="T23" fmla="*/ 412 h 811"/>
                  <a:gd name="T24" fmla="*/ 378 w 1235"/>
                  <a:gd name="T25" fmla="*/ 329 h 811"/>
                  <a:gd name="T26" fmla="*/ 485 w 1235"/>
                  <a:gd name="T27" fmla="*/ 251 h 811"/>
                  <a:gd name="T28" fmla="*/ 590 w 1235"/>
                  <a:gd name="T29" fmla="*/ 180 h 811"/>
                  <a:gd name="T30" fmla="*/ 689 w 1235"/>
                  <a:gd name="T31" fmla="*/ 122 h 811"/>
                  <a:gd name="T32" fmla="*/ 734 w 1235"/>
                  <a:gd name="T33" fmla="*/ 98 h 811"/>
                  <a:gd name="T34" fmla="*/ 778 w 1235"/>
                  <a:gd name="T35" fmla="*/ 78 h 811"/>
                  <a:gd name="T36" fmla="*/ 866 w 1235"/>
                  <a:gd name="T37" fmla="*/ 44 h 811"/>
                  <a:gd name="T38" fmla="*/ 947 w 1235"/>
                  <a:gd name="T39" fmla="*/ 20 h 811"/>
                  <a:gd name="T40" fmla="*/ 1021 w 1235"/>
                  <a:gd name="T41" fmla="*/ 5 h 811"/>
                  <a:gd name="T42" fmla="*/ 1054 w 1235"/>
                  <a:gd name="T43" fmla="*/ 1 h 811"/>
                  <a:gd name="T44" fmla="*/ 1085 w 1235"/>
                  <a:gd name="T45" fmla="*/ 0 h 811"/>
                  <a:gd name="T46" fmla="*/ 1114 w 1235"/>
                  <a:gd name="T47" fmla="*/ 3 h 811"/>
                  <a:gd name="T48" fmla="*/ 1140 w 1235"/>
                  <a:gd name="T49" fmla="*/ 8 h 811"/>
                  <a:gd name="T50" fmla="*/ 1163 w 1235"/>
                  <a:gd name="T51" fmla="*/ 16 h 811"/>
                  <a:gd name="T52" fmla="*/ 1183 w 1235"/>
                  <a:gd name="T53" fmla="*/ 27 h 811"/>
                  <a:gd name="T54" fmla="*/ 1201 w 1235"/>
                  <a:gd name="T55" fmla="*/ 42 h 811"/>
                  <a:gd name="T56" fmla="*/ 1215 w 1235"/>
                  <a:gd name="T57" fmla="*/ 60 h 811"/>
                  <a:gd name="T58" fmla="*/ 1226 w 1235"/>
                  <a:gd name="T59" fmla="*/ 81 h 811"/>
                  <a:gd name="T60" fmla="*/ 1234 w 1235"/>
                  <a:gd name="T61" fmla="*/ 106 h 811"/>
                  <a:gd name="T62" fmla="*/ 1232 w 1235"/>
                  <a:gd name="T63" fmla="*/ 116 h 811"/>
                  <a:gd name="T64" fmla="*/ 1220 w 1235"/>
                  <a:gd name="T65" fmla="*/ 167 h 811"/>
                  <a:gd name="T66" fmla="*/ 1205 w 1235"/>
                  <a:gd name="T67" fmla="*/ 212 h 811"/>
                  <a:gd name="T68" fmla="*/ 1189 w 1235"/>
                  <a:gd name="T69" fmla="*/ 254 h 811"/>
                  <a:gd name="T70" fmla="*/ 1171 w 1235"/>
                  <a:gd name="T71" fmla="*/ 294 h 811"/>
                  <a:gd name="T72" fmla="*/ 1151 w 1235"/>
                  <a:gd name="T73" fmla="*/ 331 h 811"/>
                  <a:gd name="T74" fmla="*/ 1129 w 1235"/>
                  <a:gd name="T75" fmla="*/ 367 h 811"/>
                  <a:gd name="T76" fmla="*/ 1077 w 1235"/>
                  <a:gd name="T77" fmla="*/ 439 h 811"/>
                  <a:gd name="T78" fmla="*/ 1018 w 1235"/>
                  <a:gd name="T79" fmla="*/ 522 h 811"/>
                  <a:gd name="T80" fmla="*/ 991 w 1235"/>
                  <a:gd name="T81" fmla="*/ 566 h 811"/>
                  <a:gd name="T82" fmla="*/ 966 w 1235"/>
                  <a:gd name="T83" fmla="*/ 611 h 811"/>
                  <a:gd name="T84" fmla="*/ 944 w 1235"/>
                  <a:gd name="T85" fmla="*/ 658 h 811"/>
                  <a:gd name="T86" fmla="*/ 925 w 1235"/>
                  <a:gd name="T87" fmla="*/ 707 h 811"/>
                  <a:gd name="T88" fmla="*/ 909 w 1235"/>
                  <a:gd name="T89" fmla="*/ 757 h 811"/>
                  <a:gd name="T90" fmla="*/ 896 w 1235"/>
                  <a:gd name="T91" fmla="*/ 810 h 811"/>
                  <a:gd name="T92" fmla="*/ 625 w 1235"/>
                  <a:gd name="T93" fmla="*/ 808 h 811"/>
                  <a:gd name="T94" fmla="*/ 505 w 1235"/>
                  <a:gd name="T95" fmla="*/ 805 h 811"/>
                  <a:gd name="T96" fmla="*/ 398 w 1235"/>
                  <a:gd name="T97" fmla="*/ 799 h 811"/>
                  <a:gd name="T98" fmla="*/ 302 w 1235"/>
                  <a:gd name="T99" fmla="*/ 790 h 811"/>
                  <a:gd name="T100" fmla="*/ 219 w 1235"/>
                  <a:gd name="T101" fmla="*/ 778 h 811"/>
                  <a:gd name="T102" fmla="*/ 148 w 1235"/>
                  <a:gd name="T103" fmla="*/ 762 h 811"/>
                  <a:gd name="T104" fmla="*/ 91 w 1235"/>
                  <a:gd name="T105" fmla="*/ 74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5" h="811">
                    <a:moveTo>
                      <a:pt x="91" y="742"/>
                    </a:moveTo>
                    <a:lnTo>
                      <a:pt x="89" y="737"/>
                    </a:lnTo>
                    <a:lnTo>
                      <a:pt x="86" y="733"/>
                    </a:lnTo>
                    <a:lnTo>
                      <a:pt x="80" y="731"/>
                    </a:lnTo>
                    <a:lnTo>
                      <a:pt x="69" y="731"/>
                    </a:lnTo>
                    <a:lnTo>
                      <a:pt x="44" y="715"/>
                    </a:lnTo>
                    <a:lnTo>
                      <a:pt x="24" y="696"/>
                    </a:lnTo>
                    <a:lnTo>
                      <a:pt x="9" y="676"/>
                    </a:lnTo>
                    <a:lnTo>
                      <a:pt x="0" y="653"/>
                    </a:lnTo>
                    <a:lnTo>
                      <a:pt x="80" y="578"/>
                    </a:lnTo>
                    <a:lnTo>
                      <a:pt x="172" y="497"/>
                    </a:lnTo>
                    <a:lnTo>
                      <a:pt x="273" y="412"/>
                    </a:lnTo>
                    <a:lnTo>
                      <a:pt x="378" y="329"/>
                    </a:lnTo>
                    <a:lnTo>
                      <a:pt x="485" y="251"/>
                    </a:lnTo>
                    <a:lnTo>
                      <a:pt x="590" y="180"/>
                    </a:lnTo>
                    <a:lnTo>
                      <a:pt x="689" y="122"/>
                    </a:lnTo>
                    <a:lnTo>
                      <a:pt x="734" y="98"/>
                    </a:lnTo>
                    <a:lnTo>
                      <a:pt x="778" y="78"/>
                    </a:lnTo>
                    <a:lnTo>
                      <a:pt x="866" y="44"/>
                    </a:lnTo>
                    <a:lnTo>
                      <a:pt x="947" y="20"/>
                    </a:lnTo>
                    <a:lnTo>
                      <a:pt x="1021" y="5"/>
                    </a:lnTo>
                    <a:lnTo>
                      <a:pt x="1054" y="1"/>
                    </a:lnTo>
                    <a:lnTo>
                      <a:pt x="1085" y="0"/>
                    </a:lnTo>
                    <a:lnTo>
                      <a:pt x="1114" y="3"/>
                    </a:lnTo>
                    <a:lnTo>
                      <a:pt x="1140" y="8"/>
                    </a:lnTo>
                    <a:lnTo>
                      <a:pt x="1163" y="16"/>
                    </a:lnTo>
                    <a:lnTo>
                      <a:pt x="1183" y="27"/>
                    </a:lnTo>
                    <a:lnTo>
                      <a:pt x="1201" y="42"/>
                    </a:lnTo>
                    <a:lnTo>
                      <a:pt x="1215" y="60"/>
                    </a:lnTo>
                    <a:lnTo>
                      <a:pt x="1226" y="81"/>
                    </a:lnTo>
                    <a:lnTo>
                      <a:pt x="1234" y="106"/>
                    </a:lnTo>
                    <a:lnTo>
                      <a:pt x="1232" y="116"/>
                    </a:lnTo>
                    <a:lnTo>
                      <a:pt x="1220" y="167"/>
                    </a:lnTo>
                    <a:lnTo>
                      <a:pt x="1205" y="212"/>
                    </a:lnTo>
                    <a:lnTo>
                      <a:pt x="1189" y="254"/>
                    </a:lnTo>
                    <a:lnTo>
                      <a:pt x="1171" y="294"/>
                    </a:lnTo>
                    <a:lnTo>
                      <a:pt x="1151" y="331"/>
                    </a:lnTo>
                    <a:lnTo>
                      <a:pt x="1129" y="367"/>
                    </a:lnTo>
                    <a:lnTo>
                      <a:pt x="1077" y="439"/>
                    </a:lnTo>
                    <a:lnTo>
                      <a:pt x="1018" y="522"/>
                    </a:lnTo>
                    <a:lnTo>
                      <a:pt x="991" y="566"/>
                    </a:lnTo>
                    <a:lnTo>
                      <a:pt x="966" y="611"/>
                    </a:lnTo>
                    <a:lnTo>
                      <a:pt x="944" y="658"/>
                    </a:lnTo>
                    <a:lnTo>
                      <a:pt x="925" y="707"/>
                    </a:lnTo>
                    <a:lnTo>
                      <a:pt x="909" y="757"/>
                    </a:lnTo>
                    <a:lnTo>
                      <a:pt x="896" y="810"/>
                    </a:lnTo>
                    <a:lnTo>
                      <a:pt x="625" y="808"/>
                    </a:lnTo>
                    <a:lnTo>
                      <a:pt x="505" y="805"/>
                    </a:lnTo>
                    <a:lnTo>
                      <a:pt x="398" y="799"/>
                    </a:lnTo>
                    <a:lnTo>
                      <a:pt x="302" y="790"/>
                    </a:lnTo>
                    <a:lnTo>
                      <a:pt x="219" y="778"/>
                    </a:lnTo>
                    <a:lnTo>
                      <a:pt x="148" y="762"/>
                    </a:lnTo>
                    <a:lnTo>
                      <a:pt x="91" y="74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8" name="Freeform 48">
                <a:extLst>
                  <a:ext uri="{FF2B5EF4-FFF2-40B4-BE49-F238E27FC236}">
                    <a16:creationId xmlns:a16="http://schemas.microsoft.com/office/drawing/2014/main" id="{1D6AAB55-2FA7-40F6-83A4-F6140DCD4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" y="1684"/>
                <a:ext cx="19" cy="53"/>
              </a:xfrm>
              <a:custGeom>
                <a:avLst/>
                <a:gdLst>
                  <a:gd name="T0" fmla="*/ 0 w 19"/>
                  <a:gd name="T1" fmla="*/ 52 h 53"/>
                  <a:gd name="T2" fmla="*/ 0 w 19"/>
                  <a:gd name="T3" fmla="*/ 21 h 53"/>
                  <a:gd name="T4" fmla="*/ 18 w 19"/>
                  <a:gd name="T5" fmla="*/ 0 h 53"/>
                  <a:gd name="T6" fmla="*/ 18 w 19"/>
                  <a:gd name="T7" fmla="*/ 33 h 53"/>
                  <a:gd name="T8" fmla="*/ 0 w 19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3">
                    <a:moveTo>
                      <a:pt x="0" y="52"/>
                    </a:moveTo>
                    <a:lnTo>
                      <a:pt x="0" y="21"/>
                    </a:lnTo>
                    <a:lnTo>
                      <a:pt x="18" y="0"/>
                    </a:lnTo>
                    <a:lnTo>
                      <a:pt x="18" y="33"/>
                    </a:lnTo>
                    <a:lnTo>
                      <a:pt x="0" y="5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2EF059AA-CD05-47EB-BD51-38613A33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" y="1657"/>
                <a:ext cx="20" cy="56"/>
              </a:xfrm>
              <a:custGeom>
                <a:avLst/>
                <a:gdLst>
                  <a:gd name="T0" fmla="*/ 0 w 20"/>
                  <a:gd name="T1" fmla="*/ 55 h 56"/>
                  <a:gd name="T2" fmla="*/ 0 w 20"/>
                  <a:gd name="T3" fmla="*/ 21 h 56"/>
                  <a:gd name="T4" fmla="*/ 19 w 20"/>
                  <a:gd name="T5" fmla="*/ 0 h 56"/>
                  <a:gd name="T6" fmla="*/ 19 w 20"/>
                  <a:gd name="T7" fmla="*/ 36 h 56"/>
                  <a:gd name="T8" fmla="*/ 0 w 20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6">
                    <a:moveTo>
                      <a:pt x="0" y="55"/>
                    </a:moveTo>
                    <a:lnTo>
                      <a:pt x="0" y="21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0" y="5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0" name="Freeform 50">
                <a:extLst>
                  <a:ext uri="{FF2B5EF4-FFF2-40B4-BE49-F238E27FC236}">
                    <a16:creationId xmlns:a16="http://schemas.microsoft.com/office/drawing/2014/main" id="{FA3FFB1C-08BC-46D6-AA25-8BCCC94A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1628"/>
                <a:ext cx="20" cy="59"/>
              </a:xfrm>
              <a:custGeom>
                <a:avLst/>
                <a:gdLst>
                  <a:gd name="T0" fmla="*/ 0 w 20"/>
                  <a:gd name="T1" fmla="*/ 58 h 59"/>
                  <a:gd name="T2" fmla="*/ 0 w 20"/>
                  <a:gd name="T3" fmla="*/ 21 h 59"/>
                  <a:gd name="T4" fmla="*/ 19 w 20"/>
                  <a:gd name="T5" fmla="*/ 0 h 59"/>
                  <a:gd name="T6" fmla="*/ 19 w 20"/>
                  <a:gd name="T7" fmla="*/ 38 h 59"/>
                  <a:gd name="T8" fmla="*/ 0 w 20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9">
                    <a:moveTo>
                      <a:pt x="0" y="58"/>
                    </a:moveTo>
                    <a:lnTo>
                      <a:pt x="0" y="21"/>
                    </a:lnTo>
                    <a:lnTo>
                      <a:pt x="19" y="0"/>
                    </a:lnTo>
                    <a:lnTo>
                      <a:pt x="19" y="38"/>
                    </a:lnTo>
                    <a:lnTo>
                      <a:pt x="0" y="58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1" name="Freeform 51">
                <a:extLst>
                  <a:ext uri="{FF2B5EF4-FFF2-40B4-BE49-F238E27FC236}">
                    <a16:creationId xmlns:a16="http://schemas.microsoft.com/office/drawing/2014/main" id="{BE43404F-9010-447D-A48C-8AFA97763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1595"/>
                <a:ext cx="20" cy="63"/>
              </a:xfrm>
              <a:custGeom>
                <a:avLst/>
                <a:gdLst>
                  <a:gd name="T0" fmla="*/ 0 w 20"/>
                  <a:gd name="T1" fmla="*/ 62 h 63"/>
                  <a:gd name="T2" fmla="*/ 0 w 20"/>
                  <a:gd name="T3" fmla="*/ 22 h 63"/>
                  <a:gd name="T4" fmla="*/ 19 w 20"/>
                  <a:gd name="T5" fmla="*/ 0 h 63"/>
                  <a:gd name="T6" fmla="*/ 19 w 20"/>
                  <a:gd name="T7" fmla="*/ 42 h 63"/>
                  <a:gd name="T8" fmla="*/ 0 w 20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3">
                    <a:moveTo>
                      <a:pt x="0" y="6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" y="42"/>
                    </a:lnTo>
                    <a:lnTo>
                      <a:pt x="0" y="6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2" name="Freeform 52">
                <a:extLst>
                  <a:ext uri="{FF2B5EF4-FFF2-40B4-BE49-F238E27FC236}">
                    <a16:creationId xmlns:a16="http://schemas.microsoft.com/office/drawing/2014/main" id="{EE110E70-80A3-4487-A887-C082B894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1559"/>
                <a:ext cx="21" cy="67"/>
              </a:xfrm>
              <a:custGeom>
                <a:avLst/>
                <a:gdLst>
                  <a:gd name="T0" fmla="*/ 0 w 21"/>
                  <a:gd name="T1" fmla="*/ 66 h 67"/>
                  <a:gd name="T2" fmla="*/ 0 w 21"/>
                  <a:gd name="T3" fmla="*/ 22 h 67"/>
                  <a:gd name="T4" fmla="*/ 20 w 21"/>
                  <a:gd name="T5" fmla="*/ 0 h 67"/>
                  <a:gd name="T6" fmla="*/ 20 w 21"/>
                  <a:gd name="T7" fmla="*/ 46 h 67"/>
                  <a:gd name="T8" fmla="*/ 0 w 21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7">
                    <a:moveTo>
                      <a:pt x="0" y="66"/>
                    </a:moveTo>
                    <a:lnTo>
                      <a:pt x="0" y="22"/>
                    </a:lnTo>
                    <a:lnTo>
                      <a:pt x="20" y="0"/>
                    </a:lnTo>
                    <a:lnTo>
                      <a:pt x="20" y="46"/>
                    </a:lnTo>
                    <a:lnTo>
                      <a:pt x="0" y="6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3" name="Freeform 53">
                <a:extLst>
                  <a:ext uri="{FF2B5EF4-FFF2-40B4-BE49-F238E27FC236}">
                    <a16:creationId xmlns:a16="http://schemas.microsoft.com/office/drawing/2014/main" id="{E69402D3-3235-4C9E-999E-2A33E8F48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520"/>
                <a:ext cx="21" cy="71"/>
              </a:xfrm>
              <a:custGeom>
                <a:avLst/>
                <a:gdLst>
                  <a:gd name="T0" fmla="*/ 0 w 21"/>
                  <a:gd name="T1" fmla="*/ 70 h 71"/>
                  <a:gd name="T2" fmla="*/ 0 w 21"/>
                  <a:gd name="T3" fmla="*/ 22 h 71"/>
                  <a:gd name="T4" fmla="*/ 20 w 21"/>
                  <a:gd name="T5" fmla="*/ 0 h 71"/>
                  <a:gd name="T6" fmla="*/ 20 w 21"/>
                  <a:gd name="T7" fmla="*/ 50 h 71"/>
                  <a:gd name="T8" fmla="*/ 0 w 21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1">
                    <a:moveTo>
                      <a:pt x="0" y="70"/>
                    </a:moveTo>
                    <a:lnTo>
                      <a:pt x="0" y="22"/>
                    </a:lnTo>
                    <a:lnTo>
                      <a:pt x="20" y="0"/>
                    </a:lnTo>
                    <a:lnTo>
                      <a:pt x="20" y="50"/>
                    </a:lnTo>
                    <a:lnTo>
                      <a:pt x="0" y="7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4" name="Freeform 54">
                <a:extLst>
                  <a:ext uri="{FF2B5EF4-FFF2-40B4-BE49-F238E27FC236}">
                    <a16:creationId xmlns:a16="http://schemas.microsoft.com/office/drawing/2014/main" id="{DE7AE6F2-C34C-465C-832F-8BD37F00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478"/>
                <a:ext cx="21" cy="75"/>
              </a:xfrm>
              <a:custGeom>
                <a:avLst/>
                <a:gdLst>
                  <a:gd name="T0" fmla="*/ 0 w 21"/>
                  <a:gd name="T1" fmla="*/ 74 h 75"/>
                  <a:gd name="T2" fmla="*/ 0 w 21"/>
                  <a:gd name="T3" fmla="*/ 22 h 75"/>
                  <a:gd name="T4" fmla="*/ 20 w 21"/>
                  <a:gd name="T5" fmla="*/ 0 h 75"/>
                  <a:gd name="T6" fmla="*/ 20 w 21"/>
                  <a:gd name="T7" fmla="*/ 54 h 75"/>
                  <a:gd name="T8" fmla="*/ 0 w 21"/>
                  <a:gd name="T9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5">
                    <a:moveTo>
                      <a:pt x="0" y="74"/>
                    </a:moveTo>
                    <a:lnTo>
                      <a:pt x="0" y="22"/>
                    </a:lnTo>
                    <a:lnTo>
                      <a:pt x="20" y="0"/>
                    </a:lnTo>
                    <a:lnTo>
                      <a:pt x="20" y="54"/>
                    </a:lnTo>
                    <a:lnTo>
                      <a:pt x="0" y="74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5" name="Freeform 55">
                <a:extLst>
                  <a:ext uri="{FF2B5EF4-FFF2-40B4-BE49-F238E27FC236}">
                    <a16:creationId xmlns:a16="http://schemas.microsoft.com/office/drawing/2014/main" id="{7DD5409D-B0AC-43CA-A595-D5B1A4B2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1282"/>
                <a:ext cx="118" cy="245"/>
              </a:xfrm>
              <a:custGeom>
                <a:avLst/>
                <a:gdLst>
                  <a:gd name="T0" fmla="*/ 0 w 118"/>
                  <a:gd name="T1" fmla="*/ 244 h 245"/>
                  <a:gd name="T2" fmla="*/ 0 w 118"/>
                  <a:gd name="T3" fmla="*/ 167 h 245"/>
                  <a:gd name="T4" fmla="*/ 1 w 118"/>
                  <a:gd name="T5" fmla="*/ 150 h 245"/>
                  <a:gd name="T6" fmla="*/ 5 w 118"/>
                  <a:gd name="T7" fmla="*/ 133 h 245"/>
                  <a:gd name="T8" fmla="*/ 18 w 118"/>
                  <a:gd name="T9" fmla="*/ 97 h 245"/>
                  <a:gd name="T10" fmla="*/ 37 w 118"/>
                  <a:gd name="T11" fmla="*/ 63 h 245"/>
                  <a:gd name="T12" fmla="*/ 59 w 118"/>
                  <a:gd name="T13" fmla="*/ 33 h 245"/>
                  <a:gd name="T14" fmla="*/ 80 w 118"/>
                  <a:gd name="T15" fmla="*/ 11 h 245"/>
                  <a:gd name="T16" fmla="*/ 99 w 118"/>
                  <a:gd name="T17" fmla="*/ 0 h 245"/>
                  <a:gd name="T18" fmla="*/ 107 w 118"/>
                  <a:gd name="T19" fmla="*/ 0 h 245"/>
                  <a:gd name="T20" fmla="*/ 112 w 118"/>
                  <a:gd name="T21" fmla="*/ 4 h 245"/>
                  <a:gd name="T22" fmla="*/ 116 w 118"/>
                  <a:gd name="T23" fmla="*/ 13 h 245"/>
                  <a:gd name="T24" fmla="*/ 117 w 118"/>
                  <a:gd name="T25" fmla="*/ 26 h 245"/>
                  <a:gd name="T26" fmla="*/ 112 w 118"/>
                  <a:gd name="T27" fmla="*/ 27 h 245"/>
                  <a:gd name="T28" fmla="*/ 86 w 118"/>
                  <a:gd name="T29" fmla="*/ 67 h 245"/>
                  <a:gd name="T30" fmla="*/ 91 w 118"/>
                  <a:gd name="T31" fmla="*/ 93 h 245"/>
                  <a:gd name="T32" fmla="*/ 106 w 118"/>
                  <a:gd name="T33" fmla="*/ 93 h 245"/>
                  <a:gd name="T34" fmla="*/ 0 w 118"/>
                  <a:gd name="T35" fmla="*/ 244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45">
                    <a:moveTo>
                      <a:pt x="0" y="244"/>
                    </a:moveTo>
                    <a:lnTo>
                      <a:pt x="0" y="167"/>
                    </a:lnTo>
                    <a:lnTo>
                      <a:pt x="1" y="150"/>
                    </a:lnTo>
                    <a:lnTo>
                      <a:pt x="5" y="133"/>
                    </a:lnTo>
                    <a:lnTo>
                      <a:pt x="18" y="97"/>
                    </a:lnTo>
                    <a:lnTo>
                      <a:pt x="37" y="63"/>
                    </a:lnTo>
                    <a:lnTo>
                      <a:pt x="59" y="33"/>
                    </a:lnTo>
                    <a:lnTo>
                      <a:pt x="80" y="11"/>
                    </a:lnTo>
                    <a:lnTo>
                      <a:pt x="99" y="0"/>
                    </a:lnTo>
                    <a:lnTo>
                      <a:pt x="107" y="0"/>
                    </a:lnTo>
                    <a:lnTo>
                      <a:pt x="112" y="4"/>
                    </a:lnTo>
                    <a:lnTo>
                      <a:pt x="116" y="13"/>
                    </a:lnTo>
                    <a:lnTo>
                      <a:pt x="117" y="26"/>
                    </a:lnTo>
                    <a:lnTo>
                      <a:pt x="112" y="27"/>
                    </a:lnTo>
                    <a:lnTo>
                      <a:pt x="86" y="67"/>
                    </a:lnTo>
                    <a:lnTo>
                      <a:pt x="91" y="93"/>
                    </a:lnTo>
                    <a:lnTo>
                      <a:pt x="106" y="93"/>
                    </a:lnTo>
                    <a:lnTo>
                      <a:pt x="0" y="244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6" name="Freeform 56">
                <a:extLst>
                  <a:ext uri="{FF2B5EF4-FFF2-40B4-BE49-F238E27FC236}">
                    <a16:creationId xmlns:a16="http://schemas.microsoft.com/office/drawing/2014/main" id="{B2DAB668-9EDA-4BF7-9F26-9B50AC2A6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068"/>
                <a:ext cx="156" cy="241"/>
              </a:xfrm>
              <a:custGeom>
                <a:avLst/>
                <a:gdLst>
                  <a:gd name="T0" fmla="*/ 0 w 156"/>
                  <a:gd name="T1" fmla="*/ 240 h 241"/>
                  <a:gd name="T2" fmla="*/ 0 w 156"/>
                  <a:gd name="T3" fmla="*/ 143 h 241"/>
                  <a:gd name="T4" fmla="*/ 1 w 156"/>
                  <a:gd name="T5" fmla="*/ 127 h 241"/>
                  <a:gd name="T6" fmla="*/ 6 w 156"/>
                  <a:gd name="T7" fmla="*/ 109 h 241"/>
                  <a:gd name="T8" fmla="*/ 24 w 156"/>
                  <a:gd name="T9" fmla="*/ 74 h 241"/>
                  <a:gd name="T10" fmla="*/ 49 w 156"/>
                  <a:gd name="T11" fmla="*/ 41 h 241"/>
                  <a:gd name="T12" fmla="*/ 77 w 156"/>
                  <a:gd name="T13" fmla="*/ 16 h 241"/>
                  <a:gd name="T14" fmla="*/ 92 w 156"/>
                  <a:gd name="T15" fmla="*/ 7 h 241"/>
                  <a:gd name="T16" fmla="*/ 106 w 156"/>
                  <a:gd name="T17" fmla="*/ 2 h 241"/>
                  <a:gd name="T18" fmla="*/ 119 w 156"/>
                  <a:gd name="T19" fmla="*/ 0 h 241"/>
                  <a:gd name="T20" fmla="*/ 131 w 156"/>
                  <a:gd name="T21" fmla="*/ 4 h 241"/>
                  <a:gd name="T22" fmla="*/ 140 w 156"/>
                  <a:gd name="T23" fmla="*/ 12 h 241"/>
                  <a:gd name="T24" fmla="*/ 148 w 156"/>
                  <a:gd name="T25" fmla="*/ 26 h 241"/>
                  <a:gd name="T26" fmla="*/ 153 w 156"/>
                  <a:gd name="T27" fmla="*/ 47 h 241"/>
                  <a:gd name="T28" fmla="*/ 155 w 156"/>
                  <a:gd name="T29" fmla="*/ 74 h 241"/>
                  <a:gd name="T30" fmla="*/ 155 w 156"/>
                  <a:gd name="T31" fmla="*/ 156 h 241"/>
                  <a:gd name="T32" fmla="*/ 102 w 156"/>
                  <a:gd name="T33" fmla="*/ 166 h 241"/>
                  <a:gd name="T34" fmla="*/ 50 w 156"/>
                  <a:gd name="T35" fmla="*/ 180 h 241"/>
                  <a:gd name="T36" fmla="*/ 8 w 156"/>
                  <a:gd name="T37" fmla="*/ 239 h 241"/>
                  <a:gd name="T38" fmla="*/ 0 w 156"/>
                  <a:gd name="T39" fmla="*/ 24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241">
                    <a:moveTo>
                      <a:pt x="0" y="240"/>
                    </a:moveTo>
                    <a:lnTo>
                      <a:pt x="0" y="143"/>
                    </a:lnTo>
                    <a:lnTo>
                      <a:pt x="1" y="127"/>
                    </a:lnTo>
                    <a:lnTo>
                      <a:pt x="6" y="109"/>
                    </a:lnTo>
                    <a:lnTo>
                      <a:pt x="24" y="74"/>
                    </a:lnTo>
                    <a:lnTo>
                      <a:pt x="49" y="41"/>
                    </a:lnTo>
                    <a:lnTo>
                      <a:pt x="77" y="16"/>
                    </a:lnTo>
                    <a:lnTo>
                      <a:pt x="92" y="7"/>
                    </a:lnTo>
                    <a:lnTo>
                      <a:pt x="106" y="2"/>
                    </a:lnTo>
                    <a:lnTo>
                      <a:pt x="119" y="0"/>
                    </a:lnTo>
                    <a:lnTo>
                      <a:pt x="131" y="4"/>
                    </a:lnTo>
                    <a:lnTo>
                      <a:pt x="140" y="12"/>
                    </a:lnTo>
                    <a:lnTo>
                      <a:pt x="148" y="26"/>
                    </a:lnTo>
                    <a:lnTo>
                      <a:pt x="153" y="47"/>
                    </a:lnTo>
                    <a:lnTo>
                      <a:pt x="155" y="74"/>
                    </a:lnTo>
                    <a:lnTo>
                      <a:pt x="155" y="156"/>
                    </a:lnTo>
                    <a:lnTo>
                      <a:pt x="102" y="166"/>
                    </a:lnTo>
                    <a:lnTo>
                      <a:pt x="50" y="180"/>
                    </a:lnTo>
                    <a:lnTo>
                      <a:pt x="8" y="239"/>
                    </a:lnTo>
                    <a:lnTo>
                      <a:pt x="0" y="24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7" name="Freeform 57">
                <a:extLst>
                  <a:ext uri="{FF2B5EF4-FFF2-40B4-BE49-F238E27FC236}">
                    <a16:creationId xmlns:a16="http://schemas.microsoft.com/office/drawing/2014/main" id="{3D08CD9D-CF6B-4CB5-AB9E-9F1A83F89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1287"/>
                <a:ext cx="48" cy="30"/>
              </a:xfrm>
              <a:custGeom>
                <a:avLst/>
                <a:gdLst>
                  <a:gd name="T0" fmla="*/ 0 w 48"/>
                  <a:gd name="T1" fmla="*/ 19 h 30"/>
                  <a:gd name="T2" fmla="*/ 2 w 48"/>
                  <a:gd name="T3" fmla="*/ 13 h 30"/>
                  <a:gd name="T4" fmla="*/ 7 w 48"/>
                  <a:gd name="T5" fmla="*/ 7 h 30"/>
                  <a:gd name="T6" fmla="*/ 23 w 48"/>
                  <a:gd name="T7" fmla="*/ 0 h 30"/>
                  <a:gd name="T8" fmla="*/ 40 w 48"/>
                  <a:gd name="T9" fmla="*/ 1 h 30"/>
                  <a:gd name="T10" fmla="*/ 45 w 48"/>
                  <a:gd name="T11" fmla="*/ 4 h 30"/>
                  <a:gd name="T12" fmla="*/ 47 w 48"/>
                  <a:gd name="T13" fmla="*/ 10 h 30"/>
                  <a:gd name="T14" fmla="*/ 45 w 48"/>
                  <a:gd name="T15" fmla="*/ 17 h 30"/>
                  <a:gd name="T16" fmla="*/ 40 w 48"/>
                  <a:gd name="T17" fmla="*/ 22 h 30"/>
                  <a:gd name="T18" fmla="*/ 23 w 48"/>
                  <a:gd name="T19" fmla="*/ 29 h 30"/>
                  <a:gd name="T20" fmla="*/ 7 w 48"/>
                  <a:gd name="T21" fmla="*/ 28 h 30"/>
                  <a:gd name="T22" fmla="*/ 2 w 48"/>
                  <a:gd name="T23" fmla="*/ 25 h 30"/>
                  <a:gd name="T24" fmla="*/ 0 w 48"/>
                  <a:gd name="T2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0" y="19"/>
                    </a:moveTo>
                    <a:lnTo>
                      <a:pt x="2" y="13"/>
                    </a:lnTo>
                    <a:lnTo>
                      <a:pt x="7" y="7"/>
                    </a:lnTo>
                    <a:lnTo>
                      <a:pt x="23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7" y="10"/>
                    </a:lnTo>
                    <a:lnTo>
                      <a:pt x="45" y="17"/>
                    </a:lnTo>
                    <a:lnTo>
                      <a:pt x="40" y="22"/>
                    </a:lnTo>
                    <a:lnTo>
                      <a:pt x="23" y="29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19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8" name="Freeform 58">
                <a:extLst>
                  <a:ext uri="{FF2B5EF4-FFF2-40B4-BE49-F238E27FC236}">
                    <a16:creationId xmlns:a16="http://schemas.microsoft.com/office/drawing/2014/main" id="{657F7AAD-E97E-4E2D-B8AD-B9E3DA42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1255"/>
                <a:ext cx="48" cy="30"/>
              </a:xfrm>
              <a:custGeom>
                <a:avLst/>
                <a:gdLst>
                  <a:gd name="T0" fmla="*/ 0 w 48"/>
                  <a:gd name="T1" fmla="*/ 19 h 30"/>
                  <a:gd name="T2" fmla="*/ 2 w 48"/>
                  <a:gd name="T3" fmla="*/ 13 h 30"/>
                  <a:gd name="T4" fmla="*/ 7 w 48"/>
                  <a:gd name="T5" fmla="*/ 7 h 30"/>
                  <a:gd name="T6" fmla="*/ 24 w 48"/>
                  <a:gd name="T7" fmla="*/ 0 h 30"/>
                  <a:gd name="T8" fmla="*/ 40 w 48"/>
                  <a:gd name="T9" fmla="*/ 1 h 30"/>
                  <a:gd name="T10" fmla="*/ 45 w 48"/>
                  <a:gd name="T11" fmla="*/ 4 h 30"/>
                  <a:gd name="T12" fmla="*/ 47 w 48"/>
                  <a:gd name="T13" fmla="*/ 6 h 30"/>
                  <a:gd name="T14" fmla="*/ 47 w 48"/>
                  <a:gd name="T15" fmla="*/ 10 h 30"/>
                  <a:gd name="T16" fmla="*/ 45 w 48"/>
                  <a:gd name="T17" fmla="*/ 16 h 30"/>
                  <a:gd name="T18" fmla="*/ 40 w 48"/>
                  <a:gd name="T19" fmla="*/ 22 h 30"/>
                  <a:gd name="T20" fmla="*/ 24 w 48"/>
                  <a:gd name="T21" fmla="*/ 29 h 30"/>
                  <a:gd name="T22" fmla="*/ 7 w 48"/>
                  <a:gd name="T23" fmla="*/ 28 h 30"/>
                  <a:gd name="T24" fmla="*/ 2 w 48"/>
                  <a:gd name="T25" fmla="*/ 25 h 30"/>
                  <a:gd name="T26" fmla="*/ 0 w 48"/>
                  <a:gd name="T27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30">
                    <a:moveTo>
                      <a:pt x="0" y="19"/>
                    </a:moveTo>
                    <a:lnTo>
                      <a:pt x="2" y="13"/>
                    </a:lnTo>
                    <a:lnTo>
                      <a:pt x="7" y="7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7" y="6"/>
                    </a:lnTo>
                    <a:lnTo>
                      <a:pt x="47" y="10"/>
                    </a:lnTo>
                    <a:lnTo>
                      <a:pt x="45" y="16"/>
                    </a:lnTo>
                    <a:lnTo>
                      <a:pt x="40" y="22"/>
                    </a:lnTo>
                    <a:lnTo>
                      <a:pt x="24" y="29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19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9" name="Freeform 59">
                <a:extLst>
                  <a:ext uri="{FF2B5EF4-FFF2-40B4-BE49-F238E27FC236}">
                    <a16:creationId xmlns:a16="http://schemas.microsoft.com/office/drawing/2014/main" id="{D6FB1A61-5E09-4BB2-83B9-B3921B44E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500"/>
                <a:ext cx="29" cy="51"/>
              </a:xfrm>
              <a:custGeom>
                <a:avLst/>
                <a:gdLst>
                  <a:gd name="T0" fmla="*/ 0 w 29"/>
                  <a:gd name="T1" fmla="*/ 44 h 51"/>
                  <a:gd name="T2" fmla="*/ 28 w 29"/>
                  <a:gd name="T3" fmla="*/ 0 h 51"/>
                  <a:gd name="T4" fmla="*/ 20 w 29"/>
                  <a:gd name="T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1">
                    <a:moveTo>
                      <a:pt x="0" y="44"/>
                    </a:moveTo>
                    <a:lnTo>
                      <a:pt x="28" y="0"/>
                    </a:lnTo>
                    <a:lnTo>
                      <a:pt x="20" y="5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0" name="Freeform 60">
                <a:extLst>
                  <a:ext uri="{FF2B5EF4-FFF2-40B4-BE49-F238E27FC236}">
                    <a16:creationId xmlns:a16="http://schemas.microsoft.com/office/drawing/2014/main" id="{8CAF6ECE-E6EC-40AC-B29B-651C5170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56"/>
                <a:ext cx="45" cy="99"/>
              </a:xfrm>
              <a:custGeom>
                <a:avLst/>
                <a:gdLst>
                  <a:gd name="T0" fmla="*/ 0 w 45"/>
                  <a:gd name="T1" fmla="*/ 95 h 99"/>
                  <a:gd name="T2" fmla="*/ 21 w 45"/>
                  <a:gd name="T3" fmla="*/ 26 h 99"/>
                  <a:gd name="T4" fmla="*/ 16 w 45"/>
                  <a:gd name="T5" fmla="*/ 20 h 99"/>
                  <a:gd name="T6" fmla="*/ 15 w 45"/>
                  <a:gd name="T7" fmla="*/ 14 h 99"/>
                  <a:gd name="T8" fmla="*/ 17 w 45"/>
                  <a:gd name="T9" fmla="*/ 8 h 99"/>
                  <a:gd name="T10" fmla="*/ 21 w 45"/>
                  <a:gd name="T11" fmla="*/ 3 h 99"/>
                  <a:gd name="T12" fmla="*/ 28 w 45"/>
                  <a:gd name="T13" fmla="*/ 0 h 99"/>
                  <a:gd name="T14" fmla="*/ 34 w 45"/>
                  <a:gd name="T15" fmla="*/ 1 h 99"/>
                  <a:gd name="T16" fmla="*/ 39 w 45"/>
                  <a:gd name="T17" fmla="*/ 4 h 99"/>
                  <a:gd name="T18" fmla="*/ 43 w 45"/>
                  <a:gd name="T19" fmla="*/ 10 h 99"/>
                  <a:gd name="T20" fmla="*/ 44 w 45"/>
                  <a:gd name="T21" fmla="*/ 16 h 99"/>
                  <a:gd name="T22" fmla="*/ 42 w 45"/>
                  <a:gd name="T23" fmla="*/ 22 h 99"/>
                  <a:gd name="T24" fmla="*/ 37 w 45"/>
                  <a:gd name="T25" fmla="*/ 27 h 99"/>
                  <a:gd name="T26" fmla="*/ 31 w 45"/>
                  <a:gd name="T27" fmla="*/ 29 h 99"/>
                  <a:gd name="T28" fmla="*/ 8 w 45"/>
                  <a:gd name="T29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99">
                    <a:moveTo>
                      <a:pt x="0" y="95"/>
                    </a:moveTo>
                    <a:lnTo>
                      <a:pt x="21" y="26"/>
                    </a:lnTo>
                    <a:lnTo>
                      <a:pt x="16" y="20"/>
                    </a:lnTo>
                    <a:lnTo>
                      <a:pt x="15" y="14"/>
                    </a:lnTo>
                    <a:lnTo>
                      <a:pt x="17" y="8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4" y="16"/>
                    </a:lnTo>
                    <a:lnTo>
                      <a:pt x="42" y="22"/>
                    </a:lnTo>
                    <a:lnTo>
                      <a:pt x="37" y="27"/>
                    </a:lnTo>
                    <a:lnTo>
                      <a:pt x="31" y="29"/>
                    </a:lnTo>
                    <a:lnTo>
                      <a:pt x="8" y="98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1" name="Freeform 61">
                <a:extLst>
                  <a:ext uri="{FF2B5EF4-FFF2-40B4-BE49-F238E27FC236}">
                    <a16:creationId xmlns:a16="http://schemas.microsoft.com/office/drawing/2014/main" id="{172256EA-03A8-418F-8E0F-0D118E66C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509"/>
                <a:ext cx="58" cy="53"/>
              </a:xfrm>
              <a:custGeom>
                <a:avLst/>
                <a:gdLst>
                  <a:gd name="T0" fmla="*/ 34 w 58"/>
                  <a:gd name="T1" fmla="*/ 45 h 53"/>
                  <a:gd name="T2" fmla="*/ 57 w 58"/>
                  <a:gd name="T3" fmla="*/ 0 h 53"/>
                  <a:gd name="T4" fmla="*/ 54 w 58"/>
                  <a:gd name="T5" fmla="*/ 52 h 53"/>
                  <a:gd name="T6" fmla="*/ 0 w 58"/>
                  <a:gd name="T7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34" y="45"/>
                    </a:moveTo>
                    <a:lnTo>
                      <a:pt x="57" y="0"/>
                    </a:lnTo>
                    <a:lnTo>
                      <a:pt x="54" y="52"/>
                    </a:lnTo>
                    <a:lnTo>
                      <a:pt x="0" y="3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2" name="Freeform 62">
                <a:extLst>
                  <a:ext uri="{FF2B5EF4-FFF2-40B4-BE49-F238E27FC236}">
                    <a16:creationId xmlns:a16="http://schemas.microsoft.com/office/drawing/2014/main" id="{C5692769-8B4C-46FC-8913-8AEAF7DFE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392"/>
                <a:ext cx="210" cy="666"/>
              </a:xfrm>
              <a:custGeom>
                <a:avLst/>
                <a:gdLst>
                  <a:gd name="T0" fmla="*/ 209 w 210"/>
                  <a:gd name="T1" fmla="*/ 0 h 666"/>
                  <a:gd name="T2" fmla="*/ 192 w 210"/>
                  <a:gd name="T3" fmla="*/ 89 h 666"/>
                  <a:gd name="T4" fmla="*/ 170 w 210"/>
                  <a:gd name="T5" fmla="*/ 171 h 666"/>
                  <a:gd name="T6" fmla="*/ 143 w 210"/>
                  <a:gd name="T7" fmla="*/ 248 h 666"/>
                  <a:gd name="T8" fmla="*/ 114 w 210"/>
                  <a:gd name="T9" fmla="*/ 324 h 666"/>
                  <a:gd name="T10" fmla="*/ 83 w 210"/>
                  <a:gd name="T11" fmla="*/ 400 h 666"/>
                  <a:gd name="T12" fmla="*/ 53 w 210"/>
                  <a:gd name="T13" fmla="*/ 480 h 666"/>
                  <a:gd name="T14" fmla="*/ 25 w 210"/>
                  <a:gd name="T15" fmla="*/ 568 h 666"/>
                  <a:gd name="T16" fmla="*/ 0 w 210"/>
                  <a:gd name="T17" fmla="*/ 665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666">
                    <a:moveTo>
                      <a:pt x="209" y="0"/>
                    </a:moveTo>
                    <a:lnTo>
                      <a:pt x="192" y="89"/>
                    </a:lnTo>
                    <a:lnTo>
                      <a:pt x="170" y="171"/>
                    </a:lnTo>
                    <a:lnTo>
                      <a:pt x="143" y="248"/>
                    </a:lnTo>
                    <a:lnTo>
                      <a:pt x="114" y="324"/>
                    </a:lnTo>
                    <a:lnTo>
                      <a:pt x="83" y="400"/>
                    </a:lnTo>
                    <a:lnTo>
                      <a:pt x="53" y="480"/>
                    </a:lnTo>
                    <a:lnTo>
                      <a:pt x="25" y="568"/>
                    </a:lnTo>
                    <a:lnTo>
                      <a:pt x="0" y="66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3" name="Freeform 63">
                <a:extLst>
                  <a:ext uri="{FF2B5EF4-FFF2-40B4-BE49-F238E27FC236}">
                    <a16:creationId xmlns:a16="http://schemas.microsoft.com/office/drawing/2014/main" id="{3CDEFF08-D086-4D7C-8D53-9BF8A2D12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" y="1003"/>
                <a:ext cx="807" cy="1223"/>
              </a:xfrm>
              <a:custGeom>
                <a:avLst/>
                <a:gdLst>
                  <a:gd name="T0" fmla="*/ 58 w 807"/>
                  <a:gd name="T1" fmla="*/ 1024 h 1223"/>
                  <a:gd name="T2" fmla="*/ 212 w 807"/>
                  <a:gd name="T3" fmla="*/ 1052 h 1223"/>
                  <a:gd name="T4" fmla="*/ 415 w 807"/>
                  <a:gd name="T5" fmla="*/ 1067 h 1223"/>
                  <a:gd name="T6" fmla="*/ 806 w 807"/>
                  <a:gd name="T7" fmla="*/ 1072 h 1223"/>
                  <a:gd name="T8" fmla="*/ 792 w 807"/>
                  <a:gd name="T9" fmla="*/ 1222 h 1223"/>
                  <a:gd name="T10" fmla="*/ 625 w 807"/>
                  <a:gd name="T11" fmla="*/ 1154 h 1223"/>
                  <a:gd name="T12" fmla="*/ 520 w 807"/>
                  <a:gd name="T13" fmla="*/ 1132 h 1223"/>
                  <a:gd name="T14" fmla="*/ 469 w 807"/>
                  <a:gd name="T15" fmla="*/ 1140 h 1223"/>
                  <a:gd name="T16" fmla="*/ 462 w 807"/>
                  <a:gd name="T17" fmla="*/ 1151 h 1223"/>
                  <a:gd name="T18" fmla="*/ 465 w 807"/>
                  <a:gd name="T19" fmla="*/ 1165 h 1223"/>
                  <a:gd name="T20" fmla="*/ 439 w 807"/>
                  <a:gd name="T21" fmla="*/ 1147 h 1223"/>
                  <a:gd name="T22" fmla="*/ 410 w 807"/>
                  <a:gd name="T23" fmla="*/ 1153 h 1223"/>
                  <a:gd name="T24" fmla="*/ 400 w 807"/>
                  <a:gd name="T25" fmla="*/ 1140 h 1223"/>
                  <a:gd name="T26" fmla="*/ 370 w 807"/>
                  <a:gd name="T27" fmla="*/ 1134 h 1223"/>
                  <a:gd name="T28" fmla="*/ 339 w 807"/>
                  <a:gd name="T29" fmla="*/ 1130 h 1223"/>
                  <a:gd name="T30" fmla="*/ 300 w 807"/>
                  <a:gd name="T31" fmla="*/ 1114 h 1223"/>
                  <a:gd name="T32" fmla="*/ 182 w 807"/>
                  <a:gd name="T33" fmla="*/ 1093 h 1223"/>
                  <a:gd name="T34" fmla="*/ 74 w 807"/>
                  <a:gd name="T35" fmla="*/ 1056 h 1223"/>
                  <a:gd name="T36" fmla="*/ 18 w 807"/>
                  <a:gd name="T37" fmla="*/ 1029 h 1223"/>
                  <a:gd name="T38" fmla="*/ 2 w 807"/>
                  <a:gd name="T39" fmla="*/ 1011 h 1223"/>
                  <a:gd name="T40" fmla="*/ 105 w 807"/>
                  <a:gd name="T41" fmla="*/ 446 h 1223"/>
                  <a:gd name="T42" fmla="*/ 106 w 807"/>
                  <a:gd name="T43" fmla="*/ 369 h 1223"/>
                  <a:gd name="T44" fmla="*/ 123 w 807"/>
                  <a:gd name="T45" fmla="*/ 306 h 1223"/>
                  <a:gd name="T46" fmla="*/ 152 w 807"/>
                  <a:gd name="T47" fmla="*/ 260 h 1223"/>
                  <a:gd name="T48" fmla="*/ 174 w 807"/>
                  <a:gd name="T49" fmla="*/ 244 h 1223"/>
                  <a:gd name="T50" fmla="*/ 194 w 807"/>
                  <a:gd name="T51" fmla="*/ 240 h 1223"/>
                  <a:gd name="T52" fmla="*/ 211 w 807"/>
                  <a:gd name="T53" fmla="*/ 253 h 1223"/>
                  <a:gd name="T54" fmla="*/ 221 w 807"/>
                  <a:gd name="T55" fmla="*/ 283 h 1223"/>
                  <a:gd name="T56" fmla="*/ 221 w 807"/>
                  <a:gd name="T57" fmla="*/ 292 h 1223"/>
                  <a:gd name="T58" fmla="*/ 211 w 807"/>
                  <a:gd name="T59" fmla="*/ 279 h 1223"/>
                  <a:gd name="T60" fmla="*/ 195 w 807"/>
                  <a:gd name="T61" fmla="*/ 283 h 1223"/>
                  <a:gd name="T62" fmla="*/ 163 w 807"/>
                  <a:gd name="T63" fmla="*/ 312 h 1223"/>
                  <a:gd name="T64" fmla="*/ 123 w 807"/>
                  <a:gd name="T65" fmla="*/ 376 h 1223"/>
                  <a:gd name="T66" fmla="*/ 106 w 807"/>
                  <a:gd name="T67" fmla="*/ 429 h 1223"/>
                  <a:gd name="T68" fmla="*/ 254 w 807"/>
                  <a:gd name="T69" fmla="*/ 208 h 1223"/>
                  <a:gd name="T70" fmla="*/ 256 w 807"/>
                  <a:gd name="T71" fmla="*/ 116 h 1223"/>
                  <a:gd name="T72" fmla="*/ 269 w 807"/>
                  <a:gd name="T73" fmla="*/ 77 h 1223"/>
                  <a:gd name="T74" fmla="*/ 290 w 807"/>
                  <a:gd name="T75" fmla="*/ 44 h 1223"/>
                  <a:gd name="T76" fmla="*/ 332 w 807"/>
                  <a:gd name="T77" fmla="*/ 10 h 1223"/>
                  <a:gd name="T78" fmla="*/ 360 w 807"/>
                  <a:gd name="T79" fmla="*/ 0 h 1223"/>
                  <a:gd name="T80" fmla="*/ 385 w 807"/>
                  <a:gd name="T81" fmla="*/ 3 h 1223"/>
                  <a:gd name="T82" fmla="*/ 403 w 807"/>
                  <a:gd name="T83" fmla="*/ 21 h 1223"/>
                  <a:gd name="T84" fmla="*/ 410 w 807"/>
                  <a:gd name="T85" fmla="*/ 54 h 1223"/>
                  <a:gd name="T86" fmla="*/ 408 w 807"/>
                  <a:gd name="T87" fmla="*/ 112 h 1223"/>
                  <a:gd name="T88" fmla="*/ 395 w 807"/>
                  <a:gd name="T89" fmla="*/ 77 h 1223"/>
                  <a:gd name="T90" fmla="*/ 374 w 807"/>
                  <a:gd name="T91" fmla="*/ 66 h 1223"/>
                  <a:gd name="T92" fmla="*/ 346 w 807"/>
                  <a:gd name="T93" fmla="*/ 72 h 1223"/>
                  <a:gd name="T94" fmla="*/ 304 w 807"/>
                  <a:gd name="T95" fmla="*/ 106 h 1223"/>
                  <a:gd name="T96" fmla="*/ 261 w 807"/>
                  <a:gd name="T97" fmla="*/ 174 h 1223"/>
                  <a:gd name="T98" fmla="*/ 254 w 807"/>
                  <a:gd name="T99" fmla="*/ 208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7" h="1223">
                    <a:moveTo>
                      <a:pt x="0" y="1004"/>
                    </a:moveTo>
                    <a:lnTo>
                      <a:pt x="58" y="1024"/>
                    </a:lnTo>
                    <a:lnTo>
                      <a:pt x="129" y="1040"/>
                    </a:lnTo>
                    <a:lnTo>
                      <a:pt x="212" y="1052"/>
                    </a:lnTo>
                    <a:lnTo>
                      <a:pt x="308" y="1061"/>
                    </a:lnTo>
                    <a:lnTo>
                      <a:pt x="415" y="1067"/>
                    </a:lnTo>
                    <a:lnTo>
                      <a:pt x="534" y="1070"/>
                    </a:lnTo>
                    <a:lnTo>
                      <a:pt x="806" y="1072"/>
                    </a:lnTo>
                    <a:lnTo>
                      <a:pt x="795" y="1145"/>
                    </a:lnTo>
                    <a:lnTo>
                      <a:pt x="792" y="1222"/>
                    </a:lnTo>
                    <a:lnTo>
                      <a:pt x="700" y="1182"/>
                    </a:lnTo>
                    <a:lnTo>
                      <a:pt x="625" y="1154"/>
                    </a:lnTo>
                    <a:lnTo>
                      <a:pt x="565" y="1138"/>
                    </a:lnTo>
                    <a:lnTo>
                      <a:pt x="520" y="1132"/>
                    </a:lnTo>
                    <a:lnTo>
                      <a:pt x="488" y="1133"/>
                    </a:lnTo>
                    <a:lnTo>
                      <a:pt x="469" y="1140"/>
                    </a:lnTo>
                    <a:lnTo>
                      <a:pt x="464" y="1145"/>
                    </a:lnTo>
                    <a:lnTo>
                      <a:pt x="462" y="1151"/>
                    </a:lnTo>
                    <a:lnTo>
                      <a:pt x="462" y="1158"/>
                    </a:lnTo>
                    <a:lnTo>
                      <a:pt x="465" y="1165"/>
                    </a:lnTo>
                    <a:lnTo>
                      <a:pt x="454" y="1153"/>
                    </a:lnTo>
                    <a:lnTo>
                      <a:pt x="439" y="1147"/>
                    </a:lnTo>
                    <a:lnTo>
                      <a:pt x="424" y="1147"/>
                    </a:lnTo>
                    <a:lnTo>
                      <a:pt x="410" y="1153"/>
                    </a:lnTo>
                    <a:lnTo>
                      <a:pt x="405" y="1145"/>
                    </a:lnTo>
                    <a:lnTo>
                      <a:pt x="400" y="1140"/>
                    </a:lnTo>
                    <a:lnTo>
                      <a:pt x="386" y="1133"/>
                    </a:lnTo>
                    <a:lnTo>
                      <a:pt x="370" y="1134"/>
                    </a:lnTo>
                    <a:lnTo>
                      <a:pt x="356" y="1142"/>
                    </a:lnTo>
                    <a:lnTo>
                      <a:pt x="339" y="1130"/>
                    </a:lnTo>
                    <a:lnTo>
                      <a:pt x="321" y="1120"/>
                    </a:lnTo>
                    <a:lnTo>
                      <a:pt x="300" y="1114"/>
                    </a:lnTo>
                    <a:lnTo>
                      <a:pt x="280" y="1112"/>
                    </a:lnTo>
                    <a:lnTo>
                      <a:pt x="182" y="1093"/>
                    </a:lnTo>
                    <a:lnTo>
                      <a:pt x="118" y="1074"/>
                    </a:lnTo>
                    <a:lnTo>
                      <a:pt x="74" y="1056"/>
                    </a:lnTo>
                    <a:lnTo>
                      <a:pt x="38" y="1039"/>
                    </a:lnTo>
                    <a:lnTo>
                      <a:pt x="18" y="1029"/>
                    </a:lnTo>
                    <a:lnTo>
                      <a:pt x="7" y="1020"/>
                    </a:lnTo>
                    <a:lnTo>
                      <a:pt x="2" y="1011"/>
                    </a:lnTo>
                    <a:lnTo>
                      <a:pt x="0" y="1004"/>
                    </a:lnTo>
                    <a:lnTo>
                      <a:pt x="105" y="446"/>
                    </a:lnTo>
                    <a:lnTo>
                      <a:pt x="105" y="393"/>
                    </a:lnTo>
                    <a:lnTo>
                      <a:pt x="106" y="369"/>
                    </a:lnTo>
                    <a:lnTo>
                      <a:pt x="110" y="347"/>
                    </a:lnTo>
                    <a:lnTo>
                      <a:pt x="123" y="306"/>
                    </a:lnTo>
                    <a:lnTo>
                      <a:pt x="142" y="273"/>
                    </a:lnTo>
                    <a:lnTo>
                      <a:pt x="152" y="260"/>
                    </a:lnTo>
                    <a:lnTo>
                      <a:pt x="163" y="251"/>
                    </a:lnTo>
                    <a:lnTo>
                      <a:pt x="174" y="244"/>
                    </a:lnTo>
                    <a:lnTo>
                      <a:pt x="185" y="240"/>
                    </a:lnTo>
                    <a:lnTo>
                      <a:pt x="194" y="240"/>
                    </a:lnTo>
                    <a:lnTo>
                      <a:pt x="204" y="244"/>
                    </a:lnTo>
                    <a:lnTo>
                      <a:pt x="211" y="253"/>
                    </a:lnTo>
                    <a:lnTo>
                      <a:pt x="217" y="265"/>
                    </a:lnTo>
                    <a:lnTo>
                      <a:pt x="221" y="283"/>
                    </a:lnTo>
                    <a:lnTo>
                      <a:pt x="222" y="305"/>
                    </a:lnTo>
                    <a:lnTo>
                      <a:pt x="221" y="292"/>
                    </a:lnTo>
                    <a:lnTo>
                      <a:pt x="217" y="283"/>
                    </a:lnTo>
                    <a:lnTo>
                      <a:pt x="211" y="279"/>
                    </a:lnTo>
                    <a:lnTo>
                      <a:pt x="204" y="279"/>
                    </a:lnTo>
                    <a:lnTo>
                      <a:pt x="195" y="283"/>
                    </a:lnTo>
                    <a:lnTo>
                      <a:pt x="185" y="290"/>
                    </a:lnTo>
                    <a:lnTo>
                      <a:pt x="163" y="312"/>
                    </a:lnTo>
                    <a:lnTo>
                      <a:pt x="142" y="342"/>
                    </a:lnTo>
                    <a:lnTo>
                      <a:pt x="123" y="376"/>
                    </a:lnTo>
                    <a:lnTo>
                      <a:pt x="110" y="412"/>
                    </a:lnTo>
                    <a:lnTo>
                      <a:pt x="106" y="429"/>
                    </a:lnTo>
                    <a:lnTo>
                      <a:pt x="105" y="446"/>
                    </a:lnTo>
                    <a:lnTo>
                      <a:pt x="254" y="208"/>
                    </a:lnTo>
                    <a:lnTo>
                      <a:pt x="254" y="138"/>
                    </a:lnTo>
                    <a:lnTo>
                      <a:pt x="256" y="116"/>
                    </a:lnTo>
                    <a:lnTo>
                      <a:pt x="261" y="96"/>
                    </a:lnTo>
                    <a:lnTo>
                      <a:pt x="269" y="77"/>
                    </a:lnTo>
                    <a:lnTo>
                      <a:pt x="279" y="60"/>
                    </a:lnTo>
                    <a:lnTo>
                      <a:pt x="290" y="44"/>
                    </a:lnTo>
                    <a:lnTo>
                      <a:pt x="304" y="30"/>
                    </a:lnTo>
                    <a:lnTo>
                      <a:pt x="332" y="10"/>
                    </a:lnTo>
                    <a:lnTo>
                      <a:pt x="346" y="4"/>
                    </a:lnTo>
                    <a:lnTo>
                      <a:pt x="360" y="0"/>
                    </a:lnTo>
                    <a:lnTo>
                      <a:pt x="374" y="0"/>
                    </a:lnTo>
                    <a:lnTo>
                      <a:pt x="385" y="3"/>
                    </a:lnTo>
                    <a:lnTo>
                      <a:pt x="395" y="10"/>
                    </a:lnTo>
                    <a:lnTo>
                      <a:pt x="403" y="21"/>
                    </a:lnTo>
                    <a:lnTo>
                      <a:pt x="408" y="35"/>
                    </a:lnTo>
                    <a:lnTo>
                      <a:pt x="410" y="54"/>
                    </a:lnTo>
                    <a:lnTo>
                      <a:pt x="410" y="139"/>
                    </a:lnTo>
                    <a:lnTo>
                      <a:pt x="408" y="112"/>
                    </a:lnTo>
                    <a:lnTo>
                      <a:pt x="403" y="91"/>
                    </a:lnTo>
                    <a:lnTo>
                      <a:pt x="395" y="77"/>
                    </a:lnTo>
                    <a:lnTo>
                      <a:pt x="385" y="69"/>
                    </a:lnTo>
                    <a:lnTo>
                      <a:pt x="374" y="66"/>
                    </a:lnTo>
                    <a:lnTo>
                      <a:pt x="360" y="67"/>
                    </a:lnTo>
                    <a:lnTo>
                      <a:pt x="346" y="72"/>
                    </a:lnTo>
                    <a:lnTo>
                      <a:pt x="332" y="81"/>
                    </a:lnTo>
                    <a:lnTo>
                      <a:pt x="304" y="106"/>
                    </a:lnTo>
                    <a:lnTo>
                      <a:pt x="279" y="139"/>
                    </a:lnTo>
                    <a:lnTo>
                      <a:pt x="261" y="174"/>
                    </a:lnTo>
                    <a:lnTo>
                      <a:pt x="256" y="192"/>
                    </a:lnTo>
                    <a:lnTo>
                      <a:pt x="254" y="208"/>
                    </a:lnTo>
                    <a:lnTo>
                      <a:pt x="0" y="1004"/>
                    </a:lnTo>
                  </a:path>
                </a:pathLst>
              </a:custGeom>
              <a:solidFill>
                <a:srgbClr val="A0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4" name="Freeform 64">
                <a:extLst>
                  <a:ext uri="{FF2B5EF4-FFF2-40B4-BE49-F238E27FC236}">
                    <a16:creationId xmlns:a16="http://schemas.microsoft.com/office/drawing/2014/main" id="{3D30F491-D07F-41B9-B061-B31CCC33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" y="2007"/>
                <a:ext cx="807" cy="219"/>
              </a:xfrm>
              <a:custGeom>
                <a:avLst/>
                <a:gdLst>
                  <a:gd name="T0" fmla="*/ 0 w 807"/>
                  <a:gd name="T1" fmla="*/ 0 h 219"/>
                  <a:gd name="T2" fmla="*/ 58 w 807"/>
                  <a:gd name="T3" fmla="*/ 20 h 219"/>
                  <a:gd name="T4" fmla="*/ 129 w 807"/>
                  <a:gd name="T5" fmla="*/ 36 h 219"/>
                  <a:gd name="T6" fmla="*/ 212 w 807"/>
                  <a:gd name="T7" fmla="*/ 48 h 219"/>
                  <a:gd name="T8" fmla="*/ 308 w 807"/>
                  <a:gd name="T9" fmla="*/ 57 h 219"/>
                  <a:gd name="T10" fmla="*/ 415 w 807"/>
                  <a:gd name="T11" fmla="*/ 63 h 219"/>
                  <a:gd name="T12" fmla="*/ 534 w 807"/>
                  <a:gd name="T13" fmla="*/ 66 h 219"/>
                  <a:gd name="T14" fmla="*/ 806 w 807"/>
                  <a:gd name="T15" fmla="*/ 68 h 219"/>
                  <a:gd name="T16" fmla="*/ 795 w 807"/>
                  <a:gd name="T17" fmla="*/ 141 h 219"/>
                  <a:gd name="T18" fmla="*/ 792 w 807"/>
                  <a:gd name="T19" fmla="*/ 218 h 219"/>
                  <a:gd name="T20" fmla="*/ 700 w 807"/>
                  <a:gd name="T21" fmla="*/ 178 h 219"/>
                  <a:gd name="T22" fmla="*/ 625 w 807"/>
                  <a:gd name="T23" fmla="*/ 150 h 219"/>
                  <a:gd name="T24" fmla="*/ 565 w 807"/>
                  <a:gd name="T25" fmla="*/ 134 h 219"/>
                  <a:gd name="T26" fmla="*/ 520 w 807"/>
                  <a:gd name="T27" fmla="*/ 128 h 219"/>
                  <a:gd name="T28" fmla="*/ 488 w 807"/>
                  <a:gd name="T29" fmla="*/ 129 h 219"/>
                  <a:gd name="T30" fmla="*/ 469 w 807"/>
                  <a:gd name="T31" fmla="*/ 136 h 219"/>
                  <a:gd name="T32" fmla="*/ 464 w 807"/>
                  <a:gd name="T33" fmla="*/ 141 h 219"/>
                  <a:gd name="T34" fmla="*/ 462 w 807"/>
                  <a:gd name="T35" fmla="*/ 147 h 219"/>
                  <a:gd name="T36" fmla="*/ 462 w 807"/>
                  <a:gd name="T37" fmla="*/ 154 h 219"/>
                  <a:gd name="T38" fmla="*/ 465 w 807"/>
                  <a:gd name="T39" fmla="*/ 161 h 219"/>
                  <a:gd name="T40" fmla="*/ 454 w 807"/>
                  <a:gd name="T41" fmla="*/ 149 h 219"/>
                  <a:gd name="T42" fmla="*/ 439 w 807"/>
                  <a:gd name="T43" fmla="*/ 143 h 219"/>
                  <a:gd name="T44" fmla="*/ 424 w 807"/>
                  <a:gd name="T45" fmla="*/ 143 h 219"/>
                  <a:gd name="T46" fmla="*/ 410 w 807"/>
                  <a:gd name="T47" fmla="*/ 149 h 219"/>
                  <a:gd name="T48" fmla="*/ 405 w 807"/>
                  <a:gd name="T49" fmla="*/ 141 h 219"/>
                  <a:gd name="T50" fmla="*/ 400 w 807"/>
                  <a:gd name="T51" fmla="*/ 136 h 219"/>
                  <a:gd name="T52" fmla="*/ 386 w 807"/>
                  <a:gd name="T53" fmla="*/ 129 h 219"/>
                  <a:gd name="T54" fmla="*/ 370 w 807"/>
                  <a:gd name="T55" fmla="*/ 130 h 219"/>
                  <a:gd name="T56" fmla="*/ 356 w 807"/>
                  <a:gd name="T57" fmla="*/ 138 h 219"/>
                  <a:gd name="T58" fmla="*/ 339 w 807"/>
                  <a:gd name="T59" fmla="*/ 126 h 219"/>
                  <a:gd name="T60" fmla="*/ 321 w 807"/>
                  <a:gd name="T61" fmla="*/ 116 h 219"/>
                  <a:gd name="T62" fmla="*/ 300 w 807"/>
                  <a:gd name="T63" fmla="*/ 110 h 219"/>
                  <a:gd name="T64" fmla="*/ 280 w 807"/>
                  <a:gd name="T65" fmla="*/ 108 h 219"/>
                  <a:gd name="T66" fmla="*/ 182 w 807"/>
                  <a:gd name="T67" fmla="*/ 89 h 219"/>
                  <a:gd name="T68" fmla="*/ 118 w 807"/>
                  <a:gd name="T69" fmla="*/ 70 h 219"/>
                  <a:gd name="T70" fmla="*/ 74 w 807"/>
                  <a:gd name="T71" fmla="*/ 52 h 219"/>
                  <a:gd name="T72" fmla="*/ 38 w 807"/>
                  <a:gd name="T73" fmla="*/ 35 h 219"/>
                  <a:gd name="T74" fmla="*/ 18 w 807"/>
                  <a:gd name="T75" fmla="*/ 25 h 219"/>
                  <a:gd name="T76" fmla="*/ 7 w 807"/>
                  <a:gd name="T77" fmla="*/ 16 h 219"/>
                  <a:gd name="T78" fmla="*/ 2 w 807"/>
                  <a:gd name="T79" fmla="*/ 7 h 219"/>
                  <a:gd name="T80" fmla="*/ 0 w 807"/>
                  <a:gd name="T8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7" h="219">
                    <a:moveTo>
                      <a:pt x="0" y="0"/>
                    </a:moveTo>
                    <a:lnTo>
                      <a:pt x="58" y="20"/>
                    </a:lnTo>
                    <a:lnTo>
                      <a:pt x="129" y="36"/>
                    </a:lnTo>
                    <a:lnTo>
                      <a:pt x="212" y="48"/>
                    </a:lnTo>
                    <a:lnTo>
                      <a:pt x="308" y="57"/>
                    </a:lnTo>
                    <a:lnTo>
                      <a:pt x="415" y="63"/>
                    </a:lnTo>
                    <a:lnTo>
                      <a:pt x="534" y="66"/>
                    </a:lnTo>
                    <a:lnTo>
                      <a:pt x="806" y="68"/>
                    </a:lnTo>
                    <a:lnTo>
                      <a:pt x="795" y="141"/>
                    </a:lnTo>
                    <a:lnTo>
                      <a:pt x="792" y="218"/>
                    </a:lnTo>
                    <a:lnTo>
                      <a:pt x="700" y="178"/>
                    </a:lnTo>
                    <a:lnTo>
                      <a:pt x="625" y="150"/>
                    </a:lnTo>
                    <a:lnTo>
                      <a:pt x="565" y="134"/>
                    </a:lnTo>
                    <a:lnTo>
                      <a:pt x="520" y="128"/>
                    </a:lnTo>
                    <a:lnTo>
                      <a:pt x="488" y="129"/>
                    </a:lnTo>
                    <a:lnTo>
                      <a:pt x="469" y="136"/>
                    </a:lnTo>
                    <a:lnTo>
                      <a:pt x="464" y="141"/>
                    </a:lnTo>
                    <a:lnTo>
                      <a:pt x="462" y="147"/>
                    </a:lnTo>
                    <a:lnTo>
                      <a:pt x="462" y="154"/>
                    </a:lnTo>
                    <a:lnTo>
                      <a:pt x="465" y="161"/>
                    </a:lnTo>
                    <a:lnTo>
                      <a:pt x="454" y="149"/>
                    </a:lnTo>
                    <a:lnTo>
                      <a:pt x="439" y="143"/>
                    </a:lnTo>
                    <a:lnTo>
                      <a:pt x="424" y="143"/>
                    </a:lnTo>
                    <a:lnTo>
                      <a:pt x="410" y="149"/>
                    </a:lnTo>
                    <a:lnTo>
                      <a:pt x="405" y="141"/>
                    </a:lnTo>
                    <a:lnTo>
                      <a:pt x="400" y="136"/>
                    </a:lnTo>
                    <a:lnTo>
                      <a:pt x="386" y="129"/>
                    </a:lnTo>
                    <a:lnTo>
                      <a:pt x="370" y="130"/>
                    </a:lnTo>
                    <a:lnTo>
                      <a:pt x="356" y="138"/>
                    </a:lnTo>
                    <a:lnTo>
                      <a:pt x="339" y="126"/>
                    </a:lnTo>
                    <a:lnTo>
                      <a:pt x="321" y="116"/>
                    </a:lnTo>
                    <a:lnTo>
                      <a:pt x="300" y="110"/>
                    </a:lnTo>
                    <a:lnTo>
                      <a:pt x="280" y="108"/>
                    </a:lnTo>
                    <a:lnTo>
                      <a:pt x="182" y="89"/>
                    </a:lnTo>
                    <a:lnTo>
                      <a:pt x="118" y="70"/>
                    </a:lnTo>
                    <a:lnTo>
                      <a:pt x="74" y="52"/>
                    </a:lnTo>
                    <a:lnTo>
                      <a:pt x="38" y="35"/>
                    </a:lnTo>
                    <a:lnTo>
                      <a:pt x="18" y="25"/>
                    </a:lnTo>
                    <a:lnTo>
                      <a:pt x="7" y="16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5" name="Freeform 65">
                <a:extLst>
                  <a:ext uri="{FF2B5EF4-FFF2-40B4-BE49-F238E27FC236}">
                    <a16:creationId xmlns:a16="http://schemas.microsoft.com/office/drawing/2014/main" id="{9F46F50E-D6BC-40ED-A7B4-08FF91332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1243"/>
                <a:ext cx="118" cy="207"/>
              </a:xfrm>
              <a:custGeom>
                <a:avLst/>
                <a:gdLst>
                  <a:gd name="T0" fmla="*/ 0 w 118"/>
                  <a:gd name="T1" fmla="*/ 206 h 207"/>
                  <a:gd name="T2" fmla="*/ 0 w 118"/>
                  <a:gd name="T3" fmla="*/ 153 h 207"/>
                  <a:gd name="T4" fmla="*/ 1 w 118"/>
                  <a:gd name="T5" fmla="*/ 129 h 207"/>
                  <a:gd name="T6" fmla="*/ 5 w 118"/>
                  <a:gd name="T7" fmla="*/ 107 h 207"/>
                  <a:gd name="T8" fmla="*/ 18 w 118"/>
                  <a:gd name="T9" fmla="*/ 66 h 207"/>
                  <a:gd name="T10" fmla="*/ 37 w 118"/>
                  <a:gd name="T11" fmla="*/ 33 h 207"/>
                  <a:gd name="T12" fmla="*/ 47 w 118"/>
                  <a:gd name="T13" fmla="*/ 20 h 207"/>
                  <a:gd name="T14" fmla="*/ 58 w 118"/>
                  <a:gd name="T15" fmla="*/ 11 h 207"/>
                  <a:gd name="T16" fmla="*/ 69 w 118"/>
                  <a:gd name="T17" fmla="*/ 4 h 207"/>
                  <a:gd name="T18" fmla="*/ 80 w 118"/>
                  <a:gd name="T19" fmla="*/ 0 h 207"/>
                  <a:gd name="T20" fmla="*/ 89 w 118"/>
                  <a:gd name="T21" fmla="*/ 0 h 207"/>
                  <a:gd name="T22" fmla="*/ 99 w 118"/>
                  <a:gd name="T23" fmla="*/ 4 h 207"/>
                  <a:gd name="T24" fmla="*/ 106 w 118"/>
                  <a:gd name="T25" fmla="*/ 13 h 207"/>
                  <a:gd name="T26" fmla="*/ 112 w 118"/>
                  <a:gd name="T27" fmla="*/ 25 h 207"/>
                  <a:gd name="T28" fmla="*/ 116 w 118"/>
                  <a:gd name="T29" fmla="*/ 43 h 207"/>
                  <a:gd name="T30" fmla="*/ 117 w 118"/>
                  <a:gd name="T31" fmla="*/ 65 h 207"/>
                  <a:gd name="T32" fmla="*/ 116 w 118"/>
                  <a:gd name="T33" fmla="*/ 52 h 207"/>
                  <a:gd name="T34" fmla="*/ 112 w 118"/>
                  <a:gd name="T35" fmla="*/ 43 h 207"/>
                  <a:gd name="T36" fmla="*/ 106 w 118"/>
                  <a:gd name="T37" fmla="*/ 39 h 207"/>
                  <a:gd name="T38" fmla="*/ 99 w 118"/>
                  <a:gd name="T39" fmla="*/ 39 h 207"/>
                  <a:gd name="T40" fmla="*/ 90 w 118"/>
                  <a:gd name="T41" fmla="*/ 43 h 207"/>
                  <a:gd name="T42" fmla="*/ 80 w 118"/>
                  <a:gd name="T43" fmla="*/ 50 h 207"/>
                  <a:gd name="T44" fmla="*/ 58 w 118"/>
                  <a:gd name="T45" fmla="*/ 72 h 207"/>
                  <a:gd name="T46" fmla="*/ 37 w 118"/>
                  <a:gd name="T47" fmla="*/ 102 h 207"/>
                  <a:gd name="T48" fmla="*/ 18 w 118"/>
                  <a:gd name="T49" fmla="*/ 136 h 207"/>
                  <a:gd name="T50" fmla="*/ 5 w 118"/>
                  <a:gd name="T51" fmla="*/ 172 h 207"/>
                  <a:gd name="T52" fmla="*/ 1 w 118"/>
                  <a:gd name="T53" fmla="*/ 189 h 207"/>
                  <a:gd name="T54" fmla="*/ 0 w 118"/>
                  <a:gd name="T55" fmla="*/ 20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8" h="207">
                    <a:moveTo>
                      <a:pt x="0" y="206"/>
                    </a:moveTo>
                    <a:lnTo>
                      <a:pt x="0" y="153"/>
                    </a:lnTo>
                    <a:lnTo>
                      <a:pt x="1" y="129"/>
                    </a:lnTo>
                    <a:lnTo>
                      <a:pt x="5" y="107"/>
                    </a:lnTo>
                    <a:lnTo>
                      <a:pt x="18" y="66"/>
                    </a:lnTo>
                    <a:lnTo>
                      <a:pt x="37" y="33"/>
                    </a:lnTo>
                    <a:lnTo>
                      <a:pt x="47" y="20"/>
                    </a:lnTo>
                    <a:lnTo>
                      <a:pt x="58" y="11"/>
                    </a:lnTo>
                    <a:lnTo>
                      <a:pt x="69" y="4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9" y="4"/>
                    </a:lnTo>
                    <a:lnTo>
                      <a:pt x="106" y="13"/>
                    </a:lnTo>
                    <a:lnTo>
                      <a:pt x="112" y="25"/>
                    </a:lnTo>
                    <a:lnTo>
                      <a:pt x="116" y="43"/>
                    </a:lnTo>
                    <a:lnTo>
                      <a:pt x="117" y="65"/>
                    </a:lnTo>
                    <a:lnTo>
                      <a:pt x="116" y="52"/>
                    </a:lnTo>
                    <a:lnTo>
                      <a:pt x="112" y="43"/>
                    </a:lnTo>
                    <a:lnTo>
                      <a:pt x="106" y="39"/>
                    </a:lnTo>
                    <a:lnTo>
                      <a:pt x="99" y="39"/>
                    </a:lnTo>
                    <a:lnTo>
                      <a:pt x="90" y="43"/>
                    </a:lnTo>
                    <a:lnTo>
                      <a:pt x="80" y="50"/>
                    </a:lnTo>
                    <a:lnTo>
                      <a:pt x="58" y="72"/>
                    </a:lnTo>
                    <a:lnTo>
                      <a:pt x="37" y="102"/>
                    </a:lnTo>
                    <a:lnTo>
                      <a:pt x="18" y="136"/>
                    </a:lnTo>
                    <a:lnTo>
                      <a:pt x="5" y="172"/>
                    </a:lnTo>
                    <a:lnTo>
                      <a:pt x="1" y="189"/>
                    </a:lnTo>
                    <a:lnTo>
                      <a:pt x="0" y="20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6" name="Freeform 66">
                <a:extLst>
                  <a:ext uri="{FF2B5EF4-FFF2-40B4-BE49-F238E27FC236}">
                    <a16:creationId xmlns:a16="http://schemas.microsoft.com/office/drawing/2014/main" id="{D12C7D8C-DA84-484C-BDA8-B665F8A26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" y="1003"/>
                <a:ext cx="157" cy="209"/>
              </a:xfrm>
              <a:custGeom>
                <a:avLst/>
                <a:gdLst>
                  <a:gd name="T0" fmla="*/ 0 w 157"/>
                  <a:gd name="T1" fmla="*/ 208 h 209"/>
                  <a:gd name="T2" fmla="*/ 0 w 157"/>
                  <a:gd name="T3" fmla="*/ 138 h 209"/>
                  <a:gd name="T4" fmla="*/ 2 w 157"/>
                  <a:gd name="T5" fmla="*/ 116 h 209"/>
                  <a:gd name="T6" fmla="*/ 7 w 157"/>
                  <a:gd name="T7" fmla="*/ 96 h 209"/>
                  <a:gd name="T8" fmla="*/ 15 w 157"/>
                  <a:gd name="T9" fmla="*/ 77 h 209"/>
                  <a:gd name="T10" fmla="*/ 25 w 157"/>
                  <a:gd name="T11" fmla="*/ 60 h 209"/>
                  <a:gd name="T12" fmla="*/ 36 w 157"/>
                  <a:gd name="T13" fmla="*/ 44 h 209"/>
                  <a:gd name="T14" fmla="*/ 50 w 157"/>
                  <a:gd name="T15" fmla="*/ 30 h 209"/>
                  <a:gd name="T16" fmla="*/ 78 w 157"/>
                  <a:gd name="T17" fmla="*/ 10 h 209"/>
                  <a:gd name="T18" fmla="*/ 92 w 157"/>
                  <a:gd name="T19" fmla="*/ 4 h 209"/>
                  <a:gd name="T20" fmla="*/ 106 w 157"/>
                  <a:gd name="T21" fmla="*/ 0 h 209"/>
                  <a:gd name="T22" fmla="*/ 120 w 157"/>
                  <a:gd name="T23" fmla="*/ 0 h 209"/>
                  <a:gd name="T24" fmla="*/ 131 w 157"/>
                  <a:gd name="T25" fmla="*/ 3 h 209"/>
                  <a:gd name="T26" fmla="*/ 141 w 157"/>
                  <a:gd name="T27" fmla="*/ 10 h 209"/>
                  <a:gd name="T28" fmla="*/ 149 w 157"/>
                  <a:gd name="T29" fmla="*/ 21 h 209"/>
                  <a:gd name="T30" fmla="*/ 154 w 157"/>
                  <a:gd name="T31" fmla="*/ 35 h 209"/>
                  <a:gd name="T32" fmla="*/ 156 w 157"/>
                  <a:gd name="T33" fmla="*/ 54 h 209"/>
                  <a:gd name="T34" fmla="*/ 156 w 157"/>
                  <a:gd name="T35" fmla="*/ 139 h 209"/>
                  <a:gd name="T36" fmla="*/ 154 w 157"/>
                  <a:gd name="T37" fmla="*/ 112 h 209"/>
                  <a:gd name="T38" fmla="*/ 149 w 157"/>
                  <a:gd name="T39" fmla="*/ 91 h 209"/>
                  <a:gd name="T40" fmla="*/ 141 w 157"/>
                  <a:gd name="T41" fmla="*/ 77 h 209"/>
                  <a:gd name="T42" fmla="*/ 131 w 157"/>
                  <a:gd name="T43" fmla="*/ 69 h 209"/>
                  <a:gd name="T44" fmla="*/ 120 w 157"/>
                  <a:gd name="T45" fmla="*/ 66 h 209"/>
                  <a:gd name="T46" fmla="*/ 106 w 157"/>
                  <a:gd name="T47" fmla="*/ 67 h 209"/>
                  <a:gd name="T48" fmla="*/ 92 w 157"/>
                  <a:gd name="T49" fmla="*/ 72 h 209"/>
                  <a:gd name="T50" fmla="*/ 78 w 157"/>
                  <a:gd name="T51" fmla="*/ 81 h 209"/>
                  <a:gd name="T52" fmla="*/ 50 w 157"/>
                  <a:gd name="T53" fmla="*/ 106 h 209"/>
                  <a:gd name="T54" fmla="*/ 25 w 157"/>
                  <a:gd name="T55" fmla="*/ 139 h 209"/>
                  <a:gd name="T56" fmla="*/ 7 w 157"/>
                  <a:gd name="T57" fmla="*/ 174 h 209"/>
                  <a:gd name="T58" fmla="*/ 2 w 157"/>
                  <a:gd name="T59" fmla="*/ 192 h 209"/>
                  <a:gd name="T60" fmla="*/ 0 w 157"/>
                  <a:gd name="T61" fmla="*/ 20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7" h="209">
                    <a:moveTo>
                      <a:pt x="0" y="208"/>
                    </a:moveTo>
                    <a:lnTo>
                      <a:pt x="0" y="138"/>
                    </a:lnTo>
                    <a:lnTo>
                      <a:pt x="2" y="116"/>
                    </a:lnTo>
                    <a:lnTo>
                      <a:pt x="7" y="96"/>
                    </a:lnTo>
                    <a:lnTo>
                      <a:pt x="15" y="77"/>
                    </a:lnTo>
                    <a:lnTo>
                      <a:pt x="25" y="60"/>
                    </a:lnTo>
                    <a:lnTo>
                      <a:pt x="36" y="44"/>
                    </a:lnTo>
                    <a:lnTo>
                      <a:pt x="50" y="30"/>
                    </a:lnTo>
                    <a:lnTo>
                      <a:pt x="78" y="10"/>
                    </a:lnTo>
                    <a:lnTo>
                      <a:pt x="92" y="4"/>
                    </a:lnTo>
                    <a:lnTo>
                      <a:pt x="106" y="0"/>
                    </a:lnTo>
                    <a:lnTo>
                      <a:pt x="120" y="0"/>
                    </a:lnTo>
                    <a:lnTo>
                      <a:pt x="131" y="3"/>
                    </a:lnTo>
                    <a:lnTo>
                      <a:pt x="141" y="10"/>
                    </a:lnTo>
                    <a:lnTo>
                      <a:pt x="149" y="21"/>
                    </a:lnTo>
                    <a:lnTo>
                      <a:pt x="154" y="35"/>
                    </a:lnTo>
                    <a:lnTo>
                      <a:pt x="156" y="54"/>
                    </a:lnTo>
                    <a:lnTo>
                      <a:pt x="156" y="139"/>
                    </a:lnTo>
                    <a:lnTo>
                      <a:pt x="154" y="112"/>
                    </a:lnTo>
                    <a:lnTo>
                      <a:pt x="149" y="91"/>
                    </a:lnTo>
                    <a:lnTo>
                      <a:pt x="141" y="77"/>
                    </a:lnTo>
                    <a:lnTo>
                      <a:pt x="131" y="69"/>
                    </a:lnTo>
                    <a:lnTo>
                      <a:pt x="120" y="66"/>
                    </a:lnTo>
                    <a:lnTo>
                      <a:pt x="106" y="67"/>
                    </a:lnTo>
                    <a:lnTo>
                      <a:pt x="92" y="72"/>
                    </a:lnTo>
                    <a:lnTo>
                      <a:pt x="78" y="81"/>
                    </a:lnTo>
                    <a:lnTo>
                      <a:pt x="50" y="106"/>
                    </a:lnTo>
                    <a:lnTo>
                      <a:pt x="25" y="139"/>
                    </a:lnTo>
                    <a:lnTo>
                      <a:pt x="7" y="174"/>
                    </a:lnTo>
                    <a:lnTo>
                      <a:pt x="2" y="192"/>
                    </a:lnTo>
                    <a:lnTo>
                      <a:pt x="0" y="208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7" name="Freeform 67">
                <a:extLst>
                  <a:ext uri="{FF2B5EF4-FFF2-40B4-BE49-F238E27FC236}">
                    <a16:creationId xmlns:a16="http://schemas.microsoft.com/office/drawing/2014/main" id="{03E7A67C-7C3D-4D86-B1CA-CC3FA5FFB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801"/>
                <a:ext cx="170" cy="414"/>
              </a:xfrm>
              <a:custGeom>
                <a:avLst/>
                <a:gdLst>
                  <a:gd name="T0" fmla="*/ 93 w 170"/>
                  <a:gd name="T1" fmla="*/ 412 h 414"/>
                  <a:gd name="T2" fmla="*/ 68 w 170"/>
                  <a:gd name="T3" fmla="*/ 413 h 414"/>
                  <a:gd name="T4" fmla="*/ 68 w 170"/>
                  <a:gd name="T5" fmla="*/ 112 h 414"/>
                  <a:gd name="T6" fmla="*/ 0 w 170"/>
                  <a:gd name="T7" fmla="*/ 106 h 414"/>
                  <a:gd name="T8" fmla="*/ 0 w 170"/>
                  <a:gd name="T9" fmla="*/ 80 h 414"/>
                  <a:gd name="T10" fmla="*/ 68 w 170"/>
                  <a:gd name="T11" fmla="*/ 81 h 414"/>
                  <a:gd name="T12" fmla="*/ 74 w 170"/>
                  <a:gd name="T13" fmla="*/ 0 h 414"/>
                  <a:gd name="T14" fmla="*/ 79 w 170"/>
                  <a:gd name="T15" fmla="*/ 81 h 414"/>
                  <a:gd name="T16" fmla="*/ 169 w 170"/>
                  <a:gd name="T17" fmla="*/ 80 h 414"/>
                  <a:gd name="T18" fmla="*/ 169 w 170"/>
                  <a:gd name="T19" fmla="*/ 106 h 414"/>
                  <a:gd name="T20" fmla="*/ 102 w 170"/>
                  <a:gd name="T21" fmla="*/ 112 h 414"/>
                  <a:gd name="T22" fmla="*/ 102 w 170"/>
                  <a:gd name="T23" fmla="*/ 138 h 414"/>
                  <a:gd name="T24" fmla="*/ 93 w 170"/>
                  <a:gd name="T25" fmla="*/ 142 h 414"/>
                  <a:gd name="T26" fmla="*/ 93 w 170"/>
                  <a:gd name="T27" fmla="*/ 41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414">
                    <a:moveTo>
                      <a:pt x="93" y="412"/>
                    </a:moveTo>
                    <a:lnTo>
                      <a:pt x="68" y="413"/>
                    </a:lnTo>
                    <a:lnTo>
                      <a:pt x="68" y="112"/>
                    </a:lnTo>
                    <a:lnTo>
                      <a:pt x="0" y="106"/>
                    </a:lnTo>
                    <a:lnTo>
                      <a:pt x="0" y="80"/>
                    </a:lnTo>
                    <a:lnTo>
                      <a:pt x="68" y="81"/>
                    </a:lnTo>
                    <a:lnTo>
                      <a:pt x="74" y="0"/>
                    </a:lnTo>
                    <a:lnTo>
                      <a:pt x="79" y="81"/>
                    </a:lnTo>
                    <a:lnTo>
                      <a:pt x="169" y="80"/>
                    </a:lnTo>
                    <a:lnTo>
                      <a:pt x="169" y="106"/>
                    </a:lnTo>
                    <a:lnTo>
                      <a:pt x="102" y="112"/>
                    </a:lnTo>
                    <a:lnTo>
                      <a:pt x="102" y="138"/>
                    </a:lnTo>
                    <a:lnTo>
                      <a:pt x="93" y="142"/>
                    </a:lnTo>
                    <a:lnTo>
                      <a:pt x="93" y="41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8" name="Freeform 68">
                <a:extLst>
                  <a:ext uri="{FF2B5EF4-FFF2-40B4-BE49-F238E27FC236}">
                    <a16:creationId xmlns:a16="http://schemas.microsoft.com/office/drawing/2014/main" id="{A1C9E4B3-11CA-4822-9F31-25553024E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927"/>
                <a:ext cx="25" cy="280"/>
              </a:xfrm>
              <a:custGeom>
                <a:avLst/>
                <a:gdLst>
                  <a:gd name="T0" fmla="*/ 2 w 25"/>
                  <a:gd name="T1" fmla="*/ 279 h 280"/>
                  <a:gd name="T2" fmla="*/ 4 w 25"/>
                  <a:gd name="T3" fmla="*/ 21 h 280"/>
                  <a:gd name="T4" fmla="*/ 0 w 25"/>
                  <a:gd name="T5" fmla="*/ 12 h 280"/>
                  <a:gd name="T6" fmla="*/ 4 w 25"/>
                  <a:gd name="T7" fmla="*/ 4 h 280"/>
                  <a:gd name="T8" fmla="*/ 12 w 25"/>
                  <a:gd name="T9" fmla="*/ 0 h 280"/>
                  <a:gd name="T10" fmla="*/ 20 w 25"/>
                  <a:gd name="T11" fmla="*/ 4 h 280"/>
                  <a:gd name="T12" fmla="*/ 24 w 25"/>
                  <a:gd name="T13" fmla="*/ 12 h 280"/>
                  <a:gd name="T14" fmla="*/ 20 w 25"/>
                  <a:gd name="T15" fmla="*/ 21 h 280"/>
                  <a:gd name="T16" fmla="*/ 24 w 25"/>
                  <a:gd name="T17" fmla="*/ 273 h 280"/>
                  <a:gd name="T18" fmla="*/ 2 w 25"/>
                  <a:gd name="T19" fmla="*/ 27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80">
                    <a:moveTo>
                      <a:pt x="2" y="279"/>
                    </a:moveTo>
                    <a:lnTo>
                      <a:pt x="4" y="21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0" y="4"/>
                    </a:lnTo>
                    <a:lnTo>
                      <a:pt x="24" y="12"/>
                    </a:lnTo>
                    <a:lnTo>
                      <a:pt x="20" y="21"/>
                    </a:lnTo>
                    <a:lnTo>
                      <a:pt x="24" y="273"/>
                    </a:lnTo>
                    <a:lnTo>
                      <a:pt x="2" y="279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9" name="Freeform 69">
                <a:extLst>
                  <a:ext uri="{FF2B5EF4-FFF2-40B4-BE49-F238E27FC236}">
                    <a16:creationId xmlns:a16="http://schemas.microsoft.com/office/drawing/2014/main" id="{905E73AB-6FEF-4D37-B8D3-4103D0B4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56"/>
                <a:ext cx="45" cy="99"/>
              </a:xfrm>
              <a:custGeom>
                <a:avLst/>
                <a:gdLst>
                  <a:gd name="T0" fmla="*/ 20 w 45"/>
                  <a:gd name="T1" fmla="*/ 26 h 99"/>
                  <a:gd name="T2" fmla="*/ 16 w 45"/>
                  <a:gd name="T3" fmla="*/ 20 h 99"/>
                  <a:gd name="T4" fmla="*/ 15 w 45"/>
                  <a:gd name="T5" fmla="*/ 14 h 99"/>
                  <a:gd name="T6" fmla="*/ 17 w 45"/>
                  <a:gd name="T7" fmla="*/ 8 h 99"/>
                  <a:gd name="T8" fmla="*/ 21 w 45"/>
                  <a:gd name="T9" fmla="*/ 3 h 99"/>
                  <a:gd name="T10" fmla="*/ 28 w 45"/>
                  <a:gd name="T11" fmla="*/ 0 h 99"/>
                  <a:gd name="T12" fmla="*/ 34 w 45"/>
                  <a:gd name="T13" fmla="*/ 1 h 99"/>
                  <a:gd name="T14" fmla="*/ 39 w 45"/>
                  <a:gd name="T15" fmla="*/ 4 h 99"/>
                  <a:gd name="T16" fmla="*/ 43 w 45"/>
                  <a:gd name="T17" fmla="*/ 10 h 99"/>
                  <a:gd name="T18" fmla="*/ 44 w 45"/>
                  <a:gd name="T19" fmla="*/ 16 h 99"/>
                  <a:gd name="T20" fmla="*/ 42 w 45"/>
                  <a:gd name="T21" fmla="*/ 22 h 99"/>
                  <a:gd name="T22" fmla="*/ 37 w 45"/>
                  <a:gd name="T23" fmla="*/ 27 h 99"/>
                  <a:gd name="T24" fmla="*/ 31 w 45"/>
                  <a:gd name="T25" fmla="*/ 29 h 99"/>
                  <a:gd name="T26" fmla="*/ 8 w 45"/>
                  <a:gd name="T27" fmla="*/ 98 h 99"/>
                  <a:gd name="T28" fmla="*/ 0 w 45"/>
                  <a:gd name="T29" fmla="*/ 95 h 99"/>
                  <a:gd name="T30" fmla="*/ 20 w 45"/>
                  <a:gd name="T31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99">
                    <a:moveTo>
                      <a:pt x="20" y="26"/>
                    </a:moveTo>
                    <a:lnTo>
                      <a:pt x="16" y="20"/>
                    </a:lnTo>
                    <a:lnTo>
                      <a:pt x="15" y="14"/>
                    </a:lnTo>
                    <a:lnTo>
                      <a:pt x="17" y="8"/>
                    </a:lnTo>
                    <a:lnTo>
                      <a:pt x="21" y="3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4" y="16"/>
                    </a:lnTo>
                    <a:lnTo>
                      <a:pt x="42" y="22"/>
                    </a:lnTo>
                    <a:lnTo>
                      <a:pt x="37" y="27"/>
                    </a:lnTo>
                    <a:lnTo>
                      <a:pt x="31" y="29"/>
                    </a:lnTo>
                    <a:lnTo>
                      <a:pt x="8" y="98"/>
                    </a:lnTo>
                    <a:lnTo>
                      <a:pt x="0" y="95"/>
                    </a:lnTo>
                    <a:lnTo>
                      <a:pt x="20" y="2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10" name="Freeform 70">
                <a:extLst>
                  <a:ext uri="{FF2B5EF4-FFF2-40B4-BE49-F238E27FC236}">
                    <a16:creationId xmlns:a16="http://schemas.microsoft.com/office/drawing/2014/main" id="{64899496-E892-407D-A564-24CB4CB44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500"/>
                <a:ext cx="29" cy="51"/>
              </a:xfrm>
              <a:custGeom>
                <a:avLst/>
                <a:gdLst>
                  <a:gd name="T0" fmla="*/ 20 w 29"/>
                  <a:gd name="T1" fmla="*/ 50 h 51"/>
                  <a:gd name="T2" fmla="*/ 28 w 29"/>
                  <a:gd name="T3" fmla="*/ 0 h 51"/>
                  <a:gd name="T4" fmla="*/ 0 w 29"/>
                  <a:gd name="T5" fmla="*/ 44 h 51"/>
                  <a:gd name="T6" fmla="*/ 20 w 29"/>
                  <a:gd name="T7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0" y="50"/>
                    </a:moveTo>
                    <a:lnTo>
                      <a:pt x="28" y="0"/>
                    </a:lnTo>
                    <a:lnTo>
                      <a:pt x="0" y="44"/>
                    </a:lnTo>
                    <a:lnTo>
                      <a:pt x="20" y="5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11" name="Freeform 71">
                <a:extLst>
                  <a:ext uri="{FF2B5EF4-FFF2-40B4-BE49-F238E27FC236}">
                    <a16:creationId xmlns:a16="http://schemas.microsoft.com/office/drawing/2014/main" id="{5CC0A5B0-E364-427C-BC33-37C1FE170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1509"/>
                <a:ext cx="24" cy="53"/>
              </a:xfrm>
              <a:custGeom>
                <a:avLst/>
                <a:gdLst>
                  <a:gd name="T0" fmla="*/ 0 w 24"/>
                  <a:gd name="T1" fmla="*/ 45 h 53"/>
                  <a:gd name="T2" fmla="*/ 23 w 24"/>
                  <a:gd name="T3" fmla="*/ 0 h 53"/>
                  <a:gd name="T4" fmla="*/ 20 w 24"/>
                  <a:gd name="T5" fmla="*/ 52 h 53"/>
                  <a:gd name="T6" fmla="*/ 0 w 24"/>
                  <a:gd name="T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3">
                    <a:moveTo>
                      <a:pt x="0" y="45"/>
                    </a:moveTo>
                    <a:lnTo>
                      <a:pt x="23" y="0"/>
                    </a:lnTo>
                    <a:lnTo>
                      <a:pt x="20" y="52"/>
                    </a:lnTo>
                    <a:lnTo>
                      <a:pt x="0" y="4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12" name="Line 72">
                <a:extLst>
                  <a:ext uri="{FF2B5EF4-FFF2-40B4-BE49-F238E27FC236}">
                    <a16:creationId xmlns:a16="http://schemas.microsoft.com/office/drawing/2014/main" id="{1D536816-0828-49E8-86B9-03549A4CF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5" y="1550"/>
                <a:ext cx="3" cy="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3" name="Line 73">
                <a:extLst>
                  <a:ext uri="{FF2B5EF4-FFF2-40B4-BE49-F238E27FC236}">
                    <a16:creationId xmlns:a16="http://schemas.microsoft.com/office/drawing/2014/main" id="{7723E0D3-EEE1-47C5-8068-74BDEFE14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6" y="1554"/>
                <a:ext cx="3" cy="0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4" name="Line 74">
                <a:extLst>
                  <a:ext uri="{FF2B5EF4-FFF2-40B4-BE49-F238E27FC236}">
                    <a16:creationId xmlns:a16="http://schemas.microsoft.com/office/drawing/2014/main" id="{0D4133A8-FA7C-49C1-AD06-92AD38A30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8" y="1470"/>
                <a:ext cx="4" cy="12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5" name="Line 75">
                <a:extLst>
                  <a:ext uri="{FF2B5EF4-FFF2-40B4-BE49-F238E27FC236}">
                    <a16:creationId xmlns:a16="http://schemas.microsoft.com/office/drawing/2014/main" id="{53B625B4-2213-48AB-B2E9-EBC09D139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9" y="1473"/>
                <a:ext cx="3" cy="12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6" name="Line 76">
                <a:extLst>
                  <a:ext uri="{FF2B5EF4-FFF2-40B4-BE49-F238E27FC236}">
                    <a16:creationId xmlns:a16="http://schemas.microsoft.com/office/drawing/2014/main" id="{EF7F6695-5F8C-4597-8D21-32986203E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882"/>
                <a:ext cx="0" cy="31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7" name="Line 77">
                <a:extLst>
                  <a:ext uri="{FF2B5EF4-FFF2-40B4-BE49-F238E27FC236}">
                    <a16:creationId xmlns:a16="http://schemas.microsoft.com/office/drawing/2014/main" id="{536784BB-B24B-43FB-83E2-EB167F126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6" y="882"/>
                <a:ext cx="11" cy="0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8" name="Rectangle 78">
                <a:extLst>
                  <a:ext uri="{FF2B5EF4-FFF2-40B4-BE49-F238E27FC236}">
                    <a16:creationId xmlns:a16="http://schemas.microsoft.com/office/drawing/2014/main" id="{15FBE04B-2BEF-47FB-875A-DEA1ED844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" y="786"/>
                <a:ext cx="1325" cy="1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96FCB615-68A6-40D0-9C48-FABDE19372A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8713" y="2179638"/>
              <a:ext cx="3473450" cy="4522787"/>
            </a:xfrm>
            <a:custGeom>
              <a:avLst/>
              <a:gdLst>
                <a:gd name="T0" fmla="*/ 579 w 2188"/>
                <a:gd name="T1" fmla="*/ 2437 h 2849"/>
                <a:gd name="T2" fmla="*/ 683 w 2188"/>
                <a:gd name="T3" fmla="*/ 2488 h 2849"/>
                <a:gd name="T4" fmla="*/ 836 w 2188"/>
                <a:gd name="T5" fmla="*/ 2685 h 2849"/>
                <a:gd name="T6" fmla="*/ 1287 w 2188"/>
                <a:gd name="T7" fmla="*/ 2848 h 2849"/>
                <a:gd name="T8" fmla="*/ 1772 w 2188"/>
                <a:gd name="T9" fmla="*/ 2696 h 2849"/>
                <a:gd name="T10" fmla="*/ 1979 w 2188"/>
                <a:gd name="T11" fmla="*/ 2541 h 2849"/>
                <a:gd name="T12" fmla="*/ 2083 w 2188"/>
                <a:gd name="T13" fmla="*/ 2229 h 2849"/>
                <a:gd name="T14" fmla="*/ 2187 w 2188"/>
                <a:gd name="T15" fmla="*/ 1866 h 2849"/>
                <a:gd name="T16" fmla="*/ 2031 w 2188"/>
                <a:gd name="T17" fmla="*/ 1451 h 2849"/>
                <a:gd name="T18" fmla="*/ 2047 w 2188"/>
                <a:gd name="T19" fmla="*/ 1425 h 2849"/>
                <a:gd name="T20" fmla="*/ 1719 w 2188"/>
                <a:gd name="T21" fmla="*/ 777 h 2849"/>
                <a:gd name="T22" fmla="*/ 1460 w 2188"/>
                <a:gd name="T23" fmla="*/ 311 h 2849"/>
                <a:gd name="T24" fmla="*/ 1098 w 2188"/>
                <a:gd name="T25" fmla="*/ 0 h 2849"/>
                <a:gd name="T26" fmla="*/ 890 w 2188"/>
                <a:gd name="T27" fmla="*/ 52 h 2849"/>
                <a:gd name="T28" fmla="*/ 734 w 2188"/>
                <a:gd name="T29" fmla="*/ 259 h 2849"/>
                <a:gd name="T30" fmla="*/ 405 w 2188"/>
                <a:gd name="T31" fmla="*/ 776 h 2849"/>
                <a:gd name="T32" fmla="*/ 422 w 2188"/>
                <a:gd name="T33" fmla="*/ 1271 h 2849"/>
                <a:gd name="T34" fmla="*/ 198 w 2188"/>
                <a:gd name="T35" fmla="*/ 1577 h 2849"/>
                <a:gd name="T36" fmla="*/ 163 w 2188"/>
                <a:gd name="T37" fmla="*/ 1866 h 2849"/>
                <a:gd name="T38" fmla="*/ 0 w 2188"/>
                <a:gd name="T39" fmla="*/ 2099 h 2849"/>
                <a:gd name="T40" fmla="*/ 99 w 2188"/>
                <a:gd name="T41" fmla="*/ 2325 h 2849"/>
                <a:gd name="T42" fmla="*/ 198 w 2188"/>
                <a:gd name="T43" fmla="*/ 2424 h 2849"/>
                <a:gd name="T44" fmla="*/ 360 w 2188"/>
                <a:gd name="T45" fmla="*/ 2415 h 2849"/>
                <a:gd name="T46" fmla="*/ 579 w 2188"/>
                <a:gd name="T47" fmla="*/ 2437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8" h="2849">
                  <a:moveTo>
                    <a:pt x="579" y="2437"/>
                  </a:moveTo>
                  <a:lnTo>
                    <a:pt x="683" y="2488"/>
                  </a:lnTo>
                  <a:lnTo>
                    <a:pt x="836" y="2685"/>
                  </a:lnTo>
                  <a:lnTo>
                    <a:pt x="1287" y="2848"/>
                  </a:lnTo>
                  <a:lnTo>
                    <a:pt x="1772" y="2696"/>
                  </a:lnTo>
                  <a:lnTo>
                    <a:pt x="1979" y="2541"/>
                  </a:lnTo>
                  <a:lnTo>
                    <a:pt x="2083" y="2229"/>
                  </a:lnTo>
                  <a:lnTo>
                    <a:pt x="2187" y="1866"/>
                  </a:lnTo>
                  <a:lnTo>
                    <a:pt x="2031" y="1451"/>
                  </a:lnTo>
                  <a:lnTo>
                    <a:pt x="2047" y="1425"/>
                  </a:lnTo>
                  <a:lnTo>
                    <a:pt x="1719" y="777"/>
                  </a:lnTo>
                  <a:lnTo>
                    <a:pt x="1460" y="311"/>
                  </a:lnTo>
                  <a:lnTo>
                    <a:pt x="1098" y="0"/>
                  </a:lnTo>
                  <a:lnTo>
                    <a:pt x="890" y="52"/>
                  </a:lnTo>
                  <a:lnTo>
                    <a:pt x="734" y="259"/>
                  </a:lnTo>
                  <a:lnTo>
                    <a:pt x="405" y="776"/>
                  </a:lnTo>
                  <a:lnTo>
                    <a:pt x="422" y="1271"/>
                  </a:lnTo>
                  <a:lnTo>
                    <a:pt x="198" y="1577"/>
                  </a:lnTo>
                  <a:lnTo>
                    <a:pt x="163" y="1866"/>
                  </a:lnTo>
                  <a:lnTo>
                    <a:pt x="0" y="2099"/>
                  </a:lnTo>
                  <a:lnTo>
                    <a:pt x="99" y="2325"/>
                  </a:lnTo>
                  <a:lnTo>
                    <a:pt x="198" y="2424"/>
                  </a:lnTo>
                  <a:lnTo>
                    <a:pt x="360" y="2415"/>
                  </a:lnTo>
                  <a:lnTo>
                    <a:pt x="579" y="243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9D9DF"/>
                </a:gs>
              </a:gsLst>
              <a:lin ang="5400000" scaled="1"/>
            </a:gradFill>
            <a:ln w="9525" cap="rnd">
              <a:pattFill prst="pct30">
                <a:fgClr>
                  <a:srgbClr val="CDDBFF"/>
                </a:fgClr>
                <a:bgClr>
                  <a:srgbClr val="FFFFFF"/>
                </a:bgClr>
              </a:pattFill>
              <a:round/>
              <a:headEnd type="none" w="sm" len="sm"/>
              <a:tailEnd type="none" w="sm" len="sm"/>
            </a:ln>
            <a:effectLst>
              <a:outerShdw dist="71842" dir="2700000" algn="ctr" rotWithShape="0">
                <a:srgbClr val="CDDBFF"/>
              </a:outerShdw>
            </a:effectLst>
          </p:spPr>
          <p:txBody>
            <a:bodyPr/>
            <a:lstStyle/>
            <a:p>
              <a:endParaRPr lang="en-ZA"/>
            </a:p>
          </p:txBody>
        </p:sp>
        <p:sp>
          <p:nvSpPr>
            <p:cNvPr id="120" name="Rectangle 80">
              <a:extLst>
                <a:ext uri="{FF2B5EF4-FFF2-40B4-BE49-F238E27FC236}">
                  <a16:creationId xmlns:a16="http://schemas.microsoft.com/office/drawing/2014/main" id="{F02B0F4B-78B6-4227-A44A-67AC04ADFA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31057" y="2538413"/>
              <a:ext cx="839549" cy="57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>
                  <a:latin typeface="Arial" panose="020B0604020202020204" pitchFamily="34" charset="0"/>
                </a:rPr>
                <a:t>Purchase</a:t>
              </a:r>
            </a:p>
            <a:p>
              <a:pPr algn="ctr"/>
              <a:r>
                <a:rPr lang="en-GB" altLang="en-US" sz="1600" b="1">
                  <a:latin typeface="Arial" panose="020B0604020202020204" pitchFamily="34" charset="0"/>
                </a:rPr>
                <a:t>Price</a:t>
              </a:r>
            </a:p>
          </p:txBody>
        </p:sp>
        <p:sp>
          <p:nvSpPr>
            <p:cNvPr id="121" name="Line 81">
              <a:extLst>
                <a:ext uri="{FF2B5EF4-FFF2-40B4-BE49-F238E27FC236}">
                  <a16:creationId xmlns:a16="http://schemas.microsoft.com/office/drawing/2014/main" id="{D7550E8D-9D84-4BE3-994D-85ED115B7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0225" y="3970338"/>
              <a:ext cx="2300288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2" name="Line 82">
              <a:extLst>
                <a:ext uri="{FF2B5EF4-FFF2-40B4-BE49-F238E27FC236}">
                  <a16:creationId xmlns:a16="http://schemas.microsoft.com/office/drawing/2014/main" id="{88427C6C-AB40-4453-BBD0-48DC60D94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4463" y="4713288"/>
              <a:ext cx="300037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3" name="Line 83">
              <a:extLst>
                <a:ext uri="{FF2B5EF4-FFF2-40B4-BE49-F238E27FC236}">
                  <a16:creationId xmlns:a16="http://schemas.microsoft.com/office/drawing/2014/main" id="{962E59AB-CB0B-473E-A90C-B31477862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1575" y="5513388"/>
              <a:ext cx="328612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4" name="Rectangle 84">
              <a:extLst>
                <a:ext uri="{FF2B5EF4-FFF2-40B4-BE49-F238E27FC236}">
                  <a16:creationId xmlns:a16="http://schemas.microsoft.com/office/drawing/2014/main" id="{22C43AF6-B00D-465B-AB0A-65EF76047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7221" y="3524250"/>
              <a:ext cx="990397" cy="329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>
                  <a:latin typeface="Arial" panose="020B0604020202020204" pitchFamily="34" charset="0"/>
                </a:rPr>
                <a:t>Acquisition</a:t>
              </a:r>
            </a:p>
          </p:txBody>
        </p:sp>
        <p:sp>
          <p:nvSpPr>
            <p:cNvPr id="125" name="Rectangle 85">
              <a:extLst>
                <a:ext uri="{FF2B5EF4-FFF2-40B4-BE49-F238E27FC236}">
                  <a16:creationId xmlns:a16="http://schemas.microsoft.com/office/drawing/2014/main" id="{3A2DBD7F-4102-4751-A3DB-AE326CEA0A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68791" y="4252913"/>
              <a:ext cx="965668" cy="329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>
                  <a:latin typeface="Arial" panose="020B0604020202020204" pitchFamily="34" charset="0"/>
                </a:rPr>
                <a:t>Installation</a:t>
              </a:r>
            </a:p>
          </p:txBody>
        </p:sp>
        <p:sp>
          <p:nvSpPr>
            <p:cNvPr id="126" name="Rectangle 86">
              <a:extLst>
                <a:ext uri="{FF2B5EF4-FFF2-40B4-BE49-F238E27FC236}">
                  <a16:creationId xmlns:a16="http://schemas.microsoft.com/office/drawing/2014/main" id="{DA574090-F3A3-40CA-B8D7-0A6D2EFC21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07412" y="4981575"/>
              <a:ext cx="1086840" cy="329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>
                  <a:latin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127" name="Rectangle 87">
              <a:extLst>
                <a:ext uri="{FF2B5EF4-FFF2-40B4-BE49-F238E27FC236}">
                  <a16:creationId xmlns:a16="http://schemas.microsoft.com/office/drawing/2014/main" id="{E9B8C16C-8026-497B-A248-888BBE24EC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60197" y="5710238"/>
              <a:ext cx="787619" cy="329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739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739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 dirty="0">
                  <a:latin typeface="Arial" panose="020B0604020202020204" pitchFamily="34" charset="0"/>
                </a:rPr>
                <a:t>Disposal</a:t>
              </a:r>
            </a:p>
          </p:txBody>
        </p:sp>
        <p:grpSp>
          <p:nvGrpSpPr>
            <p:cNvPr id="128" name="Group 90">
              <a:extLst>
                <a:ext uri="{FF2B5EF4-FFF2-40B4-BE49-F238E27FC236}">
                  <a16:creationId xmlns:a16="http://schemas.microsoft.com/office/drawing/2014/main" id="{422720ED-2934-4D4E-8579-4F44F5427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00" y="3175000"/>
              <a:ext cx="9036050" cy="350838"/>
              <a:chOff x="40" y="2000"/>
              <a:chExt cx="5692" cy="221"/>
            </a:xfrm>
          </p:grpSpPr>
          <p:grpSp>
            <p:nvGrpSpPr>
              <p:cNvPr id="129" name="Group 91">
                <a:extLst>
                  <a:ext uri="{FF2B5EF4-FFF2-40B4-BE49-F238E27FC236}">
                    <a16:creationId xmlns:a16="http://schemas.microsoft.com/office/drawing/2014/main" id="{3641E197-1D15-491A-9B3B-C33129C858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3" y="2000"/>
                <a:ext cx="1488" cy="191"/>
                <a:chOff x="1533" y="2000"/>
                <a:chExt cx="1488" cy="191"/>
              </a:xfrm>
            </p:grpSpPr>
            <p:sp>
              <p:nvSpPr>
                <p:cNvPr id="148" name="Freeform 92">
                  <a:extLst>
                    <a:ext uri="{FF2B5EF4-FFF2-40B4-BE49-F238E27FC236}">
                      <a16:creationId xmlns:a16="http://schemas.microsoft.com/office/drawing/2014/main" id="{502D0928-0584-4EBB-B371-9382A764B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9" y="2052"/>
                  <a:ext cx="359" cy="60"/>
                </a:xfrm>
                <a:custGeom>
                  <a:avLst/>
                  <a:gdLst>
                    <a:gd name="T0" fmla="*/ 0 w 359"/>
                    <a:gd name="T1" fmla="*/ 30 h 60"/>
                    <a:gd name="T2" fmla="*/ 25 w 359"/>
                    <a:gd name="T3" fmla="*/ 23 h 60"/>
                    <a:gd name="T4" fmla="*/ 31 w 359"/>
                    <a:gd name="T5" fmla="*/ 15 h 60"/>
                    <a:gd name="T6" fmla="*/ 41 w 359"/>
                    <a:gd name="T7" fmla="*/ 13 h 60"/>
                    <a:gd name="T8" fmla="*/ 49 w 359"/>
                    <a:gd name="T9" fmla="*/ 11 h 60"/>
                    <a:gd name="T10" fmla="*/ 58 w 359"/>
                    <a:gd name="T11" fmla="*/ 9 h 60"/>
                    <a:gd name="T12" fmla="*/ 67 w 359"/>
                    <a:gd name="T13" fmla="*/ 9 h 60"/>
                    <a:gd name="T14" fmla="*/ 80 w 359"/>
                    <a:gd name="T15" fmla="*/ 9 h 60"/>
                    <a:gd name="T16" fmla="*/ 90 w 359"/>
                    <a:gd name="T17" fmla="*/ 6 h 60"/>
                    <a:gd name="T18" fmla="*/ 98 w 359"/>
                    <a:gd name="T19" fmla="*/ 5 h 60"/>
                    <a:gd name="T20" fmla="*/ 113 w 359"/>
                    <a:gd name="T21" fmla="*/ 6 h 60"/>
                    <a:gd name="T22" fmla="*/ 122 w 359"/>
                    <a:gd name="T23" fmla="*/ 2 h 60"/>
                    <a:gd name="T24" fmla="*/ 131 w 359"/>
                    <a:gd name="T25" fmla="*/ 0 h 60"/>
                    <a:gd name="T26" fmla="*/ 140 w 359"/>
                    <a:gd name="T27" fmla="*/ 0 h 60"/>
                    <a:gd name="T28" fmla="*/ 149 w 359"/>
                    <a:gd name="T29" fmla="*/ 4 h 60"/>
                    <a:gd name="T30" fmla="*/ 158 w 359"/>
                    <a:gd name="T31" fmla="*/ 9 h 60"/>
                    <a:gd name="T32" fmla="*/ 169 w 359"/>
                    <a:gd name="T33" fmla="*/ 13 h 60"/>
                    <a:gd name="T34" fmla="*/ 186 w 359"/>
                    <a:gd name="T35" fmla="*/ 15 h 60"/>
                    <a:gd name="T36" fmla="*/ 195 w 359"/>
                    <a:gd name="T37" fmla="*/ 12 h 60"/>
                    <a:gd name="T38" fmla="*/ 206 w 359"/>
                    <a:gd name="T39" fmla="*/ 13 h 60"/>
                    <a:gd name="T40" fmla="*/ 214 w 359"/>
                    <a:gd name="T41" fmla="*/ 15 h 60"/>
                    <a:gd name="T42" fmla="*/ 225 w 359"/>
                    <a:gd name="T43" fmla="*/ 23 h 60"/>
                    <a:gd name="T44" fmla="*/ 234 w 359"/>
                    <a:gd name="T45" fmla="*/ 32 h 60"/>
                    <a:gd name="T46" fmla="*/ 249 w 359"/>
                    <a:gd name="T47" fmla="*/ 38 h 60"/>
                    <a:gd name="T48" fmla="*/ 271 w 359"/>
                    <a:gd name="T49" fmla="*/ 35 h 60"/>
                    <a:gd name="T50" fmla="*/ 282 w 359"/>
                    <a:gd name="T51" fmla="*/ 42 h 60"/>
                    <a:gd name="T52" fmla="*/ 291 w 359"/>
                    <a:gd name="T53" fmla="*/ 45 h 60"/>
                    <a:gd name="T54" fmla="*/ 304 w 359"/>
                    <a:gd name="T55" fmla="*/ 46 h 60"/>
                    <a:gd name="T56" fmla="*/ 358 w 359"/>
                    <a:gd name="T57" fmla="*/ 56 h 60"/>
                    <a:gd name="T58" fmla="*/ 300 w 359"/>
                    <a:gd name="T59" fmla="*/ 52 h 60"/>
                    <a:gd name="T60" fmla="*/ 289 w 359"/>
                    <a:gd name="T61" fmla="*/ 56 h 60"/>
                    <a:gd name="T62" fmla="*/ 279 w 359"/>
                    <a:gd name="T63" fmla="*/ 59 h 60"/>
                    <a:gd name="T64" fmla="*/ 272 w 359"/>
                    <a:gd name="T65" fmla="*/ 59 h 60"/>
                    <a:gd name="T66" fmla="*/ 264 w 359"/>
                    <a:gd name="T67" fmla="*/ 56 h 60"/>
                    <a:gd name="T68" fmla="*/ 253 w 359"/>
                    <a:gd name="T69" fmla="*/ 51 h 60"/>
                    <a:gd name="T70" fmla="*/ 238 w 359"/>
                    <a:gd name="T71" fmla="*/ 49 h 60"/>
                    <a:gd name="T72" fmla="*/ 223 w 359"/>
                    <a:gd name="T73" fmla="*/ 44 h 60"/>
                    <a:gd name="T74" fmla="*/ 214 w 359"/>
                    <a:gd name="T75" fmla="*/ 45 h 60"/>
                    <a:gd name="T76" fmla="*/ 203 w 359"/>
                    <a:gd name="T77" fmla="*/ 46 h 60"/>
                    <a:gd name="T78" fmla="*/ 179 w 359"/>
                    <a:gd name="T79" fmla="*/ 42 h 60"/>
                    <a:gd name="T80" fmla="*/ 167 w 359"/>
                    <a:gd name="T81" fmla="*/ 39 h 60"/>
                    <a:gd name="T82" fmla="*/ 152 w 359"/>
                    <a:gd name="T83" fmla="*/ 32 h 60"/>
                    <a:gd name="T84" fmla="*/ 136 w 359"/>
                    <a:gd name="T85" fmla="*/ 32 h 60"/>
                    <a:gd name="T86" fmla="*/ 118 w 359"/>
                    <a:gd name="T87" fmla="*/ 32 h 60"/>
                    <a:gd name="T88" fmla="*/ 104 w 359"/>
                    <a:gd name="T89" fmla="*/ 33 h 60"/>
                    <a:gd name="T90" fmla="*/ 92 w 359"/>
                    <a:gd name="T91" fmla="*/ 31 h 60"/>
                    <a:gd name="T92" fmla="*/ 80 w 359"/>
                    <a:gd name="T93" fmla="*/ 26 h 60"/>
                    <a:gd name="T94" fmla="*/ 67 w 359"/>
                    <a:gd name="T95" fmla="*/ 30 h 60"/>
                    <a:gd name="T96" fmla="*/ 56 w 359"/>
                    <a:gd name="T97" fmla="*/ 24 h 60"/>
                    <a:gd name="T98" fmla="*/ 47 w 359"/>
                    <a:gd name="T99" fmla="*/ 26 h 60"/>
                    <a:gd name="T100" fmla="*/ 34 w 359"/>
                    <a:gd name="T101" fmla="*/ 27 h 60"/>
                    <a:gd name="T102" fmla="*/ 20 w 359"/>
                    <a:gd name="T103" fmla="*/ 28 h 60"/>
                    <a:gd name="T104" fmla="*/ 0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0" y="30"/>
                      </a:moveTo>
                      <a:lnTo>
                        <a:pt x="25" y="23"/>
                      </a:lnTo>
                      <a:lnTo>
                        <a:pt x="31" y="15"/>
                      </a:lnTo>
                      <a:lnTo>
                        <a:pt x="41" y="13"/>
                      </a:lnTo>
                      <a:lnTo>
                        <a:pt x="49" y="11"/>
                      </a:lnTo>
                      <a:lnTo>
                        <a:pt x="58" y="9"/>
                      </a:lnTo>
                      <a:lnTo>
                        <a:pt x="67" y="9"/>
                      </a:lnTo>
                      <a:lnTo>
                        <a:pt x="80" y="9"/>
                      </a:lnTo>
                      <a:lnTo>
                        <a:pt x="90" y="6"/>
                      </a:lnTo>
                      <a:lnTo>
                        <a:pt x="98" y="5"/>
                      </a:lnTo>
                      <a:lnTo>
                        <a:pt x="113" y="6"/>
                      </a:lnTo>
                      <a:lnTo>
                        <a:pt x="122" y="2"/>
                      </a:lnTo>
                      <a:lnTo>
                        <a:pt x="131" y="0"/>
                      </a:lnTo>
                      <a:lnTo>
                        <a:pt x="140" y="0"/>
                      </a:lnTo>
                      <a:lnTo>
                        <a:pt x="149" y="4"/>
                      </a:lnTo>
                      <a:lnTo>
                        <a:pt x="158" y="9"/>
                      </a:lnTo>
                      <a:lnTo>
                        <a:pt x="169" y="13"/>
                      </a:lnTo>
                      <a:lnTo>
                        <a:pt x="186" y="15"/>
                      </a:lnTo>
                      <a:lnTo>
                        <a:pt x="195" y="12"/>
                      </a:lnTo>
                      <a:lnTo>
                        <a:pt x="206" y="13"/>
                      </a:lnTo>
                      <a:lnTo>
                        <a:pt x="214" y="15"/>
                      </a:lnTo>
                      <a:lnTo>
                        <a:pt x="225" y="23"/>
                      </a:lnTo>
                      <a:lnTo>
                        <a:pt x="234" y="32"/>
                      </a:lnTo>
                      <a:lnTo>
                        <a:pt x="249" y="38"/>
                      </a:lnTo>
                      <a:lnTo>
                        <a:pt x="271" y="35"/>
                      </a:lnTo>
                      <a:lnTo>
                        <a:pt x="282" y="42"/>
                      </a:lnTo>
                      <a:lnTo>
                        <a:pt x="291" y="45"/>
                      </a:lnTo>
                      <a:lnTo>
                        <a:pt x="304" y="46"/>
                      </a:lnTo>
                      <a:lnTo>
                        <a:pt x="358" y="56"/>
                      </a:lnTo>
                      <a:lnTo>
                        <a:pt x="300" y="52"/>
                      </a:lnTo>
                      <a:lnTo>
                        <a:pt x="289" y="56"/>
                      </a:lnTo>
                      <a:lnTo>
                        <a:pt x="279" y="59"/>
                      </a:lnTo>
                      <a:lnTo>
                        <a:pt x="272" y="59"/>
                      </a:lnTo>
                      <a:lnTo>
                        <a:pt x="264" y="56"/>
                      </a:lnTo>
                      <a:lnTo>
                        <a:pt x="253" y="51"/>
                      </a:lnTo>
                      <a:lnTo>
                        <a:pt x="238" y="49"/>
                      </a:lnTo>
                      <a:lnTo>
                        <a:pt x="223" y="44"/>
                      </a:lnTo>
                      <a:lnTo>
                        <a:pt x="214" y="45"/>
                      </a:lnTo>
                      <a:lnTo>
                        <a:pt x="203" y="46"/>
                      </a:lnTo>
                      <a:lnTo>
                        <a:pt x="179" y="42"/>
                      </a:lnTo>
                      <a:lnTo>
                        <a:pt x="167" y="39"/>
                      </a:lnTo>
                      <a:lnTo>
                        <a:pt x="152" y="32"/>
                      </a:lnTo>
                      <a:lnTo>
                        <a:pt x="136" y="32"/>
                      </a:lnTo>
                      <a:lnTo>
                        <a:pt x="118" y="32"/>
                      </a:lnTo>
                      <a:lnTo>
                        <a:pt x="104" y="33"/>
                      </a:lnTo>
                      <a:lnTo>
                        <a:pt x="92" y="31"/>
                      </a:lnTo>
                      <a:lnTo>
                        <a:pt x="80" y="26"/>
                      </a:lnTo>
                      <a:lnTo>
                        <a:pt x="67" y="30"/>
                      </a:lnTo>
                      <a:lnTo>
                        <a:pt x="56" y="24"/>
                      </a:lnTo>
                      <a:lnTo>
                        <a:pt x="47" y="26"/>
                      </a:lnTo>
                      <a:lnTo>
                        <a:pt x="34" y="27"/>
                      </a:lnTo>
                      <a:lnTo>
                        <a:pt x="20" y="28"/>
                      </a:lnTo>
                      <a:lnTo>
                        <a:pt x="0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9" name="Freeform 93">
                  <a:extLst>
                    <a:ext uri="{FF2B5EF4-FFF2-40B4-BE49-F238E27FC236}">
                      <a16:creationId xmlns:a16="http://schemas.microsoft.com/office/drawing/2014/main" id="{74737A7A-5571-400F-BFB1-232F1217B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000"/>
                  <a:ext cx="1488" cy="191"/>
                </a:xfrm>
                <a:custGeom>
                  <a:avLst/>
                  <a:gdLst>
                    <a:gd name="T0" fmla="*/ 241 w 1488"/>
                    <a:gd name="T1" fmla="*/ 25 h 191"/>
                    <a:gd name="T2" fmla="*/ 183 w 1488"/>
                    <a:gd name="T3" fmla="*/ 44 h 191"/>
                    <a:gd name="T4" fmla="*/ 117 w 1488"/>
                    <a:gd name="T5" fmla="*/ 59 h 191"/>
                    <a:gd name="T6" fmla="*/ 82 w 1488"/>
                    <a:gd name="T7" fmla="*/ 73 h 191"/>
                    <a:gd name="T8" fmla="*/ 41 w 1488"/>
                    <a:gd name="T9" fmla="*/ 87 h 191"/>
                    <a:gd name="T10" fmla="*/ 20 w 1488"/>
                    <a:gd name="T11" fmla="*/ 101 h 191"/>
                    <a:gd name="T12" fmla="*/ 79 w 1488"/>
                    <a:gd name="T13" fmla="*/ 101 h 191"/>
                    <a:gd name="T14" fmla="*/ 128 w 1488"/>
                    <a:gd name="T15" fmla="*/ 109 h 191"/>
                    <a:gd name="T16" fmla="*/ 185 w 1488"/>
                    <a:gd name="T17" fmla="*/ 120 h 191"/>
                    <a:gd name="T18" fmla="*/ 231 w 1488"/>
                    <a:gd name="T19" fmla="*/ 100 h 191"/>
                    <a:gd name="T20" fmla="*/ 272 w 1488"/>
                    <a:gd name="T21" fmla="*/ 121 h 191"/>
                    <a:gd name="T22" fmla="*/ 331 w 1488"/>
                    <a:gd name="T23" fmla="*/ 136 h 191"/>
                    <a:gd name="T24" fmla="*/ 352 w 1488"/>
                    <a:gd name="T25" fmla="*/ 160 h 191"/>
                    <a:gd name="T26" fmla="*/ 413 w 1488"/>
                    <a:gd name="T27" fmla="*/ 142 h 191"/>
                    <a:gd name="T28" fmla="*/ 517 w 1488"/>
                    <a:gd name="T29" fmla="*/ 139 h 191"/>
                    <a:gd name="T30" fmla="*/ 595 w 1488"/>
                    <a:gd name="T31" fmla="*/ 142 h 191"/>
                    <a:gd name="T32" fmla="*/ 709 w 1488"/>
                    <a:gd name="T33" fmla="*/ 129 h 191"/>
                    <a:gd name="T34" fmla="*/ 732 w 1488"/>
                    <a:gd name="T35" fmla="*/ 146 h 191"/>
                    <a:gd name="T36" fmla="*/ 716 w 1488"/>
                    <a:gd name="T37" fmla="*/ 170 h 191"/>
                    <a:gd name="T38" fmla="*/ 776 w 1488"/>
                    <a:gd name="T39" fmla="*/ 154 h 191"/>
                    <a:gd name="T40" fmla="*/ 800 w 1488"/>
                    <a:gd name="T41" fmla="*/ 177 h 191"/>
                    <a:gd name="T42" fmla="*/ 852 w 1488"/>
                    <a:gd name="T43" fmla="*/ 171 h 191"/>
                    <a:gd name="T44" fmla="*/ 910 w 1488"/>
                    <a:gd name="T45" fmla="*/ 159 h 191"/>
                    <a:gd name="T46" fmla="*/ 1004 w 1488"/>
                    <a:gd name="T47" fmla="*/ 172 h 191"/>
                    <a:gd name="T48" fmla="*/ 1093 w 1488"/>
                    <a:gd name="T49" fmla="*/ 177 h 191"/>
                    <a:gd name="T50" fmla="*/ 1186 w 1488"/>
                    <a:gd name="T51" fmla="*/ 174 h 191"/>
                    <a:gd name="T52" fmla="*/ 1265 w 1488"/>
                    <a:gd name="T53" fmla="*/ 174 h 191"/>
                    <a:gd name="T54" fmla="*/ 1298 w 1488"/>
                    <a:gd name="T55" fmla="*/ 183 h 191"/>
                    <a:gd name="T56" fmla="*/ 1347 w 1488"/>
                    <a:gd name="T57" fmla="*/ 174 h 191"/>
                    <a:gd name="T58" fmla="*/ 1402 w 1488"/>
                    <a:gd name="T59" fmla="*/ 183 h 191"/>
                    <a:gd name="T60" fmla="*/ 1438 w 1488"/>
                    <a:gd name="T61" fmla="*/ 166 h 191"/>
                    <a:gd name="T62" fmla="*/ 1447 w 1488"/>
                    <a:gd name="T63" fmla="*/ 144 h 191"/>
                    <a:gd name="T64" fmla="*/ 1389 w 1488"/>
                    <a:gd name="T65" fmla="*/ 146 h 191"/>
                    <a:gd name="T66" fmla="*/ 1408 w 1488"/>
                    <a:gd name="T67" fmla="*/ 177 h 191"/>
                    <a:gd name="T68" fmla="*/ 1355 w 1488"/>
                    <a:gd name="T69" fmla="*/ 159 h 191"/>
                    <a:gd name="T70" fmla="*/ 1296 w 1488"/>
                    <a:gd name="T71" fmla="*/ 146 h 191"/>
                    <a:gd name="T72" fmla="*/ 1241 w 1488"/>
                    <a:gd name="T73" fmla="*/ 149 h 191"/>
                    <a:gd name="T74" fmla="*/ 1183 w 1488"/>
                    <a:gd name="T75" fmla="*/ 148 h 191"/>
                    <a:gd name="T76" fmla="*/ 1108 w 1488"/>
                    <a:gd name="T77" fmla="*/ 135 h 191"/>
                    <a:gd name="T78" fmla="*/ 1080 w 1488"/>
                    <a:gd name="T79" fmla="*/ 135 h 191"/>
                    <a:gd name="T80" fmla="*/ 969 w 1488"/>
                    <a:gd name="T81" fmla="*/ 124 h 191"/>
                    <a:gd name="T82" fmla="*/ 912 w 1488"/>
                    <a:gd name="T83" fmla="*/ 115 h 191"/>
                    <a:gd name="T84" fmla="*/ 856 w 1488"/>
                    <a:gd name="T85" fmla="*/ 93 h 191"/>
                    <a:gd name="T86" fmla="*/ 773 w 1488"/>
                    <a:gd name="T87" fmla="*/ 102 h 191"/>
                    <a:gd name="T88" fmla="*/ 704 w 1488"/>
                    <a:gd name="T89" fmla="*/ 118 h 191"/>
                    <a:gd name="T90" fmla="*/ 637 w 1488"/>
                    <a:gd name="T91" fmla="*/ 128 h 191"/>
                    <a:gd name="T92" fmla="*/ 547 w 1488"/>
                    <a:gd name="T93" fmla="*/ 130 h 191"/>
                    <a:gd name="T94" fmla="*/ 482 w 1488"/>
                    <a:gd name="T95" fmla="*/ 127 h 191"/>
                    <a:gd name="T96" fmla="*/ 440 w 1488"/>
                    <a:gd name="T97" fmla="*/ 106 h 191"/>
                    <a:gd name="T98" fmla="*/ 399 w 1488"/>
                    <a:gd name="T99" fmla="*/ 106 h 191"/>
                    <a:gd name="T100" fmla="*/ 348 w 1488"/>
                    <a:gd name="T101" fmla="*/ 111 h 191"/>
                    <a:gd name="T102" fmla="*/ 321 w 1488"/>
                    <a:gd name="T103" fmla="*/ 96 h 191"/>
                    <a:gd name="T104" fmla="*/ 279 w 1488"/>
                    <a:gd name="T105" fmla="*/ 87 h 191"/>
                    <a:gd name="T106" fmla="*/ 276 w 1488"/>
                    <a:gd name="T107" fmla="*/ 49 h 191"/>
                    <a:gd name="T108" fmla="*/ 278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278" y="0"/>
                      </a:moveTo>
                      <a:lnTo>
                        <a:pt x="266" y="4"/>
                      </a:lnTo>
                      <a:lnTo>
                        <a:pt x="257" y="7"/>
                      </a:lnTo>
                      <a:lnTo>
                        <a:pt x="249" y="12"/>
                      </a:lnTo>
                      <a:lnTo>
                        <a:pt x="245" y="17"/>
                      </a:lnTo>
                      <a:lnTo>
                        <a:pt x="241" y="25"/>
                      </a:lnTo>
                      <a:lnTo>
                        <a:pt x="229" y="25"/>
                      </a:lnTo>
                      <a:lnTo>
                        <a:pt x="221" y="28"/>
                      </a:lnTo>
                      <a:lnTo>
                        <a:pt x="215" y="32"/>
                      </a:lnTo>
                      <a:lnTo>
                        <a:pt x="206" y="36"/>
                      </a:lnTo>
                      <a:lnTo>
                        <a:pt x="196" y="36"/>
                      </a:lnTo>
                      <a:lnTo>
                        <a:pt x="183" y="44"/>
                      </a:lnTo>
                      <a:lnTo>
                        <a:pt x="169" y="37"/>
                      </a:lnTo>
                      <a:lnTo>
                        <a:pt x="177" y="53"/>
                      </a:lnTo>
                      <a:lnTo>
                        <a:pt x="163" y="53"/>
                      </a:lnTo>
                      <a:lnTo>
                        <a:pt x="145" y="54"/>
                      </a:lnTo>
                      <a:lnTo>
                        <a:pt x="132" y="49"/>
                      </a:lnTo>
                      <a:lnTo>
                        <a:pt x="117" y="59"/>
                      </a:lnTo>
                      <a:lnTo>
                        <a:pt x="103" y="53"/>
                      </a:lnTo>
                      <a:lnTo>
                        <a:pt x="99" y="54"/>
                      </a:lnTo>
                      <a:lnTo>
                        <a:pt x="95" y="58"/>
                      </a:lnTo>
                      <a:lnTo>
                        <a:pt x="90" y="63"/>
                      </a:lnTo>
                      <a:lnTo>
                        <a:pt x="87" y="69"/>
                      </a:lnTo>
                      <a:lnTo>
                        <a:pt x="82" y="73"/>
                      </a:lnTo>
                      <a:lnTo>
                        <a:pt x="78" y="77"/>
                      </a:lnTo>
                      <a:lnTo>
                        <a:pt x="69" y="77"/>
                      </a:lnTo>
                      <a:lnTo>
                        <a:pt x="59" y="77"/>
                      </a:lnTo>
                      <a:lnTo>
                        <a:pt x="54" y="81"/>
                      </a:lnTo>
                      <a:lnTo>
                        <a:pt x="47" y="87"/>
                      </a:lnTo>
                      <a:lnTo>
                        <a:pt x="41" y="87"/>
                      </a:lnTo>
                      <a:lnTo>
                        <a:pt x="32" y="87"/>
                      </a:lnTo>
                      <a:lnTo>
                        <a:pt x="20" y="87"/>
                      </a:lnTo>
                      <a:lnTo>
                        <a:pt x="9" y="93"/>
                      </a:lnTo>
                      <a:lnTo>
                        <a:pt x="0" y="106"/>
                      </a:lnTo>
                      <a:lnTo>
                        <a:pt x="8" y="105"/>
                      </a:lnTo>
                      <a:lnTo>
                        <a:pt x="20" y="101"/>
                      </a:lnTo>
                      <a:lnTo>
                        <a:pt x="32" y="100"/>
                      </a:lnTo>
                      <a:lnTo>
                        <a:pt x="42" y="101"/>
                      </a:lnTo>
                      <a:lnTo>
                        <a:pt x="50" y="106"/>
                      </a:lnTo>
                      <a:lnTo>
                        <a:pt x="59" y="108"/>
                      </a:lnTo>
                      <a:lnTo>
                        <a:pt x="69" y="105"/>
                      </a:lnTo>
                      <a:lnTo>
                        <a:pt x="79" y="101"/>
                      </a:lnTo>
                      <a:lnTo>
                        <a:pt x="88" y="97"/>
                      </a:lnTo>
                      <a:lnTo>
                        <a:pt x="97" y="97"/>
                      </a:lnTo>
                      <a:lnTo>
                        <a:pt x="103" y="105"/>
                      </a:lnTo>
                      <a:lnTo>
                        <a:pt x="108" y="111"/>
                      </a:lnTo>
                      <a:lnTo>
                        <a:pt x="118" y="111"/>
                      </a:lnTo>
                      <a:lnTo>
                        <a:pt x="128" y="109"/>
                      </a:lnTo>
                      <a:lnTo>
                        <a:pt x="138" y="105"/>
                      </a:lnTo>
                      <a:lnTo>
                        <a:pt x="148" y="102"/>
                      </a:lnTo>
                      <a:lnTo>
                        <a:pt x="157" y="108"/>
                      </a:lnTo>
                      <a:lnTo>
                        <a:pt x="166" y="114"/>
                      </a:lnTo>
                      <a:lnTo>
                        <a:pt x="176" y="118"/>
                      </a:lnTo>
                      <a:lnTo>
                        <a:pt x="185" y="120"/>
                      </a:lnTo>
                      <a:lnTo>
                        <a:pt x="197" y="121"/>
                      </a:lnTo>
                      <a:lnTo>
                        <a:pt x="210" y="123"/>
                      </a:lnTo>
                      <a:lnTo>
                        <a:pt x="221" y="121"/>
                      </a:lnTo>
                      <a:lnTo>
                        <a:pt x="235" y="118"/>
                      </a:lnTo>
                      <a:lnTo>
                        <a:pt x="229" y="107"/>
                      </a:lnTo>
                      <a:lnTo>
                        <a:pt x="231" y="100"/>
                      </a:lnTo>
                      <a:lnTo>
                        <a:pt x="237" y="96"/>
                      </a:lnTo>
                      <a:lnTo>
                        <a:pt x="238" y="104"/>
                      </a:lnTo>
                      <a:lnTo>
                        <a:pt x="246" y="111"/>
                      </a:lnTo>
                      <a:lnTo>
                        <a:pt x="254" y="114"/>
                      </a:lnTo>
                      <a:lnTo>
                        <a:pt x="262" y="118"/>
                      </a:lnTo>
                      <a:lnTo>
                        <a:pt x="272" y="121"/>
                      </a:lnTo>
                      <a:lnTo>
                        <a:pt x="283" y="124"/>
                      </a:lnTo>
                      <a:lnTo>
                        <a:pt x="297" y="126"/>
                      </a:lnTo>
                      <a:lnTo>
                        <a:pt x="307" y="125"/>
                      </a:lnTo>
                      <a:lnTo>
                        <a:pt x="318" y="126"/>
                      </a:lnTo>
                      <a:lnTo>
                        <a:pt x="337" y="131"/>
                      </a:lnTo>
                      <a:lnTo>
                        <a:pt x="331" y="136"/>
                      </a:lnTo>
                      <a:lnTo>
                        <a:pt x="322" y="142"/>
                      </a:lnTo>
                      <a:lnTo>
                        <a:pt x="306" y="153"/>
                      </a:lnTo>
                      <a:lnTo>
                        <a:pt x="316" y="154"/>
                      </a:lnTo>
                      <a:lnTo>
                        <a:pt x="325" y="156"/>
                      </a:lnTo>
                      <a:lnTo>
                        <a:pt x="338" y="159"/>
                      </a:lnTo>
                      <a:lnTo>
                        <a:pt x="352" y="160"/>
                      </a:lnTo>
                      <a:lnTo>
                        <a:pt x="360" y="159"/>
                      </a:lnTo>
                      <a:lnTo>
                        <a:pt x="366" y="154"/>
                      </a:lnTo>
                      <a:lnTo>
                        <a:pt x="375" y="151"/>
                      </a:lnTo>
                      <a:lnTo>
                        <a:pt x="386" y="150"/>
                      </a:lnTo>
                      <a:lnTo>
                        <a:pt x="402" y="149"/>
                      </a:lnTo>
                      <a:lnTo>
                        <a:pt x="413" y="142"/>
                      </a:lnTo>
                      <a:lnTo>
                        <a:pt x="427" y="137"/>
                      </a:lnTo>
                      <a:lnTo>
                        <a:pt x="440" y="133"/>
                      </a:lnTo>
                      <a:lnTo>
                        <a:pt x="448" y="134"/>
                      </a:lnTo>
                      <a:lnTo>
                        <a:pt x="478" y="135"/>
                      </a:lnTo>
                      <a:lnTo>
                        <a:pt x="502" y="139"/>
                      </a:lnTo>
                      <a:lnTo>
                        <a:pt x="517" y="139"/>
                      </a:lnTo>
                      <a:lnTo>
                        <a:pt x="530" y="140"/>
                      </a:lnTo>
                      <a:lnTo>
                        <a:pt x="550" y="152"/>
                      </a:lnTo>
                      <a:lnTo>
                        <a:pt x="561" y="152"/>
                      </a:lnTo>
                      <a:lnTo>
                        <a:pt x="572" y="149"/>
                      </a:lnTo>
                      <a:lnTo>
                        <a:pt x="585" y="145"/>
                      </a:lnTo>
                      <a:lnTo>
                        <a:pt x="595" y="142"/>
                      </a:lnTo>
                      <a:lnTo>
                        <a:pt x="630" y="139"/>
                      </a:lnTo>
                      <a:lnTo>
                        <a:pt x="654" y="137"/>
                      </a:lnTo>
                      <a:lnTo>
                        <a:pt x="670" y="135"/>
                      </a:lnTo>
                      <a:lnTo>
                        <a:pt x="682" y="134"/>
                      </a:lnTo>
                      <a:lnTo>
                        <a:pt x="695" y="132"/>
                      </a:lnTo>
                      <a:lnTo>
                        <a:pt x="709" y="129"/>
                      </a:lnTo>
                      <a:lnTo>
                        <a:pt x="719" y="126"/>
                      </a:lnTo>
                      <a:lnTo>
                        <a:pt x="735" y="121"/>
                      </a:lnTo>
                      <a:lnTo>
                        <a:pt x="743" y="127"/>
                      </a:lnTo>
                      <a:lnTo>
                        <a:pt x="748" y="134"/>
                      </a:lnTo>
                      <a:lnTo>
                        <a:pt x="743" y="142"/>
                      </a:lnTo>
                      <a:lnTo>
                        <a:pt x="732" y="146"/>
                      </a:lnTo>
                      <a:lnTo>
                        <a:pt x="745" y="146"/>
                      </a:lnTo>
                      <a:lnTo>
                        <a:pt x="738" y="152"/>
                      </a:lnTo>
                      <a:lnTo>
                        <a:pt x="728" y="159"/>
                      </a:lnTo>
                      <a:lnTo>
                        <a:pt x="713" y="166"/>
                      </a:lnTo>
                      <a:lnTo>
                        <a:pt x="700" y="172"/>
                      </a:lnTo>
                      <a:lnTo>
                        <a:pt x="716" y="170"/>
                      </a:lnTo>
                      <a:lnTo>
                        <a:pt x="731" y="166"/>
                      </a:lnTo>
                      <a:lnTo>
                        <a:pt x="745" y="162"/>
                      </a:lnTo>
                      <a:lnTo>
                        <a:pt x="754" y="157"/>
                      </a:lnTo>
                      <a:lnTo>
                        <a:pt x="759" y="156"/>
                      </a:lnTo>
                      <a:lnTo>
                        <a:pt x="767" y="154"/>
                      </a:lnTo>
                      <a:lnTo>
                        <a:pt x="776" y="154"/>
                      </a:lnTo>
                      <a:lnTo>
                        <a:pt x="787" y="156"/>
                      </a:lnTo>
                      <a:lnTo>
                        <a:pt x="798" y="159"/>
                      </a:lnTo>
                      <a:lnTo>
                        <a:pt x="807" y="159"/>
                      </a:lnTo>
                      <a:lnTo>
                        <a:pt x="819" y="159"/>
                      </a:lnTo>
                      <a:lnTo>
                        <a:pt x="810" y="170"/>
                      </a:lnTo>
                      <a:lnTo>
                        <a:pt x="800" y="177"/>
                      </a:lnTo>
                      <a:lnTo>
                        <a:pt x="788" y="183"/>
                      </a:lnTo>
                      <a:lnTo>
                        <a:pt x="801" y="180"/>
                      </a:lnTo>
                      <a:lnTo>
                        <a:pt x="814" y="178"/>
                      </a:lnTo>
                      <a:lnTo>
                        <a:pt x="827" y="176"/>
                      </a:lnTo>
                      <a:lnTo>
                        <a:pt x="838" y="173"/>
                      </a:lnTo>
                      <a:lnTo>
                        <a:pt x="852" y="171"/>
                      </a:lnTo>
                      <a:lnTo>
                        <a:pt x="868" y="169"/>
                      </a:lnTo>
                      <a:lnTo>
                        <a:pt x="883" y="169"/>
                      </a:lnTo>
                      <a:lnTo>
                        <a:pt x="894" y="165"/>
                      </a:lnTo>
                      <a:lnTo>
                        <a:pt x="897" y="162"/>
                      </a:lnTo>
                      <a:lnTo>
                        <a:pt x="901" y="159"/>
                      </a:lnTo>
                      <a:lnTo>
                        <a:pt x="910" y="159"/>
                      </a:lnTo>
                      <a:lnTo>
                        <a:pt x="925" y="163"/>
                      </a:lnTo>
                      <a:lnTo>
                        <a:pt x="942" y="165"/>
                      </a:lnTo>
                      <a:lnTo>
                        <a:pt x="959" y="169"/>
                      </a:lnTo>
                      <a:lnTo>
                        <a:pt x="969" y="171"/>
                      </a:lnTo>
                      <a:lnTo>
                        <a:pt x="985" y="171"/>
                      </a:lnTo>
                      <a:lnTo>
                        <a:pt x="1004" y="172"/>
                      </a:lnTo>
                      <a:lnTo>
                        <a:pt x="1018" y="175"/>
                      </a:lnTo>
                      <a:lnTo>
                        <a:pt x="1035" y="180"/>
                      </a:lnTo>
                      <a:lnTo>
                        <a:pt x="1049" y="183"/>
                      </a:lnTo>
                      <a:lnTo>
                        <a:pt x="1062" y="186"/>
                      </a:lnTo>
                      <a:lnTo>
                        <a:pt x="1074" y="183"/>
                      </a:lnTo>
                      <a:lnTo>
                        <a:pt x="1093" y="177"/>
                      </a:lnTo>
                      <a:lnTo>
                        <a:pt x="1110" y="180"/>
                      </a:lnTo>
                      <a:lnTo>
                        <a:pt x="1124" y="180"/>
                      </a:lnTo>
                      <a:lnTo>
                        <a:pt x="1140" y="180"/>
                      </a:lnTo>
                      <a:lnTo>
                        <a:pt x="1155" y="180"/>
                      </a:lnTo>
                      <a:lnTo>
                        <a:pt x="1176" y="174"/>
                      </a:lnTo>
                      <a:lnTo>
                        <a:pt x="1186" y="174"/>
                      </a:lnTo>
                      <a:lnTo>
                        <a:pt x="1198" y="173"/>
                      </a:lnTo>
                      <a:lnTo>
                        <a:pt x="1220" y="176"/>
                      </a:lnTo>
                      <a:lnTo>
                        <a:pt x="1231" y="178"/>
                      </a:lnTo>
                      <a:lnTo>
                        <a:pt x="1240" y="177"/>
                      </a:lnTo>
                      <a:lnTo>
                        <a:pt x="1252" y="175"/>
                      </a:lnTo>
                      <a:lnTo>
                        <a:pt x="1265" y="174"/>
                      </a:lnTo>
                      <a:lnTo>
                        <a:pt x="1274" y="174"/>
                      </a:lnTo>
                      <a:lnTo>
                        <a:pt x="1278" y="176"/>
                      </a:lnTo>
                      <a:lnTo>
                        <a:pt x="1278" y="183"/>
                      </a:lnTo>
                      <a:lnTo>
                        <a:pt x="1282" y="186"/>
                      </a:lnTo>
                      <a:lnTo>
                        <a:pt x="1290" y="186"/>
                      </a:lnTo>
                      <a:lnTo>
                        <a:pt x="1298" y="183"/>
                      </a:lnTo>
                      <a:lnTo>
                        <a:pt x="1305" y="177"/>
                      </a:lnTo>
                      <a:lnTo>
                        <a:pt x="1310" y="171"/>
                      </a:lnTo>
                      <a:lnTo>
                        <a:pt x="1314" y="168"/>
                      </a:lnTo>
                      <a:lnTo>
                        <a:pt x="1327" y="168"/>
                      </a:lnTo>
                      <a:lnTo>
                        <a:pt x="1336" y="168"/>
                      </a:lnTo>
                      <a:lnTo>
                        <a:pt x="1347" y="174"/>
                      </a:lnTo>
                      <a:lnTo>
                        <a:pt x="1357" y="178"/>
                      </a:lnTo>
                      <a:lnTo>
                        <a:pt x="1368" y="183"/>
                      </a:lnTo>
                      <a:lnTo>
                        <a:pt x="1375" y="184"/>
                      </a:lnTo>
                      <a:lnTo>
                        <a:pt x="1382" y="186"/>
                      </a:lnTo>
                      <a:lnTo>
                        <a:pt x="1389" y="186"/>
                      </a:lnTo>
                      <a:lnTo>
                        <a:pt x="1402" y="183"/>
                      </a:lnTo>
                      <a:lnTo>
                        <a:pt x="1444" y="190"/>
                      </a:lnTo>
                      <a:lnTo>
                        <a:pt x="1431" y="183"/>
                      </a:lnTo>
                      <a:lnTo>
                        <a:pt x="1423" y="180"/>
                      </a:lnTo>
                      <a:lnTo>
                        <a:pt x="1420" y="174"/>
                      </a:lnTo>
                      <a:lnTo>
                        <a:pt x="1423" y="170"/>
                      </a:lnTo>
                      <a:lnTo>
                        <a:pt x="1438" y="166"/>
                      </a:lnTo>
                      <a:lnTo>
                        <a:pt x="1448" y="163"/>
                      </a:lnTo>
                      <a:lnTo>
                        <a:pt x="1461" y="159"/>
                      </a:lnTo>
                      <a:lnTo>
                        <a:pt x="1471" y="152"/>
                      </a:lnTo>
                      <a:lnTo>
                        <a:pt x="1487" y="145"/>
                      </a:lnTo>
                      <a:lnTo>
                        <a:pt x="1463" y="145"/>
                      </a:lnTo>
                      <a:lnTo>
                        <a:pt x="1447" y="144"/>
                      </a:lnTo>
                      <a:lnTo>
                        <a:pt x="1433" y="142"/>
                      </a:lnTo>
                      <a:lnTo>
                        <a:pt x="1420" y="140"/>
                      </a:lnTo>
                      <a:lnTo>
                        <a:pt x="1412" y="140"/>
                      </a:lnTo>
                      <a:lnTo>
                        <a:pt x="1405" y="142"/>
                      </a:lnTo>
                      <a:lnTo>
                        <a:pt x="1398" y="142"/>
                      </a:lnTo>
                      <a:lnTo>
                        <a:pt x="1389" y="146"/>
                      </a:lnTo>
                      <a:lnTo>
                        <a:pt x="1380" y="149"/>
                      </a:lnTo>
                      <a:lnTo>
                        <a:pt x="1392" y="153"/>
                      </a:lnTo>
                      <a:lnTo>
                        <a:pt x="1402" y="159"/>
                      </a:lnTo>
                      <a:lnTo>
                        <a:pt x="1408" y="165"/>
                      </a:lnTo>
                      <a:lnTo>
                        <a:pt x="1410" y="171"/>
                      </a:lnTo>
                      <a:lnTo>
                        <a:pt x="1408" y="177"/>
                      </a:lnTo>
                      <a:lnTo>
                        <a:pt x="1399" y="175"/>
                      </a:lnTo>
                      <a:lnTo>
                        <a:pt x="1392" y="173"/>
                      </a:lnTo>
                      <a:lnTo>
                        <a:pt x="1386" y="168"/>
                      </a:lnTo>
                      <a:lnTo>
                        <a:pt x="1377" y="163"/>
                      </a:lnTo>
                      <a:lnTo>
                        <a:pt x="1365" y="160"/>
                      </a:lnTo>
                      <a:lnTo>
                        <a:pt x="1355" y="159"/>
                      </a:lnTo>
                      <a:lnTo>
                        <a:pt x="1341" y="160"/>
                      </a:lnTo>
                      <a:lnTo>
                        <a:pt x="1332" y="159"/>
                      </a:lnTo>
                      <a:lnTo>
                        <a:pt x="1323" y="159"/>
                      </a:lnTo>
                      <a:lnTo>
                        <a:pt x="1314" y="156"/>
                      </a:lnTo>
                      <a:lnTo>
                        <a:pt x="1304" y="151"/>
                      </a:lnTo>
                      <a:lnTo>
                        <a:pt x="1296" y="146"/>
                      </a:lnTo>
                      <a:lnTo>
                        <a:pt x="1287" y="142"/>
                      </a:lnTo>
                      <a:lnTo>
                        <a:pt x="1279" y="142"/>
                      </a:lnTo>
                      <a:lnTo>
                        <a:pt x="1272" y="146"/>
                      </a:lnTo>
                      <a:lnTo>
                        <a:pt x="1262" y="149"/>
                      </a:lnTo>
                      <a:lnTo>
                        <a:pt x="1253" y="149"/>
                      </a:lnTo>
                      <a:lnTo>
                        <a:pt x="1241" y="149"/>
                      </a:lnTo>
                      <a:lnTo>
                        <a:pt x="1231" y="147"/>
                      </a:lnTo>
                      <a:lnTo>
                        <a:pt x="1220" y="145"/>
                      </a:lnTo>
                      <a:lnTo>
                        <a:pt x="1211" y="144"/>
                      </a:lnTo>
                      <a:lnTo>
                        <a:pt x="1203" y="145"/>
                      </a:lnTo>
                      <a:lnTo>
                        <a:pt x="1192" y="146"/>
                      </a:lnTo>
                      <a:lnTo>
                        <a:pt x="1183" y="148"/>
                      </a:lnTo>
                      <a:lnTo>
                        <a:pt x="1171" y="146"/>
                      </a:lnTo>
                      <a:lnTo>
                        <a:pt x="1158" y="145"/>
                      </a:lnTo>
                      <a:lnTo>
                        <a:pt x="1143" y="144"/>
                      </a:lnTo>
                      <a:lnTo>
                        <a:pt x="1128" y="142"/>
                      </a:lnTo>
                      <a:lnTo>
                        <a:pt x="1118" y="139"/>
                      </a:lnTo>
                      <a:lnTo>
                        <a:pt x="1108" y="135"/>
                      </a:lnTo>
                      <a:lnTo>
                        <a:pt x="1100" y="131"/>
                      </a:lnTo>
                      <a:lnTo>
                        <a:pt x="1092" y="129"/>
                      </a:lnTo>
                      <a:lnTo>
                        <a:pt x="1086" y="129"/>
                      </a:lnTo>
                      <a:lnTo>
                        <a:pt x="1078" y="130"/>
                      </a:lnTo>
                      <a:lnTo>
                        <a:pt x="1059" y="133"/>
                      </a:lnTo>
                      <a:lnTo>
                        <a:pt x="1080" y="135"/>
                      </a:lnTo>
                      <a:lnTo>
                        <a:pt x="1075" y="142"/>
                      </a:lnTo>
                      <a:lnTo>
                        <a:pt x="1067" y="150"/>
                      </a:lnTo>
                      <a:lnTo>
                        <a:pt x="1059" y="151"/>
                      </a:lnTo>
                      <a:lnTo>
                        <a:pt x="956" y="134"/>
                      </a:lnTo>
                      <a:lnTo>
                        <a:pt x="950" y="131"/>
                      </a:lnTo>
                      <a:lnTo>
                        <a:pt x="969" y="124"/>
                      </a:lnTo>
                      <a:lnTo>
                        <a:pt x="956" y="121"/>
                      </a:lnTo>
                      <a:lnTo>
                        <a:pt x="947" y="120"/>
                      </a:lnTo>
                      <a:lnTo>
                        <a:pt x="941" y="114"/>
                      </a:lnTo>
                      <a:lnTo>
                        <a:pt x="932" y="111"/>
                      </a:lnTo>
                      <a:lnTo>
                        <a:pt x="922" y="114"/>
                      </a:lnTo>
                      <a:lnTo>
                        <a:pt x="912" y="115"/>
                      </a:lnTo>
                      <a:lnTo>
                        <a:pt x="903" y="120"/>
                      </a:lnTo>
                      <a:lnTo>
                        <a:pt x="894" y="114"/>
                      </a:lnTo>
                      <a:lnTo>
                        <a:pt x="885" y="106"/>
                      </a:lnTo>
                      <a:lnTo>
                        <a:pt x="876" y="100"/>
                      </a:lnTo>
                      <a:lnTo>
                        <a:pt x="866" y="96"/>
                      </a:lnTo>
                      <a:lnTo>
                        <a:pt x="856" y="93"/>
                      </a:lnTo>
                      <a:lnTo>
                        <a:pt x="846" y="91"/>
                      </a:lnTo>
                      <a:lnTo>
                        <a:pt x="830" y="93"/>
                      </a:lnTo>
                      <a:lnTo>
                        <a:pt x="817" y="94"/>
                      </a:lnTo>
                      <a:lnTo>
                        <a:pt x="804" y="97"/>
                      </a:lnTo>
                      <a:lnTo>
                        <a:pt x="788" y="99"/>
                      </a:lnTo>
                      <a:lnTo>
                        <a:pt x="773" y="102"/>
                      </a:lnTo>
                      <a:lnTo>
                        <a:pt x="760" y="104"/>
                      </a:lnTo>
                      <a:lnTo>
                        <a:pt x="750" y="109"/>
                      </a:lnTo>
                      <a:lnTo>
                        <a:pt x="738" y="112"/>
                      </a:lnTo>
                      <a:lnTo>
                        <a:pt x="727" y="112"/>
                      </a:lnTo>
                      <a:lnTo>
                        <a:pt x="715" y="115"/>
                      </a:lnTo>
                      <a:lnTo>
                        <a:pt x="704" y="118"/>
                      </a:lnTo>
                      <a:lnTo>
                        <a:pt x="691" y="121"/>
                      </a:lnTo>
                      <a:lnTo>
                        <a:pt x="679" y="121"/>
                      </a:lnTo>
                      <a:lnTo>
                        <a:pt x="667" y="121"/>
                      </a:lnTo>
                      <a:lnTo>
                        <a:pt x="657" y="121"/>
                      </a:lnTo>
                      <a:lnTo>
                        <a:pt x="649" y="124"/>
                      </a:lnTo>
                      <a:lnTo>
                        <a:pt x="637" y="128"/>
                      </a:lnTo>
                      <a:lnTo>
                        <a:pt x="625" y="128"/>
                      </a:lnTo>
                      <a:lnTo>
                        <a:pt x="610" y="128"/>
                      </a:lnTo>
                      <a:lnTo>
                        <a:pt x="598" y="128"/>
                      </a:lnTo>
                      <a:lnTo>
                        <a:pt x="582" y="128"/>
                      </a:lnTo>
                      <a:lnTo>
                        <a:pt x="554" y="133"/>
                      </a:lnTo>
                      <a:lnTo>
                        <a:pt x="547" y="130"/>
                      </a:lnTo>
                      <a:lnTo>
                        <a:pt x="541" y="125"/>
                      </a:lnTo>
                      <a:lnTo>
                        <a:pt x="533" y="121"/>
                      </a:lnTo>
                      <a:lnTo>
                        <a:pt x="525" y="121"/>
                      </a:lnTo>
                      <a:lnTo>
                        <a:pt x="514" y="121"/>
                      </a:lnTo>
                      <a:lnTo>
                        <a:pt x="502" y="125"/>
                      </a:lnTo>
                      <a:lnTo>
                        <a:pt x="482" y="127"/>
                      </a:lnTo>
                      <a:lnTo>
                        <a:pt x="473" y="123"/>
                      </a:lnTo>
                      <a:lnTo>
                        <a:pt x="467" y="118"/>
                      </a:lnTo>
                      <a:lnTo>
                        <a:pt x="460" y="117"/>
                      </a:lnTo>
                      <a:lnTo>
                        <a:pt x="451" y="115"/>
                      </a:lnTo>
                      <a:lnTo>
                        <a:pt x="443" y="112"/>
                      </a:lnTo>
                      <a:lnTo>
                        <a:pt x="440" y="106"/>
                      </a:lnTo>
                      <a:lnTo>
                        <a:pt x="434" y="97"/>
                      </a:lnTo>
                      <a:lnTo>
                        <a:pt x="427" y="94"/>
                      </a:lnTo>
                      <a:lnTo>
                        <a:pt x="417" y="91"/>
                      </a:lnTo>
                      <a:lnTo>
                        <a:pt x="409" y="91"/>
                      </a:lnTo>
                      <a:lnTo>
                        <a:pt x="405" y="96"/>
                      </a:lnTo>
                      <a:lnTo>
                        <a:pt x="399" y="106"/>
                      </a:lnTo>
                      <a:lnTo>
                        <a:pt x="393" y="104"/>
                      </a:lnTo>
                      <a:lnTo>
                        <a:pt x="386" y="103"/>
                      </a:lnTo>
                      <a:lnTo>
                        <a:pt x="378" y="104"/>
                      </a:lnTo>
                      <a:lnTo>
                        <a:pt x="370" y="108"/>
                      </a:lnTo>
                      <a:lnTo>
                        <a:pt x="360" y="111"/>
                      </a:lnTo>
                      <a:lnTo>
                        <a:pt x="348" y="111"/>
                      </a:lnTo>
                      <a:lnTo>
                        <a:pt x="357" y="102"/>
                      </a:lnTo>
                      <a:lnTo>
                        <a:pt x="361" y="96"/>
                      </a:lnTo>
                      <a:lnTo>
                        <a:pt x="352" y="97"/>
                      </a:lnTo>
                      <a:lnTo>
                        <a:pt x="336" y="102"/>
                      </a:lnTo>
                      <a:lnTo>
                        <a:pt x="322" y="101"/>
                      </a:lnTo>
                      <a:lnTo>
                        <a:pt x="321" y="96"/>
                      </a:lnTo>
                      <a:lnTo>
                        <a:pt x="319" y="90"/>
                      </a:lnTo>
                      <a:lnTo>
                        <a:pt x="316" y="87"/>
                      </a:lnTo>
                      <a:lnTo>
                        <a:pt x="308" y="83"/>
                      </a:lnTo>
                      <a:lnTo>
                        <a:pt x="300" y="83"/>
                      </a:lnTo>
                      <a:lnTo>
                        <a:pt x="289" y="84"/>
                      </a:lnTo>
                      <a:lnTo>
                        <a:pt x="279" y="87"/>
                      </a:lnTo>
                      <a:lnTo>
                        <a:pt x="269" y="83"/>
                      </a:lnTo>
                      <a:lnTo>
                        <a:pt x="257" y="78"/>
                      </a:lnTo>
                      <a:lnTo>
                        <a:pt x="249" y="72"/>
                      </a:lnTo>
                      <a:lnTo>
                        <a:pt x="258" y="59"/>
                      </a:lnTo>
                      <a:lnTo>
                        <a:pt x="266" y="55"/>
                      </a:lnTo>
                      <a:lnTo>
                        <a:pt x="276" y="49"/>
                      </a:lnTo>
                      <a:lnTo>
                        <a:pt x="282" y="46"/>
                      </a:lnTo>
                      <a:lnTo>
                        <a:pt x="287" y="40"/>
                      </a:lnTo>
                      <a:lnTo>
                        <a:pt x="290" y="34"/>
                      </a:lnTo>
                      <a:lnTo>
                        <a:pt x="292" y="28"/>
                      </a:lnTo>
                      <a:lnTo>
                        <a:pt x="294" y="21"/>
                      </a:lnTo>
                      <a:lnTo>
                        <a:pt x="27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grpSp>
            <p:nvGrpSpPr>
              <p:cNvPr id="130" name="Group 94">
                <a:extLst>
                  <a:ext uri="{FF2B5EF4-FFF2-40B4-BE49-F238E27FC236}">
                    <a16:creationId xmlns:a16="http://schemas.microsoft.com/office/drawing/2014/main" id="{B2E50376-B707-419C-97F6-A3DB76237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4" y="2000"/>
                <a:ext cx="1488" cy="191"/>
                <a:chOff x="4244" y="2000"/>
                <a:chExt cx="1488" cy="191"/>
              </a:xfrm>
            </p:grpSpPr>
            <p:sp>
              <p:nvSpPr>
                <p:cNvPr id="146" name="Freeform 95">
                  <a:extLst>
                    <a:ext uri="{FF2B5EF4-FFF2-40B4-BE49-F238E27FC236}">
                      <a16:creationId xmlns:a16="http://schemas.microsoft.com/office/drawing/2014/main" id="{7E54FDF5-F86D-403E-9469-8B644754F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2052"/>
                  <a:ext cx="359" cy="60"/>
                </a:xfrm>
                <a:custGeom>
                  <a:avLst/>
                  <a:gdLst>
                    <a:gd name="T0" fmla="*/ 358 w 359"/>
                    <a:gd name="T1" fmla="*/ 30 h 60"/>
                    <a:gd name="T2" fmla="*/ 333 w 359"/>
                    <a:gd name="T3" fmla="*/ 23 h 60"/>
                    <a:gd name="T4" fmla="*/ 327 w 359"/>
                    <a:gd name="T5" fmla="*/ 15 h 60"/>
                    <a:gd name="T6" fmla="*/ 317 w 359"/>
                    <a:gd name="T7" fmla="*/ 13 h 60"/>
                    <a:gd name="T8" fmla="*/ 309 w 359"/>
                    <a:gd name="T9" fmla="*/ 11 h 60"/>
                    <a:gd name="T10" fmla="*/ 300 w 359"/>
                    <a:gd name="T11" fmla="*/ 9 h 60"/>
                    <a:gd name="T12" fmla="*/ 291 w 359"/>
                    <a:gd name="T13" fmla="*/ 9 h 60"/>
                    <a:gd name="T14" fmla="*/ 278 w 359"/>
                    <a:gd name="T15" fmla="*/ 9 h 60"/>
                    <a:gd name="T16" fmla="*/ 268 w 359"/>
                    <a:gd name="T17" fmla="*/ 6 h 60"/>
                    <a:gd name="T18" fmla="*/ 260 w 359"/>
                    <a:gd name="T19" fmla="*/ 5 h 60"/>
                    <a:gd name="T20" fmla="*/ 245 w 359"/>
                    <a:gd name="T21" fmla="*/ 6 h 60"/>
                    <a:gd name="T22" fmla="*/ 236 w 359"/>
                    <a:gd name="T23" fmla="*/ 2 h 60"/>
                    <a:gd name="T24" fmla="*/ 227 w 359"/>
                    <a:gd name="T25" fmla="*/ 0 h 60"/>
                    <a:gd name="T26" fmla="*/ 218 w 359"/>
                    <a:gd name="T27" fmla="*/ 0 h 60"/>
                    <a:gd name="T28" fmla="*/ 209 w 359"/>
                    <a:gd name="T29" fmla="*/ 4 h 60"/>
                    <a:gd name="T30" fmla="*/ 200 w 359"/>
                    <a:gd name="T31" fmla="*/ 9 h 60"/>
                    <a:gd name="T32" fmla="*/ 189 w 359"/>
                    <a:gd name="T33" fmla="*/ 13 h 60"/>
                    <a:gd name="T34" fmla="*/ 172 w 359"/>
                    <a:gd name="T35" fmla="*/ 15 h 60"/>
                    <a:gd name="T36" fmla="*/ 163 w 359"/>
                    <a:gd name="T37" fmla="*/ 12 h 60"/>
                    <a:gd name="T38" fmla="*/ 152 w 359"/>
                    <a:gd name="T39" fmla="*/ 13 h 60"/>
                    <a:gd name="T40" fmla="*/ 144 w 359"/>
                    <a:gd name="T41" fmla="*/ 15 h 60"/>
                    <a:gd name="T42" fmla="*/ 133 w 359"/>
                    <a:gd name="T43" fmla="*/ 23 h 60"/>
                    <a:gd name="T44" fmla="*/ 124 w 359"/>
                    <a:gd name="T45" fmla="*/ 32 h 60"/>
                    <a:gd name="T46" fmla="*/ 109 w 359"/>
                    <a:gd name="T47" fmla="*/ 38 h 60"/>
                    <a:gd name="T48" fmla="*/ 87 w 359"/>
                    <a:gd name="T49" fmla="*/ 35 h 60"/>
                    <a:gd name="T50" fmla="*/ 76 w 359"/>
                    <a:gd name="T51" fmla="*/ 42 h 60"/>
                    <a:gd name="T52" fmla="*/ 67 w 359"/>
                    <a:gd name="T53" fmla="*/ 45 h 60"/>
                    <a:gd name="T54" fmla="*/ 54 w 359"/>
                    <a:gd name="T55" fmla="*/ 46 h 60"/>
                    <a:gd name="T56" fmla="*/ 0 w 359"/>
                    <a:gd name="T57" fmla="*/ 56 h 60"/>
                    <a:gd name="T58" fmla="*/ 58 w 359"/>
                    <a:gd name="T59" fmla="*/ 52 h 60"/>
                    <a:gd name="T60" fmla="*/ 69 w 359"/>
                    <a:gd name="T61" fmla="*/ 56 h 60"/>
                    <a:gd name="T62" fmla="*/ 79 w 359"/>
                    <a:gd name="T63" fmla="*/ 59 h 60"/>
                    <a:gd name="T64" fmla="*/ 86 w 359"/>
                    <a:gd name="T65" fmla="*/ 59 h 60"/>
                    <a:gd name="T66" fmla="*/ 94 w 359"/>
                    <a:gd name="T67" fmla="*/ 56 h 60"/>
                    <a:gd name="T68" fmla="*/ 105 w 359"/>
                    <a:gd name="T69" fmla="*/ 51 h 60"/>
                    <a:gd name="T70" fmla="*/ 120 w 359"/>
                    <a:gd name="T71" fmla="*/ 49 h 60"/>
                    <a:gd name="T72" fmla="*/ 135 w 359"/>
                    <a:gd name="T73" fmla="*/ 44 h 60"/>
                    <a:gd name="T74" fmla="*/ 144 w 359"/>
                    <a:gd name="T75" fmla="*/ 45 h 60"/>
                    <a:gd name="T76" fmla="*/ 155 w 359"/>
                    <a:gd name="T77" fmla="*/ 46 h 60"/>
                    <a:gd name="T78" fmla="*/ 179 w 359"/>
                    <a:gd name="T79" fmla="*/ 42 h 60"/>
                    <a:gd name="T80" fmla="*/ 191 w 359"/>
                    <a:gd name="T81" fmla="*/ 39 h 60"/>
                    <a:gd name="T82" fmla="*/ 206 w 359"/>
                    <a:gd name="T83" fmla="*/ 32 h 60"/>
                    <a:gd name="T84" fmla="*/ 222 w 359"/>
                    <a:gd name="T85" fmla="*/ 32 h 60"/>
                    <a:gd name="T86" fmla="*/ 240 w 359"/>
                    <a:gd name="T87" fmla="*/ 32 h 60"/>
                    <a:gd name="T88" fmla="*/ 254 w 359"/>
                    <a:gd name="T89" fmla="*/ 33 h 60"/>
                    <a:gd name="T90" fmla="*/ 266 w 359"/>
                    <a:gd name="T91" fmla="*/ 31 h 60"/>
                    <a:gd name="T92" fmla="*/ 278 w 359"/>
                    <a:gd name="T93" fmla="*/ 26 h 60"/>
                    <a:gd name="T94" fmla="*/ 291 w 359"/>
                    <a:gd name="T95" fmla="*/ 30 h 60"/>
                    <a:gd name="T96" fmla="*/ 302 w 359"/>
                    <a:gd name="T97" fmla="*/ 24 h 60"/>
                    <a:gd name="T98" fmla="*/ 311 w 359"/>
                    <a:gd name="T99" fmla="*/ 26 h 60"/>
                    <a:gd name="T100" fmla="*/ 324 w 359"/>
                    <a:gd name="T101" fmla="*/ 27 h 60"/>
                    <a:gd name="T102" fmla="*/ 338 w 359"/>
                    <a:gd name="T103" fmla="*/ 28 h 60"/>
                    <a:gd name="T104" fmla="*/ 358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358" y="30"/>
                      </a:moveTo>
                      <a:lnTo>
                        <a:pt x="333" y="23"/>
                      </a:lnTo>
                      <a:lnTo>
                        <a:pt x="327" y="15"/>
                      </a:lnTo>
                      <a:lnTo>
                        <a:pt x="317" y="13"/>
                      </a:lnTo>
                      <a:lnTo>
                        <a:pt x="309" y="11"/>
                      </a:lnTo>
                      <a:lnTo>
                        <a:pt x="300" y="9"/>
                      </a:lnTo>
                      <a:lnTo>
                        <a:pt x="291" y="9"/>
                      </a:lnTo>
                      <a:lnTo>
                        <a:pt x="278" y="9"/>
                      </a:lnTo>
                      <a:lnTo>
                        <a:pt x="268" y="6"/>
                      </a:lnTo>
                      <a:lnTo>
                        <a:pt x="260" y="5"/>
                      </a:lnTo>
                      <a:lnTo>
                        <a:pt x="245" y="6"/>
                      </a:lnTo>
                      <a:lnTo>
                        <a:pt x="236" y="2"/>
                      </a:lnTo>
                      <a:lnTo>
                        <a:pt x="227" y="0"/>
                      </a:lnTo>
                      <a:lnTo>
                        <a:pt x="218" y="0"/>
                      </a:lnTo>
                      <a:lnTo>
                        <a:pt x="209" y="4"/>
                      </a:lnTo>
                      <a:lnTo>
                        <a:pt x="200" y="9"/>
                      </a:lnTo>
                      <a:lnTo>
                        <a:pt x="189" y="13"/>
                      </a:lnTo>
                      <a:lnTo>
                        <a:pt x="172" y="15"/>
                      </a:lnTo>
                      <a:lnTo>
                        <a:pt x="163" y="12"/>
                      </a:lnTo>
                      <a:lnTo>
                        <a:pt x="152" y="13"/>
                      </a:lnTo>
                      <a:lnTo>
                        <a:pt x="144" y="15"/>
                      </a:lnTo>
                      <a:lnTo>
                        <a:pt x="133" y="23"/>
                      </a:lnTo>
                      <a:lnTo>
                        <a:pt x="124" y="32"/>
                      </a:lnTo>
                      <a:lnTo>
                        <a:pt x="109" y="38"/>
                      </a:lnTo>
                      <a:lnTo>
                        <a:pt x="87" y="35"/>
                      </a:lnTo>
                      <a:lnTo>
                        <a:pt x="76" y="42"/>
                      </a:lnTo>
                      <a:lnTo>
                        <a:pt x="67" y="45"/>
                      </a:lnTo>
                      <a:lnTo>
                        <a:pt x="54" y="46"/>
                      </a:lnTo>
                      <a:lnTo>
                        <a:pt x="0" y="56"/>
                      </a:lnTo>
                      <a:lnTo>
                        <a:pt x="58" y="52"/>
                      </a:lnTo>
                      <a:lnTo>
                        <a:pt x="69" y="56"/>
                      </a:lnTo>
                      <a:lnTo>
                        <a:pt x="79" y="59"/>
                      </a:lnTo>
                      <a:lnTo>
                        <a:pt x="86" y="59"/>
                      </a:lnTo>
                      <a:lnTo>
                        <a:pt x="94" y="56"/>
                      </a:lnTo>
                      <a:lnTo>
                        <a:pt x="105" y="51"/>
                      </a:lnTo>
                      <a:lnTo>
                        <a:pt x="120" y="49"/>
                      </a:lnTo>
                      <a:lnTo>
                        <a:pt x="135" y="44"/>
                      </a:lnTo>
                      <a:lnTo>
                        <a:pt x="144" y="45"/>
                      </a:lnTo>
                      <a:lnTo>
                        <a:pt x="155" y="46"/>
                      </a:lnTo>
                      <a:lnTo>
                        <a:pt x="179" y="42"/>
                      </a:lnTo>
                      <a:lnTo>
                        <a:pt x="191" y="39"/>
                      </a:lnTo>
                      <a:lnTo>
                        <a:pt x="206" y="32"/>
                      </a:lnTo>
                      <a:lnTo>
                        <a:pt x="222" y="32"/>
                      </a:lnTo>
                      <a:lnTo>
                        <a:pt x="240" y="32"/>
                      </a:lnTo>
                      <a:lnTo>
                        <a:pt x="254" y="33"/>
                      </a:lnTo>
                      <a:lnTo>
                        <a:pt x="266" y="31"/>
                      </a:lnTo>
                      <a:lnTo>
                        <a:pt x="278" y="26"/>
                      </a:lnTo>
                      <a:lnTo>
                        <a:pt x="291" y="30"/>
                      </a:lnTo>
                      <a:lnTo>
                        <a:pt x="302" y="24"/>
                      </a:lnTo>
                      <a:lnTo>
                        <a:pt x="311" y="26"/>
                      </a:lnTo>
                      <a:lnTo>
                        <a:pt x="324" y="27"/>
                      </a:lnTo>
                      <a:lnTo>
                        <a:pt x="338" y="28"/>
                      </a:lnTo>
                      <a:lnTo>
                        <a:pt x="358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7" name="Freeform 96">
                  <a:extLst>
                    <a:ext uri="{FF2B5EF4-FFF2-40B4-BE49-F238E27FC236}">
                      <a16:creationId xmlns:a16="http://schemas.microsoft.com/office/drawing/2014/main" id="{4DE167B7-1383-4095-9C84-1F20868DF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4" y="2000"/>
                  <a:ext cx="1488" cy="191"/>
                </a:xfrm>
                <a:custGeom>
                  <a:avLst/>
                  <a:gdLst>
                    <a:gd name="T0" fmla="*/ 1246 w 1488"/>
                    <a:gd name="T1" fmla="*/ 25 h 191"/>
                    <a:gd name="T2" fmla="*/ 1304 w 1488"/>
                    <a:gd name="T3" fmla="*/ 44 h 191"/>
                    <a:gd name="T4" fmla="*/ 1370 w 1488"/>
                    <a:gd name="T5" fmla="*/ 59 h 191"/>
                    <a:gd name="T6" fmla="*/ 1405 w 1488"/>
                    <a:gd name="T7" fmla="*/ 73 h 191"/>
                    <a:gd name="T8" fmla="*/ 1446 w 1488"/>
                    <a:gd name="T9" fmla="*/ 87 h 191"/>
                    <a:gd name="T10" fmla="*/ 1467 w 1488"/>
                    <a:gd name="T11" fmla="*/ 101 h 191"/>
                    <a:gd name="T12" fmla="*/ 1408 w 1488"/>
                    <a:gd name="T13" fmla="*/ 101 h 191"/>
                    <a:gd name="T14" fmla="*/ 1359 w 1488"/>
                    <a:gd name="T15" fmla="*/ 109 h 191"/>
                    <a:gd name="T16" fmla="*/ 1302 w 1488"/>
                    <a:gd name="T17" fmla="*/ 120 h 191"/>
                    <a:gd name="T18" fmla="*/ 1256 w 1488"/>
                    <a:gd name="T19" fmla="*/ 100 h 191"/>
                    <a:gd name="T20" fmla="*/ 1215 w 1488"/>
                    <a:gd name="T21" fmla="*/ 121 h 191"/>
                    <a:gd name="T22" fmla="*/ 1156 w 1488"/>
                    <a:gd name="T23" fmla="*/ 136 h 191"/>
                    <a:gd name="T24" fmla="*/ 1135 w 1488"/>
                    <a:gd name="T25" fmla="*/ 160 h 191"/>
                    <a:gd name="T26" fmla="*/ 1074 w 1488"/>
                    <a:gd name="T27" fmla="*/ 142 h 191"/>
                    <a:gd name="T28" fmla="*/ 970 w 1488"/>
                    <a:gd name="T29" fmla="*/ 139 h 191"/>
                    <a:gd name="T30" fmla="*/ 892 w 1488"/>
                    <a:gd name="T31" fmla="*/ 142 h 191"/>
                    <a:gd name="T32" fmla="*/ 778 w 1488"/>
                    <a:gd name="T33" fmla="*/ 129 h 191"/>
                    <a:gd name="T34" fmla="*/ 755 w 1488"/>
                    <a:gd name="T35" fmla="*/ 146 h 191"/>
                    <a:gd name="T36" fmla="*/ 771 w 1488"/>
                    <a:gd name="T37" fmla="*/ 170 h 191"/>
                    <a:gd name="T38" fmla="*/ 711 w 1488"/>
                    <a:gd name="T39" fmla="*/ 154 h 191"/>
                    <a:gd name="T40" fmla="*/ 687 w 1488"/>
                    <a:gd name="T41" fmla="*/ 177 h 191"/>
                    <a:gd name="T42" fmla="*/ 635 w 1488"/>
                    <a:gd name="T43" fmla="*/ 171 h 191"/>
                    <a:gd name="T44" fmla="*/ 577 w 1488"/>
                    <a:gd name="T45" fmla="*/ 159 h 191"/>
                    <a:gd name="T46" fmla="*/ 483 w 1488"/>
                    <a:gd name="T47" fmla="*/ 172 h 191"/>
                    <a:gd name="T48" fmla="*/ 394 w 1488"/>
                    <a:gd name="T49" fmla="*/ 177 h 191"/>
                    <a:gd name="T50" fmla="*/ 301 w 1488"/>
                    <a:gd name="T51" fmla="*/ 174 h 191"/>
                    <a:gd name="T52" fmla="*/ 222 w 1488"/>
                    <a:gd name="T53" fmla="*/ 174 h 191"/>
                    <a:gd name="T54" fmla="*/ 189 w 1488"/>
                    <a:gd name="T55" fmla="*/ 183 h 191"/>
                    <a:gd name="T56" fmla="*/ 140 w 1488"/>
                    <a:gd name="T57" fmla="*/ 174 h 191"/>
                    <a:gd name="T58" fmla="*/ 85 w 1488"/>
                    <a:gd name="T59" fmla="*/ 183 h 191"/>
                    <a:gd name="T60" fmla="*/ 49 w 1488"/>
                    <a:gd name="T61" fmla="*/ 166 h 191"/>
                    <a:gd name="T62" fmla="*/ 40 w 1488"/>
                    <a:gd name="T63" fmla="*/ 144 h 191"/>
                    <a:gd name="T64" fmla="*/ 98 w 1488"/>
                    <a:gd name="T65" fmla="*/ 146 h 191"/>
                    <a:gd name="T66" fmla="*/ 79 w 1488"/>
                    <a:gd name="T67" fmla="*/ 177 h 191"/>
                    <a:gd name="T68" fmla="*/ 132 w 1488"/>
                    <a:gd name="T69" fmla="*/ 159 h 191"/>
                    <a:gd name="T70" fmla="*/ 191 w 1488"/>
                    <a:gd name="T71" fmla="*/ 146 h 191"/>
                    <a:gd name="T72" fmla="*/ 246 w 1488"/>
                    <a:gd name="T73" fmla="*/ 149 h 191"/>
                    <a:gd name="T74" fmla="*/ 304 w 1488"/>
                    <a:gd name="T75" fmla="*/ 148 h 191"/>
                    <a:gd name="T76" fmla="*/ 379 w 1488"/>
                    <a:gd name="T77" fmla="*/ 135 h 191"/>
                    <a:gd name="T78" fmla="*/ 407 w 1488"/>
                    <a:gd name="T79" fmla="*/ 135 h 191"/>
                    <a:gd name="T80" fmla="*/ 518 w 1488"/>
                    <a:gd name="T81" fmla="*/ 124 h 191"/>
                    <a:gd name="T82" fmla="*/ 575 w 1488"/>
                    <a:gd name="T83" fmla="*/ 115 h 191"/>
                    <a:gd name="T84" fmla="*/ 631 w 1488"/>
                    <a:gd name="T85" fmla="*/ 93 h 191"/>
                    <a:gd name="T86" fmla="*/ 714 w 1488"/>
                    <a:gd name="T87" fmla="*/ 102 h 191"/>
                    <a:gd name="T88" fmla="*/ 783 w 1488"/>
                    <a:gd name="T89" fmla="*/ 118 h 191"/>
                    <a:gd name="T90" fmla="*/ 850 w 1488"/>
                    <a:gd name="T91" fmla="*/ 128 h 191"/>
                    <a:gd name="T92" fmla="*/ 940 w 1488"/>
                    <a:gd name="T93" fmla="*/ 130 h 191"/>
                    <a:gd name="T94" fmla="*/ 1005 w 1488"/>
                    <a:gd name="T95" fmla="*/ 127 h 191"/>
                    <a:gd name="T96" fmla="*/ 1047 w 1488"/>
                    <a:gd name="T97" fmla="*/ 106 h 191"/>
                    <a:gd name="T98" fmla="*/ 1088 w 1488"/>
                    <a:gd name="T99" fmla="*/ 106 h 191"/>
                    <a:gd name="T100" fmla="*/ 1139 w 1488"/>
                    <a:gd name="T101" fmla="*/ 111 h 191"/>
                    <a:gd name="T102" fmla="*/ 1166 w 1488"/>
                    <a:gd name="T103" fmla="*/ 96 h 191"/>
                    <a:gd name="T104" fmla="*/ 1208 w 1488"/>
                    <a:gd name="T105" fmla="*/ 87 h 191"/>
                    <a:gd name="T106" fmla="*/ 1211 w 1488"/>
                    <a:gd name="T107" fmla="*/ 49 h 191"/>
                    <a:gd name="T108" fmla="*/ 1209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1209" y="0"/>
                      </a:moveTo>
                      <a:lnTo>
                        <a:pt x="1221" y="4"/>
                      </a:lnTo>
                      <a:lnTo>
                        <a:pt x="1230" y="7"/>
                      </a:lnTo>
                      <a:lnTo>
                        <a:pt x="1238" y="12"/>
                      </a:lnTo>
                      <a:lnTo>
                        <a:pt x="1242" y="17"/>
                      </a:lnTo>
                      <a:lnTo>
                        <a:pt x="1246" y="25"/>
                      </a:lnTo>
                      <a:lnTo>
                        <a:pt x="1258" y="25"/>
                      </a:lnTo>
                      <a:lnTo>
                        <a:pt x="1266" y="28"/>
                      </a:lnTo>
                      <a:lnTo>
                        <a:pt x="1272" y="32"/>
                      </a:lnTo>
                      <a:lnTo>
                        <a:pt x="1281" y="36"/>
                      </a:lnTo>
                      <a:lnTo>
                        <a:pt x="1291" y="36"/>
                      </a:lnTo>
                      <a:lnTo>
                        <a:pt x="1304" y="44"/>
                      </a:lnTo>
                      <a:lnTo>
                        <a:pt x="1318" y="37"/>
                      </a:lnTo>
                      <a:lnTo>
                        <a:pt x="1310" y="53"/>
                      </a:lnTo>
                      <a:lnTo>
                        <a:pt x="1324" y="53"/>
                      </a:lnTo>
                      <a:lnTo>
                        <a:pt x="1342" y="54"/>
                      </a:lnTo>
                      <a:lnTo>
                        <a:pt x="1355" y="49"/>
                      </a:lnTo>
                      <a:lnTo>
                        <a:pt x="1370" y="59"/>
                      </a:lnTo>
                      <a:lnTo>
                        <a:pt x="1384" y="53"/>
                      </a:lnTo>
                      <a:lnTo>
                        <a:pt x="1388" y="54"/>
                      </a:lnTo>
                      <a:lnTo>
                        <a:pt x="1392" y="58"/>
                      </a:lnTo>
                      <a:lnTo>
                        <a:pt x="1397" y="63"/>
                      </a:lnTo>
                      <a:lnTo>
                        <a:pt x="1400" y="69"/>
                      </a:lnTo>
                      <a:lnTo>
                        <a:pt x="1405" y="73"/>
                      </a:lnTo>
                      <a:lnTo>
                        <a:pt x="1409" y="77"/>
                      </a:lnTo>
                      <a:lnTo>
                        <a:pt x="1418" y="77"/>
                      </a:lnTo>
                      <a:lnTo>
                        <a:pt x="1428" y="77"/>
                      </a:lnTo>
                      <a:lnTo>
                        <a:pt x="1433" y="81"/>
                      </a:lnTo>
                      <a:lnTo>
                        <a:pt x="1440" y="87"/>
                      </a:lnTo>
                      <a:lnTo>
                        <a:pt x="1446" y="87"/>
                      </a:lnTo>
                      <a:lnTo>
                        <a:pt x="1455" y="87"/>
                      </a:lnTo>
                      <a:lnTo>
                        <a:pt x="1467" y="87"/>
                      </a:lnTo>
                      <a:lnTo>
                        <a:pt x="1478" y="93"/>
                      </a:lnTo>
                      <a:lnTo>
                        <a:pt x="1487" y="106"/>
                      </a:lnTo>
                      <a:lnTo>
                        <a:pt x="1479" y="105"/>
                      </a:lnTo>
                      <a:lnTo>
                        <a:pt x="1467" y="101"/>
                      </a:lnTo>
                      <a:lnTo>
                        <a:pt x="1455" y="100"/>
                      </a:lnTo>
                      <a:lnTo>
                        <a:pt x="1445" y="101"/>
                      </a:lnTo>
                      <a:lnTo>
                        <a:pt x="1437" y="106"/>
                      </a:lnTo>
                      <a:lnTo>
                        <a:pt x="1428" y="108"/>
                      </a:lnTo>
                      <a:lnTo>
                        <a:pt x="1418" y="105"/>
                      </a:lnTo>
                      <a:lnTo>
                        <a:pt x="1408" y="101"/>
                      </a:lnTo>
                      <a:lnTo>
                        <a:pt x="1399" y="97"/>
                      </a:lnTo>
                      <a:lnTo>
                        <a:pt x="1390" y="97"/>
                      </a:lnTo>
                      <a:lnTo>
                        <a:pt x="1384" y="105"/>
                      </a:lnTo>
                      <a:lnTo>
                        <a:pt x="1379" y="111"/>
                      </a:lnTo>
                      <a:lnTo>
                        <a:pt x="1369" y="111"/>
                      </a:lnTo>
                      <a:lnTo>
                        <a:pt x="1359" y="109"/>
                      </a:lnTo>
                      <a:lnTo>
                        <a:pt x="1349" y="105"/>
                      </a:lnTo>
                      <a:lnTo>
                        <a:pt x="1339" y="102"/>
                      </a:lnTo>
                      <a:lnTo>
                        <a:pt x="1330" y="108"/>
                      </a:lnTo>
                      <a:lnTo>
                        <a:pt x="1321" y="114"/>
                      </a:lnTo>
                      <a:lnTo>
                        <a:pt x="1311" y="118"/>
                      </a:lnTo>
                      <a:lnTo>
                        <a:pt x="1302" y="120"/>
                      </a:lnTo>
                      <a:lnTo>
                        <a:pt x="1290" y="121"/>
                      </a:lnTo>
                      <a:lnTo>
                        <a:pt x="1277" y="123"/>
                      </a:lnTo>
                      <a:lnTo>
                        <a:pt x="1266" y="121"/>
                      </a:lnTo>
                      <a:lnTo>
                        <a:pt x="1252" y="118"/>
                      </a:lnTo>
                      <a:lnTo>
                        <a:pt x="1258" y="107"/>
                      </a:lnTo>
                      <a:lnTo>
                        <a:pt x="1256" y="100"/>
                      </a:lnTo>
                      <a:lnTo>
                        <a:pt x="1250" y="96"/>
                      </a:lnTo>
                      <a:lnTo>
                        <a:pt x="1249" y="104"/>
                      </a:lnTo>
                      <a:lnTo>
                        <a:pt x="1241" y="111"/>
                      </a:lnTo>
                      <a:lnTo>
                        <a:pt x="1233" y="114"/>
                      </a:lnTo>
                      <a:lnTo>
                        <a:pt x="1225" y="118"/>
                      </a:lnTo>
                      <a:lnTo>
                        <a:pt x="1215" y="121"/>
                      </a:lnTo>
                      <a:lnTo>
                        <a:pt x="1204" y="124"/>
                      </a:lnTo>
                      <a:lnTo>
                        <a:pt x="1190" y="126"/>
                      </a:lnTo>
                      <a:lnTo>
                        <a:pt x="1180" y="125"/>
                      </a:lnTo>
                      <a:lnTo>
                        <a:pt x="1169" y="126"/>
                      </a:lnTo>
                      <a:lnTo>
                        <a:pt x="1150" y="131"/>
                      </a:lnTo>
                      <a:lnTo>
                        <a:pt x="1156" y="136"/>
                      </a:lnTo>
                      <a:lnTo>
                        <a:pt x="1165" y="142"/>
                      </a:lnTo>
                      <a:lnTo>
                        <a:pt x="1181" y="153"/>
                      </a:lnTo>
                      <a:lnTo>
                        <a:pt x="1171" y="154"/>
                      </a:lnTo>
                      <a:lnTo>
                        <a:pt x="1162" y="156"/>
                      </a:lnTo>
                      <a:lnTo>
                        <a:pt x="1149" y="159"/>
                      </a:lnTo>
                      <a:lnTo>
                        <a:pt x="1135" y="160"/>
                      </a:lnTo>
                      <a:lnTo>
                        <a:pt x="1127" y="159"/>
                      </a:lnTo>
                      <a:lnTo>
                        <a:pt x="1121" y="154"/>
                      </a:lnTo>
                      <a:lnTo>
                        <a:pt x="1112" y="151"/>
                      </a:lnTo>
                      <a:lnTo>
                        <a:pt x="1101" y="150"/>
                      </a:lnTo>
                      <a:lnTo>
                        <a:pt x="1085" y="149"/>
                      </a:lnTo>
                      <a:lnTo>
                        <a:pt x="1074" y="142"/>
                      </a:lnTo>
                      <a:lnTo>
                        <a:pt x="1060" y="137"/>
                      </a:lnTo>
                      <a:lnTo>
                        <a:pt x="1047" y="133"/>
                      </a:lnTo>
                      <a:lnTo>
                        <a:pt x="1039" y="134"/>
                      </a:lnTo>
                      <a:lnTo>
                        <a:pt x="1009" y="135"/>
                      </a:lnTo>
                      <a:lnTo>
                        <a:pt x="985" y="139"/>
                      </a:lnTo>
                      <a:lnTo>
                        <a:pt x="970" y="139"/>
                      </a:lnTo>
                      <a:lnTo>
                        <a:pt x="957" y="140"/>
                      </a:lnTo>
                      <a:lnTo>
                        <a:pt x="937" y="152"/>
                      </a:lnTo>
                      <a:lnTo>
                        <a:pt x="926" y="152"/>
                      </a:lnTo>
                      <a:lnTo>
                        <a:pt x="915" y="149"/>
                      </a:lnTo>
                      <a:lnTo>
                        <a:pt x="902" y="145"/>
                      </a:lnTo>
                      <a:lnTo>
                        <a:pt x="892" y="142"/>
                      </a:lnTo>
                      <a:lnTo>
                        <a:pt x="857" y="139"/>
                      </a:lnTo>
                      <a:lnTo>
                        <a:pt x="833" y="137"/>
                      </a:lnTo>
                      <a:lnTo>
                        <a:pt x="817" y="135"/>
                      </a:lnTo>
                      <a:lnTo>
                        <a:pt x="805" y="134"/>
                      </a:lnTo>
                      <a:lnTo>
                        <a:pt x="792" y="132"/>
                      </a:lnTo>
                      <a:lnTo>
                        <a:pt x="778" y="129"/>
                      </a:lnTo>
                      <a:lnTo>
                        <a:pt x="768" y="126"/>
                      </a:lnTo>
                      <a:lnTo>
                        <a:pt x="752" y="121"/>
                      </a:lnTo>
                      <a:lnTo>
                        <a:pt x="744" y="127"/>
                      </a:lnTo>
                      <a:lnTo>
                        <a:pt x="739" y="134"/>
                      </a:lnTo>
                      <a:lnTo>
                        <a:pt x="744" y="142"/>
                      </a:lnTo>
                      <a:lnTo>
                        <a:pt x="755" y="146"/>
                      </a:lnTo>
                      <a:lnTo>
                        <a:pt x="742" y="146"/>
                      </a:lnTo>
                      <a:lnTo>
                        <a:pt x="749" y="152"/>
                      </a:lnTo>
                      <a:lnTo>
                        <a:pt x="759" y="159"/>
                      </a:lnTo>
                      <a:lnTo>
                        <a:pt x="774" y="166"/>
                      </a:lnTo>
                      <a:lnTo>
                        <a:pt x="787" y="172"/>
                      </a:lnTo>
                      <a:lnTo>
                        <a:pt x="771" y="170"/>
                      </a:lnTo>
                      <a:lnTo>
                        <a:pt x="756" y="166"/>
                      </a:lnTo>
                      <a:lnTo>
                        <a:pt x="742" y="162"/>
                      </a:lnTo>
                      <a:lnTo>
                        <a:pt x="733" y="157"/>
                      </a:lnTo>
                      <a:lnTo>
                        <a:pt x="728" y="156"/>
                      </a:lnTo>
                      <a:lnTo>
                        <a:pt x="720" y="154"/>
                      </a:lnTo>
                      <a:lnTo>
                        <a:pt x="711" y="154"/>
                      </a:lnTo>
                      <a:lnTo>
                        <a:pt x="700" y="156"/>
                      </a:lnTo>
                      <a:lnTo>
                        <a:pt x="689" y="159"/>
                      </a:lnTo>
                      <a:lnTo>
                        <a:pt x="680" y="159"/>
                      </a:lnTo>
                      <a:lnTo>
                        <a:pt x="668" y="159"/>
                      </a:lnTo>
                      <a:lnTo>
                        <a:pt x="677" y="170"/>
                      </a:lnTo>
                      <a:lnTo>
                        <a:pt x="687" y="177"/>
                      </a:lnTo>
                      <a:lnTo>
                        <a:pt x="699" y="183"/>
                      </a:lnTo>
                      <a:lnTo>
                        <a:pt x="686" y="180"/>
                      </a:lnTo>
                      <a:lnTo>
                        <a:pt x="673" y="178"/>
                      </a:lnTo>
                      <a:lnTo>
                        <a:pt x="660" y="176"/>
                      </a:lnTo>
                      <a:lnTo>
                        <a:pt x="649" y="173"/>
                      </a:lnTo>
                      <a:lnTo>
                        <a:pt x="635" y="171"/>
                      </a:lnTo>
                      <a:lnTo>
                        <a:pt x="619" y="169"/>
                      </a:lnTo>
                      <a:lnTo>
                        <a:pt x="604" y="169"/>
                      </a:lnTo>
                      <a:lnTo>
                        <a:pt x="593" y="165"/>
                      </a:lnTo>
                      <a:lnTo>
                        <a:pt x="590" y="162"/>
                      </a:lnTo>
                      <a:lnTo>
                        <a:pt x="586" y="159"/>
                      </a:lnTo>
                      <a:lnTo>
                        <a:pt x="577" y="159"/>
                      </a:lnTo>
                      <a:lnTo>
                        <a:pt x="562" y="163"/>
                      </a:lnTo>
                      <a:lnTo>
                        <a:pt x="545" y="165"/>
                      </a:lnTo>
                      <a:lnTo>
                        <a:pt x="528" y="169"/>
                      </a:lnTo>
                      <a:lnTo>
                        <a:pt x="518" y="171"/>
                      </a:lnTo>
                      <a:lnTo>
                        <a:pt x="502" y="171"/>
                      </a:lnTo>
                      <a:lnTo>
                        <a:pt x="483" y="172"/>
                      </a:lnTo>
                      <a:lnTo>
                        <a:pt x="469" y="175"/>
                      </a:lnTo>
                      <a:lnTo>
                        <a:pt x="452" y="180"/>
                      </a:lnTo>
                      <a:lnTo>
                        <a:pt x="438" y="183"/>
                      </a:lnTo>
                      <a:lnTo>
                        <a:pt x="425" y="186"/>
                      </a:lnTo>
                      <a:lnTo>
                        <a:pt x="413" y="183"/>
                      </a:lnTo>
                      <a:lnTo>
                        <a:pt x="394" y="177"/>
                      </a:lnTo>
                      <a:lnTo>
                        <a:pt x="377" y="180"/>
                      </a:lnTo>
                      <a:lnTo>
                        <a:pt x="363" y="180"/>
                      </a:lnTo>
                      <a:lnTo>
                        <a:pt x="347" y="180"/>
                      </a:lnTo>
                      <a:lnTo>
                        <a:pt x="332" y="180"/>
                      </a:lnTo>
                      <a:lnTo>
                        <a:pt x="311" y="174"/>
                      </a:lnTo>
                      <a:lnTo>
                        <a:pt x="301" y="174"/>
                      </a:lnTo>
                      <a:lnTo>
                        <a:pt x="289" y="173"/>
                      </a:lnTo>
                      <a:lnTo>
                        <a:pt x="267" y="176"/>
                      </a:lnTo>
                      <a:lnTo>
                        <a:pt x="256" y="178"/>
                      </a:lnTo>
                      <a:lnTo>
                        <a:pt x="247" y="177"/>
                      </a:lnTo>
                      <a:lnTo>
                        <a:pt x="235" y="175"/>
                      </a:lnTo>
                      <a:lnTo>
                        <a:pt x="222" y="174"/>
                      </a:lnTo>
                      <a:lnTo>
                        <a:pt x="213" y="174"/>
                      </a:lnTo>
                      <a:lnTo>
                        <a:pt x="209" y="176"/>
                      </a:lnTo>
                      <a:lnTo>
                        <a:pt x="209" y="183"/>
                      </a:lnTo>
                      <a:lnTo>
                        <a:pt x="205" y="186"/>
                      </a:lnTo>
                      <a:lnTo>
                        <a:pt x="197" y="186"/>
                      </a:lnTo>
                      <a:lnTo>
                        <a:pt x="189" y="183"/>
                      </a:lnTo>
                      <a:lnTo>
                        <a:pt x="182" y="177"/>
                      </a:lnTo>
                      <a:lnTo>
                        <a:pt x="177" y="171"/>
                      </a:lnTo>
                      <a:lnTo>
                        <a:pt x="173" y="168"/>
                      </a:lnTo>
                      <a:lnTo>
                        <a:pt x="160" y="168"/>
                      </a:lnTo>
                      <a:lnTo>
                        <a:pt x="151" y="168"/>
                      </a:lnTo>
                      <a:lnTo>
                        <a:pt x="140" y="174"/>
                      </a:lnTo>
                      <a:lnTo>
                        <a:pt x="130" y="178"/>
                      </a:lnTo>
                      <a:lnTo>
                        <a:pt x="119" y="183"/>
                      </a:lnTo>
                      <a:lnTo>
                        <a:pt x="112" y="184"/>
                      </a:lnTo>
                      <a:lnTo>
                        <a:pt x="105" y="186"/>
                      </a:lnTo>
                      <a:lnTo>
                        <a:pt x="98" y="186"/>
                      </a:lnTo>
                      <a:lnTo>
                        <a:pt x="85" y="183"/>
                      </a:lnTo>
                      <a:lnTo>
                        <a:pt x="43" y="190"/>
                      </a:lnTo>
                      <a:lnTo>
                        <a:pt x="56" y="183"/>
                      </a:lnTo>
                      <a:lnTo>
                        <a:pt x="64" y="180"/>
                      </a:lnTo>
                      <a:lnTo>
                        <a:pt x="67" y="174"/>
                      </a:lnTo>
                      <a:lnTo>
                        <a:pt x="64" y="170"/>
                      </a:lnTo>
                      <a:lnTo>
                        <a:pt x="49" y="166"/>
                      </a:lnTo>
                      <a:lnTo>
                        <a:pt x="39" y="163"/>
                      </a:lnTo>
                      <a:lnTo>
                        <a:pt x="26" y="159"/>
                      </a:lnTo>
                      <a:lnTo>
                        <a:pt x="16" y="152"/>
                      </a:lnTo>
                      <a:lnTo>
                        <a:pt x="0" y="145"/>
                      </a:lnTo>
                      <a:lnTo>
                        <a:pt x="24" y="145"/>
                      </a:lnTo>
                      <a:lnTo>
                        <a:pt x="40" y="144"/>
                      </a:lnTo>
                      <a:lnTo>
                        <a:pt x="54" y="142"/>
                      </a:lnTo>
                      <a:lnTo>
                        <a:pt x="67" y="140"/>
                      </a:lnTo>
                      <a:lnTo>
                        <a:pt x="75" y="140"/>
                      </a:lnTo>
                      <a:lnTo>
                        <a:pt x="82" y="142"/>
                      </a:lnTo>
                      <a:lnTo>
                        <a:pt x="89" y="142"/>
                      </a:lnTo>
                      <a:lnTo>
                        <a:pt x="98" y="146"/>
                      </a:lnTo>
                      <a:lnTo>
                        <a:pt x="107" y="149"/>
                      </a:lnTo>
                      <a:lnTo>
                        <a:pt x="95" y="153"/>
                      </a:lnTo>
                      <a:lnTo>
                        <a:pt x="85" y="159"/>
                      </a:lnTo>
                      <a:lnTo>
                        <a:pt x="79" y="165"/>
                      </a:lnTo>
                      <a:lnTo>
                        <a:pt x="77" y="171"/>
                      </a:lnTo>
                      <a:lnTo>
                        <a:pt x="79" y="177"/>
                      </a:lnTo>
                      <a:lnTo>
                        <a:pt x="88" y="175"/>
                      </a:lnTo>
                      <a:lnTo>
                        <a:pt x="95" y="173"/>
                      </a:lnTo>
                      <a:lnTo>
                        <a:pt x="101" y="168"/>
                      </a:lnTo>
                      <a:lnTo>
                        <a:pt x="110" y="163"/>
                      </a:lnTo>
                      <a:lnTo>
                        <a:pt x="122" y="160"/>
                      </a:lnTo>
                      <a:lnTo>
                        <a:pt x="132" y="159"/>
                      </a:lnTo>
                      <a:lnTo>
                        <a:pt x="146" y="160"/>
                      </a:lnTo>
                      <a:lnTo>
                        <a:pt x="155" y="159"/>
                      </a:lnTo>
                      <a:lnTo>
                        <a:pt x="164" y="159"/>
                      </a:lnTo>
                      <a:lnTo>
                        <a:pt x="173" y="156"/>
                      </a:lnTo>
                      <a:lnTo>
                        <a:pt x="183" y="151"/>
                      </a:lnTo>
                      <a:lnTo>
                        <a:pt x="191" y="146"/>
                      </a:lnTo>
                      <a:lnTo>
                        <a:pt x="200" y="142"/>
                      </a:lnTo>
                      <a:lnTo>
                        <a:pt x="208" y="142"/>
                      </a:lnTo>
                      <a:lnTo>
                        <a:pt x="215" y="146"/>
                      </a:lnTo>
                      <a:lnTo>
                        <a:pt x="225" y="149"/>
                      </a:lnTo>
                      <a:lnTo>
                        <a:pt x="234" y="149"/>
                      </a:lnTo>
                      <a:lnTo>
                        <a:pt x="246" y="149"/>
                      </a:lnTo>
                      <a:lnTo>
                        <a:pt x="256" y="147"/>
                      </a:lnTo>
                      <a:lnTo>
                        <a:pt x="267" y="145"/>
                      </a:lnTo>
                      <a:lnTo>
                        <a:pt x="276" y="144"/>
                      </a:lnTo>
                      <a:lnTo>
                        <a:pt x="284" y="145"/>
                      </a:lnTo>
                      <a:lnTo>
                        <a:pt x="295" y="146"/>
                      </a:lnTo>
                      <a:lnTo>
                        <a:pt x="304" y="148"/>
                      </a:lnTo>
                      <a:lnTo>
                        <a:pt x="316" y="146"/>
                      </a:lnTo>
                      <a:lnTo>
                        <a:pt x="329" y="145"/>
                      </a:lnTo>
                      <a:lnTo>
                        <a:pt x="344" y="144"/>
                      </a:lnTo>
                      <a:lnTo>
                        <a:pt x="359" y="142"/>
                      </a:lnTo>
                      <a:lnTo>
                        <a:pt x="369" y="139"/>
                      </a:lnTo>
                      <a:lnTo>
                        <a:pt x="379" y="135"/>
                      </a:lnTo>
                      <a:lnTo>
                        <a:pt x="387" y="131"/>
                      </a:lnTo>
                      <a:lnTo>
                        <a:pt x="395" y="129"/>
                      </a:lnTo>
                      <a:lnTo>
                        <a:pt x="401" y="129"/>
                      </a:lnTo>
                      <a:lnTo>
                        <a:pt x="409" y="130"/>
                      </a:lnTo>
                      <a:lnTo>
                        <a:pt x="428" y="133"/>
                      </a:lnTo>
                      <a:lnTo>
                        <a:pt x="407" y="135"/>
                      </a:lnTo>
                      <a:lnTo>
                        <a:pt x="412" y="142"/>
                      </a:lnTo>
                      <a:lnTo>
                        <a:pt x="420" y="150"/>
                      </a:lnTo>
                      <a:lnTo>
                        <a:pt x="428" y="151"/>
                      </a:lnTo>
                      <a:lnTo>
                        <a:pt x="531" y="134"/>
                      </a:lnTo>
                      <a:lnTo>
                        <a:pt x="537" y="131"/>
                      </a:lnTo>
                      <a:lnTo>
                        <a:pt x="518" y="124"/>
                      </a:lnTo>
                      <a:lnTo>
                        <a:pt x="531" y="121"/>
                      </a:lnTo>
                      <a:lnTo>
                        <a:pt x="540" y="120"/>
                      </a:lnTo>
                      <a:lnTo>
                        <a:pt x="546" y="114"/>
                      </a:lnTo>
                      <a:lnTo>
                        <a:pt x="555" y="111"/>
                      </a:lnTo>
                      <a:lnTo>
                        <a:pt x="565" y="114"/>
                      </a:lnTo>
                      <a:lnTo>
                        <a:pt x="575" y="115"/>
                      </a:lnTo>
                      <a:lnTo>
                        <a:pt x="584" y="120"/>
                      </a:lnTo>
                      <a:lnTo>
                        <a:pt x="593" y="114"/>
                      </a:lnTo>
                      <a:lnTo>
                        <a:pt x="602" y="106"/>
                      </a:lnTo>
                      <a:lnTo>
                        <a:pt x="611" y="100"/>
                      </a:lnTo>
                      <a:lnTo>
                        <a:pt x="621" y="96"/>
                      </a:lnTo>
                      <a:lnTo>
                        <a:pt x="631" y="93"/>
                      </a:lnTo>
                      <a:lnTo>
                        <a:pt x="641" y="91"/>
                      </a:lnTo>
                      <a:lnTo>
                        <a:pt x="657" y="93"/>
                      </a:lnTo>
                      <a:lnTo>
                        <a:pt x="670" y="94"/>
                      </a:lnTo>
                      <a:lnTo>
                        <a:pt x="683" y="97"/>
                      </a:lnTo>
                      <a:lnTo>
                        <a:pt x="699" y="99"/>
                      </a:lnTo>
                      <a:lnTo>
                        <a:pt x="714" y="102"/>
                      </a:lnTo>
                      <a:lnTo>
                        <a:pt x="727" y="104"/>
                      </a:lnTo>
                      <a:lnTo>
                        <a:pt x="737" y="109"/>
                      </a:lnTo>
                      <a:lnTo>
                        <a:pt x="749" y="112"/>
                      </a:lnTo>
                      <a:lnTo>
                        <a:pt x="760" y="112"/>
                      </a:lnTo>
                      <a:lnTo>
                        <a:pt x="772" y="115"/>
                      </a:lnTo>
                      <a:lnTo>
                        <a:pt x="783" y="118"/>
                      </a:lnTo>
                      <a:lnTo>
                        <a:pt x="796" y="121"/>
                      </a:lnTo>
                      <a:lnTo>
                        <a:pt x="808" y="121"/>
                      </a:lnTo>
                      <a:lnTo>
                        <a:pt x="820" y="121"/>
                      </a:lnTo>
                      <a:lnTo>
                        <a:pt x="830" y="121"/>
                      </a:lnTo>
                      <a:lnTo>
                        <a:pt x="838" y="124"/>
                      </a:lnTo>
                      <a:lnTo>
                        <a:pt x="850" y="128"/>
                      </a:lnTo>
                      <a:lnTo>
                        <a:pt x="862" y="128"/>
                      </a:lnTo>
                      <a:lnTo>
                        <a:pt x="877" y="128"/>
                      </a:lnTo>
                      <a:lnTo>
                        <a:pt x="889" y="128"/>
                      </a:lnTo>
                      <a:lnTo>
                        <a:pt x="905" y="128"/>
                      </a:lnTo>
                      <a:lnTo>
                        <a:pt x="933" y="133"/>
                      </a:lnTo>
                      <a:lnTo>
                        <a:pt x="940" y="130"/>
                      </a:lnTo>
                      <a:lnTo>
                        <a:pt x="946" y="125"/>
                      </a:lnTo>
                      <a:lnTo>
                        <a:pt x="954" y="121"/>
                      </a:lnTo>
                      <a:lnTo>
                        <a:pt x="962" y="121"/>
                      </a:lnTo>
                      <a:lnTo>
                        <a:pt x="973" y="121"/>
                      </a:lnTo>
                      <a:lnTo>
                        <a:pt x="985" y="125"/>
                      </a:lnTo>
                      <a:lnTo>
                        <a:pt x="1005" y="127"/>
                      </a:lnTo>
                      <a:lnTo>
                        <a:pt x="1014" y="123"/>
                      </a:lnTo>
                      <a:lnTo>
                        <a:pt x="1020" y="118"/>
                      </a:lnTo>
                      <a:lnTo>
                        <a:pt x="1027" y="117"/>
                      </a:lnTo>
                      <a:lnTo>
                        <a:pt x="1036" y="115"/>
                      </a:lnTo>
                      <a:lnTo>
                        <a:pt x="1044" y="112"/>
                      </a:lnTo>
                      <a:lnTo>
                        <a:pt x="1047" y="106"/>
                      </a:lnTo>
                      <a:lnTo>
                        <a:pt x="1053" y="97"/>
                      </a:lnTo>
                      <a:lnTo>
                        <a:pt x="1060" y="94"/>
                      </a:lnTo>
                      <a:lnTo>
                        <a:pt x="1070" y="91"/>
                      </a:lnTo>
                      <a:lnTo>
                        <a:pt x="1078" y="91"/>
                      </a:lnTo>
                      <a:lnTo>
                        <a:pt x="1082" y="96"/>
                      </a:lnTo>
                      <a:lnTo>
                        <a:pt x="1088" y="106"/>
                      </a:lnTo>
                      <a:lnTo>
                        <a:pt x="1094" y="104"/>
                      </a:lnTo>
                      <a:lnTo>
                        <a:pt x="1101" y="103"/>
                      </a:lnTo>
                      <a:lnTo>
                        <a:pt x="1109" y="104"/>
                      </a:lnTo>
                      <a:lnTo>
                        <a:pt x="1117" y="108"/>
                      </a:lnTo>
                      <a:lnTo>
                        <a:pt x="1127" y="111"/>
                      </a:lnTo>
                      <a:lnTo>
                        <a:pt x="1139" y="111"/>
                      </a:lnTo>
                      <a:lnTo>
                        <a:pt x="1130" y="102"/>
                      </a:lnTo>
                      <a:lnTo>
                        <a:pt x="1126" y="96"/>
                      </a:lnTo>
                      <a:lnTo>
                        <a:pt x="1135" y="97"/>
                      </a:lnTo>
                      <a:lnTo>
                        <a:pt x="1151" y="102"/>
                      </a:lnTo>
                      <a:lnTo>
                        <a:pt x="1165" y="101"/>
                      </a:lnTo>
                      <a:lnTo>
                        <a:pt x="1166" y="96"/>
                      </a:lnTo>
                      <a:lnTo>
                        <a:pt x="1168" y="90"/>
                      </a:lnTo>
                      <a:lnTo>
                        <a:pt x="1171" y="87"/>
                      </a:lnTo>
                      <a:lnTo>
                        <a:pt x="1179" y="83"/>
                      </a:lnTo>
                      <a:lnTo>
                        <a:pt x="1187" y="83"/>
                      </a:lnTo>
                      <a:lnTo>
                        <a:pt x="1198" y="84"/>
                      </a:lnTo>
                      <a:lnTo>
                        <a:pt x="1208" y="87"/>
                      </a:lnTo>
                      <a:lnTo>
                        <a:pt x="1218" y="83"/>
                      </a:lnTo>
                      <a:lnTo>
                        <a:pt x="1230" y="78"/>
                      </a:lnTo>
                      <a:lnTo>
                        <a:pt x="1238" y="72"/>
                      </a:lnTo>
                      <a:lnTo>
                        <a:pt x="1229" y="59"/>
                      </a:lnTo>
                      <a:lnTo>
                        <a:pt x="1221" y="55"/>
                      </a:lnTo>
                      <a:lnTo>
                        <a:pt x="1211" y="49"/>
                      </a:lnTo>
                      <a:lnTo>
                        <a:pt x="1205" y="46"/>
                      </a:lnTo>
                      <a:lnTo>
                        <a:pt x="1200" y="40"/>
                      </a:lnTo>
                      <a:lnTo>
                        <a:pt x="1197" y="34"/>
                      </a:lnTo>
                      <a:lnTo>
                        <a:pt x="1195" y="28"/>
                      </a:lnTo>
                      <a:lnTo>
                        <a:pt x="1193" y="21"/>
                      </a:lnTo>
                      <a:lnTo>
                        <a:pt x="120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grpSp>
            <p:nvGrpSpPr>
              <p:cNvPr id="131" name="Group 97">
                <a:extLst>
                  <a:ext uri="{FF2B5EF4-FFF2-40B4-BE49-F238E27FC236}">
                    <a16:creationId xmlns:a16="http://schemas.microsoft.com/office/drawing/2014/main" id="{EA538682-55D8-4D52-9380-505430521F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" y="2010"/>
                <a:ext cx="1488" cy="191"/>
                <a:chOff x="449" y="2010"/>
                <a:chExt cx="1488" cy="191"/>
              </a:xfrm>
            </p:grpSpPr>
            <p:sp>
              <p:nvSpPr>
                <p:cNvPr id="144" name="Freeform 98">
                  <a:extLst>
                    <a:ext uri="{FF2B5EF4-FFF2-40B4-BE49-F238E27FC236}">
                      <a16:creationId xmlns:a16="http://schemas.microsoft.com/office/drawing/2014/main" id="{8D4526AC-E22F-459A-92F7-062C63A99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5" y="2062"/>
                  <a:ext cx="359" cy="60"/>
                </a:xfrm>
                <a:custGeom>
                  <a:avLst/>
                  <a:gdLst>
                    <a:gd name="T0" fmla="*/ 0 w 359"/>
                    <a:gd name="T1" fmla="*/ 30 h 60"/>
                    <a:gd name="T2" fmla="*/ 25 w 359"/>
                    <a:gd name="T3" fmla="*/ 23 h 60"/>
                    <a:gd name="T4" fmla="*/ 31 w 359"/>
                    <a:gd name="T5" fmla="*/ 15 h 60"/>
                    <a:gd name="T6" fmla="*/ 41 w 359"/>
                    <a:gd name="T7" fmla="*/ 13 h 60"/>
                    <a:gd name="T8" fmla="*/ 49 w 359"/>
                    <a:gd name="T9" fmla="*/ 11 h 60"/>
                    <a:gd name="T10" fmla="*/ 58 w 359"/>
                    <a:gd name="T11" fmla="*/ 9 h 60"/>
                    <a:gd name="T12" fmla="*/ 67 w 359"/>
                    <a:gd name="T13" fmla="*/ 9 h 60"/>
                    <a:gd name="T14" fmla="*/ 80 w 359"/>
                    <a:gd name="T15" fmla="*/ 9 h 60"/>
                    <a:gd name="T16" fmla="*/ 90 w 359"/>
                    <a:gd name="T17" fmla="*/ 6 h 60"/>
                    <a:gd name="T18" fmla="*/ 98 w 359"/>
                    <a:gd name="T19" fmla="*/ 5 h 60"/>
                    <a:gd name="T20" fmla="*/ 113 w 359"/>
                    <a:gd name="T21" fmla="*/ 6 h 60"/>
                    <a:gd name="T22" fmla="*/ 122 w 359"/>
                    <a:gd name="T23" fmla="*/ 2 h 60"/>
                    <a:gd name="T24" fmla="*/ 131 w 359"/>
                    <a:gd name="T25" fmla="*/ 0 h 60"/>
                    <a:gd name="T26" fmla="*/ 140 w 359"/>
                    <a:gd name="T27" fmla="*/ 0 h 60"/>
                    <a:gd name="T28" fmla="*/ 149 w 359"/>
                    <a:gd name="T29" fmla="*/ 4 h 60"/>
                    <a:gd name="T30" fmla="*/ 158 w 359"/>
                    <a:gd name="T31" fmla="*/ 9 h 60"/>
                    <a:gd name="T32" fmla="*/ 169 w 359"/>
                    <a:gd name="T33" fmla="*/ 13 h 60"/>
                    <a:gd name="T34" fmla="*/ 186 w 359"/>
                    <a:gd name="T35" fmla="*/ 15 h 60"/>
                    <a:gd name="T36" fmla="*/ 195 w 359"/>
                    <a:gd name="T37" fmla="*/ 12 h 60"/>
                    <a:gd name="T38" fmla="*/ 206 w 359"/>
                    <a:gd name="T39" fmla="*/ 13 h 60"/>
                    <a:gd name="T40" fmla="*/ 214 w 359"/>
                    <a:gd name="T41" fmla="*/ 15 h 60"/>
                    <a:gd name="T42" fmla="*/ 225 w 359"/>
                    <a:gd name="T43" fmla="*/ 23 h 60"/>
                    <a:gd name="T44" fmla="*/ 234 w 359"/>
                    <a:gd name="T45" fmla="*/ 32 h 60"/>
                    <a:gd name="T46" fmla="*/ 249 w 359"/>
                    <a:gd name="T47" fmla="*/ 38 h 60"/>
                    <a:gd name="T48" fmla="*/ 271 w 359"/>
                    <a:gd name="T49" fmla="*/ 35 h 60"/>
                    <a:gd name="T50" fmla="*/ 282 w 359"/>
                    <a:gd name="T51" fmla="*/ 42 h 60"/>
                    <a:gd name="T52" fmla="*/ 291 w 359"/>
                    <a:gd name="T53" fmla="*/ 45 h 60"/>
                    <a:gd name="T54" fmla="*/ 304 w 359"/>
                    <a:gd name="T55" fmla="*/ 46 h 60"/>
                    <a:gd name="T56" fmla="*/ 358 w 359"/>
                    <a:gd name="T57" fmla="*/ 56 h 60"/>
                    <a:gd name="T58" fmla="*/ 300 w 359"/>
                    <a:gd name="T59" fmla="*/ 52 h 60"/>
                    <a:gd name="T60" fmla="*/ 289 w 359"/>
                    <a:gd name="T61" fmla="*/ 56 h 60"/>
                    <a:gd name="T62" fmla="*/ 279 w 359"/>
                    <a:gd name="T63" fmla="*/ 59 h 60"/>
                    <a:gd name="T64" fmla="*/ 272 w 359"/>
                    <a:gd name="T65" fmla="*/ 59 h 60"/>
                    <a:gd name="T66" fmla="*/ 264 w 359"/>
                    <a:gd name="T67" fmla="*/ 56 h 60"/>
                    <a:gd name="T68" fmla="*/ 253 w 359"/>
                    <a:gd name="T69" fmla="*/ 51 h 60"/>
                    <a:gd name="T70" fmla="*/ 238 w 359"/>
                    <a:gd name="T71" fmla="*/ 49 h 60"/>
                    <a:gd name="T72" fmla="*/ 223 w 359"/>
                    <a:gd name="T73" fmla="*/ 44 h 60"/>
                    <a:gd name="T74" fmla="*/ 214 w 359"/>
                    <a:gd name="T75" fmla="*/ 45 h 60"/>
                    <a:gd name="T76" fmla="*/ 203 w 359"/>
                    <a:gd name="T77" fmla="*/ 46 h 60"/>
                    <a:gd name="T78" fmla="*/ 179 w 359"/>
                    <a:gd name="T79" fmla="*/ 42 h 60"/>
                    <a:gd name="T80" fmla="*/ 167 w 359"/>
                    <a:gd name="T81" fmla="*/ 39 h 60"/>
                    <a:gd name="T82" fmla="*/ 152 w 359"/>
                    <a:gd name="T83" fmla="*/ 32 h 60"/>
                    <a:gd name="T84" fmla="*/ 136 w 359"/>
                    <a:gd name="T85" fmla="*/ 32 h 60"/>
                    <a:gd name="T86" fmla="*/ 118 w 359"/>
                    <a:gd name="T87" fmla="*/ 32 h 60"/>
                    <a:gd name="T88" fmla="*/ 104 w 359"/>
                    <a:gd name="T89" fmla="*/ 33 h 60"/>
                    <a:gd name="T90" fmla="*/ 92 w 359"/>
                    <a:gd name="T91" fmla="*/ 31 h 60"/>
                    <a:gd name="T92" fmla="*/ 80 w 359"/>
                    <a:gd name="T93" fmla="*/ 26 h 60"/>
                    <a:gd name="T94" fmla="*/ 67 w 359"/>
                    <a:gd name="T95" fmla="*/ 30 h 60"/>
                    <a:gd name="T96" fmla="*/ 56 w 359"/>
                    <a:gd name="T97" fmla="*/ 24 h 60"/>
                    <a:gd name="T98" fmla="*/ 47 w 359"/>
                    <a:gd name="T99" fmla="*/ 26 h 60"/>
                    <a:gd name="T100" fmla="*/ 34 w 359"/>
                    <a:gd name="T101" fmla="*/ 27 h 60"/>
                    <a:gd name="T102" fmla="*/ 20 w 359"/>
                    <a:gd name="T103" fmla="*/ 28 h 60"/>
                    <a:gd name="T104" fmla="*/ 0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0" y="30"/>
                      </a:moveTo>
                      <a:lnTo>
                        <a:pt x="25" y="23"/>
                      </a:lnTo>
                      <a:lnTo>
                        <a:pt x="31" y="15"/>
                      </a:lnTo>
                      <a:lnTo>
                        <a:pt x="41" y="13"/>
                      </a:lnTo>
                      <a:lnTo>
                        <a:pt x="49" y="11"/>
                      </a:lnTo>
                      <a:lnTo>
                        <a:pt x="58" y="9"/>
                      </a:lnTo>
                      <a:lnTo>
                        <a:pt x="67" y="9"/>
                      </a:lnTo>
                      <a:lnTo>
                        <a:pt x="80" y="9"/>
                      </a:lnTo>
                      <a:lnTo>
                        <a:pt x="90" y="6"/>
                      </a:lnTo>
                      <a:lnTo>
                        <a:pt x="98" y="5"/>
                      </a:lnTo>
                      <a:lnTo>
                        <a:pt x="113" y="6"/>
                      </a:lnTo>
                      <a:lnTo>
                        <a:pt x="122" y="2"/>
                      </a:lnTo>
                      <a:lnTo>
                        <a:pt x="131" y="0"/>
                      </a:lnTo>
                      <a:lnTo>
                        <a:pt x="140" y="0"/>
                      </a:lnTo>
                      <a:lnTo>
                        <a:pt x="149" y="4"/>
                      </a:lnTo>
                      <a:lnTo>
                        <a:pt x="158" y="9"/>
                      </a:lnTo>
                      <a:lnTo>
                        <a:pt x="169" y="13"/>
                      </a:lnTo>
                      <a:lnTo>
                        <a:pt x="186" y="15"/>
                      </a:lnTo>
                      <a:lnTo>
                        <a:pt x="195" y="12"/>
                      </a:lnTo>
                      <a:lnTo>
                        <a:pt x="206" y="13"/>
                      </a:lnTo>
                      <a:lnTo>
                        <a:pt x="214" y="15"/>
                      </a:lnTo>
                      <a:lnTo>
                        <a:pt x="225" y="23"/>
                      </a:lnTo>
                      <a:lnTo>
                        <a:pt x="234" y="32"/>
                      </a:lnTo>
                      <a:lnTo>
                        <a:pt x="249" y="38"/>
                      </a:lnTo>
                      <a:lnTo>
                        <a:pt x="271" y="35"/>
                      </a:lnTo>
                      <a:lnTo>
                        <a:pt x="282" y="42"/>
                      </a:lnTo>
                      <a:lnTo>
                        <a:pt x="291" y="45"/>
                      </a:lnTo>
                      <a:lnTo>
                        <a:pt x="304" y="46"/>
                      </a:lnTo>
                      <a:lnTo>
                        <a:pt x="358" y="56"/>
                      </a:lnTo>
                      <a:lnTo>
                        <a:pt x="300" y="52"/>
                      </a:lnTo>
                      <a:lnTo>
                        <a:pt x="289" y="56"/>
                      </a:lnTo>
                      <a:lnTo>
                        <a:pt x="279" y="59"/>
                      </a:lnTo>
                      <a:lnTo>
                        <a:pt x="272" y="59"/>
                      </a:lnTo>
                      <a:lnTo>
                        <a:pt x="264" y="56"/>
                      </a:lnTo>
                      <a:lnTo>
                        <a:pt x="253" y="51"/>
                      </a:lnTo>
                      <a:lnTo>
                        <a:pt x="238" y="49"/>
                      </a:lnTo>
                      <a:lnTo>
                        <a:pt x="223" y="44"/>
                      </a:lnTo>
                      <a:lnTo>
                        <a:pt x="214" y="45"/>
                      </a:lnTo>
                      <a:lnTo>
                        <a:pt x="203" y="46"/>
                      </a:lnTo>
                      <a:lnTo>
                        <a:pt x="179" y="42"/>
                      </a:lnTo>
                      <a:lnTo>
                        <a:pt x="167" y="39"/>
                      </a:lnTo>
                      <a:lnTo>
                        <a:pt x="152" y="32"/>
                      </a:lnTo>
                      <a:lnTo>
                        <a:pt x="136" y="32"/>
                      </a:lnTo>
                      <a:lnTo>
                        <a:pt x="118" y="32"/>
                      </a:lnTo>
                      <a:lnTo>
                        <a:pt x="104" y="33"/>
                      </a:lnTo>
                      <a:lnTo>
                        <a:pt x="92" y="31"/>
                      </a:lnTo>
                      <a:lnTo>
                        <a:pt x="80" y="26"/>
                      </a:lnTo>
                      <a:lnTo>
                        <a:pt x="67" y="30"/>
                      </a:lnTo>
                      <a:lnTo>
                        <a:pt x="56" y="24"/>
                      </a:lnTo>
                      <a:lnTo>
                        <a:pt x="47" y="26"/>
                      </a:lnTo>
                      <a:lnTo>
                        <a:pt x="34" y="27"/>
                      </a:lnTo>
                      <a:lnTo>
                        <a:pt x="20" y="28"/>
                      </a:lnTo>
                      <a:lnTo>
                        <a:pt x="0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5" name="Freeform 99">
                  <a:extLst>
                    <a:ext uri="{FF2B5EF4-FFF2-40B4-BE49-F238E27FC236}">
                      <a16:creationId xmlns:a16="http://schemas.microsoft.com/office/drawing/2014/main" id="{8B02CD6F-B279-437E-9531-B626DA983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" y="2010"/>
                  <a:ext cx="1488" cy="191"/>
                </a:xfrm>
                <a:custGeom>
                  <a:avLst/>
                  <a:gdLst>
                    <a:gd name="T0" fmla="*/ 241 w 1488"/>
                    <a:gd name="T1" fmla="*/ 25 h 191"/>
                    <a:gd name="T2" fmla="*/ 183 w 1488"/>
                    <a:gd name="T3" fmla="*/ 44 h 191"/>
                    <a:gd name="T4" fmla="*/ 117 w 1488"/>
                    <a:gd name="T5" fmla="*/ 59 h 191"/>
                    <a:gd name="T6" fmla="*/ 82 w 1488"/>
                    <a:gd name="T7" fmla="*/ 73 h 191"/>
                    <a:gd name="T8" fmla="*/ 41 w 1488"/>
                    <a:gd name="T9" fmla="*/ 87 h 191"/>
                    <a:gd name="T10" fmla="*/ 20 w 1488"/>
                    <a:gd name="T11" fmla="*/ 101 h 191"/>
                    <a:gd name="T12" fmla="*/ 79 w 1488"/>
                    <a:gd name="T13" fmla="*/ 101 h 191"/>
                    <a:gd name="T14" fmla="*/ 128 w 1488"/>
                    <a:gd name="T15" fmla="*/ 109 h 191"/>
                    <a:gd name="T16" fmla="*/ 185 w 1488"/>
                    <a:gd name="T17" fmla="*/ 120 h 191"/>
                    <a:gd name="T18" fmla="*/ 231 w 1488"/>
                    <a:gd name="T19" fmla="*/ 100 h 191"/>
                    <a:gd name="T20" fmla="*/ 272 w 1488"/>
                    <a:gd name="T21" fmla="*/ 121 h 191"/>
                    <a:gd name="T22" fmla="*/ 331 w 1488"/>
                    <a:gd name="T23" fmla="*/ 136 h 191"/>
                    <a:gd name="T24" fmla="*/ 352 w 1488"/>
                    <a:gd name="T25" fmla="*/ 160 h 191"/>
                    <a:gd name="T26" fmla="*/ 413 w 1488"/>
                    <a:gd name="T27" fmla="*/ 142 h 191"/>
                    <a:gd name="T28" fmla="*/ 517 w 1488"/>
                    <a:gd name="T29" fmla="*/ 139 h 191"/>
                    <a:gd name="T30" fmla="*/ 595 w 1488"/>
                    <a:gd name="T31" fmla="*/ 142 h 191"/>
                    <a:gd name="T32" fmla="*/ 709 w 1488"/>
                    <a:gd name="T33" fmla="*/ 129 h 191"/>
                    <a:gd name="T34" fmla="*/ 732 w 1488"/>
                    <a:gd name="T35" fmla="*/ 146 h 191"/>
                    <a:gd name="T36" fmla="*/ 716 w 1488"/>
                    <a:gd name="T37" fmla="*/ 170 h 191"/>
                    <a:gd name="T38" fmla="*/ 776 w 1488"/>
                    <a:gd name="T39" fmla="*/ 154 h 191"/>
                    <a:gd name="T40" fmla="*/ 800 w 1488"/>
                    <a:gd name="T41" fmla="*/ 177 h 191"/>
                    <a:gd name="T42" fmla="*/ 852 w 1488"/>
                    <a:gd name="T43" fmla="*/ 171 h 191"/>
                    <a:gd name="T44" fmla="*/ 910 w 1488"/>
                    <a:gd name="T45" fmla="*/ 159 h 191"/>
                    <a:gd name="T46" fmla="*/ 1004 w 1488"/>
                    <a:gd name="T47" fmla="*/ 172 h 191"/>
                    <a:gd name="T48" fmla="*/ 1093 w 1488"/>
                    <a:gd name="T49" fmla="*/ 177 h 191"/>
                    <a:gd name="T50" fmla="*/ 1186 w 1488"/>
                    <a:gd name="T51" fmla="*/ 174 h 191"/>
                    <a:gd name="T52" fmla="*/ 1265 w 1488"/>
                    <a:gd name="T53" fmla="*/ 174 h 191"/>
                    <a:gd name="T54" fmla="*/ 1298 w 1488"/>
                    <a:gd name="T55" fmla="*/ 183 h 191"/>
                    <a:gd name="T56" fmla="*/ 1347 w 1488"/>
                    <a:gd name="T57" fmla="*/ 174 h 191"/>
                    <a:gd name="T58" fmla="*/ 1402 w 1488"/>
                    <a:gd name="T59" fmla="*/ 183 h 191"/>
                    <a:gd name="T60" fmla="*/ 1438 w 1488"/>
                    <a:gd name="T61" fmla="*/ 166 h 191"/>
                    <a:gd name="T62" fmla="*/ 1447 w 1488"/>
                    <a:gd name="T63" fmla="*/ 144 h 191"/>
                    <a:gd name="T64" fmla="*/ 1389 w 1488"/>
                    <a:gd name="T65" fmla="*/ 146 h 191"/>
                    <a:gd name="T66" fmla="*/ 1408 w 1488"/>
                    <a:gd name="T67" fmla="*/ 177 h 191"/>
                    <a:gd name="T68" fmla="*/ 1355 w 1488"/>
                    <a:gd name="T69" fmla="*/ 159 h 191"/>
                    <a:gd name="T70" fmla="*/ 1296 w 1488"/>
                    <a:gd name="T71" fmla="*/ 146 h 191"/>
                    <a:gd name="T72" fmla="*/ 1241 w 1488"/>
                    <a:gd name="T73" fmla="*/ 149 h 191"/>
                    <a:gd name="T74" fmla="*/ 1183 w 1488"/>
                    <a:gd name="T75" fmla="*/ 148 h 191"/>
                    <a:gd name="T76" fmla="*/ 1108 w 1488"/>
                    <a:gd name="T77" fmla="*/ 135 h 191"/>
                    <a:gd name="T78" fmla="*/ 1080 w 1488"/>
                    <a:gd name="T79" fmla="*/ 135 h 191"/>
                    <a:gd name="T80" fmla="*/ 969 w 1488"/>
                    <a:gd name="T81" fmla="*/ 124 h 191"/>
                    <a:gd name="T82" fmla="*/ 912 w 1488"/>
                    <a:gd name="T83" fmla="*/ 115 h 191"/>
                    <a:gd name="T84" fmla="*/ 856 w 1488"/>
                    <a:gd name="T85" fmla="*/ 93 h 191"/>
                    <a:gd name="T86" fmla="*/ 773 w 1488"/>
                    <a:gd name="T87" fmla="*/ 102 h 191"/>
                    <a:gd name="T88" fmla="*/ 704 w 1488"/>
                    <a:gd name="T89" fmla="*/ 118 h 191"/>
                    <a:gd name="T90" fmla="*/ 637 w 1488"/>
                    <a:gd name="T91" fmla="*/ 128 h 191"/>
                    <a:gd name="T92" fmla="*/ 547 w 1488"/>
                    <a:gd name="T93" fmla="*/ 130 h 191"/>
                    <a:gd name="T94" fmla="*/ 482 w 1488"/>
                    <a:gd name="T95" fmla="*/ 127 h 191"/>
                    <a:gd name="T96" fmla="*/ 440 w 1488"/>
                    <a:gd name="T97" fmla="*/ 106 h 191"/>
                    <a:gd name="T98" fmla="*/ 399 w 1488"/>
                    <a:gd name="T99" fmla="*/ 106 h 191"/>
                    <a:gd name="T100" fmla="*/ 348 w 1488"/>
                    <a:gd name="T101" fmla="*/ 111 h 191"/>
                    <a:gd name="T102" fmla="*/ 321 w 1488"/>
                    <a:gd name="T103" fmla="*/ 96 h 191"/>
                    <a:gd name="T104" fmla="*/ 279 w 1488"/>
                    <a:gd name="T105" fmla="*/ 87 h 191"/>
                    <a:gd name="T106" fmla="*/ 276 w 1488"/>
                    <a:gd name="T107" fmla="*/ 49 h 191"/>
                    <a:gd name="T108" fmla="*/ 278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278" y="0"/>
                      </a:moveTo>
                      <a:lnTo>
                        <a:pt x="266" y="4"/>
                      </a:lnTo>
                      <a:lnTo>
                        <a:pt x="257" y="7"/>
                      </a:lnTo>
                      <a:lnTo>
                        <a:pt x="249" y="12"/>
                      </a:lnTo>
                      <a:lnTo>
                        <a:pt x="245" y="17"/>
                      </a:lnTo>
                      <a:lnTo>
                        <a:pt x="241" y="25"/>
                      </a:lnTo>
                      <a:lnTo>
                        <a:pt x="229" y="25"/>
                      </a:lnTo>
                      <a:lnTo>
                        <a:pt x="221" y="28"/>
                      </a:lnTo>
                      <a:lnTo>
                        <a:pt x="215" y="32"/>
                      </a:lnTo>
                      <a:lnTo>
                        <a:pt x="206" y="36"/>
                      </a:lnTo>
                      <a:lnTo>
                        <a:pt x="196" y="36"/>
                      </a:lnTo>
                      <a:lnTo>
                        <a:pt x="183" y="44"/>
                      </a:lnTo>
                      <a:lnTo>
                        <a:pt x="169" y="37"/>
                      </a:lnTo>
                      <a:lnTo>
                        <a:pt x="177" y="53"/>
                      </a:lnTo>
                      <a:lnTo>
                        <a:pt x="163" y="53"/>
                      </a:lnTo>
                      <a:lnTo>
                        <a:pt x="145" y="54"/>
                      </a:lnTo>
                      <a:lnTo>
                        <a:pt x="132" y="49"/>
                      </a:lnTo>
                      <a:lnTo>
                        <a:pt x="117" y="59"/>
                      </a:lnTo>
                      <a:lnTo>
                        <a:pt x="103" y="53"/>
                      </a:lnTo>
                      <a:lnTo>
                        <a:pt x="99" y="54"/>
                      </a:lnTo>
                      <a:lnTo>
                        <a:pt x="95" y="58"/>
                      </a:lnTo>
                      <a:lnTo>
                        <a:pt x="90" y="63"/>
                      </a:lnTo>
                      <a:lnTo>
                        <a:pt x="87" y="69"/>
                      </a:lnTo>
                      <a:lnTo>
                        <a:pt x="82" y="73"/>
                      </a:lnTo>
                      <a:lnTo>
                        <a:pt x="78" y="77"/>
                      </a:lnTo>
                      <a:lnTo>
                        <a:pt x="69" y="77"/>
                      </a:lnTo>
                      <a:lnTo>
                        <a:pt x="59" y="77"/>
                      </a:lnTo>
                      <a:lnTo>
                        <a:pt x="54" y="81"/>
                      </a:lnTo>
                      <a:lnTo>
                        <a:pt x="47" y="87"/>
                      </a:lnTo>
                      <a:lnTo>
                        <a:pt x="41" y="87"/>
                      </a:lnTo>
                      <a:lnTo>
                        <a:pt x="32" y="87"/>
                      </a:lnTo>
                      <a:lnTo>
                        <a:pt x="20" y="87"/>
                      </a:lnTo>
                      <a:lnTo>
                        <a:pt x="9" y="93"/>
                      </a:lnTo>
                      <a:lnTo>
                        <a:pt x="0" y="106"/>
                      </a:lnTo>
                      <a:lnTo>
                        <a:pt x="8" y="105"/>
                      </a:lnTo>
                      <a:lnTo>
                        <a:pt x="20" y="101"/>
                      </a:lnTo>
                      <a:lnTo>
                        <a:pt x="32" y="100"/>
                      </a:lnTo>
                      <a:lnTo>
                        <a:pt x="42" y="101"/>
                      </a:lnTo>
                      <a:lnTo>
                        <a:pt x="50" y="106"/>
                      </a:lnTo>
                      <a:lnTo>
                        <a:pt x="59" y="108"/>
                      </a:lnTo>
                      <a:lnTo>
                        <a:pt x="69" y="105"/>
                      </a:lnTo>
                      <a:lnTo>
                        <a:pt x="79" y="101"/>
                      </a:lnTo>
                      <a:lnTo>
                        <a:pt x="88" y="97"/>
                      </a:lnTo>
                      <a:lnTo>
                        <a:pt x="97" y="97"/>
                      </a:lnTo>
                      <a:lnTo>
                        <a:pt x="103" y="105"/>
                      </a:lnTo>
                      <a:lnTo>
                        <a:pt x="108" y="111"/>
                      </a:lnTo>
                      <a:lnTo>
                        <a:pt x="118" y="111"/>
                      </a:lnTo>
                      <a:lnTo>
                        <a:pt x="128" y="109"/>
                      </a:lnTo>
                      <a:lnTo>
                        <a:pt x="138" y="105"/>
                      </a:lnTo>
                      <a:lnTo>
                        <a:pt x="148" y="102"/>
                      </a:lnTo>
                      <a:lnTo>
                        <a:pt x="157" y="108"/>
                      </a:lnTo>
                      <a:lnTo>
                        <a:pt x="166" y="114"/>
                      </a:lnTo>
                      <a:lnTo>
                        <a:pt x="176" y="118"/>
                      </a:lnTo>
                      <a:lnTo>
                        <a:pt x="185" y="120"/>
                      </a:lnTo>
                      <a:lnTo>
                        <a:pt x="197" y="121"/>
                      </a:lnTo>
                      <a:lnTo>
                        <a:pt x="210" y="123"/>
                      </a:lnTo>
                      <a:lnTo>
                        <a:pt x="221" y="121"/>
                      </a:lnTo>
                      <a:lnTo>
                        <a:pt x="235" y="118"/>
                      </a:lnTo>
                      <a:lnTo>
                        <a:pt x="229" y="107"/>
                      </a:lnTo>
                      <a:lnTo>
                        <a:pt x="231" y="100"/>
                      </a:lnTo>
                      <a:lnTo>
                        <a:pt x="237" y="96"/>
                      </a:lnTo>
                      <a:lnTo>
                        <a:pt x="238" y="104"/>
                      </a:lnTo>
                      <a:lnTo>
                        <a:pt x="246" y="111"/>
                      </a:lnTo>
                      <a:lnTo>
                        <a:pt x="254" y="114"/>
                      </a:lnTo>
                      <a:lnTo>
                        <a:pt x="262" y="118"/>
                      </a:lnTo>
                      <a:lnTo>
                        <a:pt x="272" y="121"/>
                      </a:lnTo>
                      <a:lnTo>
                        <a:pt x="283" y="124"/>
                      </a:lnTo>
                      <a:lnTo>
                        <a:pt x="297" y="126"/>
                      </a:lnTo>
                      <a:lnTo>
                        <a:pt x="307" y="125"/>
                      </a:lnTo>
                      <a:lnTo>
                        <a:pt x="318" y="126"/>
                      </a:lnTo>
                      <a:lnTo>
                        <a:pt x="337" y="131"/>
                      </a:lnTo>
                      <a:lnTo>
                        <a:pt x="331" y="136"/>
                      </a:lnTo>
                      <a:lnTo>
                        <a:pt x="322" y="142"/>
                      </a:lnTo>
                      <a:lnTo>
                        <a:pt x="306" y="153"/>
                      </a:lnTo>
                      <a:lnTo>
                        <a:pt x="316" y="154"/>
                      </a:lnTo>
                      <a:lnTo>
                        <a:pt x="325" y="156"/>
                      </a:lnTo>
                      <a:lnTo>
                        <a:pt x="338" y="159"/>
                      </a:lnTo>
                      <a:lnTo>
                        <a:pt x="352" y="160"/>
                      </a:lnTo>
                      <a:lnTo>
                        <a:pt x="360" y="159"/>
                      </a:lnTo>
                      <a:lnTo>
                        <a:pt x="366" y="154"/>
                      </a:lnTo>
                      <a:lnTo>
                        <a:pt x="375" y="151"/>
                      </a:lnTo>
                      <a:lnTo>
                        <a:pt x="386" y="150"/>
                      </a:lnTo>
                      <a:lnTo>
                        <a:pt x="402" y="149"/>
                      </a:lnTo>
                      <a:lnTo>
                        <a:pt x="413" y="142"/>
                      </a:lnTo>
                      <a:lnTo>
                        <a:pt x="427" y="137"/>
                      </a:lnTo>
                      <a:lnTo>
                        <a:pt x="440" y="133"/>
                      </a:lnTo>
                      <a:lnTo>
                        <a:pt x="448" y="134"/>
                      </a:lnTo>
                      <a:lnTo>
                        <a:pt x="478" y="135"/>
                      </a:lnTo>
                      <a:lnTo>
                        <a:pt x="502" y="139"/>
                      </a:lnTo>
                      <a:lnTo>
                        <a:pt x="517" y="139"/>
                      </a:lnTo>
                      <a:lnTo>
                        <a:pt x="530" y="140"/>
                      </a:lnTo>
                      <a:lnTo>
                        <a:pt x="550" y="152"/>
                      </a:lnTo>
                      <a:lnTo>
                        <a:pt x="561" y="152"/>
                      </a:lnTo>
                      <a:lnTo>
                        <a:pt x="572" y="149"/>
                      </a:lnTo>
                      <a:lnTo>
                        <a:pt x="585" y="145"/>
                      </a:lnTo>
                      <a:lnTo>
                        <a:pt x="595" y="142"/>
                      </a:lnTo>
                      <a:lnTo>
                        <a:pt x="630" y="139"/>
                      </a:lnTo>
                      <a:lnTo>
                        <a:pt x="654" y="137"/>
                      </a:lnTo>
                      <a:lnTo>
                        <a:pt x="670" y="135"/>
                      </a:lnTo>
                      <a:lnTo>
                        <a:pt x="682" y="134"/>
                      </a:lnTo>
                      <a:lnTo>
                        <a:pt x="695" y="132"/>
                      </a:lnTo>
                      <a:lnTo>
                        <a:pt x="709" y="129"/>
                      </a:lnTo>
                      <a:lnTo>
                        <a:pt x="719" y="126"/>
                      </a:lnTo>
                      <a:lnTo>
                        <a:pt x="735" y="121"/>
                      </a:lnTo>
                      <a:lnTo>
                        <a:pt x="743" y="127"/>
                      </a:lnTo>
                      <a:lnTo>
                        <a:pt x="748" y="134"/>
                      </a:lnTo>
                      <a:lnTo>
                        <a:pt x="743" y="142"/>
                      </a:lnTo>
                      <a:lnTo>
                        <a:pt x="732" y="146"/>
                      </a:lnTo>
                      <a:lnTo>
                        <a:pt x="745" y="146"/>
                      </a:lnTo>
                      <a:lnTo>
                        <a:pt x="738" y="152"/>
                      </a:lnTo>
                      <a:lnTo>
                        <a:pt x="728" y="159"/>
                      </a:lnTo>
                      <a:lnTo>
                        <a:pt x="713" y="166"/>
                      </a:lnTo>
                      <a:lnTo>
                        <a:pt x="700" y="172"/>
                      </a:lnTo>
                      <a:lnTo>
                        <a:pt x="716" y="170"/>
                      </a:lnTo>
                      <a:lnTo>
                        <a:pt x="731" y="166"/>
                      </a:lnTo>
                      <a:lnTo>
                        <a:pt x="745" y="162"/>
                      </a:lnTo>
                      <a:lnTo>
                        <a:pt x="754" y="157"/>
                      </a:lnTo>
                      <a:lnTo>
                        <a:pt x="759" y="156"/>
                      </a:lnTo>
                      <a:lnTo>
                        <a:pt x="767" y="154"/>
                      </a:lnTo>
                      <a:lnTo>
                        <a:pt x="776" y="154"/>
                      </a:lnTo>
                      <a:lnTo>
                        <a:pt x="787" y="156"/>
                      </a:lnTo>
                      <a:lnTo>
                        <a:pt x="798" y="159"/>
                      </a:lnTo>
                      <a:lnTo>
                        <a:pt x="807" y="159"/>
                      </a:lnTo>
                      <a:lnTo>
                        <a:pt x="819" y="159"/>
                      </a:lnTo>
                      <a:lnTo>
                        <a:pt x="810" y="170"/>
                      </a:lnTo>
                      <a:lnTo>
                        <a:pt x="800" y="177"/>
                      </a:lnTo>
                      <a:lnTo>
                        <a:pt x="788" y="183"/>
                      </a:lnTo>
                      <a:lnTo>
                        <a:pt x="801" y="180"/>
                      </a:lnTo>
                      <a:lnTo>
                        <a:pt x="814" y="178"/>
                      </a:lnTo>
                      <a:lnTo>
                        <a:pt x="827" y="176"/>
                      </a:lnTo>
                      <a:lnTo>
                        <a:pt x="838" y="173"/>
                      </a:lnTo>
                      <a:lnTo>
                        <a:pt x="852" y="171"/>
                      </a:lnTo>
                      <a:lnTo>
                        <a:pt x="868" y="169"/>
                      </a:lnTo>
                      <a:lnTo>
                        <a:pt x="883" y="169"/>
                      </a:lnTo>
                      <a:lnTo>
                        <a:pt x="894" y="165"/>
                      </a:lnTo>
                      <a:lnTo>
                        <a:pt x="897" y="162"/>
                      </a:lnTo>
                      <a:lnTo>
                        <a:pt x="901" y="159"/>
                      </a:lnTo>
                      <a:lnTo>
                        <a:pt x="910" y="159"/>
                      </a:lnTo>
                      <a:lnTo>
                        <a:pt x="925" y="163"/>
                      </a:lnTo>
                      <a:lnTo>
                        <a:pt x="942" y="165"/>
                      </a:lnTo>
                      <a:lnTo>
                        <a:pt x="959" y="169"/>
                      </a:lnTo>
                      <a:lnTo>
                        <a:pt x="969" y="171"/>
                      </a:lnTo>
                      <a:lnTo>
                        <a:pt x="985" y="171"/>
                      </a:lnTo>
                      <a:lnTo>
                        <a:pt x="1004" y="172"/>
                      </a:lnTo>
                      <a:lnTo>
                        <a:pt x="1018" y="175"/>
                      </a:lnTo>
                      <a:lnTo>
                        <a:pt x="1035" y="180"/>
                      </a:lnTo>
                      <a:lnTo>
                        <a:pt x="1049" y="183"/>
                      </a:lnTo>
                      <a:lnTo>
                        <a:pt x="1062" y="186"/>
                      </a:lnTo>
                      <a:lnTo>
                        <a:pt x="1074" y="183"/>
                      </a:lnTo>
                      <a:lnTo>
                        <a:pt x="1093" y="177"/>
                      </a:lnTo>
                      <a:lnTo>
                        <a:pt x="1110" y="180"/>
                      </a:lnTo>
                      <a:lnTo>
                        <a:pt x="1124" y="180"/>
                      </a:lnTo>
                      <a:lnTo>
                        <a:pt x="1140" y="180"/>
                      </a:lnTo>
                      <a:lnTo>
                        <a:pt x="1155" y="180"/>
                      </a:lnTo>
                      <a:lnTo>
                        <a:pt x="1176" y="174"/>
                      </a:lnTo>
                      <a:lnTo>
                        <a:pt x="1186" y="174"/>
                      </a:lnTo>
                      <a:lnTo>
                        <a:pt x="1198" y="173"/>
                      </a:lnTo>
                      <a:lnTo>
                        <a:pt x="1220" y="176"/>
                      </a:lnTo>
                      <a:lnTo>
                        <a:pt x="1231" y="178"/>
                      </a:lnTo>
                      <a:lnTo>
                        <a:pt x="1240" y="177"/>
                      </a:lnTo>
                      <a:lnTo>
                        <a:pt x="1252" y="175"/>
                      </a:lnTo>
                      <a:lnTo>
                        <a:pt x="1265" y="174"/>
                      </a:lnTo>
                      <a:lnTo>
                        <a:pt x="1274" y="174"/>
                      </a:lnTo>
                      <a:lnTo>
                        <a:pt x="1278" y="176"/>
                      </a:lnTo>
                      <a:lnTo>
                        <a:pt x="1278" y="183"/>
                      </a:lnTo>
                      <a:lnTo>
                        <a:pt x="1282" y="186"/>
                      </a:lnTo>
                      <a:lnTo>
                        <a:pt x="1290" y="186"/>
                      </a:lnTo>
                      <a:lnTo>
                        <a:pt x="1298" y="183"/>
                      </a:lnTo>
                      <a:lnTo>
                        <a:pt x="1305" y="177"/>
                      </a:lnTo>
                      <a:lnTo>
                        <a:pt x="1310" y="171"/>
                      </a:lnTo>
                      <a:lnTo>
                        <a:pt x="1314" y="168"/>
                      </a:lnTo>
                      <a:lnTo>
                        <a:pt x="1327" y="168"/>
                      </a:lnTo>
                      <a:lnTo>
                        <a:pt x="1336" y="168"/>
                      </a:lnTo>
                      <a:lnTo>
                        <a:pt x="1347" y="174"/>
                      </a:lnTo>
                      <a:lnTo>
                        <a:pt x="1357" y="178"/>
                      </a:lnTo>
                      <a:lnTo>
                        <a:pt x="1368" y="183"/>
                      </a:lnTo>
                      <a:lnTo>
                        <a:pt x="1375" y="184"/>
                      </a:lnTo>
                      <a:lnTo>
                        <a:pt x="1382" y="186"/>
                      </a:lnTo>
                      <a:lnTo>
                        <a:pt x="1389" y="186"/>
                      </a:lnTo>
                      <a:lnTo>
                        <a:pt x="1402" y="183"/>
                      </a:lnTo>
                      <a:lnTo>
                        <a:pt x="1444" y="190"/>
                      </a:lnTo>
                      <a:lnTo>
                        <a:pt x="1431" y="183"/>
                      </a:lnTo>
                      <a:lnTo>
                        <a:pt x="1423" y="180"/>
                      </a:lnTo>
                      <a:lnTo>
                        <a:pt x="1420" y="174"/>
                      </a:lnTo>
                      <a:lnTo>
                        <a:pt x="1423" y="170"/>
                      </a:lnTo>
                      <a:lnTo>
                        <a:pt x="1438" y="166"/>
                      </a:lnTo>
                      <a:lnTo>
                        <a:pt x="1448" y="163"/>
                      </a:lnTo>
                      <a:lnTo>
                        <a:pt x="1461" y="159"/>
                      </a:lnTo>
                      <a:lnTo>
                        <a:pt x="1471" y="152"/>
                      </a:lnTo>
                      <a:lnTo>
                        <a:pt x="1487" y="145"/>
                      </a:lnTo>
                      <a:lnTo>
                        <a:pt x="1463" y="145"/>
                      </a:lnTo>
                      <a:lnTo>
                        <a:pt x="1447" y="144"/>
                      </a:lnTo>
                      <a:lnTo>
                        <a:pt x="1433" y="142"/>
                      </a:lnTo>
                      <a:lnTo>
                        <a:pt x="1420" y="140"/>
                      </a:lnTo>
                      <a:lnTo>
                        <a:pt x="1412" y="140"/>
                      </a:lnTo>
                      <a:lnTo>
                        <a:pt x="1405" y="142"/>
                      </a:lnTo>
                      <a:lnTo>
                        <a:pt x="1398" y="142"/>
                      </a:lnTo>
                      <a:lnTo>
                        <a:pt x="1389" y="146"/>
                      </a:lnTo>
                      <a:lnTo>
                        <a:pt x="1380" y="149"/>
                      </a:lnTo>
                      <a:lnTo>
                        <a:pt x="1392" y="153"/>
                      </a:lnTo>
                      <a:lnTo>
                        <a:pt x="1402" y="159"/>
                      </a:lnTo>
                      <a:lnTo>
                        <a:pt x="1408" y="165"/>
                      </a:lnTo>
                      <a:lnTo>
                        <a:pt x="1410" y="171"/>
                      </a:lnTo>
                      <a:lnTo>
                        <a:pt x="1408" y="177"/>
                      </a:lnTo>
                      <a:lnTo>
                        <a:pt x="1399" y="175"/>
                      </a:lnTo>
                      <a:lnTo>
                        <a:pt x="1392" y="173"/>
                      </a:lnTo>
                      <a:lnTo>
                        <a:pt x="1386" y="168"/>
                      </a:lnTo>
                      <a:lnTo>
                        <a:pt x="1377" y="163"/>
                      </a:lnTo>
                      <a:lnTo>
                        <a:pt x="1365" y="160"/>
                      </a:lnTo>
                      <a:lnTo>
                        <a:pt x="1355" y="159"/>
                      </a:lnTo>
                      <a:lnTo>
                        <a:pt x="1341" y="160"/>
                      </a:lnTo>
                      <a:lnTo>
                        <a:pt x="1332" y="159"/>
                      </a:lnTo>
                      <a:lnTo>
                        <a:pt x="1323" y="159"/>
                      </a:lnTo>
                      <a:lnTo>
                        <a:pt x="1314" y="156"/>
                      </a:lnTo>
                      <a:lnTo>
                        <a:pt x="1304" y="151"/>
                      </a:lnTo>
                      <a:lnTo>
                        <a:pt x="1296" y="146"/>
                      </a:lnTo>
                      <a:lnTo>
                        <a:pt x="1287" y="142"/>
                      </a:lnTo>
                      <a:lnTo>
                        <a:pt x="1279" y="142"/>
                      </a:lnTo>
                      <a:lnTo>
                        <a:pt x="1272" y="146"/>
                      </a:lnTo>
                      <a:lnTo>
                        <a:pt x="1262" y="149"/>
                      </a:lnTo>
                      <a:lnTo>
                        <a:pt x="1253" y="149"/>
                      </a:lnTo>
                      <a:lnTo>
                        <a:pt x="1241" y="149"/>
                      </a:lnTo>
                      <a:lnTo>
                        <a:pt x="1231" y="147"/>
                      </a:lnTo>
                      <a:lnTo>
                        <a:pt x="1220" y="145"/>
                      </a:lnTo>
                      <a:lnTo>
                        <a:pt x="1211" y="144"/>
                      </a:lnTo>
                      <a:lnTo>
                        <a:pt x="1203" y="145"/>
                      </a:lnTo>
                      <a:lnTo>
                        <a:pt x="1192" y="146"/>
                      </a:lnTo>
                      <a:lnTo>
                        <a:pt x="1183" y="148"/>
                      </a:lnTo>
                      <a:lnTo>
                        <a:pt x="1171" y="146"/>
                      </a:lnTo>
                      <a:lnTo>
                        <a:pt x="1158" y="145"/>
                      </a:lnTo>
                      <a:lnTo>
                        <a:pt x="1143" y="144"/>
                      </a:lnTo>
                      <a:lnTo>
                        <a:pt x="1128" y="142"/>
                      </a:lnTo>
                      <a:lnTo>
                        <a:pt x="1118" y="139"/>
                      </a:lnTo>
                      <a:lnTo>
                        <a:pt x="1108" y="135"/>
                      </a:lnTo>
                      <a:lnTo>
                        <a:pt x="1100" y="131"/>
                      </a:lnTo>
                      <a:lnTo>
                        <a:pt x="1092" y="129"/>
                      </a:lnTo>
                      <a:lnTo>
                        <a:pt x="1086" y="129"/>
                      </a:lnTo>
                      <a:lnTo>
                        <a:pt x="1078" y="130"/>
                      </a:lnTo>
                      <a:lnTo>
                        <a:pt x="1059" y="133"/>
                      </a:lnTo>
                      <a:lnTo>
                        <a:pt x="1080" y="135"/>
                      </a:lnTo>
                      <a:lnTo>
                        <a:pt x="1075" y="142"/>
                      </a:lnTo>
                      <a:lnTo>
                        <a:pt x="1067" y="150"/>
                      </a:lnTo>
                      <a:lnTo>
                        <a:pt x="1059" y="151"/>
                      </a:lnTo>
                      <a:lnTo>
                        <a:pt x="956" y="134"/>
                      </a:lnTo>
                      <a:lnTo>
                        <a:pt x="950" y="131"/>
                      </a:lnTo>
                      <a:lnTo>
                        <a:pt x="969" y="124"/>
                      </a:lnTo>
                      <a:lnTo>
                        <a:pt x="956" y="121"/>
                      </a:lnTo>
                      <a:lnTo>
                        <a:pt x="947" y="120"/>
                      </a:lnTo>
                      <a:lnTo>
                        <a:pt x="941" y="114"/>
                      </a:lnTo>
                      <a:lnTo>
                        <a:pt x="932" y="111"/>
                      </a:lnTo>
                      <a:lnTo>
                        <a:pt x="922" y="114"/>
                      </a:lnTo>
                      <a:lnTo>
                        <a:pt x="912" y="115"/>
                      </a:lnTo>
                      <a:lnTo>
                        <a:pt x="903" y="120"/>
                      </a:lnTo>
                      <a:lnTo>
                        <a:pt x="894" y="114"/>
                      </a:lnTo>
                      <a:lnTo>
                        <a:pt x="885" y="106"/>
                      </a:lnTo>
                      <a:lnTo>
                        <a:pt x="876" y="100"/>
                      </a:lnTo>
                      <a:lnTo>
                        <a:pt x="866" y="96"/>
                      </a:lnTo>
                      <a:lnTo>
                        <a:pt x="856" y="93"/>
                      </a:lnTo>
                      <a:lnTo>
                        <a:pt x="846" y="91"/>
                      </a:lnTo>
                      <a:lnTo>
                        <a:pt x="830" y="93"/>
                      </a:lnTo>
                      <a:lnTo>
                        <a:pt x="817" y="94"/>
                      </a:lnTo>
                      <a:lnTo>
                        <a:pt x="804" y="97"/>
                      </a:lnTo>
                      <a:lnTo>
                        <a:pt x="788" y="99"/>
                      </a:lnTo>
                      <a:lnTo>
                        <a:pt x="773" y="102"/>
                      </a:lnTo>
                      <a:lnTo>
                        <a:pt x="760" y="104"/>
                      </a:lnTo>
                      <a:lnTo>
                        <a:pt x="750" y="109"/>
                      </a:lnTo>
                      <a:lnTo>
                        <a:pt x="738" y="112"/>
                      </a:lnTo>
                      <a:lnTo>
                        <a:pt x="727" y="112"/>
                      </a:lnTo>
                      <a:lnTo>
                        <a:pt x="715" y="115"/>
                      </a:lnTo>
                      <a:lnTo>
                        <a:pt x="704" y="118"/>
                      </a:lnTo>
                      <a:lnTo>
                        <a:pt x="691" y="121"/>
                      </a:lnTo>
                      <a:lnTo>
                        <a:pt x="679" y="121"/>
                      </a:lnTo>
                      <a:lnTo>
                        <a:pt x="667" y="121"/>
                      </a:lnTo>
                      <a:lnTo>
                        <a:pt x="657" y="121"/>
                      </a:lnTo>
                      <a:lnTo>
                        <a:pt x="649" y="124"/>
                      </a:lnTo>
                      <a:lnTo>
                        <a:pt x="637" y="128"/>
                      </a:lnTo>
                      <a:lnTo>
                        <a:pt x="625" y="128"/>
                      </a:lnTo>
                      <a:lnTo>
                        <a:pt x="610" y="128"/>
                      </a:lnTo>
                      <a:lnTo>
                        <a:pt x="598" y="128"/>
                      </a:lnTo>
                      <a:lnTo>
                        <a:pt x="582" y="128"/>
                      </a:lnTo>
                      <a:lnTo>
                        <a:pt x="554" y="133"/>
                      </a:lnTo>
                      <a:lnTo>
                        <a:pt x="547" y="130"/>
                      </a:lnTo>
                      <a:lnTo>
                        <a:pt x="541" y="125"/>
                      </a:lnTo>
                      <a:lnTo>
                        <a:pt x="533" y="121"/>
                      </a:lnTo>
                      <a:lnTo>
                        <a:pt x="525" y="121"/>
                      </a:lnTo>
                      <a:lnTo>
                        <a:pt x="514" y="121"/>
                      </a:lnTo>
                      <a:lnTo>
                        <a:pt x="502" y="125"/>
                      </a:lnTo>
                      <a:lnTo>
                        <a:pt x="482" y="127"/>
                      </a:lnTo>
                      <a:lnTo>
                        <a:pt x="473" y="123"/>
                      </a:lnTo>
                      <a:lnTo>
                        <a:pt x="467" y="118"/>
                      </a:lnTo>
                      <a:lnTo>
                        <a:pt x="460" y="117"/>
                      </a:lnTo>
                      <a:lnTo>
                        <a:pt x="451" y="115"/>
                      </a:lnTo>
                      <a:lnTo>
                        <a:pt x="443" y="112"/>
                      </a:lnTo>
                      <a:lnTo>
                        <a:pt x="440" y="106"/>
                      </a:lnTo>
                      <a:lnTo>
                        <a:pt x="434" y="97"/>
                      </a:lnTo>
                      <a:lnTo>
                        <a:pt x="427" y="94"/>
                      </a:lnTo>
                      <a:lnTo>
                        <a:pt x="417" y="91"/>
                      </a:lnTo>
                      <a:lnTo>
                        <a:pt x="409" y="91"/>
                      </a:lnTo>
                      <a:lnTo>
                        <a:pt x="405" y="96"/>
                      </a:lnTo>
                      <a:lnTo>
                        <a:pt x="399" y="106"/>
                      </a:lnTo>
                      <a:lnTo>
                        <a:pt x="393" y="104"/>
                      </a:lnTo>
                      <a:lnTo>
                        <a:pt x="386" y="103"/>
                      </a:lnTo>
                      <a:lnTo>
                        <a:pt x="378" y="104"/>
                      </a:lnTo>
                      <a:lnTo>
                        <a:pt x="370" y="108"/>
                      </a:lnTo>
                      <a:lnTo>
                        <a:pt x="360" y="111"/>
                      </a:lnTo>
                      <a:lnTo>
                        <a:pt x="348" y="111"/>
                      </a:lnTo>
                      <a:lnTo>
                        <a:pt x="357" y="102"/>
                      </a:lnTo>
                      <a:lnTo>
                        <a:pt x="361" y="96"/>
                      </a:lnTo>
                      <a:lnTo>
                        <a:pt x="352" y="97"/>
                      </a:lnTo>
                      <a:lnTo>
                        <a:pt x="336" y="102"/>
                      </a:lnTo>
                      <a:lnTo>
                        <a:pt x="322" y="101"/>
                      </a:lnTo>
                      <a:lnTo>
                        <a:pt x="321" y="96"/>
                      </a:lnTo>
                      <a:lnTo>
                        <a:pt x="319" y="90"/>
                      </a:lnTo>
                      <a:lnTo>
                        <a:pt x="316" y="87"/>
                      </a:lnTo>
                      <a:lnTo>
                        <a:pt x="308" y="83"/>
                      </a:lnTo>
                      <a:lnTo>
                        <a:pt x="300" y="83"/>
                      </a:lnTo>
                      <a:lnTo>
                        <a:pt x="289" y="84"/>
                      </a:lnTo>
                      <a:lnTo>
                        <a:pt x="279" y="87"/>
                      </a:lnTo>
                      <a:lnTo>
                        <a:pt x="269" y="83"/>
                      </a:lnTo>
                      <a:lnTo>
                        <a:pt x="257" y="78"/>
                      </a:lnTo>
                      <a:lnTo>
                        <a:pt x="249" y="72"/>
                      </a:lnTo>
                      <a:lnTo>
                        <a:pt x="258" y="59"/>
                      </a:lnTo>
                      <a:lnTo>
                        <a:pt x="266" y="55"/>
                      </a:lnTo>
                      <a:lnTo>
                        <a:pt x="276" y="49"/>
                      </a:lnTo>
                      <a:lnTo>
                        <a:pt x="282" y="46"/>
                      </a:lnTo>
                      <a:lnTo>
                        <a:pt x="287" y="40"/>
                      </a:lnTo>
                      <a:lnTo>
                        <a:pt x="290" y="34"/>
                      </a:lnTo>
                      <a:lnTo>
                        <a:pt x="292" y="28"/>
                      </a:lnTo>
                      <a:lnTo>
                        <a:pt x="294" y="21"/>
                      </a:lnTo>
                      <a:lnTo>
                        <a:pt x="27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grpSp>
            <p:nvGrpSpPr>
              <p:cNvPr id="132" name="Group 100">
                <a:extLst>
                  <a:ext uri="{FF2B5EF4-FFF2-40B4-BE49-F238E27FC236}">
                    <a16:creationId xmlns:a16="http://schemas.microsoft.com/office/drawing/2014/main" id="{D5469743-8DD9-4B16-8CFD-502D312EE8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4" y="2000"/>
                <a:ext cx="1488" cy="191"/>
                <a:chOff x="2004" y="2000"/>
                <a:chExt cx="1488" cy="191"/>
              </a:xfrm>
            </p:grpSpPr>
            <p:sp>
              <p:nvSpPr>
                <p:cNvPr id="142" name="Freeform 101">
                  <a:extLst>
                    <a:ext uri="{FF2B5EF4-FFF2-40B4-BE49-F238E27FC236}">
                      <a16:creationId xmlns:a16="http://schemas.microsoft.com/office/drawing/2014/main" id="{96681A61-0DB6-4BA7-A40C-A01A2E6FB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" y="2052"/>
                  <a:ext cx="359" cy="60"/>
                </a:xfrm>
                <a:custGeom>
                  <a:avLst/>
                  <a:gdLst>
                    <a:gd name="T0" fmla="*/ 358 w 359"/>
                    <a:gd name="T1" fmla="*/ 30 h 60"/>
                    <a:gd name="T2" fmla="*/ 333 w 359"/>
                    <a:gd name="T3" fmla="*/ 23 h 60"/>
                    <a:gd name="T4" fmla="*/ 327 w 359"/>
                    <a:gd name="T5" fmla="*/ 15 h 60"/>
                    <a:gd name="T6" fmla="*/ 317 w 359"/>
                    <a:gd name="T7" fmla="*/ 13 h 60"/>
                    <a:gd name="T8" fmla="*/ 309 w 359"/>
                    <a:gd name="T9" fmla="*/ 11 h 60"/>
                    <a:gd name="T10" fmla="*/ 300 w 359"/>
                    <a:gd name="T11" fmla="*/ 9 h 60"/>
                    <a:gd name="T12" fmla="*/ 291 w 359"/>
                    <a:gd name="T13" fmla="*/ 9 h 60"/>
                    <a:gd name="T14" fmla="*/ 278 w 359"/>
                    <a:gd name="T15" fmla="*/ 9 h 60"/>
                    <a:gd name="T16" fmla="*/ 268 w 359"/>
                    <a:gd name="T17" fmla="*/ 6 h 60"/>
                    <a:gd name="T18" fmla="*/ 260 w 359"/>
                    <a:gd name="T19" fmla="*/ 5 h 60"/>
                    <a:gd name="T20" fmla="*/ 245 w 359"/>
                    <a:gd name="T21" fmla="*/ 6 h 60"/>
                    <a:gd name="T22" fmla="*/ 236 w 359"/>
                    <a:gd name="T23" fmla="*/ 2 h 60"/>
                    <a:gd name="T24" fmla="*/ 227 w 359"/>
                    <a:gd name="T25" fmla="*/ 0 h 60"/>
                    <a:gd name="T26" fmla="*/ 218 w 359"/>
                    <a:gd name="T27" fmla="*/ 0 h 60"/>
                    <a:gd name="T28" fmla="*/ 209 w 359"/>
                    <a:gd name="T29" fmla="*/ 4 h 60"/>
                    <a:gd name="T30" fmla="*/ 200 w 359"/>
                    <a:gd name="T31" fmla="*/ 9 h 60"/>
                    <a:gd name="T32" fmla="*/ 189 w 359"/>
                    <a:gd name="T33" fmla="*/ 13 h 60"/>
                    <a:gd name="T34" fmla="*/ 172 w 359"/>
                    <a:gd name="T35" fmla="*/ 15 h 60"/>
                    <a:gd name="T36" fmla="*/ 163 w 359"/>
                    <a:gd name="T37" fmla="*/ 12 h 60"/>
                    <a:gd name="T38" fmla="*/ 152 w 359"/>
                    <a:gd name="T39" fmla="*/ 13 h 60"/>
                    <a:gd name="T40" fmla="*/ 144 w 359"/>
                    <a:gd name="T41" fmla="*/ 15 h 60"/>
                    <a:gd name="T42" fmla="*/ 133 w 359"/>
                    <a:gd name="T43" fmla="*/ 23 h 60"/>
                    <a:gd name="T44" fmla="*/ 124 w 359"/>
                    <a:gd name="T45" fmla="*/ 32 h 60"/>
                    <a:gd name="T46" fmla="*/ 109 w 359"/>
                    <a:gd name="T47" fmla="*/ 38 h 60"/>
                    <a:gd name="T48" fmla="*/ 87 w 359"/>
                    <a:gd name="T49" fmla="*/ 35 h 60"/>
                    <a:gd name="T50" fmla="*/ 76 w 359"/>
                    <a:gd name="T51" fmla="*/ 42 h 60"/>
                    <a:gd name="T52" fmla="*/ 67 w 359"/>
                    <a:gd name="T53" fmla="*/ 45 h 60"/>
                    <a:gd name="T54" fmla="*/ 54 w 359"/>
                    <a:gd name="T55" fmla="*/ 46 h 60"/>
                    <a:gd name="T56" fmla="*/ 0 w 359"/>
                    <a:gd name="T57" fmla="*/ 56 h 60"/>
                    <a:gd name="T58" fmla="*/ 58 w 359"/>
                    <a:gd name="T59" fmla="*/ 52 h 60"/>
                    <a:gd name="T60" fmla="*/ 69 w 359"/>
                    <a:gd name="T61" fmla="*/ 56 h 60"/>
                    <a:gd name="T62" fmla="*/ 79 w 359"/>
                    <a:gd name="T63" fmla="*/ 59 h 60"/>
                    <a:gd name="T64" fmla="*/ 86 w 359"/>
                    <a:gd name="T65" fmla="*/ 59 h 60"/>
                    <a:gd name="T66" fmla="*/ 94 w 359"/>
                    <a:gd name="T67" fmla="*/ 56 h 60"/>
                    <a:gd name="T68" fmla="*/ 105 w 359"/>
                    <a:gd name="T69" fmla="*/ 51 h 60"/>
                    <a:gd name="T70" fmla="*/ 120 w 359"/>
                    <a:gd name="T71" fmla="*/ 49 h 60"/>
                    <a:gd name="T72" fmla="*/ 135 w 359"/>
                    <a:gd name="T73" fmla="*/ 44 h 60"/>
                    <a:gd name="T74" fmla="*/ 144 w 359"/>
                    <a:gd name="T75" fmla="*/ 45 h 60"/>
                    <a:gd name="T76" fmla="*/ 155 w 359"/>
                    <a:gd name="T77" fmla="*/ 46 h 60"/>
                    <a:gd name="T78" fmla="*/ 179 w 359"/>
                    <a:gd name="T79" fmla="*/ 42 h 60"/>
                    <a:gd name="T80" fmla="*/ 191 w 359"/>
                    <a:gd name="T81" fmla="*/ 39 h 60"/>
                    <a:gd name="T82" fmla="*/ 206 w 359"/>
                    <a:gd name="T83" fmla="*/ 32 h 60"/>
                    <a:gd name="T84" fmla="*/ 222 w 359"/>
                    <a:gd name="T85" fmla="*/ 32 h 60"/>
                    <a:gd name="T86" fmla="*/ 240 w 359"/>
                    <a:gd name="T87" fmla="*/ 32 h 60"/>
                    <a:gd name="T88" fmla="*/ 254 w 359"/>
                    <a:gd name="T89" fmla="*/ 33 h 60"/>
                    <a:gd name="T90" fmla="*/ 266 w 359"/>
                    <a:gd name="T91" fmla="*/ 31 h 60"/>
                    <a:gd name="T92" fmla="*/ 278 w 359"/>
                    <a:gd name="T93" fmla="*/ 26 h 60"/>
                    <a:gd name="T94" fmla="*/ 291 w 359"/>
                    <a:gd name="T95" fmla="*/ 30 h 60"/>
                    <a:gd name="T96" fmla="*/ 302 w 359"/>
                    <a:gd name="T97" fmla="*/ 24 h 60"/>
                    <a:gd name="T98" fmla="*/ 311 w 359"/>
                    <a:gd name="T99" fmla="*/ 26 h 60"/>
                    <a:gd name="T100" fmla="*/ 324 w 359"/>
                    <a:gd name="T101" fmla="*/ 27 h 60"/>
                    <a:gd name="T102" fmla="*/ 338 w 359"/>
                    <a:gd name="T103" fmla="*/ 28 h 60"/>
                    <a:gd name="T104" fmla="*/ 358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358" y="30"/>
                      </a:moveTo>
                      <a:lnTo>
                        <a:pt x="333" y="23"/>
                      </a:lnTo>
                      <a:lnTo>
                        <a:pt x="327" y="15"/>
                      </a:lnTo>
                      <a:lnTo>
                        <a:pt x="317" y="13"/>
                      </a:lnTo>
                      <a:lnTo>
                        <a:pt x="309" y="11"/>
                      </a:lnTo>
                      <a:lnTo>
                        <a:pt x="300" y="9"/>
                      </a:lnTo>
                      <a:lnTo>
                        <a:pt x="291" y="9"/>
                      </a:lnTo>
                      <a:lnTo>
                        <a:pt x="278" y="9"/>
                      </a:lnTo>
                      <a:lnTo>
                        <a:pt x="268" y="6"/>
                      </a:lnTo>
                      <a:lnTo>
                        <a:pt x="260" y="5"/>
                      </a:lnTo>
                      <a:lnTo>
                        <a:pt x="245" y="6"/>
                      </a:lnTo>
                      <a:lnTo>
                        <a:pt x="236" y="2"/>
                      </a:lnTo>
                      <a:lnTo>
                        <a:pt x="227" y="0"/>
                      </a:lnTo>
                      <a:lnTo>
                        <a:pt x="218" y="0"/>
                      </a:lnTo>
                      <a:lnTo>
                        <a:pt x="209" y="4"/>
                      </a:lnTo>
                      <a:lnTo>
                        <a:pt x="200" y="9"/>
                      </a:lnTo>
                      <a:lnTo>
                        <a:pt x="189" y="13"/>
                      </a:lnTo>
                      <a:lnTo>
                        <a:pt x="172" y="15"/>
                      </a:lnTo>
                      <a:lnTo>
                        <a:pt x="163" y="12"/>
                      </a:lnTo>
                      <a:lnTo>
                        <a:pt x="152" y="13"/>
                      </a:lnTo>
                      <a:lnTo>
                        <a:pt x="144" y="15"/>
                      </a:lnTo>
                      <a:lnTo>
                        <a:pt x="133" y="23"/>
                      </a:lnTo>
                      <a:lnTo>
                        <a:pt x="124" y="32"/>
                      </a:lnTo>
                      <a:lnTo>
                        <a:pt x="109" y="38"/>
                      </a:lnTo>
                      <a:lnTo>
                        <a:pt x="87" y="35"/>
                      </a:lnTo>
                      <a:lnTo>
                        <a:pt x="76" y="42"/>
                      </a:lnTo>
                      <a:lnTo>
                        <a:pt x="67" y="45"/>
                      </a:lnTo>
                      <a:lnTo>
                        <a:pt x="54" y="46"/>
                      </a:lnTo>
                      <a:lnTo>
                        <a:pt x="0" y="56"/>
                      </a:lnTo>
                      <a:lnTo>
                        <a:pt x="58" y="52"/>
                      </a:lnTo>
                      <a:lnTo>
                        <a:pt x="69" y="56"/>
                      </a:lnTo>
                      <a:lnTo>
                        <a:pt x="79" y="59"/>
                      </a:lnTo>
                      <a:lnTo>
                        <a:pt x="86" y="59"/>
                      </a:lnTo>
                      <a:lnTo>
                        <a:pt x="94" y="56"/>
                      </a:lnTo>
                      <a:lnTo>
                        <a:pt x="105" y="51"/>
                      </a:lnTo>
                      <a:lnTo>
                        <a:pt x="120" y="49"/>
                      </a:lnTo>
                      <a:lnTo>
                        <a:pt x="135" y="44"/>
                      </a:lnTo>
                      <a:lnTo>
                        <a:pt x="144" y="45"/>
                      </a:lnTo>
                      <a:lnTo>
                        <a:pt x="155" y="46"/>
                      </a:lnTo>
                      <a:lnTo>
                        <a:pt x="179" y="42"/>
                      </a:lnTo>
                      <a:lnTo>
                        <a:pt x="191" y="39"/>
                      </a:lnTo>
                      <a:lnTo>
                        <a:pt x="206" y="32"/>
                      </a:lnTo>
                      <a:lnTo>
                        <a:pt x="222" y="32"/>
                      </a:lnTo>
                      <a:lnTo>
                        <a:pt x="240" y="32"/>
                      </a:lnTo>
                      <a:lnTo>
                        <a:pt x="254" y="33"/>
                      </a:lnTo>
                      <a:lnTo>
                        <a:pt x="266" y="31"/>
                      </a:lnTo>
                      <a:lnTo>
                        <a:pt x="278" y="26"/>
                      </a:lnTo>
                      <a:lnTo>
                        <a:pt x="291" y="30"/>
                      </a:lnTo>
                      <a:lnTo>
                        <a:pt x="302" y="24"/>
                      </a:lnTo>
                      <a:lnTo>
                        <a:pt x="311" y="26"/>
                      </a:lnTo>
                      <a:lnTo>
                        <a:pt x="324" y="27"/>
                      </a:lnTo>
                      <a:lnTo>
                        <a:pt x="338" y="28"/>
                      </a:lnTo>
                      <a:lnTo>
                        <a:pt x="358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3" name="Freeform 102">
                  <a:extLst>
                    <a:ext uri="{FF2B5EF4-FFF2-40B4-BE49-F238E27FC236}">
                      <a16:creationId xmlns:a16="http://schemas.microsoft.com/office/drawing/2014/main" id="{B8C35CF1-C96A-41F3-8DFB-AE3ED732B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4" y="2000"/>
                  <a:ext cx="1488" cy="191"/>
                </a:xfrm>
                <a:custGeom>
                  <a:avLst/>
                  <a:gdLst>
                    <a:gd name="T0" fmla="*/ 1246 w 1488"/>
                    <a:gd name="T1" fmla="*/ 25 h 191"/>
                    <a:gd name="T2" fmla="*/ 1304 w 1488"/>
                    <a:gd name="T3" fmla="*/ 44 h 191"/>
                    <a:gd name="T4" fmla="*/ 1370 w 1488"/>
                    <a:gd name="T5" fmla="*/ 59 h 191"/>
                    <a:gd name="T6" fmla="*/ 1405 w 1488"/>
                    <a:gd name="T7" fmla="*/ 73 h 191"/>
                    <a:gd name="T8" fmla="*/ 1446 w 1488"/>
                    <a:gd name="T9" fmla="*/ 87 h 191"/>
                    <a:gd name="T10" fmla="*/ 1467 w 1488"/>
                    <a:gd name="T11" fmla="*/ 101 h 191"/>
                    <a:gd name="T12" fmla="*/ 1408 w 1488"/>
                    <a:gd name="T13" fmla="*/ 101 h 191"/>
                    <a:gd name="T14" fmla="*/ 1359 w 1488"/>
                    <a:gd name="T15" fmla="*/ 109 h 191"/>
                    <a:gd name="T16" fmla="*/ 1302 w 1488"/>
                    <a:gd name="T17" fmla="*/ 120 h 191"/>
                    <a:gd name="T18" fmla="*/ 1256 w 1488"/>
                    <a:gd name="T19" fmla="*/ 100 h 191"/>
                    <a:gd name="T20" fmla="*/ 1215 w 1488"/>
                    <a:gd name="T21" fmla="*/ 121 h 191"/>
                    <a:gd name="T22" fmla="*/ 1156 w 1488"/>
                    <a:gd name="T23" fmla="*/ 136 h 191"/>
                    <a:gd name="T24" fmla="*/ 1135 w 1488"/>
                    <a:gd name="T25" fmla="*/ 160 h 191"/>
                    <a:gd name="T26" fmla="*/ 1074 w 1488"/>
                    <a:gd name="T27" fmla="*/ 142 h 191"/>
                    <a:gd name="T28" fmla="*/ 970 w 1488"/>
                    <a:gd name="T29" fmla="*/ 139 h 191"/>
                    <a:gd name="T30" fmla="*/ 892 w 1488"/>
                    <a:gd name="T31" fmla="*/ 142 h 191"/>
                    <a:gd name="T32" fmla="*/ 778 w 1488"/>
                    <a:gd name="T33" fmla="*/ 129 h 191"/>
                    <a:gd name="T34" fmla="*/ 755 w 1488"/>
                    <a:gd name="T35" fmla="*/ 146 h 191"/>
                    <a:gd name="T36" fmla="*/ 771 w 1488"/>
                    <a:gd name="T37" fmla="*/ 170 h 191"/>
                    <a:gd name="T38" fmla="*/ 711 w 1488"/>
                    <a:gd name="T39" fmla="*/ 154 h 191"/>
                    <a:gd name="T40" fmla="*/ 687 w 1488"/>
                    <a:gd name="T41" fmla="*/ 177 h 191"/>
                    <a:gd name="T42" fmla="*/ 635 w 1488"/>
                    <a:gd name="T43" fmla="*/ 171 h 191"/>
                    <a:gd name="T44" fmla="*/ 577 w 1488"/>
                    <a:gd name="T45" fmla="*/ 159 h 191"/>
                    <a:gd name="T46" fmla="*/ 483 w 1488"/>
                    <a:gd name="T47" fmla="*/ 172 h 191"/>
                    <a:gd name="T48" fmla="*/ 394 w 1488"/>
                    <a:gd name="T49" fmla="*/ 177 h 191"/>
                    <a:gd name="T50" fmla="*/ 301 w 1488"/>
                    <a:gd name="T51" fmla="*/ 174 h 191"/>
                    <a:gd name="T52" fmla="*/ 222 w 1488"/>
                    <a:gd name="T53" fmla="*/ 174 h 191"/>
                    <a:gd name="T54" fmla="*/ 189 w 1488"/>
                    <a:gd name="T55" fmla="*/ 183 h 191"/>
                    <a:gd name="T56" fmla="*/ 140 w 1488"/>
                    <a:gd name="T57" fmla="*/ 174 h 191"/>
                    <a:gd name="T58" fmla="*/ 85 w 1488"/>
                    <a:gd name="T59" fmla="*/ 183 h 191"/>
                    <a:gd name="T60" fmla="*/ 49 w 1488"/>
                    <a:gd name="T61" fmla="*/ 166 h 191"/>
                    <a:gd name="T62" fmla="*/ 40 w 1488"/>
                    <a:gd name="T63" fmla="*/ 144 h 191"/>
                    <a:gd name="T64" fmla="*/ 98 w 1488"/>
                    <a:gd name="T65" fmla="*/ 146 h 191"/>
                    <a:gd name="T66" fmla="*/ 79 w 1488"/>
                    <a:gd name="T67" fmla="*/ 177 h 191"/>
                    <a:gd name="T68" fmla="*/ 132 w 1488"/>
                    <a:gd name="T69" fmla="*/ 159 h 191"/>
                    <a:gd name="T70" fmla="*/ 191 w 1488"/>
                    <a:gd name="T71" fmla="*/ 146 h 191"/>
                    <a:gd name="T72" fmla="*/ 246 w 1488"/>
                    <a:gd name="T73" fmla="*/ 149 h 191"/>
                    <a:gd name="T74" fmla="*/ 304 w 1488"/>
                    <a:gd name="T75" fmla="*/ 148 h 191"/>
                    <a:gd name="T76" fmla="*/ 379 w 1488"/>
                    <a:gd name="T77" fmla="*/ 135 h 191"/>
                    <a:gd name="T78" fmla="*/ 407 w 1488"/>
                    <a:gd name="T79" fmla="*/ 135 h 191"/>
                    <a:gd name="T80" fmla="*/ 518 w 1488"/>
                    <a:gd name="T81" fmla="*/ 124 h 191"/>
                    <a:gd name="T82" fmla="*/ 575 w 1488"/>
                    <a:gd name="T83" fmla="*/ 115 h 191"/>
                    <a:gd name="T84" fmla="*/ 631 w 1488"/>
                    <a:gd name="T85" fmla="*/ 93 h 191"/>
                    <a:gd name="T86" fmla="*/ 714 w 1488"/>
                    <a:gd name="T87" fmla="*/ 102 h 191"/>
                    <a:gd name="T88" fmla="*/ 783 w 1488"/>
                    <a:gd name="T89" fmla="*/ 118 h 191"/>
                    <a:gd name="T90" fmla="*/ 850 w 1488"/>
                    <a:gd name="T91" fmla="*/ 128 h 191"/>
                    <a:gd name="T92" fmla="*/ 940 w 1488"/>
                    <a:gd name="T93" fmla="*/ 130 h 191"/>
                    <a:gd name="T94" fmla="*/ 1005 w 1488"/>
                    <a:gd name="T95" fmla="*/ 127 h 191"/>
                    <a:gd name="T96" fmla="*/ 1047 w 1488"/>
                    <a:gd name="T97" fmla="*/ 106 h 191"/>
                    <a:gd name="T98" fmla="*/ 1088 w 1488"/>
                    <a:gd name="T99" fmla="*/ 106 h 191"/>
                    <a:gd name="T100" fmla="*/ 1139 w 1488"/>
                    <a:gd name="T101" fmla="*/ 111 h 191"/>
                    <a:gd name="T102" fmla="*/ 1166 w 1488"/>
                    <a:gd name="T103" fmla="*/ 96 h 191"/>
                    <a:gd name="T104" fmla="*/ 1208 w 1488"/>
                    <a:gd name="T105" fmla="*/ 87 h 191"/>
                    <a:gd name="T106" fmla="*/ 1211 w 1488"/>
                    <a:gd name="T107" fmla="*/ 49 h 191"/>
                    <a:gd name="T108" fmla="*/ 1209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1209" y="0"/>
                      </a:moveTo>
                      <a:lnTo>
                        <a:pt x="1221" y="4"/>
                      </a:lnTo>
                      <a:lnTo>
                        <a:pt x="1230" y="7"/>
                      </a:lnTo>
                      <a:lnTo>
                        <a:pt x="1238" y="12"/>
                      </a:lnTo>
                      <a:lnTo>
                        <a:pt x="1242" y="17"/>
                      </a:lnTo>
                      <a:lnTo>
                        <a:pt x="1246" y="25"/>
                      </a:lnTo>
                      <a:lnTo>
                        <a:pt x="1258" y="25"/>
                      </a:lnTo>
                      <a:lnTo>
                        <a:pt x="1266" y="28"/>
                      </a:lnTo>
                      <a:lnTo>
                        <a:pt x="1272" y="32"/>
                      </a:lnTo>
                      <a:lnTo>
                        <a:pt x="1281" y="36"/>
                      </a:lnTo>
                      <a:lnTo>
                        <a:pt x="1291" y="36"/>
                      </a:lnTo>
                      <a:lnTo>
                        <a:pt x="1304" y="44"/>
                      </a:lnTo>
                      <a:lnTo>
                        <a:pt x="1318" y="37"/>
                      </a:lnTo>
                      <a:lnTo>
                        <a:pt x="1310" y="53"/>
                      </a:lnTo>
                      <a:lnTo>
                        <a:pt x="1324" y="53"/>
                      </a:lnTo>
                      <a:lnTo>
                        <a:pt x="1342" y="54"/>
                      </a:lnTo>
                      <a:lnTo>
                        <a:pt x="1355" y="49"/>
                      </a:lnTo>
                      <a:lnTo>
                        <a:pt x="1370" y="59"/>
                      </a:lnTo>
                      <a:lnTo>
                        <a:pt x="1384" y="53"/>
                      </a:lnTo>
                      <a:lnTo>
                        <a:pt x="1388" y="54"/>
                      </a:lnTo>
                      <a:lnTo>
                        <a:pt x="1392" y="58"/>
                      </a:lnTo>
                      <a:lnTo>
                        <a:pt x="1397" y="63"/>
                      </a:lnTo>
                      <a:lnTo>
                        <a:pt x="1400" y="69"/>
                      </a:lnTo>
                      <a:lnTo>
                        <a:pt x="1405" y="73"/>
                      </a:lnTo>
                      <a:lnTo>
                        <a:pt x="1409" y="77"/>
                      </a:lnTo>
                      <a:lnTo>
                        <a:pt x="1418" y="77"/>
                      </a:lnTo>
                      <a:lnTo>
                        <a:pt x="1428" y="77"/>
                      </a:lnTo>
                      <a:lnTo>
                        <a:pt x="1433" y="81"/>
                      </a:lnTo>
                      <a:lnTo>
                        <a:pt x="1440" y="87"/>
                      </a:lnTo>
                      <a:lnTo>
                        <a:pt x="1446" y="87"/>
                      </a:lnTo>
                      <a:lnTo>
                        <a:pt x="1455" y="87"/>
                      </a:lnTo>
                      <a:lnTo>
                        <a:pt x="1467" y="87"/>
                      </a:lnTo>
                      <a:lnTo>
                        <a:pt x="1478" y="93"/>
                      </a:lnTo>
                      <a:lnTo>
                        <a:pt x="1487" y="106"/>
                      </a:lnTo>
                      <a:lnTo>
                        <a:pt x="1479" y="105"/>
                      </a:lnTo>
                      <a:lnTo>
                        <a:pt x="1467" y="101"/>
                      </a:lnTo>
                      <a:lnTo>
                        <a:pt x="1455" y="100"/>
                      </a:lnTo>
                      <a:lnTo>
                        <a:pt x="1445" y="101"/>
                      </a:lnTo>
                      <a:lnTo>
                        <a:pt x="1437" y="106"/>
                      </a:lnTo>
                      <a:lnTo>
                        <a:pt x="1428" y="108"/>
                      </a:lnTo>
                      <a:lnTo>
                        <a:pt x="1418" y="105"/>
                      </a:lnTo>
                      <a:lnTo>
                        <a:pt x="1408" y="101"/>
                      </a:lnTo>
                      <a:lnTo>
                        <a:pt x="1399" y="97"/>
                      </a:lnTo>
                      <a:lnTo>
                        <a:pt x="1390" y="97"/>
                      </a:lnTo>
                      <a:lnTo>
                        <a:pt x="1384" y="105"/>
                      </a:lnTo>
                      <a:lnTo>
                        <a:pt x="1379" y="111"/>
                      </a:lnTo>
                      <a:lnTo>
                        <a:pt x="1369" y="111"/>
                      </a:lnTo>
                      <a:lnTo>
                        <a:pt x="1359" y="109"/>
                      </a:lnTo>
                      <a:lnTo>
                        <a:pt x="1349" y="105"/>
                      </a:lnTo>
                      <a:lnTo>
                        <a:pt x="1339" y="102"/>
                      </a:lnTo>
                      <a:lnTo>
                        <a:pt x="1330" y="108"/>
                      </a:lnTo>
                      <a:lnTo>
                        <a:pt x="1321" y="114"/>
                      </a:lnTo>
                      <a:lnTo>
                        <a:pt x="1311" y="118"/>
                      </a:lnTo>
                      <a:lnTo>
                        <a:pt x="1302" y="120"/>
                      </a:lnTo>
                      <a:lnTo>
                        <a:pt x="1290" y="121"/>
                      </a:lnTo>
                      <a:lnTo>
                        <a:pt x="1277" y="123"/>
                      </a:lnTo>
                      <a:lnTo>
                        <a:pt x="1266" y="121"/>
                      </a:lnTo>
                      <a:lnTo>
                        <a:pt x="1252" y="118"/>
                      </a:lnTo>
                      <a:lnTo>
                        <a:pt x="1258" y="107"/>
                      </a:lnTo>
                      <a:lnTo>
                        <a:pt x="1256" y="100"/>
                      </a:lnTo>
                      <a:lnTo>
                        <a:pt x="1250" y="96"/>
                      </a:lnTo>
                      <a:lnTo>
                        <a:pt x="1249" y="104"/>
                      </a:lnTo>
                      <a:lnTo>
                        <a:pt x="1241" y="111"/>
                      </a:lnTo>
                      <a:lnTo>
                        <a:pt x="1233" y="114"/>
                      </a:lnTo>
                      <a:lnTo>
                        <a:pt x="1225" y="118"/>
                      </a:lnTo>
                      <a:lnTo>
                        <a:pt x="1215" y="121"/>
                      </a:lnTo>
                      <a:lnTo>
                        <a:pt x="1204" y="124"/>
                      </a:lnTo>
                      <a:lnTo>
                        <a:pt x="1190" y="126"/>
                      </a:lnTo>
                      <a:lnTo>
                        <a:pt x="1180" y="125"/>
                      </a:lnTo>
                      <a:lnTo>
                        <a:pt x="1169" y="126"/>
                      </a:lnTo>
                      <a:lnTo>
                        <a:pt x="1150" y="131"/>
                      </a:lnTo>
                      <a:lnTo>
                        <a:pt x="1156" y="136"/>
                      </a:lnTo>
                      <a:lnTo>
                        <a:pt x="1165" y="142"/>
                      </a:lnTo>
                      <a:lnTo>
                        <a:pt x="1181" y="153"/>
                      </a:lnTo>
                      <a:lnTo>
                        <a:pt x="1171" y="154"/>
                      </a:lnTo>
                      <a:lnTo>
                        <a:pt x="1162" y="156"/>
                      </a:lnTo>
                      <a:lnTo>
                        <a:pt x="1149" y="159"/>
                      </a:lnTo>
                      <a:lnTo>
                        <a:pt x="1135" y="160"/>
                      </a:lnTo>
                      <a:lnTo>
                        <a:pt x="1127" y="159"/>
                      </a:lnTo>
                      <a:lnTo>
                        <a:pt x="1121" y="154"/>
                      </a:lnTo>
                      <a:lnTo>
                        <a:pt x="1112" y="151"/>
                      </a:lnTo>
                      <a:lnTo>
                        <a:pt x="1101" y="150"/>
                      </a:lnTo>
                      <a:lnTo>
                        <a:pt x="1085" y="149"/>
                      </a:lnTo>
                      <a:lnTo>
                        <a:pt x="1074" y="142"/>
                      </a:lnTo>
                      <a:lnTo>
                        <a:pt x="1060" y="137"/>
                      </a:lnTo>
                      <a:lnTo>
                        <a:pt x="1047" y="133"/>
                      </a:lnTo>
                      <a:lnTo>
                        <a:pt x="1039" y="134"/>
                      </a:lnTo>
                      <a:lnTo>
                        <a:pt x="1009" y="135"/>
                      </a:lnTo>
                      <a:lnTo>
                        <a:pt x="985" y="139"/>
                      </a:lnTo>
                      <a:lnTo>
                        <a:pt x="970" y="139"/>
                      </a:lnTo>
                      <a:lnTo>
                        <a:pt x="957" y="140"/>
                      </a:lnTo>
                      <a:lnTo>
                        <a:pt x="937" y="152"/>
                      </a:lnTo>
                      <a:lnTo>
                        <a:pt x="926" y="152"/>
                      </a:lnTo>
                      <a:lnTo>
                        <a:pt x="915" y="149"/>
                      </a:lnTo>
                      <a:lnTo>
                        <a:pt x="902" y="145"/>
                      </a:lnTo>
                      <a:lnTo>
                        <a:pt x="892" y="142"/>
                      </a:lnTo>
                      <a:lnTo>
                        <a:pt x="857" y="139"/>
                      </a:lnTo>
                      <a:lnTo>
                        <a:pt x="833" y="137"/>
                      </a:lnTo>
                      <a:lnTo>
                        <a:pt x="817" y="135"/>
                      </a:lnTo>
                      <a:lnTo>
                        <a:pt x="805" y="134"/>
                      </a:lnTo>
                      <a:lnTo>
                        <a:pt x="792" y="132"/>
                      </a:lnTo>
                      <a:lnTo>
                        <a:pt x="778" y="129"/>
                      </a:lnTo>
                      <a:lnTo>
                        <a:pt x="768" y="126"/>
                      </a:lnTo>
                      <a:lnTo>
                        <a:pt x="752" y="121"/>
                      </a:lnTo>
                      <a:lnTo>
                        <a:pt x="744" y="127"/>
                      </a:lnTo>
                      <a:lnTo>
                        <a:pt x="739" y="134"/>
                      </a:lnTo>
                      <a:lnTo>
                        <a:pt x="744" y="142"/>
                      </a:lnTo>
                      <a:lnTo>
                        <a:pt x="755" y="146"/>
                      </a:lnTo>
                      <a:lnTo>
                        <a:pt x="742" y="146"/>
                      </a:lnTo>
                      <a:lnTo>
                        <a:pt x="749" y="152"/>
                      </a:lnTo>
                      <a:lnTo>
                        <a:pt x="759" y="159"/>
                      </a:lnTo>
                      <a:lnTo>
                        <a:pt x="774" y="166"/>
                      </a:lnTo>
                      <a:lnTo>
                        <a:pt x="787" y="172"/>
                      </a:lnTo>
                      <a:lnTo>
                        <a:pt x="771" y="170"/>
                      </a:lnTo>
                      <a:lnTo>
                        <a:pt x="756" y="166"/>
                      </a:lnTo>
                      <a:lnTo>
                        <a:pt x="742" y="162"/>
                      </a:lnTo>
                      <a:lnTo>
                        <a:pt x="733" y="157"/>
                      </a:lnTo>
                      <a:lnTo>
                        <a:pt x="728" y="156"/>
                      </a:lnTo>
                      <a:lnTo>
                        <a:pt x="720" y="154"/>
                      </a:lnTo>
                      <a:lnTo>
                        <a:pt x="711" y="154"/>
                      </a:lnTo>
                      <a:lnTo>
                        <a:pt x="700" y="156"/>
                      </a:lnTo>
                      <a:lnTo>
                        <a:pt x="689" y="159"/>
                      </a:lnTo>
                      <a:lnTo>
                        <a:pt x="680" y="159"/>
                      </a:lnTo>
                      <a:lnTo>
                        <a:pt x="668" y="159"/>
                      </a:lnTo>
                      <a:lnTo>
                        <a:pt x="677" y="170"/>
                      </a:lnTo>
                      <a:lnTo>
                        <a:pt x="687" y="177"/>
                      </a:lnTo>
                      <a:lnTo>
                        <a:pt x="699" y="183"/>
                      </a:lnTo>
                      <a:lnTo>
                        <a:pt x="686" y="180"/>
                      </a:lnTo>
                      <a:lnTo>
                        <a:pt x="673" y="178"/>
                      </a:lnTo>
                      <a:lnTo>
                        <a:pt x="660" y="176"/>
                      </a:lnTo>
                      <a:lnTo>
                        <a:pt x="649" y="173"/>
                      </a:lnTo>
                      <a:lnTo>
                        <a:pt x="635" y="171"/>
                      </a:lnTo>
                      <a:lnTo>
                        <a:pt x="619" y="169"/>
                      </a:lnTo>
                      <a:lnTo>
                        <a:pt x="604" y="169"/>
                      </a:lnTo>
                      <a:lnTo>
                        <a:pt x="593" y="165"/>
                      </a:lnTo>
                      <a:lnTo>
                        <a:pt x="590" y="162"/>
                      </a:lnTo>
                      <a:lnTo>
                        <a:pt x="586" y="159"/>
                      </a:lnTo>
                      <a:lnTo>
                        <a:pt x="577" y="159"/>
                      </a:lnTo>
                      <a:lnTo>
                        <a:pt x="562" y="163"/>
                      </a:lnTo>
                      <a:lnTo>
                        <a:pt x="545" y="165"/>
                      </a:lnTo>
                      <a:lnTo>
                        <a:pt x="528" y="169"/>
                      </a:lnTo>
                      <a:lnTo>
                        <a:pt x="518" y="171"/>
                      </a:lnTo>
                      <a:lnTo>
                        <a:pt x="502" y="171"/>
                      </a:lnTo>
                      <a:lnTo>
                        <a:pt x="483" y="172"/>
                      </a:lnTo>
                      <a:lnTo>
                        <a:pt x="469" y="175"/>
                      </a:lnTo>
                      <a:lnTo>
                        <a:pt x="452" y="180"/>
                      </a:lnTo>
                      <a:lnTo>
                        <a:pt x="438" y="183"/>
                      </a:lnTo>
                      <a:lnTo>
                        <a:pt x="425" y="186"/>
                      </a:lnTo>
                      <a:lnTo>
                        <a:pt x="413" y="183"/>
                      </a:lnTo>
                      <a:lnTo>
                        <a:pt x="394" y="177"/>
                      </a:lnTo>
                      <a:lnTo>
                        <a:pt x="377" y="180"/>
                      </a:lnTo>
                      <a:lnTo>
                        <a:pt x="363" y="180"/>
                      </a:lnTo>
                      <a:lnTo>
                        <a:pt x="347" y="180"/>
                      </a:lnTo>
                      <a:lnTo>
                        <a:pt x="332" y="180"/>
                      </a:lnTo>
                      <a:lnTo>
                        <a:pt x="311" y="174"/>
                      </a:lnTo>
                      <a:lnTo>
                        <a:pt x="301" y="174"/>
                      </a:lnTo>
                      <a:lnTo>
                        <a:pt x="289" y="173"/>
                      </a:lnTo>
                      <a:lnTo>
                        <a:pt x="267" y="176"/>
                      </a:lnTo>
                      <a:lnTo>
                        <a:pt x="256" y="178"/>
                      </a:lnTo>
                      <a:lnTo>
                        <a:pt x="247" y="177"/>
                      </a:lnTo>
                      <a:lnTo>
                        <a:pt x="235" y="175"/>
                      </a:lnTo>
                      <a:lnTo>
                        <a:pt x="222" y="174"/>
                      </a:lnTo>
                      <a:lnTo>
                        <a:pt x="213" y="174"/>
                      </a:lnTo>
                      <a:lnTo>
                        <a:pt x="209" y="176"/>
                      </a:lnTo>
                      <a:lnTo>
                        <a:pt x="209" y="183"/>
                      </a:lnTo>
                      <a:lnTo>
                        <a:pt x="205" y="186"/>
                      </a:lnTo>
                      <a:lnTo>
                        <a:pt x="197" y="186"/>
                      </a:lnTo>
                      <a:lnTo>
                        <a:pt x="189" y="183"/>
                      </a:lnTo>
                      <a:lnTo>
                        <a:pt x="182" y="177"/>
                      </a:lnTo>
                      <a:lnTo>
                        <a:pt x="177" y="171"/>
                      </a:lnTo>
                      <a:lnTo>
                        <a:pt x="173" y="168"/>
                      </a:lnTo>
                      <a:lnTo>
                        <a:pt x="160" y="168"/>
                      </a:lnTo>
                      <a:lnTo>
                        <a:pt x="151" y="168"/>
                      </a:lnTo>
                      <a:lnTo>
                        <a:pt x="140" y="174"/>
                      </a:lnTo>
                      <a:lnTo>
                        <a:pt x="130" y="178"/>
                      </a:lnTo>
                      <a:lnTo>
                        <a:pt x="119" y="183"/>
                      </a:lnTo>
                      <a:lnTo>
                        <a:pt x="112" y="184"/>
                      </a:lnTo>
                      <a:lnTo>
                        <a:pt x="105" y="186"/>
                      </a:lnTo>
                      <a:lnTo>
                        <a:pt x="98" y="186"/>
                      </a:lnTo>
                      <a:lnTo>
                        <a:pt x="85" y="183"/>
                      </a:lnTo>
                      <a:lnTo>
                        <a:pt x="43" y="190"/>
                      </a:lnTo>
                      <a:lnTo>
                        <a:pt x="56" y="183"/>
                      </a:lnTo>
                      <a:lnTo>
                        <a:pt x="64" y="180"/>
                      </a:lnTo>
                      <a:lnTo>
                        <a:pt x="67" y="174"/>
                      </a:lnTo>
                      <a:lnTo>
                        <a:pt x="64" y="170"/>
                      </a:lnTo>
                      <a:lnTo>
                        <a:pt x="49" y="166"/>
                      </a:lnTo>
                      <a:lnTo>
                        <a:pt x="39" y="163"/>
                      </a:lnTo>
                      <a:lnTo>
                        <a:pt x="26" y="159"/>
                      </a:lnTo>
                      <a:lnTo>
                        <a:pt x="16" y="152"/>
                      </a:lnTo>
                      <a:lnTo>
                        <a:pt x="0" y="145"/>
                      </a:lnTo>
                      <a:lnTo>
                        <a:pt x="24" y="145"/>
                      </a:lnTo>
                      <a:lnTo>
                        <a:pt x="40" y="144"/>
                      </a:lnTo>
                      <a:lnTo>
                        <a:pt x="54" y="142"/>
                      </a:lnTo>
                      <a:lnTo>
                        <a:pt x="67" y="140"/>
                      </a:lnTo>
                      <a:lnTo>
                        <a:pt x="75" y="140"/>
                      </a:lnTo>
                      <a:lnTo>
                        <a:pt x="82" y="142"/>
                      </a:lnTo>
                      <a:lnTo>
                        <a:pt x="89" y="142"/>
                      </a:lnTo>
                      <a:lnTo>
                        <a:pt x="98" y="146"/>
                      </a:lnTo>
                      <a:lnTo>
                        <a:pt x="107" y="149"/>
                      </a:lnTo>
                      <a:lnTo>
                        <a:pt x="95" y="153"/>
                      </a:lnTo>
                      <a:lnTo>
                        <a:pt x="85" y="159"/>
                      </a:lnTo>
                      <a:lnTo>
                        <a:pt x="79" y="165"/>
                      </a:lnTo>
                      <a:lnTo>
                        <a:pt x="77" y="171"/>
                      </a:lnTo>
                      <a:lnTo>
                        <a:pt x="79" y="177"/>
                      </a:lnTo>
                      <a:lnTo>
                        <a:pt x="88" y="175"/>
                      </a:lnTo>
                      <a:lnTo>
                        <a:pt x="95" y="173"/>
                      </a:lnTo>
                      <a:lnTo>
                        <a:pt x="101" y="168"/>
                      </a:lnTo>
                      <a:lnTo>
                        <a:pt x="110" y="163"/>
                      </a:lnTo>
                      <a:lnTo>
                        <a:pt x="122" y="160"/>
                      </a:lnTo>
                      <a:lnTo>
                        <a:pt x="132" y="159"/>
                      </a:lnTo>
                      <a:lnTo>
                        <a:pt x="146" y="160"/>
                      </a:lnTo>
                      <a:lnTo>
                        <a:pt x="155" y="159"/>
                      </a:lnTo>
                      <a:lnTo>
                        <a:pt x="164" y="159"/>
                      </a:lnTo>
                      <a:lnTo>
                        <a:pt x="173" y="156"/>
                      </a:lnTo>
                      <a:lnTo>
                        <a:pt x="183" y="151"/>
                      </a:lnTo>
                      <a:lnTo>
                        <a:pt x="191" y="146"/>
                      </a:lnTo>
                      <a:lnTo>
                        <a:pt x="200" y="142"/>
                      </a:lnTo>
                      <a:lnTo>
                        <a:pt x="208" y="142"/>
                      </a:lnTo>
                      <a:lnTo>
                        <a:pt x="215" y="146"/>
                      </a:lnTo>
                      <a:lnTo>
                        <a:pt x="225" y="149"/>
                      </a:lnTo>
                      <a:lnTo>
                        <a:pt x="234" y="149"/>
                      </a:lnTo>
                      <a:lnTo>
                        <a:pt x="246" y="149"/>
                      </a:lnTo>
                      <a:lnTo>
                        <a:pt x="256" y="147"/>
                      </a:lnTo>
                      <a:lnTo>
                        <a:pt x="267" y="145"/>
                      </a:lnTo>
                      <a:lnTo>
                        <a:pt x="276" y="144"/>
                      </a:lnTo>
                      <a:lnTo>
                        <a:pt x="284" y="145"/>
                      </a:lnTo>
                      <a:lnTo>
                        <a:pt x="295" y="146"/>
                      </a:lnTo>
                      <a:lnTo>
                        <a:pt x="304" y="148"/>
                      </a:lnTo>
                      <a:lnTo>
                        <a:pt x="316" y="146"/>
                      </a:lnTo>
                      <a:lnTo>
                        <a:pt x="329" y="145"/>
                      </a:lnTo>
                      <a:lnTo>
                        <a:pt x="344" y="144"/>
                      </a:lnTo>
                      <a:lnTo>
                        <a:pt x="359" y="142"/>
                      </a:lnTo>
                      <a:lnTo>
                        <a:pt x="369" y="139"/>
                      </a:lnTo>
                      <a:lnTo>
                        <a:pt x="379" y="135"/>
                      </a:lnTo>
                      <a:lnTo>
                        <a:pt x="387" y="131"/>
                      </a:lnTo>
                      <a:lnTo>
                        <a:pt x="395" y="129"/>
                      </a:lnTo>
                      <a:lnTo>
                        <a:pt x="401" y="129"/>
                      </a:lnTo>
                      <a:lnTo>
                        <a:pt x="409" y="130"/>
                      </a:lnTo>
                      <a:lnTo>
                        <a:pt x="428" y="133"/>
                      </a:lnTo>
                      <a:lnTo>
                        <a:pt x="407" y="135"/>
                      </a:lnTo>
                      <a:lnTo>
                        <a:pt x="412" y="142"/>
                      </a:lnTo>
                      <a:lnTo>
                        <a:pt x="420" y="150"/>
                      </a:lnTo>
                      <a:lnTo>
                        <a:pt x="428" y="151"/>
                      </a:lnTo>
                      <a:lnTo>
                        <a:pt x="531" y="134"/>
                      </a:lnTo>
                      <a:lnTo>
                        <a:pt x="537" y="131"/>
                      </a:lnTo>
                      <a:lnTo>
                        <a:pt x="518" y="124"/>
                      </a:lnTo>
                      <a:lnTo>
                        <a:pt x="531" y="121"/>
                      </a:lnTo>
                      <a:lnTo>
                        <a:pt x="540" y="120"/>
                      </a:lnTo>
                      <a:lnTo>
                        <a:pt x="546" y="114"/>
                      </a:lnTo>
                      <a:lnTo>
                        <a:pt x="555" y="111"/>
                      </a:lnTo>
                      <a:lnTo>
                        <a:pt x="565" y="114"/>
                      </a:lnTo>
                      <a:lnTo>
                        <a:pt x="575" y="115"/>
                      </a:lnTo>
                      <a:lnTo>
                        <a:pt x="584" y="120"/>
                      </a:lnTo>
                      <a:lnTo>
                        <a:pt x="593" y="114"/>
                      </a:lnTo>
                      <a:lnTo>
                        <a:pt x="602" y="106"/>
                      </a:lnTo>
                      <a:lnTo>
                        <a:pt x="611" y="100"/>
                      </a:lnTo>
                      <a:lnTo>
                        <a:pt x="621" y="96"/>
                      </a:lnTo>
                      <a:lnTo>
                        <a:pt x="631" y="93"/>
                      </a:lnTo>
                      <a:lnTo>
                        <a:pt x="641" y="91"/>
                      </a:lnTo>
                      <a:lnTo>
                        <a:pt x="657" y="93"/>
                      </a:lnTo>
                      <a:lnTo>
                        <a:pt x="670" y="94"/>
                      </a:lnTo>
                      <a:lnTo>
                        <a:pt x="683" y="97"/>
                      </a:lnTo>
                      <a:lnTo>
                        <a:pt x="699" y="99"/>
                      </a:lnTo>
                      <a:lnTo>
                        <a:pt x="714" y="102"/>
                      </a:lnTo>
                      <a:lnTo>
                        <a:pt x="727" y="104"/>
                      </a:lnTo>
                      <a:lnTo>
                        <a:pt x="737" y="109"/>
                      </a:lnTo>
                      <a:lnTo>
                        <a:pt x="749" y="112"/>
                      </a:lnTo>
                      <a:lnTo>
                        <a:pt x="760" y="112"/>
                      </a:lnTo>
                      <a:lnTo>
                        <a:pt x="772" y="115"/>
                      </a:lnTo>
                      <a:lnTo>
                        <a:pt x="783" y="118"/>
                      </a:lnTo>
                      <a:lnTo>
                        <a:pt x="796" y="121"/>
                      </a:lnTo>
                      <a:lnTo>
                        <a:pt x="808" y="121"/>
                      </a:lnTo>
                      <a:lnTo>
                        <a:pt x="820" y="121"/>
                      </a:lnTo>
                      <a:lnTo>
                        <a:pt x="830" y="121"/>
                      </a:lnTo>
                      <a:lnTo>
                        <a:pt x="838" y="124"/>
                      </a:lnTo>
                      <a:lnTo>
                        <a:pt x="850" y="128"/>
                      </a:lnTo>
                      <a:lnTo>
                        <a:pt x="862" y="128"/>
                      </a:lnTo>
                      <a:lnTo>
                        <a:pt x="877" y="128"/>
                      </a:lnTo>
                      <a:lnTo>
                        <a:pt x="889" y="128"/>
                      </a:lnTo>
                      <a:lnTo>
                        <a:pt x="905" y="128"/>
                      </a:lnTo>
                      <a:lnTo>
                        <a:pt x="933" y="133"/>
                      </a:lnTo>
                      <a:lnTo>
                        <a:pt x="940" y="130"/>
                      </a:lnTo>
                      <a:lnTo>
                        <a:pt x="946" y="125"/>
                      </a:lnTo>
                      <a:lnTo>
                        <a:pt x="954" y="121"/>
                      </a:lnTo>
                      <a:lnTo>
                        <a:pt x="962" y="121"/>
                      </a:lnTo>
                      <a:lnTo>
                        <a:pt x="973" y="121"/>
                      </a:lnTo>
                      <a:lnTo>
                        <a:pt x="985" y="125"/>
                      </a:lnTo>
                      <a:lnTo>
                        <a:pt x="1005" y="127"/>
                      </a:lnTo>
                      <a:lnTo>
                        <a:pt x="1014" y="123"/>
                      </a:lnTo>
                      <a:lnTo>
                        <a:pt x="1020" y="118"/>
                      </a:lnTo>
                      <a:lnTo>
                        <a:pt x="1027" y="117"/>
                      </a:lnTo>
                      <a:lnTo>
                        <a:pt x="1036" y="115"/>
                      </a:lnTo>
                      <a:lnTo>
                        <a:pt x="1044" y="112"/>
                      </a:lnTo>
                      <a:lnTo>
                        <a:pt x="1047" y="106"/>
                      </a:lnTo>
                      <a:lnTo>
                        <a:pt x="1053" y="97"/>
                      </a:lnTo>
                      <a:lnTo>
                        <a:pt x="1060" y="94"/>
                      </a:lnTo>
                      <a:lnTo>
                        <a:pt x="1070" y="91"/>
                      </a:lnTo>
                      <a:lnTo>
                        <a:pt x="1078" y="91"/>
                      </a:lnTo>
                      <a:lnTo>
                        <a:pt x="1082" y="96"/>
                      </a:lnTo>
                      <a:lnTo>
                        <a:pt x="1088" y="106"/>
                      </a:lnTo>
                      <a:lnTo>
                        <a:pt x="1094" y="104"/>
                      </a:lnTo>
                      <a:lnTo>
                        <a:pt x="1101" y="103"/>
                      </a:lnTo>
                      <a:lnTo>
                        <a:pt x="1109" y="104"/>
                      </a:lnTo>
                      <a:lnTo>
                        <a:pt x="1117" y="108"/>
                      </a:lnTo>
                      <a:lnTo>
                        <a:pt x="1127" y="111"/>
                      </a:lnTo>
                      <a:lnTo>
                        <a:pt x="1139" y="111"/>
                      </a:lnTo>
                      <a:lnTo>
                        <a:pt x="1130" y="102"/>
                      </a:lnTo>
                      <a:lnTo>
                        <a:pt x="1126" y="96"/>
                      </a:lnTo>
                      <a:lnTo>
                        <a:pt x="1135" y="97"/>
                      </a:lnTo>
                      <a:lnTo>
                        <a:pt x="1151" y="102"/>
                      </a:lnTo>
                      <a:lnTo>
                        <a:pt x="1165" y="101"/>
                      </a:lnTo>
                      <a:lnTo>
                        <a:pt x="1166" y="96"/>
                      </a:lnTo>
                      <a:lnTo>
                        <a:pt x="1168" y="90"/>
                      </a:lnTo>
                      <a:lnTo>
                        <a:pt x="1171" y="87"/>
                      </a:lnTo>
                      <a:lnTo>
                        <a:pt x="1179" y="83"/>
                      </a:lnTo>
                      <a:lnTo>
                        <a:pt x="1187" y="83"/>
                      </a:lnTo>
                      <a:lnTo>
                        <a:pt x="1198" y="84"/>
                      </a:lnTo>
                      <a:lnTo>
                        <a:pt x="1208" y="87"/>
                      </a:lnTo>
                      <a:lnTo>
                        <a:pt x="1218" y="83"/>
                      </a:lnTo>
                      <a:lnTo>
                        <a:pt x="1230" y="78"/>
                      </a:lnTo>
                      <a:lnTo>
                        <a:pt x="1238" y="72"/>
                      </a:lnTo>
                      <a:lnTo>
                        <a:pt x="1229" y="59"/>
                      </a:lnTo>
                      <a:lnTo>
                        <a:pt x="1221" y="55"/>
                      </a:lnTo>
                      <a:lnTo>
                        <a:pt x="1211" y="49"/>
                      </a:lnTo>
                      <a:lnTo>
                        <a:pt x="1205" y="46"/>
                      </a:lnTo>
                      <a:lnTo>
                        <a:pt x="1200" y="40"/>
                      </a:lnTo>
                      <a:lnTo>
                        <a:pt x="1197" y="34"/>
                      </a:lnTo>
                      <a:lnTo>
                        <a:pt x="1195" y="28"/>
                      </a:lnTo>
                      <a:lnTo>
                        <a:pt x="1193" y="21"/>
                      </a:lnTo>
                      <a:lnTo>
                        <a:pt x="120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grpSp>
            <p:nvGrpSpPr>
              <p:cNvPr id="133" name="Group 103">
                <a:extLst>
                  <a:ext uri="{FF2B5EF4-FFF2-40B4-BE49-F238E27FC236}">
                    <a16:creationId xmlns:a16="http://schemas.microsoft.com/office/drawing/2014/main" id="{B2226953-D57E-441D-920B-CD6A9D906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9" y="2000"/>
                <a:ext cx="1488" cy="191"/>
                <a:chOff x="2789" y="2000"/>
                <a:chExt cx="1488" cy="191"/>
              </a:xfrm>
            </p:grpSpPr>
            <p:sp>
              <p:nvSpPr>
                <p:cNvPr id="140" name="Freeform 104">
                  <a:extLst>
                    <a:ext uri="{FF2B5EF4-FFF2-40B4-BE49-F238E27FC236}">
                      <a16:creationId xmlns:a16="http://schemas.microsoft.com/office/drawing/2014/main" id="{0B8D89C4-6E1E-49A0-B1DA-91F4EBE8A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5" y="2052"/>
                  <a:ext cx="359" cy="60"/>
                </a:xfrm>
                <a:custGeom>
                  <a:avLst/>
                  <a:gdLst>
                    <a:gd name="T0" fmla="*/ 0 w 359"/>
                    <a:gd name="T1" fmla="*/ 30 h 60"/>
                    <a:gd name="T2" fmla="*/ 25 w 359"/>
                    <a:gd name="T3" fmla="*/ 23 h 60"/>
                    <a:gd name="T4" fmla="*/ 31 w 359"/>
                    <a:gd name="T5" fmla="*/ 15 h 60"/>
                    <a:gd name="T6" fmla="*/ 41 w 359"/>
                    <a:gd name="T7" fmla="*/ 13 h 60"/>
                    <a:gd name="T8" fmla="*/ 49 w 359"/>
                    <a:gd name="T9" fmla="*/ 11 h 60"/>
                    <a:gd name="T10" fmla="*/ 58 w 359"/>
                    <a:gd name="T11" fmla="*/ 9 h 60"/>
                    <a:gd name="T12" fmla="*/ 67 w 359"/>
                    <a:gd name="T13" fmla="*/ 9 h 60"/>
                    <a:gd name="T14" fmla="*/ 80 w 359"/>
                    <a:gd name="T15" fmla="*/ 9 h 60"/>
                    <a:gd name="T16" fmla="*/ 90 w 359"/>
                    <a:gd name="T17" fmla="*/ 6 h 60"/>
                    <a:gd name="T18" fmla="*/ 98 w 359"/>
                    <a:gd name="T19" fmla="*/ 5 h 60"/>
                    <a:gd name="T20" fmla="*/ 113 w 359"/>
                    <a:gd name="T21" fmla="*/ 6 h 60"/>
                    <a:gd name="T22" fmla="*/ 122 w 359"/>
                    <a:gd name="T23" fmla="*/ 2 h 60"/>
                    <a:gd name="T24" fmla="*/ 131 w 359"/>
                    <a:gd name="T25" fmla="*/ 0 h 60"/>
                    <a:gd name="T26" fmla="*/ 140 w 359"/>
                    <a:gd name="T27" fmla="*/ 0 h 60"/>
                    <a:gd name="T28" fmla="*/ 149 w 359"/>
                    <a:gd name="T29" fmla="*/ 4 h 60"/>
                    <a:gd name="T30" fmla="*/ 158 w 359"/>
                    <a:gd name="T31" fmla="*/ 9 h 60"/>
                    <a:gd name="T32" fmla="*/ 169 w 359"/>
                    <a:gd name="T33" fmla="*/ 13 h 60"/>
                    <a:gd name="T34" fmla="*/ 186 w 359"/>
                    <a:gd name="T35" fmla="*/ 15 h 60"/>
                    <a:gd name="T36" fmla="*/ 195 w 359"/>
                    <a:gd name="T37" fmla="*/ 12 h 60"/>
                    <a:gd name="T38" fmla="*/ 206 w 359"/>
                    <a:gd name="T39" fmla="*/ 13 h 60"/>
                    <a:gd name="T40" fmla="*/ 214 w 359"/>
                    <a:gd name="T41" fmla="*/ 15 h 60"/>
                    <a:gd name="T42" fmla="*/ 225 w 359"/>
                    <a:gd name="T43" fmla="*/ 23 h 60"/>
                    <a:gd name="T44" fmla="*/ 234 w 359"/>
                    <a:gd name="T45" fmla="*/ 32 h 60"/>
                    <a:gd name="T46" fmla="*/ 249 w 359"/>
                    <a:gd name="T47" fmla="*/ 38 h 60"/>
                    <a:gd name="T48" fmla="*/ 271 w 359"/>
                    <a:gd name="T49" fmla="*/ 35 h 60"/>
                    <a:gd name="T50" fmla="*/ 282 w 359"/>
                    <a:gd name="T51" fmla="*/ 42 h 60"/>
                    <a:gd name="T52" fmla="*/ 291 w 359"/>
                    <a:gd name="T53" fmla="*/ 45 h 60"/>
                    <a:gd name="T54" fmla="*/ 304 w 359"/>
                    <a:gd name="T55" fmla="*/ 46 h 60"/>
                    <a:gd name="T56" fmla="*/ 358 w 359"/>
                    <a:gd name="T57" fmla="*/ 56 h 60"/>
                    <a:gd name="T58" fmla="*/ 300 w 359"/>
                    <a:gd name="T59" fmla="*/ 52 h 60"/>
                    <a:gd name="T60" fmla="*/ 289 w 359"/>
                    <a:gd name="T61" fmla="*/ 56 h 60"/>
                    <a:gd name="T62" fmla="*/ 279 w 359"/>
                    <a:gd name="T63" fmla="*/ 59 h 60"/>
                    <a:gd name="T64" fmla="*/ 272 w 359"/>
                    <a:gd name="T65" fmla="*/ 59 h 60"/>
                    <a:gd name="T66" fmla="*/ 264 w 359"/>
                    <a:gd name="T67" fmla="*/ 56 h 60"/>
                    <a:gd name="T68" fmla="*/ 253 w 359"/>
                    <a:gd name="T69" fmla="*/ 51 h 60"/>
                    <a:gd name="T70" fmla="*/ 238 w 359"/>
                    <a:gd name="T71" fmla="*/ 49 h 60"/>
                    <a:gd name="T72" fmla="*/ 223 w 359"/>
                    <a:gd name="T73" fmla="*/ 44 h 60"/>
                    <a:gd name="T74" fmla="*/ 214 w 359"/>
                    <a:gd name="T75" fmla="*/ 45 h 60"/>
                    <a:gd name="T76" fmla="*/ 203 w 359"/>
                    <a:gd name="T77" fmla="*/ 46 h 60"/>
                    <a:gd name="T78" fmla="*/ 179 w 359"/>
                    <a:gd name="T79" fmla="*/ 42 h 60"/>
                    <a:gd name="T80" fmla="*/ 167 w 359"/>
                    <a:gd name="T81" fmla="*/ 39 h 60"/>
                    <a:gd name="T82" fmla="*/ 152 w 359"/>
                    <a:gd name="T83" fmla="*/ 32 h 60"/>
                    <a:gd name="T84" fmla="*/ 136 w 359"/>
                    <a:gd name="T85" fmla="*/ 32 h 60"/>
                    <a:gd name="T86" fmla="*/ 118 w 359"/>
                    <a:gd name="T87" fmla="*/ 32 h 60"/>
                    <a:gd name="T88" fmla="*/ 104 w 359"/>
                    <a:gd name="T89" fmla="*/ 33 h 60"/>
                    <a:gd name="T90" fmla="*/ 92 w 359"/>
                    <a:gd name="T91" fmla="*/ 31 h 60"/>
                    <a:gd name="T92" fmla="*/ 80 w 359"/>
                    <a:gd name="T93" fmla="*/ 26 h 60"/>
                    <a:gd name="T94" fmla="*/ 67 w 359"/>
                    <a:gd name="T95" fmla="*/ 30 h 60"/>
                    <a:gd name="T96" fmla="*/ 56 w 359"/>
                    <a:gd name="T97" fmla="*/ 24 h 60"/>
                    <a:gd name="T98" fmla="*/ 47 w 359"/>
                    <a:gd name="T99" fmla="*/ 26 h 60"/>
                    <a:gd name="T100" fmla="*/ 34 w 359"/>
                    <a:gd name="T101" fmla="*/ 27 h 60"/>
                    <a:gd name="T102" fmla="*/ 20 w 359"/>
                    <a:gd name="T103" fmla="*/ 28 h 60"/>
                    <a:gd name="T104" fmla="*/ 0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0" y="30"/>
                      </a:moveTo>
                      <a:lnTo>
                        <a:pt x="25" y="23"/>
                      </a:lnTo>
                      <a:lnTo>
                        <a:pt x="31" y="15"/>
                      </a:lnTo>
                      <a:lnTo>
                        <a:pt x="41" y="13"/>
                      </a:lnTo>
                      <a:lnTo>
                        <a:pt x="49" y="11"/>
                      </a:lnTo>
                      <a:lnTo>
                        <a:pt x="58" y="9"/>
                      </a:lnTo>
                      <a:lnTo>
                        <a:pt x="67" y="9"/>
                      </a:lnTo>
                      <a:lnTo>
                        <a:pt x="80" y="9"/>
                      </a:lnTo>
                      <a:lnTo>
                        <a:pt x="90" y="6"/>
                      </a:lnTo>
                      <a:lnTo>
                        <a:pt x="98" y="5"/>
                      </a:lnTo>
                      <a:lnTo>
                        <a:pt x="113" y="6"/>
                      </a:lnTo>
                      <a:lnTo>
                        <a:pt x="122" y="2"/>
                      </a:lnTo>
                      <a:lnTo>
                        <a:pt x="131" y="0"/>
                      </a:lnTo>
                      <a:lnTo>
                        <a:pt x="140" y="0"/>
                      </a:lnTo>
                      <a:lnTo>
                        <a:pt x="149" y="4"/>
                      </a:lnTo>
                      <a:lnTo>
                        <a:pt x="158" y="9"/>
                      </a:lnTo>
                      <a:lnTo>
                        <a:pt x="169" y="13"/>
                      </a:lnTo>
                      <a:lnTo>
                        <a:pt x="186" y="15"/>
                      </a:lnTo>
                      <a:lnTo>
                        <a:pt x="195" y="12"/>
                      </a:lnTo>
                      <a:lnTo>
                        <a:pt x="206" y="13"/>
                      </a:lnTo>
                      <a:lnTo>
                        <a:pt x="214" y="15"/>
                      </a:lnTo>
                      <a:lnTo>
                        <a:pt x="225" y="23"/>
                      </a:lnTo>
                      <a:lnTo>
                        <a:pt x="234" y="32"/>
                      </a:lnTo>
                      <a:lnTo>
                        <a:pt x="249" y="38"/>
                      </a:lnTo>
                      <a:lnTo>
                        <a:pt x="271" y="35"/>
                      </a:lnTo>
                      <a:lnTo>
                        <a:pt x="282" y="42"/>
                      </a:lnTo>
                      <a:lnTo>
                        <a:pt x="291" y="45"/>
                      </a:lnTo>
                      <a:lnTo>
                        <a:pt x="304" y="46"/>
                      </a:lnTo>
                      <a:lnTo>
                        <a:pt x="358" y="56"/>
                      </a:lnTo>
                      <a:lnTo>
                        <a:pt x="300" y="52"/>
                      </a:lnTo>
                      <a:lnTo>
                        <a:pt x="289" y="56"/>
                      </a:lnTo>
                      <a:lnTo>
                        <a:pt x="279" y="59"/>
                      </a:lnTo>
                      <a:lnTo>
                        <a:pt x="272" y="59"/>
                      </a:lnTo>
                      <a:lnTo>
                        <a:pt x="264" y="56"/>
                      </a:lnTo>
                      <a:lnTo>
                        <a:pt x="253" y="51"/>
                      </a:lnTo>
                      <a:lnTo>
                        <a:pt x="238" y="49"/>
                      </a:lnTo>
                      <a:lnTo>
                        <a:pt x="223" y="44"/>
                      </a:lnTo>
                      <a:lnTo>
                        <a:pt x="214" y="45"/>
                      </a:lnTo>
                      <a:lnTo>
                        <a:pt x="203" y="46"/>
                      </a:lnTo>
                      <a:lnTo>
                        <a:pt x="179" y="42"/>
                      </a:lnTo>
                      <a:lnTo>
                        <a:pt x="167" y="39"/>
                      </a:lnTo>
                      <a:lnTo>
                        <a:pt x="152" y="32"/>
                      </a:lnTo>
                      <a:lnTo>
                        <a:pt x="136" y="32"/>
                      </a:lnTo>
                      <a:lnTo>
                        <a:pt x="118" y="32"/>
                      </a:lnTo>
                      <a:lnTo>
                        <a:pt x="104" y="33"/>
                      </a:lnTo>
                      <a:lnTo>
                        <a:pt x="92" y="31"/>
                      </a:lnTo>
                      <a:lnTo>
                        <a:pt x="80" y="26"/>
                      </a:lnTo>
                      <a:lnTo>
                        <a:pt x="67" y="30"/>
                      </a:lnTo>
                      <a:lnTo>
                        <a:pt x="56" y="24"/>
                      </a:lnTo>
                      <a:lnTo>
                        <a:pt x="47" y="26"/>
                      </a:lnTo>
                      <a:lnTo>
                        <a:pt x="34" y="27"/>
                      </a:lnTo>
                      <a:lnTo>
                        <a:pt x="20" y="28"/>
                      </a:lnTo>
                      <a:lnTo>
                        <a:pt x="0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1" name="Freeform 105">
                  <a:extLst>
                    <a:ext uri="{FF2B5EF4-FFF2-40B4-BE49-F238E27FC236}">
                      <a16:creationId xmlns:a16="http://schemas.microsoft.com/office/drawing/2014/main" id="{B45731B0-C7AC-4020-AD31-C5DB3B92F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9" y="2000"/>
                  <a:ext cx="1488" cy="191"/>
                </a:xfrm>
                <a:custGeom>
                  <a:avLst/>
                  <a:gdLst>
                    <a:gd name="T0" fmla="*/ 241 w 1488"/>
                    <a:gd name="T1" fmla="*/ 25 h 191"/>
                    <a:gd name="T2" fmla="*/ 183 w 1488"/>
                    <a:gd name="T3" fmla="*/ 44 h 191"/>
                    <a:gd name="T4" fmla="*/ 117 w 1488"/>
                    <a:gd name="T5" fmla="*/ 59 h 191"/>
                    <a:gd name="T6" fmla="*/ 82 w 1488"/>
                    <a:gd name="T7" fmla="*/ 73 h 191"/>
                    <a:gd name="T8" fmla="*/ 41 w 1488"/>
                    <a:gd name="T9" fmla="*/ 87 h 191"/>
                    <a:gd name="T10" fmla="*/ 20 w 1488"/>
                    <a:gd name="T11" fmla="*/ 101 h 191"/>
                    <a:gd name="T12" fmla="*/ 79 w 1488"/>
                    <a:gd name="T13" fmla="*/ 101 h 191"/>
                    <a:gd name="T14" fmla="*/ 128 w 1488"/>
                    <a:gd name="T15" fmla="*/ 109 h 191"/>
                    <a:gd name="T16" fmla="*/ 185 w 1488"/>
                    <a:gd name="T17" fmla="*/ 120 h 191"/>
                    <a:gd name="T18" fmla="*/ 231 w 1488"/>
                    <a:gd name="T19" fmla="*/ 100 h 191"/>
                    <a:gd name="T20" fmla="*/ 272 w 1488"/>
                    <a:gd name="T21" fmla="*/ 121 h 191"/>
                    <a:gd name="T22" fmla="*/ 331 w 1488"/>
                    <a:gd name="T23" fmla="*/ 136 h 191"/>
                    <a:gd name="T24" fmla="*/ 352 w 1488"/>
                    <a:gd name="T25" fmla="*/ 160 h 191"/>
                    <a:gd name="T26" fmla="*/ 413 w 1488"/>
                    <a:gd name="T27" fmla="*/ 142 h 191"/>
                    <a:gd name="T28" fmla="*/ 517 w 1488"/>
                    <a:gd name="T29" fmla="*/ 139 h 191"/>
                    <a:gd name="T30" fmla="*/ 595 w 1488"/>
                    <a:gd name="T31" fmla="*/ 142 h 191"/>
                    <a:gd name="T32" fmla="*/ 709 w 1488"/>
                    <a:gd name="T33" fmla="*/ 129 h 191"/>
                    <a:gd name="T34" fmla="*/ 732 w 1488"/>
                    <a:gd name="T35" fmla="*/ 146 h 191"/>
                    <a:gd name="T36" fmla="*/ 716 w 1488"/>
                    <a:gd name="T37" fmla="*/ 170 h 191"/>
                    <a:gd name="T38" fmla="*/ 776 w 1488"/>
                    <a:gd name="T39" fmla="*/ 154 h 191"/>
                    <a:gd name="T40" fmla="*/ 800 w 1488"/>
                    <a:gd name="T41" fmla="*/ 177 h 191"/>
                    <a:gd name="T42" fmla="*/ 852 w 1488"/>
                    <a:gd name="T43" fmla="*/ 171 h 191"/>
                    <a:gd name="T44" fmla="*/ 910 w 1488"/>
                    <a:gd name="T45" fmla="*/ 159 h 191"/>
                    <a:gd name="T46" fmla="*/ 1004 w 1488"/>
                    <a:gd name="T47" fmla="*/ 172 h 191"/>
                    <a:gd name="T48" fmla="*/ 1093 w 1488"/>
                    <a:gd name="T49" fmla="*/ 177 h 191"/>
                    <a:gd name="T50" fmla="*/ 1186 w 1488"/>
                    <a:gd name="T51" fmla="*/ 174 h 191"/>
                    <a:gd name="T52" fmla="*/ 1265 w 1488"/>
                    <a:gd name="T53" fmla="*/ 174 h 191"/>
                    <a:gd name="T54" fmla="*/ 1298 w 1488"/>
                    <a:gd name="T55" fmla="*/ 183 h 191"/>
                    <a:gd name="T56" fmla="*/ 1347 w 1488"/>
                    <a:gd name="T57" fmla="*/ 174 h 191"/>
                    <a:gd name="T58" fmla="*/ 1402 w 1488"/>
                    <a:gd name="T59" fmla="*/ 183 h 191"/>
                    <a:gd name="T60" fmla="*/ 1438 w 1488"/>
                    <a:gd name="T61" fmla="*/ 166 h 191"/>
                    <a:gd name="T62" fmla="*/ 1447 w 1488"/>
                    <a:gd name="T63" fmla="*/ 144 h 191"/>
                    <a:gd name="T64" fmla="*/ 1389 w 1488"/>
                    <a:gd name="T65" fmla="*/ 146 h 191"/>
                    <a:gd name="T66" fmla="*/ 1408 w 1488"/>
                    <a:gd name="T67" fmla="*/ 177 h 191"/>
                    <a:gd name="T68" fmla="*/ 1355 w 1488"/>
                    <a:gd name="T69" fmla="*/ 159 h 191"/>
                    <a:gd name="T70" fmla="*/ 1296 w 1488"/>
                    <a:gd name="T71" fmla="*/ 146 h 191"/>
                    <a:gd name="T72" fmla="*/ 1241 w 1488"/>
                    <a:gd name="T73" fmla="*/ 149 h 191"/>
                    <a:gd name="T74" fmla="*/ 1183 w 1488"/>
                    <a:gd name="T75" fmla="*/ 148 h 191"/>
                    <a:gd name="T76" fmla="*/ 1108 w 1488"/>
                    <a:gd name="T77" fmla="*/ 135 h 191"/>
                    <a:gd name="T78" fmla="*/ 1080 w 1488"/>
                    <a:gd name="T79" fmla="*/ 135 h 191"/>
                    <a:gd name="T80" fmla="*/ 969 w 1488"/>
                    <a:gd name="T81" fmla="*/ 124 h 191"/>
                    <a:gd name="T82" fmla="*/ 912 w 1488"/>
                    <a:gd name="T83" fmla="*/ 115 h 191"/>
                    <a:gd name="T84" fmla="*/ 856 w 1488"/>
                    <a:gd name="T85" fmla="*/ 93 h 191"/>
                    <a:gd name="T86" fmla="*/ 773 w 1488"/>
                    <a:gd name="T87" fmla="*/ 102 h 191"/>
                    <a:gd name="T88" fmla="*/ 704 w 1488"/>
                    <a:gd name="T89" fmla="*/ 118 h 191"/>
                    <a:gd name="T90" fmla="*/ 637 w 1488"/>
                    <a:gd name="T91" fmla="*/ 128 h 191"/>
                    <a:gd name="T92" fmla="*/ 547 w 1488"/>
                    <a:gd name="T93" fmla="*/ 130 h 191"/>
                    <a:gd name="T94" fmla="*/ 482 w 1488"/>
                    <a:gd name="T95" fmla="*/ 127 h 191"/>
                    <a:gd name="T96" fmla="*/ 440 w 1488"/>
                    <a:gd name="T97" fmla="*/ 106 h 191"/>
                    <a:gd name="T98" fmla="*/ 399 w 1488"/>
                    <a:gd name="T99" fmla="*/ 106 h 191"/>
                    <a:gd name="T100" fmla="*/ 348 w 1488"/>
                    <a:gd name="T101" fmla="*/ 111 h 191"/>
                    <a:gd name="T102" fmla="*/ 321 w 1488"/>
                    <a:gd name="T103" fmla="*/ 96 h 191"/>
                    <a:gd name="T104" fmla="*/ 279 w 1488"/>
                    <a:gd name="T105" fmla="*/ 87 h 191"/>
                    <a:gd name="T106" fmla="*/ 276 w 1488"/>
                    <a:gd name="T107" fmla="*/ 49 h 191"/>
                    <a:gd name="T108" fmla="*/ 278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278" y="0"/>
                      </a:moveTo>
                      <a:lnTo>
                        <a:pt x="266" y="4"/>
                      </a:lnTo>
                      <a:lnTo>
                        <a:pt x="257" y="7"/>
                      </a:lnTo>
                      <a:lnTo>
                        <a:pt x="249" y="12"/>
                      </a:lnTo>
                      <a:lnTo>
                        <a:pt x="245" y="17"/>
                      </a:lnTo>
                      <a:lnTo>
                        <a:pt x="241" y="25"/>
                      </a:lnTo>
                      <a:lnTo>
                        <a:pt x="229" y="25"/>
                      </a:lnTo>
                      <a:lnTo>
                        <a:pt x="221" y="28"/>
                      </a:lnTo>
                      <a:lnTo>
                        <a:pt x="215" y="32"/>
                      </a:lnTo>
                      <a:lnTo>
                        <a:pt x="206" y="36"/>
                      </a:lnTo>
                      <a:lnTo>
                        <a:pt x="196" y="36"/>
                      </a:lnTo>
                      <a:lnTo>
                        <a:pt x="183" y="44"/>
                      </a:lnTo>
                      <a:lnTo>
                        <a:pt x="169" y="37"/>
                      </a:lnTo>
                      <a:lnTo>
                        <a:pt x="177" y="53"/>
                      </a:lnTo>
                      <a:lnTo>
                        <a:pt x="163" y="53"/>
                      </a:lnTo>
                      <a:lnTo>
                        <a:pt x="145" y="54"/>
                      </a:lnTo>
                      <a:lnTo>
                        <a:pt x="132" y="49"/>
                      </a:lnTo>
                      <a:lnTo>
                        <a:pt x="117" y="59"/>
                      </a:lnTo>
                      <a:lnTo>
                        <a:pt x="103" y="53"/>
                      </a:lnTo>
                      <a:lnTo>
                        <a:pt x="99" y="54"/>
                      </a:lnTo>
                      <a:lnTo>
                        <a:pt x="95" y="58"/>
                      </a:lnTo>
                      <a:lnTo>
                        <a:pt x="90" y="63"/>
                      </a:lnTo>
                      <a:lnTo>
                        <a:pt x="87" y="69"/>
                      </a:lnTo>
                      <a:lnTo>
                        <a:pt x="82" y="73"/>
                      </a:lnTo>
                      <a:lnTo>
                        <a:pt x="78" y="77"/>
                      </a:lnTo>
                      <a:lnTo>
                        <a:pt x="69" y="77"/>
                      </a:lnTo>
                      <a:lnTo>
                        <a:pt x="59" y="77"/>
                      </a:lnTo>
                      <a:lnTo>
                        <a:pt x="54" y="81"/>
                      </a:lnTo>
                      <a:lnTo>
                        <a:pt x="47" y="87"/>
                      </a:lnTo>
                      <a:lnTo>
                        <a:pt x="41" y="87"/>
                      </a:lnTo>
                      <a:lnTo>
                        <a:pt x="32" y="87"/>
                      </a:lnTo>
                      <a:lnTo>
                        <a:pt x="20" y="87"/>
                      </a:lnTo>
                      <a:lnTo>
                        <a:pt x="9" y="93"/>
                      </a:lnTo>
                      <a:lnTo>
                        <a:pt x="0" y="106"/>
                      </a:lnTo>
                      <a:lnTo>
                        <a:pt x="8" y="105"/>
                      </a:lnTo>
                      <a:lnTo>
                        <a:pt x="20" y="101"/>
                      </a:lnTo>
                      <a:lnTo>
                        <a:pt x="32" y="100"/>
                      </a:lnTo>
                      <a:lnTo>
                        <a:pt x="42" y="101"/>
                      </a:lnTo>
                      <a:lnTo>
                        <a:pt x="50" y="106"/>
                      </a:lnTo>
                      <a:lnTo>
                        <a:pt x="59" y="108"/>
                      </a:lnTo>
                      <a:lnTo>
                        <a:pt x="69" y="105"/>
                      </a:lnTo>
                      <a:lnTo>
                        <a:pt x="79" y="101"/>
                      </a:lnTo>
                      <a:lnTo>
                        <a:pt x="88" y="97"/>
                      </a:lnTo>
                      <a:lnTo>
                        <a:pt x="97" y="97"/>
                      </a:lnTo>
                      <a:lnTo>
                        <a:pt x="103" y="105"/>
                      </a:lnTo>
                      <a:lnTo>
                        <a:pt x="108" y="111"/>
                      </a:lnTo>
                      <a:lnTo>
                        <a:pt x="118" y="111"/>
                      </a:lnTo>
                      <a:lnTo>
                        <a:pt x="128" y="109"/>
                      </a:lnTo>
                      <a:lnTo>
                        <a:pt x="138" y="105"/>
                      </a:lnTo>
                      <a:lnTo>
                        <a:pt x="148" y="102"/>
                      </a:lnTo>
                      <a:lnTo>
                        <a:pt x="157" y="108"/>
                      </a:lnTo>
                      <a:lnTo>
                        <a:pt x="166" y="114"/>
                      </a:lnTo>
                      <a:lnTo>
                        <a:pt x="176" y="118"/>
                      </a:lnTo>
                      <a:lnTo>
                        <a:pt x="185" y="120"/>
                      </a:lnTo>
                      <a:lnTo>
                        <a:pt x="197" y="121"/>
                      </a:lnTo>
                      <a:lnTo>
                        <a:pt x="210" y="123"/>
                      </a:lnTo>
                      <a:lnTo>
                        <a:pt x="221" y="121"/>
                      </a:lnTo>
                      <a:lnTo>
                        <a:pt x="235" y="118"/>
                      </a:lnTo>
                      <a:lnTo>
                        <a:pt x="229" y="107"/>
                      </a:lnTo>
                      <a:lnTo>
                        <a:pt x="231" y="100"/>
                      </a:lnTo>
                      <a:lnTo>
                        <a:pt x="237" y="96"/>
                      </a:lnTo>
                      <a:lnTo>
                        <a:pt x="238" y="104"/>
                      </a:lnTo>
                      <a:lnTo>
                        <a:pt x="246" y="111"/>
                      </a:lnTo>
                      <a:lnTo>
                        <a:pt x="254" y="114"/>
                      </a:lnTo>
                      <a:lnTo>
                        <a:pt x="262" y="118"/>
                      </a:lnTo>
                      <a:lnTo>
                        <a:pt x="272" y="121"/>
                      </a:lnTo>
                      <a:lnTo>
                        <a:pt x="283" y="124"/>
                      </a:lnTo>
                      <a:lnTo>
                        <a:pt x="297" y="126"/>
                      </a:lnTo>
                      <a:lnTo>
                        <a:pt x="307" y="125"/>
                      </a:lnTo>
                      <a:lnTo>
                        <a:pt x="318" y="126"/>
                      </a:lnTo>
                      <a:lnTo>
                        <a:pt x="337" y="131"/>
                      </a:lnTo>
                      <a:lnTo>
                        <a:pt x="331" y="136"/>
                      </a:lnTo>
                      <a:lnTo>
                        <a:pt x="322" y="142"/>
                      </a:lnTo>
                      <a:lnTo>
                        <a:pt x="306" y="153"/>
                      </a:lnTo>
                      <a:lnTo>
                        <a:pt x="316" y="154"/>
                      </a:lnTo>
                      <a:lnTo>
                        <a:pt x="325" y="156"/>
                      </a:lnTo>
                      <a:lnTo>
                        <a:pt x="338" y="159"/>
                      </a:lnTo>
                      <a:lnTo>
                        <a:pt x="352" y="160"/>
                      </a:lnTo>
                      <a:lnTo>
                        <a:pt x="360" y="159"/>
                      </a:lnTo>
                      <a:lnTo>
                        <a:pt x="366" y="154"/>
                      </a:lnTo>
                      <a:lnTo>
                        <a:pt x="375" y="151"/>
                      </a:lnTo>
                      <a:lnTo>
                        <a:pt x="386" y="150"/>
                      </a:lnTo>
                      <a:lnTo>
                        <a:pt x="402" y="149"/>
                      </a:lnTo>
                      <a:lnTo>
                        <a:pt x="413" y="142"/>
                      </a:lnTo>
                      <a:lnTo>
                        <a:pt x="427" y="137"/>
                      </a:lnTo>
                      <a:lnTo>
                        <a:pt x="440" y="133"/>
                      </a:lnTo>
                      <a:lnTo>
                        <a:pt x="448" y="134"/>
                      </a:lnTo>
                      <a:lnTo>
                        <a:pt x="478" y="135"/>
                      </a:lnTo>
                      <a:lnTo>
                        <a:pt x="502" y="139"/>
                      </a:lnTo>
                      <a:lnTo>
                        <a:pt x="517" y="139"/>
                      </a:lnTo>
                      <a:lnTo>
                        <a:pt x="530" y="140"/>
                      </a:lnTo>
                      <a:lnTo>
                        <a:pt x="550" y="152"/>
                      </a:lnTo>
                      <a:lnTo>
                        <a:pt x="561" y="152"/>
                      </a:lnTo>
                      <a:lnTo>
                        <a:pt x="572" y="149"/>
                      </a:lnTo>
                      <a:lnTo>
                        <a:pt x="585" y="145"/>
                      </a:lnTo>
                      <a:lnTo>
                        <a:pt x="595" y="142"/>
                      </a:lnTo>
                      <a:lnTo>
                        <a:pt x="630" y="139"/>
                      </a:lnTo>
                      <a:lnTo>
                        <a:pt x="654" y="137"/>
                      </a:lnTo>
                      <a:lnTo>
                        <a:pt x="670" y="135"/>
                      </a:lnTo>
                      <a:lnTo>
                        <a:pt x="682" y="134"/>
                      </a:lnTo>
                      <a:lnTo>
                        <a:pt x="695" y="132"/>
                      </a:lnTo>
                      <a:lnTo>
                        <a:pt x="709" y="129"/>
                      </a:lnTo>
                      <a:lnTo>
                        <a:pt x="719" y="126"/>
                      </a:lnTo>
                      <a:lnTo>
                        <a:pt x="735" y="121"/>
                      </a:lnTo>
                      <a:lnTo>
                        <a:pt x="743" y="127"/>
                      </a:lnTo>
                      <a:lnTo>
                        <a:pt x="748" y="134"/>
                      </a:lnTo>
                      <a:lnTo>
                        <a:pt x="743" y="142"/>
                      </a:lnTo>
                      <a:lnTo>
                        <a:pt x="732" y="146"/>
                      </a:lnTo>
                      <a:lnTo>
                        <a:pt x="745" y="146"/>
                      </a:lnTo>
                      <a:lnTo>
                        <a:pt x="738" y="152"/>
                      </a:lnTo>
                      <a:lnTo>
                        <a:pt x="728" y="159"/>
                      </a:lnTo>
                      <a:lnTo>
                        <a:pt x="713" y="166"/>
                      </a:lnTo>
                      <a:lnTo>
                        <a:pt x="700" y="172"/>
                      </a:lnTo>
                      <a:lnTo>
                        <a:pt x="716" y="170"/>
                      </a:lnTo>
                      <a:lnTo>
                        <a:pt x="731" y="166"/>
                      </a:lnTo>
                      <a:lnTo>
                        <a:pt x="745" y="162"/>
                      </a:lnTo>
                      <a:lnTo>
                        <a:pt x="754" y="157"/>
                      </a:lnTo>
                      <a:lnTo>
                        <a:pt x="759" y="156"/>
                      </a:lnTo>
                      <a:lnTo>
                        <a:pt x="767" y="154"/>
                      </a:lnTo>
                      <a:lnTo>
                        <a:pt x="776" y="154"/>
                      </a:lnTo>
                      <a:lnTo>
                        <a:pt x="787" y="156"/>
                      </a:lnTo>
                      <a:lnTo>
                        <a:pt x="798" y="159"/>
                      </a:lnTo>
                      <a:lnTo>
                        <a:pt x="807" y="159"/>
                      </a:lnTo>
                      <a:lnTo>
                        <a:pt x="819" y="159"/>
                      </a:lnTo>
                      <a:lnTo>
                        <a:pt x="810" y="170"/>
                      </a:lnTo>
                      <a:lnTo>
                        <a:pt x="800" y="177"/>
                      </a:lnTo>
                      <a:lnTo>
                        <a:pt x="788" y="183"/>
                      </a:lnTo>
                      <a:lnTo>
                        <a:pt x="801" y="180"/>
                      </a:lnTo>
                      <a:lnTo>
                        <a:pt x="814" y="178"/>
                      </a:lnTo>
                      <a:lnTo>
                        <a:pt x="827" y="176"/>
                      </a:lnTo>
                      <a:lnTo>
                        <a:pt x="838" y="173"/>
                      </a:lnTo>
                      <a:lnTo>
                        <a:pt x="852" y="171"/>
                      </a:lnTo>
                      <a:lnTo>
                        <a:pt x="868" y="169"/>
                      </a:lnTo>
                      <a:lnTo>
                        <a:pt x="883" y="169"/>
                      </a:lnTo>
                      <a:lnTo>
                        <a:pt x="894" y="165"/>
                      </a:lnTo>
                      <a:lnTo>
                        <a:pt x="897" y="162"/>
                      </a:lnTo>
                      <a:lnTo>
                        <a:pt x="901" y="159"/>
                      </a:lnTo>
                      <a:lnTo>
                        <a:pt x="910" y="159"/>
                      </a:lnTo>
                      <a:lnTo>
                        <a:pt x="925" y="163"/>
                      </a:lnTo>
                      <a:lnTo>
                        <a:pt x="942" y="165"/>
                      </a:lnTo>
                      <a:lnTo>
                        <a:pt x="959" y="169"/>
                      </a:lnTo>
                      <a:lnTo>
                        <a:pt x="969" y="171"/>
                      </a:lnTo>
                      <a:lnTo>
                        <a:pt x="985" y="171"/>
                      </a:lnTo>
                      <a:lnTo>
                        <a:pt x="1004" y="172"/>
                      </a:lnTo>
                      <a:lnTo>
                        <a:pt x="1018" y="175"/>
                      </a:lnTo>
                      <a:lnTo>
                        <a:pt x="1035" y="180"/>
                      </a:lnTo>
                      <a:lnTo>
                        <a:pt x="1049" y="183"/>
                      </a:lnTo>
                      <a:lnTo>
                        <a:pt x="1062" y="186"/>
                      </a:lnTo>
                      <a:lnTo>
                        <a:pt x="1074" y="183"/>
                      </a:lnTo>
                      <a:lnTo>
                        <a:pt x="1093" y="177"/>
                      </a:lnTo>
                      <a:lnTo>
                        <a:pt x="1110" y="180"/>
                      </a:lnTo>
                      <a:lnTo>
                        <a:pt x="1124" y="180"/>
                      </a:lnTo>
                      <a:lnTo>
                        <a:pt x="1140" y="180"/>
                      </a:lnTo>
                      <a:lnTo>
                        <a:pt x="1155" y="180"/>
                      </a:lnTo>
                      <a:lnTo>
                        <a:pt x="1176" y="174"/>
                      </a:lnTo>
                      <a:lnTo>
                        <a:pt x="1186" y="174"/>
                      </a:lnTo>
                      <a:lnTo>
                        <a:pt x="1198" y="173"/>
                      </a:lnTo>
                      <a:lnTo>
                        <a:pt x="1220" y="176"/>
                      </a:lnTo>
                      <a:lnTo>
                        <a:pt x="1231" y="178"/>
                      </a:lnTo>
                      <a:lnTo>
                        <a:pt x="1240" y="177"/>
                      </a:lnTo>
                      <a:lnTo>
                        <a:pt x="1252" y="175"/>
                      </a:lnTo>
                      <a:lnTo>
                        <a:pt x="1265" y="174"/>
                      </a:lnTo>
                      <a:lnTo>
                        <a:pt x="1274" y="174"/>
                      </a:lnTo>
                      <a:lnTo>
                        <a:pt x="1278" y="176"/>
                      </a:lnTo>
                      <a:lnTo>
                        <a:pt x="1278" y="183"/>
                      </a:lnTo>
                      <a:lnTo>
                        <a:pt x="1282" y="186"/>
                      </a:lnTo>
                      <a:lnTo>
                        <a:pt x="1290" y="186"/>
                      </a:lnTo>
                      <a:lnTo>
                        <a:pt x="1298" y="183"/>
                      </a:lnTo>
                      <a:lnTo>
                        <a:pt x="1305" y="177"/>
                      </a:lnTo>
                      <a:lnTo>
                        <a:pt x="1310" y="171"/>
                      </a:lnTo>
                      <a:lnTo>
                        <a:pt x="1314" y="168"/>
                      </a:lnTo>
                      <a:lnTo>
                        <a:pt x="1327" y="168"/>
                      </a:lnTo>
                      <a:lnTo>
                        <a:pt x="1336" y="168"/>
                      </a:lnTo>
                      <a:lnTo>
                        <a:pt x="1347" y="174"/>
                      </a:lnTo>
                      <a:lnTo>
                        <a:pt x="1357" y="178"/>
                      </a:lnTo>
                      <a:lnTo>
                        <a:pt x="1368" y="183"/>
                      </a:lnTo>
                      <a:lnTo>
                        <a:pt x="1375" y="184"/>
                      </a:lnTo>
                      <a:lnTo>
                        <a:pt x="1382" y="186"/>
                      </a:lnTo>
                      <a:lnTo>
                        <a:pt x="1389" y="186"/>
                      </a:lnTo>
                      <a:lnTo>
                        <a:pt x="1402" y="183"/>
                      </a:lnTo>
                      <a:lnTo>
                        <a:pt x="1444" y="190"/>
                      </a:lnTo>
                      <a:lnTo>
                        <a:pt x="1431" y="183"/>
                      </a:lnTo>
                      <a:lnTo>
                        <a:pt x="1423" y="180"/>
                      </a:lnTo>
                      <a:lnTo>
                        <a:pt x="1420" y="174"/>
                      </a:lnTo>
                      <a:lnTo>
                        <a:pt x="1423" y="170"/>
                      </a:lnTo>
                      <a:lnTo>
                        <a:pt x="1438" y="166"/>
                      </a:lnTo>
                      <a:lnTo>
                        <a:pt x="1448" y="163"/>
                      </a:lnTo>
                      <a:lnTo>
                        <a:pt x="1461" y="159"/>
                      </a:lnTo>
                      <a:lnTo>
                        <a:pt x="1471" y="152"/>
                      </a:lnTo>
                      <a:lnTo>
                        <a:pt x="1487" y="145"/>
                      </a:lnTo>
                      <a:lnTo>
                        <a:pt x="1463" y="145"/>
                      </a:lnTo>
                      <a:lnTo>
                        <a:pt x="1447" y="144"/>
                      </a:lnTo>
                      <a:lnTo>
                        <a:pt x="1433" y="142"/>
                      </a:lnTo>
                      <a:lnTo>
                        <a:pt x="1420" y="140"/>
                      </a:lnTo>
                      <a:lnTo>
                        <a:pt x="1412" y="140"/>
                      </a:lnTo>
                      <a:lnTo>
                        <a:pt x="1405" y="142"/>
                      </a:lnTo>
                      <a:lnTo>
                        <a:pt x="1398" y="142"/>
                      </a:lnTo>
                      <a:lnTo>
                        <a:pt x="1389" y="146"/>
                      </a:lnTo>
                      <a:lnTo>
                        <a:pt x="1380" y="149"/>
                      </a:lnTo>
                      <a:lnTo>
                        <a:pt x="1392" y="153"/>
                      </a:lnTo>
                      <a:lnTo>
                        <a:pt x="1402" y="159"/>
                      </a:lnTo>
                      <a:lnTo>
                        <a:pt x="1408" y="165"/>
                      </a:lnTo>
                      <a:lnTo>
                        <a:pt x="1410" y="171"/>
                      </a:lnTo>
                      <a:lnTo>
                        <a:pt x="1408" y="177"/>
                      </a:lnTo>
                      <a:lnTo>
                        <a:pt x="1399" y="175"/>
                      </a:lnTo>
                      <a:lnTo>
                        <a:pt x="1392" y="173"/>
                      </a:lnTo>
                      <a:lnTo>
                        <a:pt x="1386" y="168"/>
                      </a:lnTo>
                      <a:lnTo>
                        <a:pt x="1377" y="163"/>
                      </a:lnTo>
                      <a:lnTo>
                        <a:pt x="1365" y="160"/>
                      </a:lnTo>
                      <a:lnTo>
                        <a:pt x="1355" y="159"/>
                      </a:lnTo>
                      <a:lnTo>
                        <a:pt x="1341" y="160"/>
                      </a:lnTo>
                      <a:lnTo>
                        <a:pt x="1332" y="159"/>
                      </a:lnTo>
                      <a:lnTo>
                        <a:pt x="1323" y="159"/>
                      </a:lnTo>
                      <a:lnTo>
                        <a:pt x="1314" y="156"/>
                      </a:lnTo>
                      <a:lnTo>
                        <a:pt x="1304" y="151"/>
                      </a:lnTo>
                      <a:lnTo>
                        <a:pt x="1296" y="146"/>
                      </a:lnTo>
                      <a:lnTo>
                        <a:pt x="1287" y="142"/>
                      </a:lnTo>
                      <a:lnTo>
                        <a:pt x="1279" y="142"/>
                      </a:lnTo>
                      <a:lnTo>
                        <a:pt x="1272" y="146"/>
                      </a:lnTo>
                      <a:lnTo>
                        <a:pt x="1262" y="149"/>
                      </a:lnTo>
                      <a:lnTo>
                        <a:pt x="1253" y="149"/>
                      </a:lnTo>
                      <a:lnTo>
                        <a:pt x="1241" y="149"/>
                      </a:lnTo>
                      <a:lnTo>
                        <a:pt x="1231" y="147"/>
                      </a:lnTo>
                      <a:lnTo>
                        <a:pt x="1220" y="145"/>
                      </a:lnTo>
                      <a:lnTo>
                        <a:pt x="1211" y="144"/>
                      </a:lnTo>
                      <a:lnTo>
                        <a:pt x="1203" y="145"/>
                      </a:lnTo>
                      <a:lnTo>
                        <a:pt x="1192" y="146"/>
                      </a:lnTo>
                      <a:lnTo>
                        <a:pt x="1183" y="148"/>
                      </a:lnTo>
                      <a:lnTo>
                        <a:pt x="1171" y="146"/>
                      </a:lnTo>
                      <a:lnTo>
                        <a:pt x="1158" y="145"/>
                      </a:lnTo>
                      <a:lnTo>
                        <a:pt x="1143" y="144"/>
                      </a:lnTo>
                      <a:lnTo>
                        <a:pt x="1128" y="142"/>
                      </a:lnTo>
                      <a:lnTo>
                        <a:pt x="1118" y="139"/>
                      </a:lnTo>
                      <a:lnTo>
                        <a:pt x="1108" y="135"/>
                      </a:lnTo>
                      <a:lnTo>
                        <a:pt x="1100" y="131"/>
                      </a:lnTo>
                      <a:lnTo>
                        <a:pt x="1092" y="129"/>
                      </a:lnTo>
                      <a:lnTo>
                        <a:pt x="1086" y="129"/>
                      </a:lnTo>
                      <a:lnTo>
                        <a:pt x="1078" y="130"/>
                      </a:lnTo>
                      <a:lnTo>
                        <a:pt x="1059" y="133"/>
                      </a:lnTo>
                      <a:lnTo>
                        <a:pt x="1080" y="135"/>
                      </a:lnTo>
                      <a:lnTo>
                        <a:pt x="1075" y="142"/>
                      </a:lnTo>
                      <a:lnTo>
                        <a:pt x="1067" y="150"/>
                      </a:lnTo>
                      <a:lnTo>
                        <a:pt x="1059" y="151"/>
                      </a:lnTo>
                      <a:lnTo>
                        <a:pt x="956" y="134"/>
                      </a:lnTo>
                      <a:lnTo>
                        <a:pt x="950" y="131"/>
                      </a:lnTo>
                      <a:lnTo>
                        <a:pt x="969" y="124"/>
                      </a:lnTo>
                      <a:lnTo>
                        <a:pt x="956" y="121"/>
                      </a:lnTo>
                      <a:lnTo>
                        <a:pt x="947" y="120"/>
                      </a:lnTo>
                      <a:lnTo>
                        <a:pt x="941" y="114"/>
                      </a:lnTo>
                      <a:lnTo>
                        <a:pt x="932" y="111"/>
                      </a:lnTo>
                      <a:lnTo>
                        <a:pt x="922" y="114"/>
                      </a:lnTo>
                      <a:lnTo>
                        <a:pt x="912" y="115"/>
                      </a:lnTo>
                      <a:lnTo>
                        <a:pt x="903" y="120"/>
                      </a:lnTo>
                      <a:lnTo>
                        <a:pt x="894" y="114"/>
                      </a:lnTo>
                      <a:lnTo>
                        <a:pt x="885" y="106"/>
                      </a:lnTo>
                      <a:lnTo>
                        <a:pt x="876" y="100"/>
                      </a:lnTo>
                      <a:lnTo>
                        <a:pt x="866" y="96"/>
                      </a:lnTo>
                      <a:lnTo>
                        <a:pt x="856" y="93"/>
                      </a:lnTo>
                      <a:lnTo>
                        <a:pt x="846" y="91"/>
                      </a:lnTo>
                      <a:lnTo>
                        <a:pt x="830" y="93"/>
                      </a:lnTo>
                      <a:lnTo>
                        <a:pt x="817" y="94"/>
                      </a:lnTo>
                      <a:lnTo>
                        <a:pt x="804" y="97"/>
                      </a:lnTo>
                      <a:lnTo>
                        <a:pt x="788" y="99"/>
                      </a:lnTo>
                      <a:lnTo>
                        <a:pt x="773" y="102"/>
                      </a:lnTo>
                      <a:lnTo>
                        <a:pt x="760" y="104"/>
                      </a:lnTo>
                      <a:lnTo>
                        <a:pt x="750" y="109"/>
                      </a:lnTo>
                      <a:lnTo>
                        <a:pt x="738" y="112"/>
                      </a:lnTo>
                      <a:lnTo>
                        <a:pt x="727" y="112"/>
                      </a:lnTo>
                      <a:lnTo>
                        <a:pt x="715" y="115"/>
                      </a:lnTo>
                      <a:lnTo>
                        <a:pt x="704" y="118"/>
                      </a:lnTo>
                      <a:lnTo>
                        <a:pt x="691" y="121"/>
                      </a:lnTo>
                      <a:lnTo>
                        <a:pt x="679" y="121"/>
                      </a:lnTo>
                      <a:lnTo>
                        <a:pt x="667" y="121"/>
                      </a:lnTo>
                      <a:lnTo>
                        <a:pt x="657" y="121"/>
                      </a:lnTo>
                      <a:lnTo>
                        <a:pt x="649" y="124"/>
                      </a:lnTo>
                      <a:lnTo>
                        <a:pt x="637" y="128"/>
                      </a:lnTo>
                      <a:lnTo>
                        <a:pt x="625" y="128"/>
                      </a:lnTo>
                      <a:lnTo>
                        <a:pt x="610" y="128"/>
                      </a:lnTo>
                      <a:lnTo>
                        <a:pt x="598" y="128"/>
                      </a:lnTo>
                      <a:lnTo>
                        <a:pt x="582" y="128"/>
                      </a:lnTo>
                      <a:lnTo>
                        <a:pt x="554" y="133"/>
                      </a:lnTo>
                      <a:lnTo>
                        <a:pt x="547" y="130"/>
                      </a:lnTo>
                      <a:lnTo>
                        <a:pt x="541" y="125"/>
                      </a:lnTo>
                      <a:lnTo>
                        <a:pt x="533" y="121"/>
                      </a:lnTo>
                      <a:lnTo>
                        <a:pt x="525" y="121"/>
                      </a:lnTo>
                      <a:lnTo>
                        <a:pt x="514" y="121"/>
                      </a:lnTo>
                      <a:lnTo>
                        <a:pt x="502" y="125"/>
                      </a:lnTo>
                      <a:lnTo>
                        <a:pt x="482" y="127"/>
                      </a:lnTo>
                      <a:lnTo>
                        <a:pt x="473" y="123"/>
                      </a:lnTo>
                      <a:lnTo>
                        <a:pt x="467" y="118"/>
                      </a:lnTo>
                      <a:lnTo>
                        <a:pt x="460" y="117"/>
                      </a:lnTo>
                      <a:lnTo>
                        <a:pt x="451" y="115"/>
                      </a:lnTo>
                      <a:lnTo>
                        <a:pt x="443" y="112"/>
                      </a:lnTo>
                      <a:lnTo>
                        <a:pt x="440" y="106"/>
                      </a:lnTo>
                      <a:lnTo>
                        <a:pt x="434" y="97"/>
                      </a:lnTo>
                      <a:lnTo>
                        <a:pt x="427" y="94"/>
                      </a:lnTo>
                      <a:lnTo>
                        <a:pt x="417" y="91"/>
                      </a:lnTo>
                      <a:lnTo>
                        <a:pt x="409" y="91"/>
                      </a:lnTo>
                      <a:lnTo>
                        <a:pt x="405" y="96"/>
                      </a:lnTo>
                      <a:lnTo>
                        <a:pt x="399" y="106"/>
                      </a:lnTo>
                      <a:lnTo>
                        <a:pt x="393" y="104"/>
                      </a:lnTo>
                      <a:lnTo>
                        <a:pt x="386" y="103"/>
                      </a:lnTo>
                      <a:lnTo>
                        <a:pt x="378" y="104"/>
                      </a:lnTo>
                      <a:lnTo>
                        <a:pt x="370" y="108"/>
                      </a:lnTo>
                      <a:lnTo>
                        <a:pt x="360" y="111"/>
                      </a:lnTo>
                      <a:lnTo>
                        <a:pt x="348" y="111"/>
                      </a:lnTo>
                      <a:lnTo>
                        <a:pt x="357" y="102"/>
                      </a:lnTo>
                      <a:lnTo>
                        <a:pt x="361" y="96"/>
                      </a:lnTo>
                      <a:lnTo>
                        <a:pt x="352" y="97"/>
                      </a:lnTo>
                      <a:lnTo>
                        <a:pt x="336" y="102"/>
                      </a:lnTo>
                      <a:lnTo>
                        <a:pt x="322" y="101"/>
                      </a:lnTo>
                      <a:lnTo>
                        <a:pt x="321" y="96"/>
                      </a:lnTo>
                      <a:lnTo>
                        <a:pt x="319" y="90"/>
                      </a:lnTo>
                      <a:lnTo>
                        <a:pt x="316" y="87"/>
                      </a:lnTo>
                      <a:lnTo>
                        <a:pt x="308" y="83"/>
                      </a:lnTo>
                      <a:lnTo>
                        <a:pt x="300" y="83"/>
                      </a:lnTo>
                      <a:lnTo>
                        <a:pt x="289" y="84"/>
                      </a:lnTo>
                      <a:lnTo>
                        <a:pt x="279" y="87"/>
                      </a:lnTo>
                      <a:lnTo>
                        <a:pt x="269" y="83"/>
                      </a:lnTo>
                      <a:lnTo>
                        <a:pt x="257" y="78"/>
                      </a:lnTo>
                      <a:lnTo>
                        <a:pt x="249" y="72"/>
                      </a:lnTo>
                      <a:lnTo>
                        <a:pt x="258" y="59"/>
                      </a:lnTo>
                      <a:lnTo>
                        <a:pt x="266" y="55"/>
                      </a:lnTo>
                      <a:lnTo>
                        <a:pt x="276" y="49"/>
                      </a:lnTo>
                      <a:lnTo>
                        <a:pt x="282" y="46"/>
                      </a:lnTo>
                      <a:lnTo>
                        <a:pt x="287" y="40"/>
                      </a:lnTo>
                      <a:lnTo>
                        <a:pt x="290" y="34"/>
                      </a:lnTo>
                      <a:lnTo>
                        <a:pt x="292" y="28"/>
                      </a:lnTo>
                      <a:lnTo>
                        <a:pt x="294" y="21"/>
                      </a:lnTo>
                      <a:lnTo>
                        <a:pt x="27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grpSp>
            <p:nvGrpSpPr>
              <p:cNvPr id="134" name="Group 106">
                <a:extLst>
                  <a:ext uri="{FF2B5EF4-FFF2-40B4-BE49-F238E27FC236}">
                    <a16:creationId xmlns:a16="http://schemas.microsoft.com/office/drawing/2014/main" id="{474F9C79-2F03-4B50-9CB1-7666FE3EE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9" y="2000"/>
                <a:ext cx="1488" cy="191"/>
                <a:chOff x="3769" y="2000"/>
                <a:chExt cx="1488" cy="191"/>
              </a:xfrm>
            </p:grpSpPr>
            <p:sp>
              <p:nvSpPr>
                <p:cNvPr id="138" name="Freeform 107">
                  <a:extLst>
                    <a:ext uri="{FF2B5EF4-FFF2-40B4-BE49-F238E27FC236}">
                      <a16:creationId xmlns:a16="http://schemas.microsoft.com/office/drawing/2014/main" id="{6472E0BF-11C4-40AD-AE00-54BEC4789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052"/>
                  <a:ext cx="359" cy="60"/>
                </a:xfrm>
                <a:custGeom>
                  <a:avLst/>
                  <a:gdLst>
                    <a:gd name="T0" fmla="*/ 358 w 359"/>
                    <a:gd name="T1" fmla="*/ 30 h 60"/>
                    <a:gd name="T2" fmla="*/ 333 w 359"/>
                    <a:gd name="T3" fmla="*/ 23 h 60"/>
                    <a:gd name="T4" fmla="*/ 327 w 359"/>
                    <a:gd name="T5" fmla="*/ 15 h 60"/>
                    <a:gd name="T6" fmla="*/ 317 w 359"/>
                    <a:gd name="T7" fmla="*/ 13 h 60"/>
                    <a:gd name="T8" fmla="*/ 309 w 359"/>
                    <a:gd name="T9" fmla="*/ 11 h 60"/>
                    <a:gd name="T10" fmla="*/ 300 w 359"/>
                    <a:gd name="T11" fmla="*/ 9 h 60"/>
                    <a:gd name="T12" fmla="*/ 291 w 359"/>
                    <a:gd name="T13" fmla="*/ 9 h 60"/>
                    <a:gd name="T14" fmla="*/ 278 w 359"/>
                    <a:gd name="T15" fmla="*/ 9 h 60"/>
                    <a:gd name="T16" fmla="*/ 268 w 359"/>
                    <a:gd name="T17" fmla="*/ 6 h 60"/>
                    <a:gd name="T18" fmla="*/ 260 w 359"/>
                    <a:gd name="T19" fmla="*/ 5 h 60"/>
                    <a:gd name="T20" fmla="*/ 245 w 359"/>
                    <a:gd name="T21" fmla="*/ 6 h 60"/>
                    <a:gd name="T22" fmla="*/ 236 w 359"/>
                    <a:gd name="T23" fmla="*/ 2 h 60"/>
                    <a:gd name="T24" fmla="*/ 227 w 359"/>
                    <a:gd name="T25" fmla="*/ 0 h 60"/>
                    <a:gd name="T26" fmla="*/ 218 w 359"/>
                    <a:gd name="T27" fmla="*/ 0 h 60"/>
                    <a:gd name="T28" fmla="*/ 209 w 359"/>
                    <a:gd name="T29" fmla="*/ 4 h 60"/>
                    <a:gd name="T30" fmla="*/ 200 w 359"/>
                    <a:gd name="T31" fmla="*/ 9 h 60"/>
                    <a:gd name="T32" fmla="*/ 189 w 359"/>
                    <a:gd name="T33" fmla="*/ 13 h 60"/>
                    <a:gd name="T34" fmla="*/ 172 w 359"/>
                    <a:gd name="T35" fmla="*/ 15 h 60"/>
                    <a:gd name="T36" fmla="*/ 163 w 359"/>
                    <a:gd name="T37" fmla="*/ 12 h 60"/>
                    <a:gd name="T38" fmla="*/ 152 w 359"/>
                    <a:gd name="T39" fmla="*/ 13 h 60"/>
                    <a:gd name="T40" fmla="*/ 144 w 359"/>
                    <a:gd name="T41" fmla="*/ 15 h 60"/>
                    <a:gd name="T42" fmla="*/ 133 w 359"/>
                    <a:gd name="T43" fmla="*/ 23 h 60"/>
                    <a:gd name="T44" fmla="*/ 124 w 359"/>
                    <a:gd name="T45" fmla="*/ 32 h 60"/>
                    <a:gd name="T46" fmla="*/ 109 w 359"/>
                    <a:gd name="T47" fmla="*/ 38 h 60"/>
                    <a:gd name="T48" fmla="*/ 87 w 359"/>
                    <a:gd name="T49" fmla="*/ 35 h 60"/>
                    <a:gd name="T50" fmla="*/ 76 w 359"/>
                    <a:gd name="T51" fmla="*/ 42 h 60"/>
                    <a:gd name="T52" fmla="*/ 67 w 359"/>
                    <a:gd name="T53" fmla="*/ 45 h 60"/>
                    <a:gd name="T54" fmla="*/ 54 w 359"/>
                    <a:gd name="T55" fmla="*/ 46 h 60"/>
                    <a:gd name="T56" fmla="*/ 0 w 359"/>
                    <a:gd name="T57" fmla="*/ 56 h 60"/>
                    <a:gd name="T58" fmla="*/ 58 w 359"/>
                    <a:gd name="T59" fmla="*/ 52 h 60"/>
                    <a:gd name="T60" fmla="*/ 69 w 359"/>
                    <a:gd name="T61" fmla="*/ 56 h 60"/>
                    <a:gd name="T62" fmla="*/ 79 w 359"/>
                    <a:gd name="T63" fmla="*/ 59 h 60"/>
                    <a:gd name="T64" fmla="*/ 86 w 359"/>
                    <a:gd name="T65" fmla="*/ 59 h 60"/>
                    <a:gd name="T66" fmla="*/ 94 w 359"/>
                    <a:gd name="T67" fmla="*/ 56 h 60"/>
                    <a:gd name="T68" fmla="*/ 105 w 359"/>
                    <a:gd name="T69" fmla="*/ 51 h 60"/>
                    <a:gd name="T70" fmla="*/ 120 w 359"/>
                    <a:gd name="T71" fmla="*/ 49 h 60"/>
                    <a:gd name="T72" fmla="*/ 135 w 359"/>
                    <a:gd name="T73" fmla="*/ 44 h 60"/>
                    <a:gd name="T74" fmla="*/ 144 w 359"/>
                    <a:gd name="T75" fmla="*/ 45 h 60"/>
                    <a:gd name="T76" fmla="*/ 155 w 359"/>
                    <a:gd name="T77" fmla="*/ 46 h 60"/>
                    <a:gd name="T78" fmla="*/ 179 w 359"/>
                    <a:gd name="T79" fmla="*/ 42 h 60"/>
                    <a:gd name="T80" fmla="*/ 191 w 359"/>
                    <a:gd name="T81" fmla="*/ 39 h 60"/>
                    <a:gd name="T82" fmla="*/ 206 w 359"/>
                    <a:gd name="T83" fmla="*/ 32 h 60"/>
                    <a:gd name="T84" fmla="*/ 222 w 359"/>
                    <a:gd name="T85" fmla="*/ 32 h 60"/>
                    <a:gd name="T86" fmla="*/ 240 w 359"/>
                    <a:gd name="T87" fmla="*/ 32 h 60"/>
                    <a:gd name="T88" fmla="*/ 254 w 359"/>
                    <a:gd name="T89" fmla="*/ 33 h 60"/>
                    <a:gd name="T90" fmla="*/ 266 w 359"/>
                    <a:gd name="T91" fmla="*/ 31 h 60"/>
                    <a:gd name="T92" fmla="*/ 278 w 359"/>
                    <a:gd name="T93" fmla="*/ 26 h 60"/>
                    <a:gd name="T94" fmla="*/ 291 w 359"/>
                    <a:gd name="T95" fmla="*/ 30 h 60"/>
                    <a:gd name="T96" fmla="*/ 302 w 359"/>
                    <a:gd name="T97" fmla="*/ 24 h 60"/>
                    <a:gd name="T98" fmla="*/ 311 w 359"/>
                    <a:gd name="T99" fmla="*/ 26 h 60"/>
                    <a:gd name="T100" fmla="*/ 324 w 359"/>
                    <a:gd name="T101" fmla="*/ 27 h 60"/>
                    <a:gd name="T102" fmla="*/ 338 w 359"/>
                    <a:gd name="T103" fmla="*/ 28 h 60"/>
                    <a:gd name="T104" fmla="*/ 358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358" y="30"/>
                      </a:moveTo>
                      <a:lnTo>
                        <a:pt x="333" y="23"/>
                      </a:lnTo>
                      <a:lnTo>
                        <a:pt x="327" y="15"/>
                      </a:lnTo>
                      <a:lnTo>
                        <a:pt x="317" y="13"/>
                      </a:lnTo>
                      <a:lnTo>
                        <a:pt x="309" y="11"/>
                      </a:lnTo>
                      <a:lnTo>
                        <a:pt x="300" y="9"/>
                      </a:lnTo>
                      <a:lnTo>
                        <a:pt x="291" y="9"/>
                      </a:lnTo>
                      <a:lnTo>
                        <a:pt x="278" y="9"/>
                      </a:lnTo>
                      <a:lnTo>
                        <a:pt x="268" y="6"/>
                      </a:lnTo>
                      <a:lnTo>
                        <a:pt x="260" y="5"/>
                      </a:lnTo>
                      <a:lnTo>
                        <a:pt x="245" y="6"/>
                      </a:lnTo>
                      <a:lnTo>
                        <a:pt x="236" y="2"/>
                      </a:lnTo>
                      <a:lnTo>
                        <a:pt x="227" y="0"/>
                      </a:lnTo>
                      <a:lnTo>
                        <a:pt x="218" y="0"/>
                      </a:lnTo>
                      <a:lnTo>
                        <a:pt x="209" y="4"/>
                      </a:lnTo>
                      <a:lnTo>
                        <a:pt x="200" y="9"/>
                      </a:lnTo>
                      <a:lnTo>
                        <a:pt x="189" y="13"/>
                      </a:lnTo>
                      <a:lnTo>
                        <a:pt x="172" y="15"/>
                      </a:lnTo>
                      <a:lnTo>
                        <a:pt x="163" y="12"/>
                      </a:lnTo>
                      <a:lnTo>
                        <a:pt x="152" y="13"/>
                      </a:lnTo>
                      <a:lnTo>
                        <a:pt x="144" y="15"/>
                      </a:lnTo>
                      <a:lnTo>
                        <a:pt x="133" y="23"/>
                      </a:lnTo>
                      <a:lnTo>
                        <a:pt x="124" y="32"/>
                      </a:lnTo>
                      <a:lnTo>
                        <a:pt x="109" y="38"/>
                      </a:lnTo>
                      <a:lnTo>
                        <a:pt x="87" y="35"/>
                      </a:lnTo>
                      <a:lnTo>
                        <a:pt x="76" y="42"/>
                      </a:lnTo>
                      <a:lnTo>
                        <a:pt x="67" y="45"/>
                      </a:lnTo>
                      <a:lnTo>
                        <a:pt x="54" y="46"/>
                      </a:lnTo>
                      <a:lnTo>
                        <a:pt x="0" y="56"/>
                      </a:lnTo>
                      <a:lnTo>
                        <a:pt x="58" y="52"/>
                      </a:lnTo>
                      <a:lnTo>
                        <a:pt x="69" y="56"/>
                      </a:lnTo>
                      <a:lnTo>
                        <a:pt x="79" y="59"/>
                      </a:lnTo>
                      <a:lnTo>
                        <a:pt x="86" y="59"/>
                      </a:lnTo>
                      <a:lnTo>
                        <a:pt x="94" y="56"/>
                      </a:lnTo>
                      <a:lnTo>
                        <a:pt x="105" y="51"/>
                      </a:lnTo>
                      <a:lnTo>
                        <a:pt x="120" y="49"/>
                      </a:lnTo>
                      <a:lnTo>
                        <a:pt x="135" y="44"/>
                      </a:lnTo>
                      <a:lnTo>
                        <a:pt x="144" y="45"/>
                      </a:lnTo>
                      <a:lnTo>
                        <a:pt x="155" y="46"/>
                      </a:lnTo>
                      <a:lnTo>
                        <a:pt x="179" y="42"/>
                      </a:lnTo>
                      <a:lnTo>
                        <a:pt x="191" y="39"/>
                      </a:lnTo>
                      <a:lnTo>
                        <a:pt x="206" y="32"/>
                      </a:lnTo>
                      <a:lnTo>
                        <a:pt x="222" y="32"/>
                      </a:lnTo>
                      <a:lnTo>
                        <a:pt x="240" y="32"/>
                      </a:lnTo>
                      <a:lnTo>
                        <a:pt x="254" y="33"/>
                      </a:lnTo>
                      <a:lnTo>
                        <a:pt x="266" y="31"/>
                      </a:lnTo>
                      <a:lnTo>
                        <a:pt x="278" y="26"/>
                      </a:lnTo>
                      <a:lnTo>
                        <a:pt x="291" y="30"/>
                      </a:lnTo>
                      <a:lnTo>
                        <a:pt x="302" y="24"/>
                      </a:lnTo>
                      <a:lnTo>
                        <a:pt x="311" y="26"/>
                      </a:lnTo>
                      <a:lnTo>
                        <a:pt x="324" y="27"/>
                      </a:lnTo>
                      <a:lnTo>
                        <a:pt x="338" y="28"/>
                      </a:lnTo>
                      <a:lnTo>
                        <a:pt x="358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9" name="Freeform 108">
                  <a:extLst>
                    <a:ext uri="{FF2B5EF4-FFF2-40B4-BE49-F238E27FC236}">
                      <a16:creationId xmlns:a16="http://schemas.microsoft.com/office/drawing/2014/main" id="{277DAFD1-70C5-41BF-87EE-69069C21E8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9" y="2000"/>
                  <a:ext cx="1488" cy="191"/>
                </a:xfrm>
                <a:custGeom>
                  <a:avLst/>
                  <a:gdLst>
                    <a:gd name="T0" fmla="*/ 1246 w 1488"/>
                    <a:gd name="T1" fmla="*/ 25 h 191"/>
                    <a:gd name="T2" fmla="*/ 1304 w 1488"/>
                    <a:gd name="T3" fmla="*/ 44 h 191"/>
                    <a:gd name="T4" fmla="*/ 1370 w 1488"/>
                    <a:gd name="T5" fmla="*/ 59 h 191"/>
                    <a:gd name="T6" fmla="*/ 1405 w 1488"/>
                    <a:gd name="T7" fmla="*/ 73 h 191"/>
                    <a:gd name="T8" fmla="*/ 1446 w 1488"/>
                    <a:gd name="T9" fmla="*/ 87 h 191"/>
                    <a:gd name="T10" fmla="*/ 1467 w 1488"/>
                    <a:gd name="T11" fmla="*/ 101 h 191"/>
                    <a:gd name="T12" fmla="*/ 1408 w 1488"/>
                    <a:gd name="T13" fmla="*/ 101 h 191"/>
                    <a:gd name="T14" fmla="*/ 1359 w 1488"/>
                    <a:gd name="T15" fmla="*/ 109 h 191"/>
                    <a:gd name="T16" fmla="*/ 1302 w 1488"/>
                    <a:gd name="T17" fmla="*/ 120 h 191"/>
                    <a:gd name="T18" fmla="*/ 1256 w 1488"/>
                    <a:gd name="T19" fmla="*/ 100 h 191"/>
                    <a:gd name="T20" fmla="*/ 1215 w 1488"/>
                    <a:gd name="T21" fmla="*/ 121 h 191"/>
                    <a:gd name="T22" fmla="*/ 1156 w 1488"/>
                    <a:gd name="T23" fmla="*/ 136 h 191"/>
                    <a:gd name="T24" fmla="*/ 1135 w 1488"/>
                    <a:gd name="T25" fmla="*/ 160 h 191"/>
                    <a:gd name="T26" fmla="*/ 1074 w 1488"/>
                    <a:gd name="T27" fmla="*/ 142 h 191"/>
                    <a:gd name="T28" fmla="*/ 970 w 1488"/>
                    <a:gd name="T29" fmla="*/ 139 h 191"/>
                    <a:gd name="T30" fmla="*/ 892 w 1488"/>
                    <a:gd name="T31" fmla="*/ 142 h 191"/>
                    <a:gd name="T32" fmla="*/ 778 w 1488"/>
                    <a:gd name="T33" fmla="*/ 129 h 191"/>
                    <a:gd name="T34" fmla="*/ 755 w 1488"/>
                    <a:gd name="T35" fmla="*/ 146 h 191"/>
                    <a:gd name="T36" fmla="*/ 771 w 1488"/>
                    <a:gd name="T37" fmla="*/ 170 h 191"/>
                    <a:gd name="T38" fmla="*/ 711 w 1488"/>
                    <a:gd name="T39" fmla="*/ 154 h 191"/>
                    <a:gd name="T40" fmla="*/ 687 w 1488"/>
                    <a:gd name="T41" fmla="*/ 177 h 191"/>
                    <a:gd name="T42" fmla="*/ 635 w 1488"/>
                    <a:gd name="T43" fmla="*/ 171 h 191"/>
                    <a:gd name="T44" fmla="*/ 577 w 1488"/>
                    <a:gd name="T45" fmla="*/ 159 h 191"/>
                    <a:gd name="T46" fmla="*/ 483 w 1488"/>
                    <a:gd name="T47" fmla="*/ 172 h 191"/>
                    <a:gd name="T48" fmla="*/ 394 w 1488"/>
                    <a:gd name="T49" fmla="*/ 177 h 191"/>
                    <a:gd name="T50" fmla="*/ 301 w 1488"/>
                    <a:gd name="T51" fmla="*/ 174 h 191"/>
                    <a:gd name="T52" fmla="*/ 222 w 1488"/>
                    <a:gd name="T53" fmla="*/ 174 h 191"/>
                    <a:gd name="T54" fmla="*/ 189 w 1488"/>
                    <a:gd name="T55" fmla="*/ 183 h 191"/>
                    <a:gd name="T56" fmla="*/ 140 w 1488"/>
                    <a:gd name="T57" fmla="*/ 174 h 191"/>
                    <a:gd name="T58" fmla="*/ 85 w 1488"/>
                    <a:gd name="T59" fmla="*/ 183 h 191"/>
                    <a:gd name="T60" fmla="*/ 49 w 1488"/>
                    <a:gd name="T61" fmla="*/ 166 h 191"/>
                    <a:gd name="T62" fmla="*/ 40 w 1488"/>
                    <a:gd name="T63" fmla="*/ 144 h 191"/>
                    <a:gd name="T64" fmla="*/ 98 w 1488"/>
                    <a:gd name="T65" fmla="*/ 146 h 191"/>
                    <a:gd name="T66" fmla="*/ 79 w 1488"/>
                    <a:gd name="T67" fmla="*/ 177 h 191"/>
                    <a:gd name="T68" fmla="*/ 132 w 1488"/>
                    <a:gd name="T69" fmla="*/ 159 h 191"/>
                    <a:gd name="T70" fmla="*/ 191 w 1488"/>
                    <a:gd name="T71" fmla="*/ 146 h 191"/>
                    <a:gd name="T72" fmla="*/ 246 w 1488"/>
                    <a:gd name="T73" fmla="*/ 149 h 191"/>
                    <a:gd name="T74" fmla="*/ 304 w 1488"/>
                    <a:gd name="T75" fmla="*/ 148 h 191"/>
                    <a:gd name="T76" fmla="*/ 379 w 1488"/>
                    <a:gd name="T77" fmla="*/ 135 h 191"/>
                    <a:gd name="T78" fmla="*/ 407 w 1488"/>
                    <a:gd name="T79" fmla="*/ 135 h 191"/>
                    <a:gd name="T80" fmla="*/ 518 w 1488"/>
                    <a:gd name="T81" fmla="*/ 124 h 191"/>
                    <a:gd name="T82" fmla="*/ 575 w 1488"/>
                    <a:gd name="T83" fmla="*/ 115 h 191"/>
                    <a:gd name="T84" fmla="*/ 631 w 1488"/>
                    <a:gd name="T85" fmla="*/ 93 h 191"/>
                    <a:gd name="T86" fmla="*/ 714 w 1488"/>
                    <a:gd name="T87" fmla="*/ 102 h 191"/>
                    <a:gd name="T88" fmla="*/ 783 w 1488"/>
                    <a:gd name="T89" fmla="*/ 118 h 191"/>
                    <a:gd name="T90" fmla="*/ 850 w 1488"/>
                    <a:gd name="T91" fmla="*/ 128 h 191"/>
                    <a:gd name="T92" fmla="*/ 940 w 1488"/>
                    <a:gd name="T93" fmla="*/ 130 h 191"/>
                    <a:gd name="T94" fmla="*/ 1005 w 1488"/>
                    <a:gd name="T95" fmla="*/ 127 h 191"/>
                    <a:gd name="T96" fmla="*/ 1047 w 1488"/>
                    <a:gd name="T97" fmla="*/ 106 h 191"/>
                    <a:gd name="T98" fmla="*/ 1088 w 1488"/>
                    <a:gd name="T99" fmla="*/ 106 h 191"/>
                    <a:gd name="T100" fmla="*/ 1139 w 1488"/>
                    <a:gd name="T101" fmla="*/ 111 h 191"/>
                    <a:gd name="T102" fmla="*/ 1166 w 1488"/>
                    <a:gd name="T103" fmla="*/ 96 h 191"/>
                    <a:gd name="T104" fmla="*/ 1208 w 1488"/>
                    <a:gd name="T105" fmla="*/ 87 h 191"/>
                    <a:gd name="T106" fmla="*/ 1211 w 1488"/>
                    <a:gd name="T107" fmla="*/ 49 h 191"/>
                    <a:gd name="T108" fmla="*/ 1209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1209" y="0"/>
                      </a:moveTo>
                      <a:lnTo>
                        <a:pt x="1221" y="4"/>
                      </a:lnTo>
                      <a:lnTo>
                        <a:pt x="1230" y="7"/>
                      </a:lnTo>
                      <a:lnTo>
                        <a:pt x="1238" y="12"/>
                      </a:lnTo>
                      <a:lnTo>
                        <a:pt x="1242" y="17"/>
                      </a:lnTo>
                      <a:lnTo>
                        <a:pt x="1246" y="25"/>
                      </a:lnTo>
                      <a:lnTo>
                        <a:pt x="1258" y="25"/>
                      </a:lnTo>
                      <a:lnTo>
                        <a:pt x="1266" y="28"/>
                      </a:lnTo>
                      <a:lnTo>
                        <a:pt x="1272" y="32"/>
                      </a:lnTo>
                      <a:lnTo>
                        <a:pt x="1281" y="36"/>
                      </a:lnTo>
                      <a:lnTo>
                        <a:pt x="1291" y="36"/>
                      </a:lnTo>
                      <a:lnTo>
                        <a:pt x="1304" y="44"/>
                      </a:lnTo>
                      <a:lnTo>
                        <a:pt x="1318" y="37"/>
                      </a:lnTo>
                      <a:lnTo>
                        <a:pt x="1310" y="53"/>
                      </a:lnTo>
                      <a:lnTo>
                        <a:pt x="1324" y="53"/>
                      </a:lnTo>
                      <a:lnTo>
                        <a:pt x="1342" y="54"/>
                      </a:lnTo>
                      <a:lnTo>
                        <a:pt x="1355" y="49"/>
                      </a:lnTo>
                      <a:lnTo>
                        <a:pt x="1370" y="59"/>
                      </a:lnTo>
                      <a:lnTo>
                        <a:pt x="1384" y="53"/>
                      </a:lnTo>
                      <a:lnTo>
                        <a:pt x="1388" y="54"/>
                      </a:lnTo>
                      <a:lnTo>
                        <a:pt x="1392" y="58"/>
                      </a:lnTo>
                      <a:lnTo>
                        <a:pt x="1397" y="63"/>
                      </a:lnTo>
                      <a:lnTo>
                        <a:pt x="1400" y="69"/>
                      </a:lnTo>
                      <a:lnTo>
                        <a:pt x="1405" y="73"/>
                      </a:lnTo>
                      <a:lnTo>
                        <a:pt x="1409" y="77"/>
                      </a:lnTo>
                      <a:lnTo>
                        <a:pt x="1418" y="77"/>
                      </a:lnTo>
                      <a:lnTo>
                        <a:pt x="1428" y="77"/>
                      </a:lnTo>
                      <a:lnTo>
                        <a:pt x="1433" y="81"/>
                      </a:lnTo>
                      <a:lnTo>
                        <a:pt x="1440" y="87"/>
                      </a:lnTo>
                      <a:lnTo>
                        <a:pt x="1446" y="87"/>
                      </a:lnTo>
                      <a:lnTo>
                        <a:pt x="1455" y="87"/>
                      </a:lnTo>
                      <a:lnTo>
                        <a:pt x="1467" y="87"/>
                      </a:lnTo>
                      <a:lnTo>
                        <a:pt x="1478" y="93"/>
                      </a:lnTo>
                      <a:lnTo>
                        <a:pt x="1487" y="106"/>
                      </a:lnTo>
                      <a:lnTo>
                        <a:pt x="1479" y="105"/>
                      </a:lnTo>
                      <a:lnTo>
                        <a:pt x="1467" y="101"/>
                      </a:lnTo>
                      <a:lnTo>
                        <a:pt x="1455" y="100"/>
                      </a:lnTo>
                      <a:lnTo>
                        <a:pt x="1445" y="101"/>
                      </a:lnTo>
                      <a:lnTo>
                        <a:pt x="1437" y="106"/>
                      </a:lnTo>
                      <a:lnTo>
                        <a:pt x="1428" y="108"/>
                      </a:lnTo>
                      <a:lnTo>
                        <a:pt x="1418" y="105"/>
                      </a:lnTo>
                      <a:lnTo>
                        <a:pt x="1408" y="101"/>
                      </a:lnTo>
                      <a:lnTo>
                        <a:pt x="1399" y="97"/>
                      </a:lnTo>
                      <a:lnTo>
                        <a:pt x="1390" y="97"/>
                      </a:lnTo>
                      <a:lnTo>
                        <a:pt x="1384" y="105"/>
                      </a:lnTo>
                      <a:lnTo>
                        <a:pt x="1379" y="111"/>
                      </a:lnTo>
                      <a:lnTo>
                        <a:pt x="1369" y="111"/>
                      </a:lnTo>
                      <a:lnTo>
                        <a:pt x="1359" y="109"/>
                      </a:lnTo>
                      <a:lnTo>
                        <a:pt x="1349" y="105"/>
                      </a:lnTo>
                      <a:lnTo>
                        <a:pt x="1339" y="102"/>
                      </a:lnTo>
                      <a:lnTo>
                        <a:pt x="1330" y="108"/>
                      </a:lnTo>
                      <a:lnTo>
                        <a:pt x="1321" y="114"/>
                      </a:lnTo>
                      <a:lnTo>
                        <a:pt x="1311" y="118"/>
                      </a:lnTo>
                      <a:lnTo>
                        <a:pt x="1302" y="120"/>
                      </a:lnTo>
                      <a:lnTo>
                        <a:pt x="1290" y="121"/>
                      </a:lnTo>
                      <a:lnTo>
                        <a:pt x="1277" y="123"/>
                      </a:lnTo>
                      <a:lnTo>
                        <a:pt x="1266" y="121"/>
                      </a:lnTo>
                      <a:lnTo>
                        <a:pt x="1252" y="118"/>
                      </a:lnTo>
                      <a:lnTo>
                        <a:pt x="1258" y="107"/>
                      </a:lnTo>
                      <a:lnTo>
                        <a:pt x="1256" y="100"/>
                      </a:lnTo>
                      <a:lnTo>
                        <a:pt x="1250" y="96"/>
                      </a:lnTo>
                      <a:lnTo>
                        <a:pt x="1249" y="104"/>
                      </a:lnTo>
                      <a:lnTo>
                        <a:pt x="1241" y="111"/>
                      </a:lnTo>
                      <a:lnTo>
                        <a:pt x="1233" y="114"/>
                      </a:lnTo>
                      <a:lnTo>
                        <a:pt x="1225" y="118"/>
                      </a:lnTo>
                      <a:lnTo>
                        <a:pt x="1215" y="121"/>
                      </a:lnTo>
                      <a:lnTo>
                        <a:pt x="1204" y="124"/>
                      </a:lnTo>
                      <a:lnTo>
                        <a:pt x="1190" y="126"/>
                      </a:lnTo>
                      <a:lnTo>
                        <a:pt x="1180" y="125"/>
                      </a:lnTo>
                      <a:lnTo>
                        <a:pt x="1169" y="126"/>
                      </a:lnTo>
                      <a:lnTo>
                        <a:pt x="1150" y="131"/>
                      </a:lnTo>
                      <a:lnTo>
                        <a:pt x="1156" y="136"/>
                      </a:lnTo>
                      <a:lnTo>
                        <a:pt x="1165" y="142"/>
                      </a:lnTo>
                      <a:lnTo>
                        <a:pt x="1181" y="153"/>
                      </a:lnTo>
                      <a:lnTo>
                        <a:pt x="1171" y="154"/>
                      </a:lnTo>
                      <a:lnTo>
                        <a:pt x="1162" y="156"/>
                      </a:lnTo>
                      <a:lnTo>
                        <a:pt x="1149" y="159"/>
                      </a:lnTo>
                      <a:lnTo>
                        <a:pt x="1135" y="160"/>
                      </a:lnTo>
                      <a:lnTo>
                        <a:pt x="1127" y="159"/>
                      </a:lnTo>
                      <a:lnTo>
                        <a:pt x="1121" y="154"/>
                      </a:lnTo>
                      <a:lnTo>
                        <a:pt x="1112" y="151"/>
                      </a:lnTo>
                      <a:lnTo>
                        <a:pt x="1101" y="150"/>
                      </a:lnTo>
                      <a:lnTo>
                        <a:pt x="1085" y="149"/>
                      </a:lnTo>
                      <a:lnTo>
                        <a:pt x="1074" y="142"/>
                      </a:lnTo>
                      <a:lnTo>
                        <a:pt x="1060" y="137"/>
                      </a:lnTo>
                      <a:lnTo>
                        <a:pt x="1047" y="133"/>
                      </a:lnTo>
                      <a:lnTo>
                        <a:pt x="1039" y="134"/>
                      </a:lnTo>
                      <a:lnTo>
                        <a:pt x="1009" y="135"/>
                      </a:lnTo>
                      <a:lnTo>
                        <a:pt x="985" y="139"/>
                      </a:lnTo>
                      <a:lnTo>
                        <a:pt x="970" y="139"/>
                      </a:lnTo>
                      <a:lnTo>
                        <a:pt x="957" y="140"/>
                      </a:lnTo>
                      <a:lnTo>
                        <a:pt x="937" y="152"/>
                      </a:lnTo>
                      <a:lnTo>
                        <a:pt x="926" y="152"/>
                      </a:lnTo>
                      <a:lnTo>
                        <a:pt x="915" y="149"/>
                      </a:lnTo>
                      <a:lnTo>
                        <a:pt x="902" y="145"/>
                      </a:lnTo>
                      <a:lnTo>
                        <a:pt x="892" y="142"/>
                      </a:lnTo>
                      <a:lnTo>
                        <a:pt x="857" y="139"/>
                      </a:lnTo>
                      <a:lnTo>
                        <a:pt x="833" y="137"/>
                      </a:lnTo>
                      <a:lnTo>
                        <a:pt x="817" y="135"/>
                      </a:lnTo>
                      <a:lnTo>
                        <a:pt x="805" y="134"/>
                      </a:lnTo>
                      <a:lnTo>
                        <a:pt x="792" y="132"/>
                      </a:lnTo>
                      <a:lnTo>
                        <a:pt x="778" y="129"/>
                      </a:lnTo>
                      <a:lnTo>
                        <a:pt x="768" y="126"/>
                      </a:lnTo>
                      <a:lnTo>
                        <a:pt x="752" y="121"/>
                      </a:lnTo>
                      <a:lnTo>
                        <a:pt x="744" y="127"/>
                      </a:lnTo>
                      <a:lnTo>
                        <a:pt x="739" y="134"/>
                      </a:lnTo>
                      <a:lnTo>
                        <a:pt x="744" y="142"/>
                      </a:lnTo>
                      <a:lnTo>
                        <a:pt x="755" y="146"/>
                      </a:lnTo>
                      <a:lnTo>
                        <a:pt x="742" y="146"/>
                      </a:lnTo>
                      <a:lnTo>
                        <a:pt x="749" y="152"/>
                      </a:lnTo>
                      <a:lnTo>
                        <a:pt x="759" y="159"/>
                      </a:lnTo>
                      <a:lnTo>
                        <a:pt x="774" y="166"/>
                      </a:lnTo>
                      <a:lnTo>
                        <a:pt x="787" y="172"/>
                      </a:lnTo>
                      <a:lnTo>
                        <a:pt x="771" y="170"/>
                      </a:lnTo>
                      <a:lnTo>
                        <a:pt x="756" y="166"/>
                      </a:lnTo>
                      <a:lnTo>
                        <a:pt x="742" y="162"/>
                      </a:lnTo>
                      <a:lnTo>
                        <a:pt x="733" y="157"/>
                      </a:lnTo>
                      <a:lnTo>
                        <a:pt x="728" y="156"/>
                      </a:lnTo>
                      <a:lnTo>
                        <a:pt x="720" y="154"/>
                      </a:lnTo>
                      <a:lnTo>
                        <a:pt x="711" y="154"/>
                      </a:lnTo>
                      <a:lnTo>
                        <a:pt x="700" y="156"/>
                      </a:lnTo>
                      <a:lnTo>
                        <a:pt x="689" y="159"/>
                      </a:lnTo>
                      <a:lnTo>
                        <a:pt x="680" y="159"/>
                      </a:lnTo>
                      <a:lnTo>
                        <a:pt x="668" y="159"/>
                      </a:lnTo>
                      <a:lnTo>
                        <a:pt x="677" y="170"/>
                      </a:lnTo>
                      <a:lnTo>
                        <a:pt x="687" y="177"/>
                      </a:lnTo>
                      <a:lnTo>
                        <a:pt x="699" y="183"/>
                      </a:lnTo>
                      <a:lnTo>
                        <a:pt x="686" y="180"/>
                      </a:lnTo>
                      <a:lnTo>
                        <a:pt x="673" y="178"/>
                      </a:lnTo>
                      <a:lnTo>
                        <a:pt x="660" y="176"/>
                      </a:lnTo>
                      <a:lnTo>
                        <a:pt x="649" y="173"/>
                      </a:lnTo>
                      <a:lnTo>
                        <a:pt x="635" y="171"/>
                      </a:lnTo>
                      <a:lnTo>
                        <a:pt x="619" y="169"/>
                      </a:lnTo>
                      <a:lnTo>
                        <a:pt x="604" y="169"/>
                      </a:lnTo>
                      <a:lnTo>
                        <a:pt x="593" y="165"/>
                      </a:lnTo>
                      <a:lnTo>
                        <a:pt x="590" y="162"/>
                      </a:lnTo>
                      <a:lnTo>
                        <a:pt x="586" y="159"/>
                      </a:lnTo>
                      <a:lnTo>
                        <a:pt x="577" y="159"/>
                      </a:lnTo>
                      <a:lnTo>
                        <a:pt x="562" y="163"/>
                      </a:lnTo>
                      <a:lnTo>
                        <a:pt x="545" y="165"/>
                      </a:lnTo>
                      <a:lnTo>
                        <a:pt x="528" y="169"/>
                      </a:lnTo>
                      <a:lnTo>
                        <a:pt x="518" y="171"/>
                      </a:lnTo>
                      <a:lnTo>
                        <a:pt x="502" y="171"/>
                      </a:lnTo>
                      <a:lnTo>
                        <a:pt x="483" y="172"/>
                      </a:lnTo>
                      <a:lnTo>
                        <a:pt x="469" y="175"/>
                      </a:lnTo>
                      <a:lnTo>
                        <a:pt x="452" y="180"/>
                      </a:lnTo>
                      <a:lnTo>
                        <a:pt x="438" y="183"/>
                      </a:lnTo>
                      <a:lnTo>
                        <a:pt x="425" y="186"/>
                      </a:lnTo>
                      <a:lnTo>
                        <a:pt x="413" y="183"/>
                      </a:lnTo>
                      <a:lnTo>
                        <a:pt x="394" y="177"/>
                      </a:lnTo>
                      <a:lnTo>
                        <a:pt x="377" y="180"/>
                      </a:lnTo>
                      <a:lnTo>
                        <a:pt x="363" y="180"/>
                      </a:lnTo>
                      <a:lnTo>
                        <a:pt x="347" y="180"/>
                      </a:lnTo>
                      <a:lnTo>
                        <a:pt x="332" y="180"/>
                      </a:lnTo>
                      <a:lnTo>
                        <a:pt x="311" y="174"/>
                      </a:lnTo>
                      <a:lnTo>
                        <a:pt x="301" y="174"/>
                      </a:lnTo>
                      <a:lnTo>
                        <a:pt x="289" y="173"/>
                      </a:lnTo>
                      <a:lnTo>
                        <a:pt x="267" y="176"/>
                      </a:lnTo>
                      <a:lnTo>
                        <a:pt x="256" y="178"/>
                      </a:lnTo>
                      <a:lnTo>
                        <a:pt x="247" y="177"/>
                      </a:lnTo>
                      <a:lnTo>
                        <a:pt x="235" y="175"/>
                      </a:lnTo>
                      <a:lnTo>
                        <a:pt x="222" y="174"/>
                      </a:lnTo>
                      <a:lnTo>
                        <a:pt x="213" y="174"/>
                      </a:lnTo>
                      <a:lnTo>
                        <a:pt x="209" y="176"/>
                      </a:lnTo>
                      <a:lnTo>
                        <a:pt x="209" y="183"/>
                      </a:lnTo>
                      <a:lnTo>
                        <a:pt x="205" y="186"/>
                      </a:lnTo>
                      <a:lnTo>
                        <a:pt x="197" y="186"/>
                      </a:lnTo>
                      <a:lnTo>
                        <a:pt x="189" y="183"/>
                      </a:lnTo>
                      <a:lnTo>
                        <a:pt x="182" y="177"/>
                      </a:lnTo>
                      <a:lnTo>
                        <a:pt x="177" y="171"/>
                      </a:lnTo>
                      <a:lnTo>
                        <a:pt x="173" y="168"/>
                      </a:lnTo>
                      <a:lnTo>
                        <a:pt x="160" y="168"/>
                      </a:lnTo>
                      <a:lnTo>
                        <a:pt x="151" y="168"/>
                      </a:lnTo>
                      <a:lnTo>
                        <a:pt x="140" y="174"/>
                      </a:lnTo>
                      <a:lnTo>
                        <a:pt x="130" y="178"/>
                      </a:lnTo>
                      <a:lnTo>
                        <a:pt x="119" y="183"/>
                      </a:lnTo>
                      <a:lnTo>
                        <a:pt x="112" y="184"/>
                      </a:lnTo>
                      <a:lnTo>
                        <a:pt x="105" y="186"/>
                      </a:lnTo>
                      <a:lnTo>
                        <a:pt x="98" y="186"/>
                      </a:lnTo>
                      <a:lnTo>
                        <a:pt x="85" y="183"/>
                      </a:lnTo>
                      <a:lnTo>
                        <a:pt x="43" y="190"/>
                      </a:lnTo>
                      <a:lnTo>
                        <a:pt x="56" y="183"/>
                      </a:lnTo>
                      <a:lnTo>
                        <a:pt x="64" y="180"/>
                      </a:lnTo>
                      <a:lnTo>
                        <a:pt x="67" y="174"/>
                      </a:lnTo>
                      <a:lnTo>
                        <a:pt x="64" y="170"/>
                      </a:lnTo>
                      <a:lnTo>
                        <a:pt x="49" y="166"/>
                      </a:lnTo>
                      <a:lnTo>
                        <a:pt x="39" y="163"/>
                      </a:lnTo>
                      <a:lnTo>
                        <a:pt x="26" y="159"/>
                      </a:lnTo>
                      <a:lnTo>
                        <a:pt x="16" y="152"/>
                      </a:lnTo>
                      <a:lnTo>
                        <a:pt x="0" y="145"/>
                      </a:lnTo>
                      <a:lnTo>
                        <a:pt x="24" y="145"/>
                      </a:lnTo>
                      <a:lnTo>
                        <a:pt x="40" y="144"/>
                      </a:lnTo>
                      <a:lnTo>
                        <a:pt x="54" y="142"/>
                      </a:lnTo>
                      <a:lnTo>
                        <a:pt x="67" y="140"/>
                      </a:lnTo>
                      <a:lnTo>
                        <a:pt x="75" y="140"/>
                      </a:lnTo>
                      <a:lnTo>
                        <a:pt x="82" y="142"/>
                      </a:lnTo>
                      <a:lnTo>
                        <a:pt x="89" y="142"/>
                      </a:lnTo>
                      <a:lnTo>
                        <a:pt x="98" y="146"/>
                      </a:lnTo>
                      <a:lnTo>
                        <a:pt x="107" y="149"/>
                      </a:lnTo>
                      <a:lnTo>
                        <a:pt x="95" y="153"/>
                      </a:lnTo>
                      <a:lnTo>
                        <a:pt x="85" y="159"/>
                      </a:lnTo>
                      <a:lnTo>
                        <a:pt x="79" y="165"/>
                      </a:lnTo>
                      <a:lnTo>
                        <a:pt x="77" y="171"/>
                      </a:lnTo>
                      <a:lnTo>
                        <a:pt x="79" y="177"/>
                      </a:lnTo>
                      <a:lnTo>
                        <a:pt x="88" y="175"/>
                      </a:lnTo>
                      <a:lnTo>
                        <a:pt x="95" y="173"/>
                      </a:lnTo>
                      <a:lnTo>
                        <a:pt x="101" y="168"/>
                      </a:lnTo>
                      <a:lnTo>
                        <a:pt x="110" y="163"/>
                      </a:lnTo>
                      <a:lnTo>
                        <a:pt x="122" y="160"/>
                      </a:lnTo>
                      <a:lnTo>
                        <a:pt x="132" y="159"/>
                      </a:lnTo>
                      <a:lnTo>
                        <a:pt x="146" y="160"/>
                      </a:lnTo>
                      <a:lnTo>
                        <a:pt x="155" y="159"/>
                      </a:lnTo>
                      <a:lnTo>
                        <a:pt x="164" y="159"/>
                      </a:lnTo>
                      <a:lnTo>
                        <a:pt x="173" y="156"/>
                      </a:lnTo>
                      <a:lnTo>
                        <a:pt x="183" y="151"/>
                      </a:lnTo>
                      <a:lnTo>
                        <a:pt x="191" y="146"/>
                      </a:lnTo>
                      <a:lnTo>
                        <a:pt x="200" y="142"/>
                      </a:lnTo>
                      <a:lnTo>
                        <a:pt x="208" y="142"/>
                      </a:lnTo>
                      <a:lnTo>
                        <a:pt x="215" y="146"/>
                      </a:lnTo>
                      <a:lnTo>
                        <a:pt x="225" y="149"/>
                      </a:lnTo>
                      <a:lnTo>
                        <a:pt x="234" y="149"/>
                      </a:lnTo>
                      <a:lnTo>
                        <a:pt x="246" y="149"/>
                      </a:lnTo>
                      <a:lnTo>
                        <a:pt x="256" y="147"/>
                      </a:lnTo>
                      <a:lnTo>
                        <a:pt x="267" y="145"/>
                      </a:lnTo>
                      <a:lnTo>
                        <a:pt x="276" y="144"/>
                      </a:lnTo>
                      <a:lnTo>
                        <a:pt x="284" y="145"/>
                      </a:lnTo>
                      <a:lnTo>
                        <a:pt x="295" y="146"/>
                      </a:lnTo>
                      <a:lnTo>
                        <a:pt x="304" y="148"/>
                      </a:lnTo>
                      <a:lnTo>
                        <a:pt x="316" y="146"/>
                      </a:lnTo>
                      <a:lnTo>
                        <a:pt x="329" y="145"/>
                      </a:lnTo>
                      <a:lnTo>
                        <a:pt x="344" y="144"/>
                      </a:lnTo>
                      <a:lnTo>
                        <a:pt x="359" y="142"/>
                      </a:lnTo>
                      <a:lnTo>
                        <a:pt x="369" y="139"/>
                      </a:lnTo>
                      <a:lnTo>
                        <a:pt x="379" y="135"/>
                      </a:lnTo>
                      <a:lnTo>
                        <a:pt x="387" y="131"/>
                      </a:lnTo>
                      <a:lnTo>
                        <a:pt x="395" y="129"/>
                      </a:lnTo>
                      <a:lnTo>
                        <a:pt x="401" y="129"/>
                      </a:lnTo>
                      <a:lnTo>
                        <a:pt x="409" y="130"/>
                      </a:lnTo>
                      <a:lnTo>
                        <a:pt x="428" y="133"/>
                      </a:lnTo>
                      <a:lnTo>
                        <a:pt x="407" y="135"/>
                      </a:lnTo>
                      <a:lnTo>
                        <a:pt x="412" y="142"/>
                      </a:lnTo>
                      <a:lnTo>
                        <a:pt x="420" y="150"/>
                      </a:lnTo>
                      <a:lnTo>
                        <a:pt x="428" y="151"/>
                      </a:lnTo>
                      <a:lnTo>
                        <a:pt x="531" y="134"/>
                      </a:lnTo>
                      <a:lnTo>
                        <a:pt x="537" y="131"/>
                      </a:lnTo>
                      <a:lnTo>
                        <a:pt x="518" y="124"/>
                      </a:lnTo>
                      <a:lnTo>
                        <a:pt x="531" y="121"/>
                      </a:lnTo>
                      <a:lnTo>
                        <a:pt x="540" y="120"/>
                      </a:lnTo>
                      <a:lnTo>
                        <a:pt x="546" y="114"/>
                      </a:lnTo>
                      <a:lnTo>
                        <a:pt x="555" y="111"/>
                      </a:lnTo>
                      <a:lnTo>
                        <a:pt x="565" y="114"/>
                      </a:lnTo>
                      <a:lnTo>
                        <a:pt x="575" y="115"/>
                      </a:lnTo>
                      <a:lnTo>
                        <a:pt x="584" y="120"/>
                      </a:lnTo>
                      <a:lnTo>
                        <a:pt x="593" y="114"/>
                      </a:lnTo>
                      <a:lnTo>
                        <a:pt x="602" y="106"/>
                      </a:lnTo>
                      <a:lnTo>
                        <a:pt x="611" y="100"/>
                      </a:lnTo>
                      <a:lnTo>
                        <a:pt x="621" y="96"/>
                      </a:lnTo>
                      <a:lnTo>
                        <a:pt x="631" y="93"/>
                      </a:lnTo>
                      <a:lnTo>
                        <a:pt x="641" y="91"/>
                      </a:lnTo>
                      <a:lnTo>
                        <a:pt x="657" y="93"/>
                      </a:lnTo>
                      <a:lnTo>
                        <a:pt x="670" y="94"/>
                      </a:lnTo>
                      <a:lnTo>
                        <a:pt x="683" y="97"/>
                      </a:lnTo>
                      <a:lnTo>
                        <a:pt x="699" y="99"/>
                      </a:lnTo>
                      <a:lnTo>
                        <a:pt x="714" y="102"/>
                      </a:lnTo>
                      <a:lnTo>
                        <a:pt x="727" y="104"/>
                      </a:lnTo>
                      <a:lnTo>
                        <a:pt x="737" y="109"/>
                      </a:lnTo>
                      <a:lnTo>
                        <a:pt x="749" y="112"/>
                      </a:lnTo>
                      <a:lnTo>
                        <a:pt x="760" y="112"/>
                      </a:lnTo>
                      <a:lnTo>
                        <a:pt x="772" y="115"/>
                      </a:lnTo>
                      <a:lnTo>
                        <a:pt x="783" y="118"/>
                      </a:lnTo>
                      <a:lnTo>
                        <a:pt x="796" y="121"/>
                      </a:lnTo>
                      <a:lnTo>
                        <a:pt x="808" y="121"/>
                      </a:lnTo>
                      <a:lnTo>
                        <a:pt x="820" y="121"/>
                      </a:lnTo>
                      <a:lnTo>
                        <a:pt x="830" y="121"/>
                      </a:lnTo>
                      <a:lnTo>
                        <a:pt x="838" y="124"/>
                      </a:lnTo>
                      <a:lnTo>
                        <a:pt x="850" y="128"/>
                      </a:lnTo>
                      <a:lnTo>
                        <a:pt x="862" y="128"/>
                      </a:lnTo>
                      <a:lnTo>
                        <a:pt x="877" y="128"/>
                      </a:lnTo>
                      <a:lnTo>
                        <a:pt x="889" y="128"/>
                      </a:lnTo>
                      <a:lnTo>
                        <a:pt x="905" y="128"/>
                      </a:lnTo>
                      <a:lnTo>
                        <a:pt x="933" y="133"/>
                      </a:lnTo>
                      <a:lnTo>
                        <a:pt x="940" y="130"/>
                      </a:lnTo>
                      <a:lnTo>
                        <a:pt x="946" y="125"/>
                      </a:lnTo>
                      <a:lnTo>
                        <a:pt x="954" y="121"/>
                      </a:lnTo>
                      <a:lnTo>
                        <a:pt x="962" y="121"/>
                      </a:lnTo>
                      <a:lnTo>
                        <a:pt x="973" y="121"/>
                      </a:lnTo>
                      <a:lnTo>
                        <a:pt x="985" y="125"/>
                      </a:lnTo>
                      <a:lnTo>
                        <a:pt x="1005" y="127"/>
                      </a:lnTo>
                      <a:lnTo>
                        <a:pt x="1014" y="123"/>
                      </a:lnTo>
                      <a:lnTo>
                        <a:pt x="1020" y="118"/>
                      </a:lnTo>
                      <a:lnTo>
                        <a:pt x="1027" y="117"/>
                      </a:lnTo>
                      <a:lnTo>
                        <a:pt x="1036" y="115"/>
                      </a:lnTo>
                      <a:lnTo>
                        <a:pt x="1044" y="112"/>
                      </a:lnTo>
                      <a:lnTo>
                        <a:pt x="1047" y="106"/>
                      </a:lnTo>
                      <a:lnTo>
                        <a:pt x="1053" y="97"/>
                      </a:lnTo>
                      <a:lnTo>
                        <a:pt x="1060" y="94"/>
                      </a:lnTo>
                      <a:lnTo>
                        <a:pt x="1070" y="91"/>
                      </a:lnTo>
                      <a:lnTo>
                        <a:pt x="1078" y="91"/>
                      </a:lnTo>
                      <a:lnTo>
                        <a:pt x="1082" y="96"/>
                      </a:lnTo>
                      <a:lnTo>
                        <a:pt x="1088" y="106"/>
                      </a:lnTo>
                      <a:lnTo>
                        <a:pt x="1094" y="104"/>
                      </a:lnTo>
                      <a:lnTo>
                        <a:pt x="1101" y="103"/>
                      </a:lnTo>
                      <a:lnTo>
                        <a:pt x="1109" y="104"/>
                      </a:lnTo>
                      <a:lnTo>
                        <a:pt x="1117" y="108"/>
                      </a:lnTo>
                      <a:lnTo>
                        <a:pt x="1127" y="111"/>
                      </a:lnTo>
                      <a:lnTo>
                        <a:pt x="1139" y="111"/>
                      </a:lnTo>
                      <a:lnTo>
                        <a:pt x="1130" y="102"/>
                      </a:lnTo>
                      <a:lnTo>
                        <a:pt x="1126" y="96"/>
                      </a:lnTo>
                      <a:lnTo>
                        <a:pt x="1135" y="97"/>
                      </a:lnTo>
                      <a:lnTo>
                        <a:pt x="1151" y="102"/>
                      </a:lnTo>
                      <a:lnTo>
                        <a:pt x="1165" y="101"/>
                      </a:lnTo>
                      <a:lnTo>
                        <a:pt x="1166" y="96"/>
                      </a:lnTo>
                      <a:lnTo>
                        <a:pt x="1168" y="90"/>
                      </a:lnTo>
                      <a:lnTo>
                        <a:pt x="1171" y="87"/>
                      </a:lnTo>
                      <a:lnTo>
                        <a:pt x="1179" y="83"/>
                      </a:lnTo>
                      <a:lnTo>
                        <a:pt x="1187" y="83"/>
                      </a:lnTo>
                      <a:lnTo>
                        <a:pt x="1198" y="84"/>
                      </a:lnTo>
                      <a:lnTo>
                        <a:pt x="1208" y="87"/>
                      </a:lnTo>
                      <a:lnTo>
                        <a:pt x="1218" y="83"/>
                      </a:lnTo>
                      <a:lnTo>
                        <a:pt x="1230" y="78"/>
                      </a:lnTo>
                      <a:lnTo>
                        <a:pt x="1238" y="72"/>
                      </a:lnTo>
                      <a:lnTo>
                        <a:pt x="1229" y="59"/>
                      </a:lnTo>
                      <a:lnTo>
                        <a:pt x="1221" y="55"/>
                      </a:lnTo>
                      <a:lnTo>
                        <a:pt x="1211" y="49"/>
                      </a:lnTo>
                      <a:lnTo>
                        <a:pt x="1205" y="46"/>
                      </a:lnTo>
                      <a:lnTo>
                        <a:pt x="1200" y="40"/>
                      </a:lnTo>
                      <a:lnTo>
                        <a:pt x="1197" y="34"/>
                      </a:lnTo>
                      <a:lnTo>
                        <a:pt x="1195" y="28"/>
                      </a:lnTo>
                      <a:lnTo>
                        <a:pt x="1193" y="21"/>
                      </a:lnTo>
                      <a:lnTo>
                        <a:pt x="120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grpSp>
            <p:nvGrpSpPr>
              <p:cNvPr id="135" name="Group 109">
                <a:extLst>
                  <a:ext uri="{FF2B5EF4-FFF2-40B4-BE49-F238E27FC236}">
                    <a16:creationId xmlns:a16="http://schemas.microsoft.com/office/drawing/2014/main" id="{3F826F9D-EE43-4E8D-891E-9D6FD6E5D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" y="2030"/>
                <a:ext cx="1488" cy="191"/>
                <a:chOff x="40" y="2030"/>
                <a:chExt cx="1488" cy="191"/>
              </a:xfrm>
            </p:grpSpPr>
            <p:sp>
              <p:nvSpPr>
                <p:cNvPr id="136" name="Freeform 110">
                  <a:extLst>
                    <a:ext uri="{FF2B5EF4-FFF2-40B4-BE49-F238E27FC236}">
                      <a16:creationId xmlns:a16="http://schemas.microsoft.com/office/drawing/2014/main" id="{CB232B5E-2AA3-4118-8954-4E6DC4360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" y="2082"/>
                  <a:ext cx="359" cy="60"/>
                </a:xfrm>
                <a:custGeom>
                  <a:avLst/>
                  <a:gdLst>
                    <a:gd name="T0" fmla="*/ 0 w 359"/>
                    <a:gd name="T1" fmla="*/ 30 h 60"/>
                    <a:gd name="T2" fmla="*/ 25 w 359"/>
                    <a:gd name="T3" fmla="*/ 23 h 60"/>
                    <a:gd name="T4" fmla="*/ 31 w 359"/>
                    <a:gd name="T5" fmla="*/ 15 h 60"/>
                    <a:gd name="T6" fmla="*/ 41 w 359"/>
                    <a:gd name="T7" fmla="*/ 13 h 60"/>
                    <a:gd name="T8" fmla="*/ 49 w 359"/>
                    <a:gd name="T9" fmla="*/ 11 h 60"/>
                    <a:gd name="T10" fmla="*/ 58 w 359"/>
                    <a:gd name="T11" fmla="*/ 9 h 60"/>
                    <a:gd name="T12" fmla="*/ 67 w 359"/>
                    <a:gd name="T13" fmla="*/ 9 h 60"/>
                    <a:gd name="T14" fmla="*/ 80 w 359"/>
                    <a:gd name="T15" fmla="*/ 9 h 60"/>
                    <a:gd name="T16" fmla="*/ 90 w 359"/>
                    <a:gd name="T17" fmla="*/ 6 h 60"/>
                    <a:gd name="T18" fmla="*/ 98 w 359"/>
                    <a:gd name="T19" fmla="*/ 5 h 60"/>
                    <a:gd name="T20" fmla="*/ 113 w 359"/>
                    <a:gd name="T21" fmla="*/ 6 h 60"/>
                    <a:gd name="T22" fmla="*/ 122 w 359"/>
                    <a:gd name="T23" fmla="*/ 2 h 60"/>
                    <a:gd name="T24" fmla="*/ 131 w 359"/>
                    <a:gd name="T25" fmla="*/ 0 h 60"/>
                    <a:gd name="T26" fmla="*/ 140 w 359"/>
                    <a:gd name="T27" fmla="*/ 0 h 60"/>
                    <a:gd name="T28" fmla="*/ 149 w 359"/>
                    <a:gd name="T29" fmla="*/ 4 h 60"/>
                    <a:gd name="T30" fmla="*/ 158 w 359"/>
                    <a:gd name="T31" fmla="*/ 9 h 60"/>
                    <a:gd name="T32" fmla="*/ 169 w 359"/>
                    <a:gd name="T33" fmla="*/ 13 h 60"/>
                    <a:gd name="T34" fmla="*/ 186 w 359"/>
                    <a:gd name="T35" fmla="*/ 15 h 60"/>
                    <a:gd name="T36" fmla="*/ 195 w 359"/>
                    <a:gd name="T37" fmla="*/ 12 h 60"/>
                    <a:gd name="T38" fmla="*/ 206 w 359"/>
                    <a:gd name="T39" fmla="*/ 13 h 60"/>
                    <a:gd name="T40" fmla="*/ 214 w 359"/>
                    <a:gd name="T41" fmla="*/ 15 h 60"/>
                    <a:gd name="T42" fmla="*/ 225 w 359"/>
                    <a:gd name="T43" fmla="*/ 23 h 60"/>
                    <a:gd name="T44" fmla="*/ 234 w 359"/>
                    <a:gd name="T45" fmla="*/ 32 h 60"/>
                    <a:gd name="T46" fmla="*/ 249 w 359"/>
                    <a:gd name="T47" fmla="*/ 38 h 60"/>
                    <a:gd name="T48" fmla="*/ 271 w 359"/>
                    <a:gd name="T49" fmla="*/ 35 h 60"/>
                    <a:gd name="T50" fmla="*/ 282 w 359"/>
                    <a:gd name="T51" fmla="*/ 42 h 60"/>
                    <a:gd name="T52" fmla="*/ 291 w 359"/>
                    <a:gd name="T53" fmla="*/ 45 h 60"/>
                    <a:gd name="T54" fmla="*/ 304 w 359"/>
                    <a:gd name="T55" fmla="*/ 46 h 60"/>
                    <a:gd name="T56" fmla="*/ 358 w 359"/>
                    <a:gd name="T57" fmla="*/ 56 h 60"/>
                    <a:gd name="T58" fmla="*/ 300 w 359"/>
                    <a:gd name="T59" fmla="*/ 52 h 60"/>
                    <a:gd name="T60" fmla="*/ 289 w 359"/>
                    <a:gd name="T61" fmla="*/ 56 h 60"/>
                    <a:gd name="T62" fmla="*/ 279 w 359"/>
                    <a:gd name="T63" fmla="*/ 59 h 60"/>
                    <a:gd name="T64" fmla="*/ 272 w 359"/>
                    <a:gd name="T65" fmla="*/ 59 h 60"/>
                    <a:gd name="T66" fmla="*/ 264 w 359"/>
                    <a:gd name="T67" fmla="*/ 56 h 60"/>
                    <a:gd name="T68" fmla="*/ 253 w 359"/>
                    <a:gd name="T69" fmla="*/ 51 h 60"/>
                    <a:gd name="T70" fmla="*/ 238 w 359"/>
                    <a:gd name="T71" fmla="*/ 49 h 60"/>
                    <a:gd name="T72" fmla="*/ 223 w 359"/>
                    <a:gd name="T73" fmla="*/ 44 h 60"/>
                    <a:gd name="T74" fmla="*/ 214 w 359"/>
                    <a:gd name="T75" fmla="*/ 45 h 60"/>
                    <a:gd name="T76" fmla="*/ 203 w 359"/>
                    <a:gd name="T77" fmla="*/ 46 h 60"/>
                    <a:gd name="T78" fmla="*/ 179 w 359"/>
                    <a:gd name="T79" fmla="*/ 42 h 60"/>
                    <a:gd name="T80" fmla="*/ 167 w 359"/>
                    <a:gd name="T81" fmla="*/ 39 h 60"/>
                    <a:gd name="T82" fmla="*/ 152 w 359"/>
                    <a:gd name="T83" fmla="*/ 32 h 60"/>
                    <a:gd name="T84" fmla="*/ 136 w 359"/>
                    <a:gd name="T85" fmla="*/ 32 h 60"/>
                    <a:gd name="T86" fmla="*/ 118 w 359"/>
                    <a:gd name="T87" fmla="*/ 32 h 60"/>
                    <a:gd name="T88" fmla="*/ 104 w 359"/>
                    <a:gd name="T89" fmla="*/ 33 h 60"/>
                    <a:gd name="T90" fmla="*/ 92 w 359"/>
                    <a:gd name="T91" fmla="*/ 31 h 60"/>
                    <a:gd name="T92" fmla="*/ 80 w 359"/>
                    <a:gd name="T93" fmla="*/ 26 h 60"/>
                    <a:gd name="T94" fmla="*/ 67 w 359"/>
                    <a:gd name="T95" fmla="*/ 30 h 60"/>
                    <a:gd name="T96" fmla="*/ 56 w 359"/>
                    <a:gd name="T97" fmla="*/ 24 h 60"/>
                    <a:gd name="T98" fmla="*/ 47 w 359"/>
                    <a:gd name="T99" fmla="*/ 26 h 60"/>
                    <a:gd name="T100" fmla="*/ 34 w 359"/>
                    <a:gd name="T101" fmla="*/ 27 h 60"/>
                    <a:gd name="T102" fmla="*/ 20 w 359"/>
                    <a:gd name="T103" fmla="*/ 28 h 60"/>
                    <a:gd name="T104" fmla="*/ 0 w 359"/>
                    <a:gd name="T105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9" h="60">
                      <a:moveTo>
                        <a:pt x="0" y="30"/>
                      </a:moveTo>
                      <a:lnTo>
                        <a:pt x="25" y="23"/>
                      </a:lnTo>
                      <a:lnTo>
                        <a:pt x="31" y="15"/>
                      </a:lnTo>
                      <a:lnTo>
                        <a:pt x="41" y="13"/>
                      </a:lnTo>
                      <a:lnTo>
                        <a:pt x="49" y="11"/>
                      </a:lnTo>
                      <a:lnTo>
                        <a:pt x="58" y="9"/>
                      </a:lnTo>
                      <a:lnTo>
                        <a:pt x="67" y="9"/>
                      </a:lnTo>
                      <a:lnTo>
                        <a:pt x="80" y="9"/>
                      </a:lnTo>
                      <a:lnTo>
                        <a:pt x="90" y="6"/>
                      </a:lnTo>
                      <a:lnTo>
                        <a:pt x="98" y="5"/>
                      </a:lnTo>
                      <a:lnTo>
                        <a:pt x="113" y="6"/>
                      </a:lnTo>
                      <a:lnTo>
                        <a:pt x="122" y="2"/>
                      </a:lnTo>
                      <a:lnTo>
                        <a:pt x="131" y="0"/>
                      </a:lnTo>
                      <a:lnTo>
                        <a:pt x="140" y="0"/>
                      </a:lnTo>
                      <a:lnTo>
                        <a:pt x="149" y="4"/>
                      </a:lnTo>
                      <a:lnTo>
                        <a:pt x="158" y="9"/>
                      </a:lnTo>
                      <a:lnTo>
                        <a:pt x="169" y="13"/>
                      </a:lnTo>
                      <a:lnTo>
                        <a:pt x="186" y="15"/>
                      </a:lnTo>
                      <a:lnTo>
                        <a:pt x="195" y="12"/>
                      </a:lnTo>
                      <a:lnTo>
                        <a:pt x="206" y="13"/>
                      </a:lnTo>
                      <a:lnTo>
                        <a:pt x="214" y="15"/>
                      </a:lnTo>
                      <a:lnTo>
                        <a:pt x="225" y="23"/>
                      </a:lnTo>
                      <a:lnTo>
                        <a:pt x="234" y="32"/>
                      </a:lnTo>
                      <a:lnTo>
                        <a:pt x="249" y="38"/>
                      </a:lnTo>
                      <a:lnTo>
                        <a:pt x="271" y="35"/>
                      </a:lnTo>
                      <a:lnTo>
                        <a:pt x="282" y="42"/>
                      </a:lnTo>
                      <a:lnTo>
                        <a:pt x="291" y="45"/>
                      </a:lnTo>
                      <a:lnTo>
                        <a:pt x="304" y="46"/>
                      </a:lnTo>
                      <a:lnTo>
                        <a:pt x="358" y="56"/>
                      </a:lnTo>
                      <a:lnTo>
                        <a:pt x="300" y="52"/>
                      </a:lnTo>
                      <a:lnTo>
                        <a:pt x="289" y="56"/>
                      </a:lnTo>
                      <a:lnTo>
                        <a:pt x="279" y="59"/>
                      </a:lnTo>
                      <a:lnTo>
                        <a:pt x="272" y="59"/>
                      </a:lnTo>
                      <a:lnTo>
                        <a:pt x="264" y="56"/>
                      </a:lnTo>
                      <a:lnTo>
                        <a:pt x="253" y="51"/>
                      </a:lnTo>
                      <a:lnTo>
                        <a:pt x="238" y="49"/>
                      </a:lnTo>
                      <a:lnTo>
                        <a:pt x="223" y="44"/>
                      </a:lnTo>
                      <a:lnTo>
                        <a:pt x="214" y="45"/>
                      </a:lnTo>
                      <a:lnTo>
                        <a:pt x="203" y="46"/>
                      </a:lnTo>
                      <a:lnTo>
                        <a:pt x="179" y="42"/>
                      </a:lnTo>
                      <a:lnTo>
                        <a:pt x="167" y="39"/>
                      </a:lnTo>
                      <a:lnTo>
                        <a:pt x="152" y="32"/>
                      </a:lnTo>
                      <a:lnTo>
                        <a:pt x="136" y="32"/>
                      </a:lnTo>
                      <a:lnTo>
                        <a:pt x="118" y="32"/>
                      </a:lnTo>
                      <a:lnTo>
                        <a:pt x="104" y="33"/>
                      </a:lnTo>
                      <a:lnTo>
                        <a:pt x="92" y="31"/>
                      </a:lnTo>
                      <a:lnTo>
                        <a:pt x="80" y="26"/>
                      </a:lnTo>
                      <a:lnTo>
                        <a:pt x="67" y="30"/>
                      </a:lnTo>
                      <a:lnTo>
                        <a:pt x="56" y="24"/>
                      </a:lnTo>
                      <a:lnTo>
                        <a:pt x="47" y="26"/>
                      </a:lnTo>
                      <a:lnTo>
                        <a:pt x="34" y="27"/>
                      </a:lnTo>
                      <a:lnTo>
                        <a:pt x="20" y="28"/>
                      </a:lnTo>
                      <a:lnTo>
                        <a:pt x="0" y="3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7" name="Freeform 111">
                  <a:extLst>
                    <a:ext uri="{FF2B5EF4-FFF2-40B4-BE49-F238E27FC236}">
                      <a16:creationId xmlns:a16="http://schemas.microsoft.com/office/drawing/2014/main" id="{A1426FA2-BF84-4063-B5B7-833DBC2228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" y="2030"/>
                  <a:ext cx="1488" cy="191"/>
                </a:xfrm>
                <a:custGeom>
                  <a:avLst/>
                  <a:gdLst>
                    <a:gd name="T0" fmla="*/ 241 w 1488"/>
                    <a:gd name="T1" fmla="*/ 25 h 191"/>
                    <a:gd name="T2" fmla="*/ 183 w 1488"/>
                    <a:gd name="T3" fmla="*/ 44 h 191"/>
                    <a:gd name="T4" fmla="*/ 117 w 1488"/>
                    <a:gd name="T5" fmla="*/ 59 h 191"/>
                    <a:gd name="T6" fmla="*/ 82 w 1488"/>
                    <a:gd name="T7" fmla="*/ 73 h 191"/>
                    <a:gd name="T8" fmla="*/ 41 w 1488"/>
                    <a:gd name="T9" fmla="*/ 87 h 191"/>
                    <a:gd name="T10" fmla="*/ 20 w 1488"/>
                    <a:gd name="T11" fmla="*/ 101 h 191"/>
                    <a:gd name="T12" fmla="*/ 79 w 1488"/>
                    <a:gd name="T13" fmla="*/ 101 h 191"/>
                    <a:gd name="T14" fmla="*/ 128 w 1488"/>
                    <a:gd name="T15" fmla="*/ 109 h 191"/>
                    <a:gd name="T16" fmla="*/ 185 w 1488"/>
                    <a:gd name="T17" fmla="*/ 120 h 191"/>
                    <a:gd name="T18" fmla="*/ 231 w 1488"/>
                    <a:gd name="T19" fmla="*/ 100 h 191"/>
                    <a:gd name="T20" fmla="*/ 272 w 1488"/>
                    <a:gd name="T21" fmla="*/ 121 h 191"/>
                    <a:gd name="T22" fmla="*/ 331 w 1488"/>
                    <a:gd name="T23" fmla="*/ 136 h 191"/>
                    <a:gd name="T24" fmla="*/ 352 w 1488"/>
                    <a:gd name="T25" fmla="*/ 160 h 191"/>
                    <a:gd name="T26" fmla="*/ 413 w 1488"/>
                    <a:gd name="T27" fmla="*/ 142 h 191"/>
                    <a:gd name="T28" fmla="*/ 517 w 1488"/>
                    <a:gd name="T29" fmla="*/ 139 h 191"/>
                    <a:gd name="T30" fmla="*/ 595 w 1488"/>
                    <a:gd name="T31" fmla="*/ 142 h 191"/>
                    <a:gd name="T32" fmla="*/ 709 w 1488"/>
                    <a:gd name="T33" fmla="*/ 129 h 191"/>
                    <a:gd name="T34" fmla="*/ 732 w 1488"/>
                    <a:gd name="T35" fmla="*/ 146 h 191"/>
                    <a:gd name="T36" fmla="*/ 716 w 1488"/>
                    <a:gd name="T37" fmla="*/ 170 h 191"/>
                    <a:gd name="T38" fmla="*/ 776 w 1488"/>
                    <a:gd name="T39" fmla="*/ 154 h 191"/>
                    <a:gd name="T40" fmla="*/ 800 w 1488"/>
                    <a:gd name="T41" fmla="*/ 177 h 191"/>
                    <a:gd name="T42" fmla="*/ 852 w 1488"/>
                    <a:gd name="T43" fmla="*/ 171 h 191"/>
                    <a:gd name="T44" fmla="*/ 910 w 1488"/>
                    <a:gd name="T45" fmla="*/ 159 h 191"/>
                    <a:gd name="T46" fmla="*/ 1004 w 1488"/>
                    <a:gd name="T47" fmla="*/ 172 h 191"/>
                    <a:gd name="T48" fmla="*/ 1093 w 1488"/>
                    <a:gd name="T49" fmla="*/ 177 h 191"/>
                    <a:gd name="T50" fmla="*/ 1186 w 1488"/>
                    <a:gd name="T51" fmla="*/ 174 h 191"/>
                    <a:gd name="T52" fmla="*/ 1265 w 1488"/>
                    <a:gd name="T53" fmla="*/ 174 h 191"/>
                    <a:gd name="T54" fmla="*/ 1298 w 1488"/>
                    <a:gd name="T55" fmla="*/ 183 h 191"/>
                    <a:gd name="T56" fmla="*/ 1347 w 1488"/>
                    <a:gd name="T57" fmla="*/ 174 h 191"/>
                    <a:gd name="T58" fmla="*/ 1402 w 1488"/>
                    <a:gd name="T59" fmla="*/ 183 h 191"/>
                    <a:gd name="T60" fmla="*/ 1438 w 1488"/>
                    <a:gd name="T61" fmla="*/ 166 h 191"/>
                    <a:gd name="T62" fmla="*/ 1447 w 1488"/>
                    <a:gd name="T63" fmla="*/ 144 h 191"/>
                    <a:gd name="T64" fmla="*/ 1389 w 1488"/>
                    <a:gd name="T65" fmla="*/ 146 h 191"/>
                    <a:gd name="T66" fmla="*/ 1408 w 1488"/>
                    <a:gd name="T67" fmla="*/ 177 h 191"/>
                    <a:gd name="T68" fmla="*/ 1355 w 1488"/>
                    <a:gd name="T69" fmla="*/ 159 h 191"/>
                    <a:gd name="T70" fmla="*/ 1296 w 1488"/>
                    <a:gd name="T71" fmla="*/ 146 h 191"/>
                    <a:gd name="T72" fmla="*/ 1241 w 1488"/>
                    <a:gd name="T73" fmla="*/ 149 h 191"/>
                    <a:gd name="T74" fmla="*/ 1183 w 1488"/>
                    <a:gd name="T75" fmla="*/ 148 h 191"/>
                    <a:gd name="T76" fmla="*/ 1108 w 1488"/>
                    <a:gd name="T77" fmla="*/ 135 h 191"/>
                    <a:gd name="T78" fmla="*/ 1080 w 1488"/>
                    <a:gd name="T79" fmla="*/ 135 h 191"/>
                    <a:gd name="T80" fmla="*/ 969 w 1488"/>
                    <a:gd name="T81" fmla="*/ 124 h 191"/>
                    <a:gd name="T82" fmla="*/ 912 w 1488"/>
                    <a:gd name="T83" fmla="*/ 115 h 191"/>
                    <a:gd name="T84" fmla="*/ 856 w 1488"/>
                    <a:gd name="T85" fmla="*/ 93 h 191"/>
                    <a:gd name="T86" fmla="*/ 773 w 1488"/>
                    <a:gd name="T87" fmla="*/ 102 h 191"/>
                    <a:gd name="T88" fmla="*/ 704 w 1488"/>
                    <a:gd name="T89" fmla="*/ 118 h 191"/>
                    <a:gd name="T90" fmla="*/ 637 w 1488"/>
                    <a:gd name="T91" fmla="*/ 128 h 191"/>
                    <a:gd name="T92" fmla="*/ 547 w 1488"/>
                    <a:gd name="T93" fmla="*/ 130 h 191"/>
                    <a:gd name="T94" fmla="*/ 482 w 1488"/>
                    <a:gd name="T95" fmla="*/ 127 h 191"/>
                    <a:gd name="T96" fmla="*/ 440 w 1488"/>
                    <a:gd name="T97" fmla="*/ 106 h 191"/>
                    <a:gd name="T98" fmla="*/ 399 w 1488"/>
                    <a:gd name="T99" fmla="*/ 106 h 191"/>
                    <a:gd name="T100" fmla="*/ 348 w 1488"/>
                    <a:gd name="T101" fmla="*/ 111 h 191"/>
                    <a:gd name="T102" fmla="*/ 321 w 1488"/>
                    <a:gd name="T103" fmla="*/ 96 h 191"/>
                    <a:gd name="T104" fmla="*/ 279 w 1488"/>
                    <a:gd name="T105" fmla="*/ 87 h 191"/>
                    <a:gd name="T106" fmla="*/ 276 w 1488"/>
                    <a:gd name="T107" fmla="*/ 49 h 191"/>
                    <a:gd name="T108" fmla="*/ 278 w 1488"/>
                    <a:gd name="T10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88" h="191">
                      <a:moveTo>
                        <a:pt x="278" y="0"/>
                      </a:moveTo>
                      <a:lnTo>
                        <a:pt x="266" y="4"/>
                      </a:lnTo>
                      <a:lnTo>
                        <a:pt x="257" y="7"/>
                      </a:lnTo>
                      <a:lnTo>
                        <a:pt x="249" y="12"/>
                      </a:lnTo>
                      <a:lnTo>
                        <a:pt x="245" y="17"/>
                      </a:lnTo>
                      <a:lnTo>
                        <a:pt x="241" y="25"/>
                      </a:lnTo>
                      <a:lnTo>
                        <a:pt x="229" y="25"/>
                      </a:lnTo>
                      <a:lnTo>
                        <a:pt x="221" y="28"/>
                      </a:lnTo>
                      <a:lnTo>
                        <a:pt x="215" y="32"/>
                      </a:lnTo>
                      <a:lnTo>
                        <a:pt x="206" y="36"/>
                      </a:lnTo>
                      <a:lnTo>
                        <a:pt x="196" y="36"/>
                      </a:lnTo>
                      <a:lnTo>
                        <a:pt x="183" y="44"/>
                      </a:lnTo>
                      <a:lnTo>
                        <a:pt x="169" y="37"/>
                      </a:lnTo>
                      <a:lnTo>
                        <a:pt x="177" y="53"/>
                      </a:lnTo>
                      <a:lnTo>
                        <a:pt x="163" y="53"/>
                      </a:lnTo>
                      <a:lnTo>
                        <a:pt x="145" y="54"/>
                      </a:lnTo>
                      <a:lnTo>
                        <a:pt x="132" y="49"/>
                      </a:lnTo>
                      <a:lnTo>
                        <a:pt x="117" y="59"/>
                      </a:lnTo>
                      <a:lnTo>
                        <a:pt x="103" y="53"/>
                      </a:lnTo>
                      <a:lnTo>
                        <a:pt x="99" y="54"/>
                      </a:lnTo>
                      <a:lnTo>
                        <a:pt x="95" y="58"/>
                      </a:lnTo>
                      <a:lnTo>
                        <a:pt x="90" y="63"/>
                      </a:lnTo>
                      <a:lnTo>
                        <a:pt x="87" y="69"/>
                      </a:lnTo>
                      <a:lnTo>
                        <a:pt x="82" y="73"/>
                      </a:lnTo>
                      <a:lnTo>
                        <a:pt x="78" y="77"/>
                      </a:lnTo>
                      <a:lnTo>
                        <a:pt x="69" y="77"/>
                      </a:lnTo>
                      <a:lnTo>
                        <a:pt x="59" y="77"/>
                      </a:lnTo>
                      <a:lnTo>
                        <a:pt x="54" y="81"/>
                      </a:lnTo>
                      <a:lnTo>
                        <a:pt x="47" y="87"/>
                      </a:lnTo>
                      <a:lnTo>
                        <a:pt x="41" y="87"/>
                      </a:lnTo>
                      <a:lnTo>
                        <a:pt x="32" y="87"/>
                      </a:lnTo>
                      <a:lnTo>
                        <a:pt x="20" y="87"/>
                      </a:lnTo>
                      <a:lnTo>
                        <a:pt x="9" y="93"/>
                      </a:lnTo>
                      <a:lnTo>
                        <a:pt x="0" y="106"/>
                      </a:lnTo>
                      <a:lnTo>
                        <a:pt x="8" y="105"/>
                      </a:lnTo>
                      <a:lnTo>
                        <a:pt x="20" y="101"/>
                      </a:lnTo>
                      <a:lnTo>
                        <a:pt x="32" y="100"/>
                      </a:lnTo>
                      <a:lnTo>
                        <a:pt x="42" y="101"/>
                      </a:lnTo>
                      <a:lnTo>
                        <a:pt x="50" y="106"/>
                      </a:lnTo>
                      <a:lnTo>
                        <a:pt x="59" y="108"/>
                      </a:lnTo>
                      <a:lnTo>
                        <a:pt x="69" y="105"/>
                      </a:lnTo>
                      <a:lnTo>
                        <a:pt x="79" y="101"/>
                      </a:lnTo>
                      <a:lnTo>
                        <a:pt x="88" y="97"/>
                      </a:lnTo>
                      <a:lnTo>
                        <a:pt x="97" y="97"/>
                      </a:lnTo>
                      <a:lnTo>
                        <a:pt x="103" y="105"/>
                      </a:lnTo>
                      <a:lnTo>
                        <a:pt x="108" y="111"/>
                      </a:lnTo>
                      <a:lnTo>
                        <a:pt x="118" y="111"/>
                      </a:lnTo>
                      <a:lnTo>
                        <a:pt x="128" y="109"/>
                      </a:lnTo>
                      <a:lnTo>
                        <a:pt x="138" y="105"/>
                      </a:lnTo>
                      <a:lnTo>
                        <a:pt x="148" y="102"/>
                      </a:lnTo>
                      <a:lnTo>
                        <a:pt x="157" y="108"/>
                      </a:lnTo>
                      <a:lnTo>
                        <a:pt x="166" y="114"/>
                      </a:lnTo>
                      <a:lnTo>
                        <a:pt x="176" y="118"/>
                      </a:lnTo>
                      <a:lnTo>
                        <a:pt x="185" y="120"/>
                      </a:lnTo>
                      <a:lnTo>
                        <a:pt x="197" y="121"/>
                      </a:lnTo>
                      <a:lnTo>
                        <a:pt x="210" y="123"/>
                      </a:lnTo>
                      <a:lnTo>
                        <a:pt x="221" y="121"/>
                      </a:lnTo>
                      <a:lnTo>
                        <a:pt x="235" y="118"/>
                      </a:lnTo>
                      <a:lnTo>
                        <a:pt x="229" y="107"/>
                      </a:lnTo>
                      <a:lnTo>
                        <a:pt x="231" y="100"/>
                      </a:lnTo>
                      <a:lnTo>
                        <a:pt x="237" y="96"/>
                      </a:lnTo>
                      <a:lnTo>
                        <a:pt x="238" y="104"/>
                      </a:lnTo>
                      <a:lnTo>
                        <a:pt x="246" y="111"/>
                      </a:lnTo>
                      <a:lnTo>
                        <a:pt x="254" y="114"/>
                      </a:lnTo>
                      <a:lnTo>
                        <a:pt x="262" y="118"/>
                      </a:lnTo>
                      <a:lnTo>
                        <a:pt x="272" y="121"/>
                      </a:lnTo>
                      <a:lnTo>
                        <a:pt x="283" y="124"/>
                      </a:lnTo>
                      <a:lnTo>
                        <a:pt x="297" y="126"/>
                      </a:lnTo>
                      <a:lnTo>
                        <a:pt x="307" y="125"/>
                      </a:lnTo>
                      <a:lnTo>
                        <a:pt x="318" y="126"/>
                      </a:lnTo>
                      <a:lnTo>
                        <a:pt x="337" y="131"/>
                      </a:lnTo>
                      <a:lnTo>
                        <a:pt x="331" y="136"/>
                      </a:lnTo>
                      <a:lnTo>
                        <a:pt x="322" y="142"/>
                      </a:lnTo>
                      <a:lnTo>
                        <a:pt x="306" y="153"/>
                      </a:lnTo>
                      <a:lnTo>
                        <a:pt x="316" y="154"/>
                      </a:lnTo>
                      <a:lnTo>
                        <a:pt x="325" y="156"/>
                      </a:lnTo>
                      <a:lnTo>
                        <a:pt x="338" y="159"/>
                      </a:lnTo>
                      <a:lnTo>
                        <a:pt x="352" y="160"/>
                      </a:lnTo>
                      <a:lnTo>
                        <a:pt x="360" y="159"/>
                      </a:lnTo>
                      <a:lnTo>
                        <a:pt x="366" y="154"/>
                      </a:lnTo>
                      <a:lnTo>
                        <a:pt x="375" y="151"/>
                      </a:lnTo>
                      <a:lnTo>
                        <a:pt x="386" y="150"/>
                      </a:lnTo>
                      <a:lnTo>
                        <a:pt x="402" y="149"/>
                      </a:lnTo>
                      <a:lnTo>
                        <a:pt x="413" y="142"/>
                      </a:lnTo>
                      <a:lnTo>
                        <a:pt x="427" y="137"/>
                      </a:lnTo>
                      <a:lnTo>
                        <a:pt x="440" y="133"/>
                      </a:lnTo>
                      <a:lnTo>
                        <a:pt x="448" y="134"/>
                      </a:lnTo>
                      <a:lnTo>
                        <a:pt x="478" y="135"/>
                      </a:lnTo>
                      <a:lnTo>
                        <a:pt x="502" y="139"/>
                      </a:lnTo>
                      <a:lnTo>
                        <a:pt x="517" y="139"/>
                      </a:lnTo>
                      <a:lnTo>
                        <a:pt x="530" y="140"/>
                      </a:lnTo>
                      <a:lnTo>
                        <a:pt x="550" y="152"/>
                      </a:lnTo>
                      <a:lnTo>
                        <a:pt x="561" y="152"/>
                      </a:lnTo>
                      <a:lnTo>
                        <a:pt x="572" y="149"/>
                      </a:lnTo>
                      <a:lnTo>
                        <a:pt x="585" y="145"/>
                      </a:lnTo>
                      <a:lnTo>
                        <a:pt x="595" y="142"/>
                      </a:lnTo>
                      <a:lnTo>
                        <a:pt x="630" y="139"/>
                      </a:lnTo>
                      <a:lnTo>
                        <a:pt x="654" y="137"/>
                      </a:lnTo>
                      <a:lnTo>
                        <a:pt x="670" y="135"/>
                      </a:lnTo>
                      <a:lnTo>
                        <a:pt x="682" y="134"/>
                      </a:lnTo>
                      <a:lnTo>
                        <a:pt x="695" y="132"/>
                      </a:lnTo>
                      <a:lnTo>
                        <a:pt x="709" y="129"/>
                      </a:lnTo>
                      <a:lnTo>
                        <a:pt x="719" y="126"/>
                      </a:lnTo>
                      <a:lnTo>
                        <a:pt x="735" y="121"/>
                      </a:lnTo>
                      <a:lnTo>
                        <a:pt x="743" y="127"/>
                      </a:lnTo>
                      <a:lnTo>
                        <a:pt x="748" y="134"/>
                      </a:lnTo>
                      <a:lnTo>
                        <a:pt x="743" y="142"/>
                      </a:lnTo>
                      <a:lnTo>
                        <a:pt x="732" y="146"/>
                      </a:lnTo>
                      <a:lnTo>
                        <a:pt x="745" y="146"/>
                      </a:lnTo>
                      <a:lnTo>
                        <a:pt x="738" y="152"/>
                      </a:lnTo>
                      <a:lnTo>
                        <a:pt x="728" y="159"/>
                      </a:lnTo>
                      <a:lnTo>
                        <a:pt x="713" y="166"/>
                      </a:lnTo>
                      <a:lnTo>
                        <a:pt x="700" y="172"/>
                      </a:lnTo>
                      <a:lnTo>
                        <a:pt x="716" y="170"/>
                      </a:lnTo>
                      <a:lnTo>
                        <a:pt x="731" y="166"/>
                      </a:lnTo>
                      <a:lnTo>
                        <a:pt x="745" y="162"/>
                      </a:lnTo>
                      <a:lnTo>
                        <a:pt x="754" y="157"/>
                      </a:lnTo>
                      <a:lnTo>
                        <a:pt x="759" y="156"/>
                      </a:lnTo>
                      <a:lnTo>
                        <a:pt x="767" y="154"/>
                      </a:lnTo>
                      <a:lnTo>
                        <a:pt x="776" y="154"/>
                      </a:lnTo>
                      <a:lnTo>
                        <a:pt x="787" y="156"/>
                      </a:lnTo>
                      <a:lnTo>
                        <a:pt x="798" y="159"/>
                      </a:lnTo>
                      <a:lnTo>
                        <a:pt x="807" y="159"/>
                      </a:lnTo>
                      <a:lnTo>
                        <a:pt x="819" y="159"/>
                      </a:lnTo>
                      <a:lnTo>
                        <a:pt x="810" y="170"/>
                      </a:lnTo>
                      <a:lnTo>
                        <a:pt x="800" y="177"/>
                      </a:lnTo>
                      <a:lnTo>
                        <a:pt x="788" y="183"/>
                      </a:lnTo>
                      <a:lnTo>
                        <a:pt x="801" y="180"/>
                      </a:lnTo>
                      <a:lnTo>
                        <a:pt x="814" y="178"/>
                      </a:lnTo>
                      <a:lnTo>
                        <a:pt x="827" y="176"/>
                      </a:lnTo>
                      <a:lnTo>
                        <a:pt x="838" y="173"/>
                      </a:lnTo>
                      <a:lnTo>
                        <a:pt x="852" y="171"/>
                      </a:lnTo>
                      <a:lnTo>
                        <a:pt x="868" y="169"/>
                      </a:lnTo>
                      <a:lnTo>
                        <a:pt x="883" y="169"/>
                      </a:lnTo>
                      <a:lnTo>
                        <a:pt x="894" y="165"/>
                      </a:lnTo>
                      <a:lnTo>
                        <a:pt x="897" y="162"/>
                      </a:lnTo>
                      <a:lnTo>
                        <a:pt x="901" y="159"/>
                      </a:lnTo>
                      <a:lnTo>
                        <a:pt x="910" y="159"/>
                      </a:lnTo>
                      <a:lnTo>
                        <a:pt x="925" y="163"/>
                      </a:lnTo>
                      <a:lnTo>
                        <a:pt x="942" y="165"/>
                      </a:lnTo>
                      <a:lnTo>
                        <a:pt x="959" y="169"/>
                      </a:lnTo>
                      <a:lnTo>
                        <a:pt x="969" y="171"/>
                      </a:lnTo>
                      <a:lnTo>
                        <a:pt x="985" y="171"/>
                      </a:lnTo>
                      <a:lnTo>
                        <a:pt x="1004" y="172"/>
                      </a:lnTo>
                      <a:lnTo>
                        <a:pt x="1018" y="175"/>
                      </a:lnTo>
                      <a:lnTo>
                        <a:pt x="1035" y="180"/>
                      </a:lnTo>
                      <a:lnTo>
                        <a:pt x="1049" y="183"/>
                      </a:lnTo>
                      <a:lnTo>
                        <a:pt x="1062" y="186"/>
                      </a:lnTo>
                      <a:lnTo>
                        <a:pt x="1074" y="183"/>
                      </a:lnTo>
                      <a:lnTo>
                        <a:pt x="1093" y="177"/>
                      </a:lnTo>
                      <a:lnTo>
                        <a:pt x="1110" y="180"/>
                      </a:lnTo>
                      <a:lnTo>
                        <a:pt x="1124" y="180"/>
                      </a:lnTo>
                      <a:lnTo>
                        <a:pt x="1140" y="180"/>
                      </a:lnTo>
                      <a:lnTo>
                        <a:pt x="1155" y="180"/>
                      </a:lnTo>
                      <a:lnTo>
                        <a:pt x="1176" y="174"/>
                      </a:lnTo>
                      <a:lnTo>
                        <a:pt x="1186" y="174"/>
                      </a:lnTo>
                      <a:lnTo>
                        <a:pt x="1198" y="173"/>
                      </a:lnTo>
                      <a:lnTo>
                        <a:pt x="1220" y="176"/>
                      </a:lnTo>
                      <a:lnTo>
                        <a:pt x="1231" y="178"/>
                      </a:lnTo>
                      <a:lnTo>
                        <a:pt x="1240" y="177"/>
                      </a:lnTo>
                      <a:lnTo>
                        <a:pt x="1252" y="175"/>
                      </a:lnTo>
                      <a:lnTo>
                        <a:pt x="1265" y="174"/>
                      </a:lnTo>
                      <a:lnTo>
                        <a:pt x="1274" y="174"/>
                      </a:lnTo>
                      <a:lnTo>
                        <a:pt x="1278" y="176"/>
                      </a:lnTo>
                      <a:lnTo>
                        <a:pt x="1278" y="183"/>
                      </a:lnTo>
                      <a:lnTo>
                        <a:pt x="1282" y="186"/>
                      </a:lnTo>
                      <a:lnTo>
                        <a:pt x="1290" y="186"/>
                      </a:lnTo>
                      <a:lnTo>
                        <a:pt x="1298" y="183"/>
                      </a:lnTo>
                      <a:lnTo>
                        <a:pt x="1305" y="177"/>
                      </a:lnTo>
                      <a:lnTo>
                        <a:pt x="1310" y="171"/>
                      </a:lnTo>
                      <a:lnTo>
                        <a:pt x="1314" y="168"/>
                      </a:lnTo>
                      <a:lnTo>
                        <a:pt x="1327" y="168"/>
                      </a:lnTo>
                      <a:lnTo>
                        <a:pt x="1336" y="168"/>
                      </a:lnTo>
                      <a:lnTo>
                        <a:pt x="1347" y="174"/>
                      </a:lnTo>
                      <a:lnTo>
                        <a:pt x="1357" y="178"/>
                      </a:lnTo>
                      <a:lnTo>
                        <a:pt x="1368" y="183"/>
                      </a:lnTo>
                      <a:lnTo>
                        <a:pt x="1375" y="184"/>
                      </a:lnTo>
                      <a:lnTo>
                        <a:pt x="1382" y="186"/>
                      </a:lnTo>
                      <a:lnTo>
                        <a:pt x="1389" y="186"/>
                      </a:lnTo>
                      <a:lnTo>
                        <a:pt x="1402" y="183"/>
                      </a:lnTo>
                      <a:lnTo>
                        <a:pt x="1444" y="190"/>
                      </a:lnTo>
                      <a:lnTo>
                        <a:pt x="1431" y="183"/>
                      </a:lnTo>
                      <a:lnTo>
                        <a:pt x="1423" y="180"/>
                      </a:lnTo>
                      <a:lnTo>
                        <a:pt x="1420" y="174"/>
                      </a:lnTo>
                      <a:lnTo>
                        <a:pt x="1423" y="170"/>
                      </a:lnTo>
                      <a:lnTo>
                        <a:pt x="1438" y="166"/>
                      </a:lnTo>
                      <a:lnTo>
                        <a:pt x="1448" y="163"/>
                      </a:lnTo>
                      <a:lnTo>
                        <a:pt x="1461" y="159"/>
                      </a:lnTo>
                      <a:lnTo>
                        <a:pt x="1471" y="152"/>
                      </a:lnTo>
                      <a:lnTo>
                        <a:pt x="1487" y="145"/>
                      </a:lnTo>
                      <a:lnTo>
                        <a:pt x="1463" y="145"/>
                      </a:lnTo>
                      <a:lnTo>
                        <a:pt x="1447" y="144"/>
                      </a:lnTo>
                      <a:lnTo>
                        <a:pt x="1433" y="142"/>
                      </a:lnTo>
                      <a:lnTo>
                        <a:pt x="1420" y="140"/>
                      </a:lnTo>
                      <a:lnTo>
                        <a:pt x="1412" y="140"/>
                      </a:lnTo>
                      <a:lnTo>
                        <a:pt x="1405" y="142"/>
                      </a:lnTo>
                      <a:lnTo>
                        <a:pt x="1398" y="142"/>
                      </a:lnTo>
                      <a:lnTo>
                        <a:pt x="1389" y="146"/>
                      </a:lnTo>
                      <a:lnTo>
                        <a:pt x="1380" y="149"/>
                      </a:lnTo>
                      <a:lnTo>
                        <a:pt x="1392" y="153"/>
                      </a:lnTo>
                      <a:lnTo>
                        <a:pt x="1402" y="159"/>
                      </a:lnTo>
                      <a:lnTo>
                        <a:pt x="1408" y="165"/>
                      </a:lnTo>
                      <a:lnTo>
                        <a:pt x="1410" y="171"/>
                      </a:lnTo>
                      <a:lnTo>
                        <a:pt x="1408" y="177"/>
                      </a:lnTo>
                      <a:lnTo>
                        <a:pt x="1399" y="175"/>
                      </a:lnTo>
                      <a:lnTo>
                        <a:pt x="1392" y="173"/>
                      </a:lnTo>
                      <a:lnTo>
                        <a:pt x="1386" y="168"/>
                      </a:lnTo>
                      <a:lnTo>
                        <a:pt x="1377" y="163"/>
                      </a:lnTo>
                      <a:lnTo>
                        <a:pt x="1365" y="160"/>
                      </a:lnTo>
                      <a:lnTo>
                        <a:pt x="1355" y="159"/>
                      </a:lnTo>
                      <a:lnTo>
                        <a:pt x="1341" y="160"/>
                      </a:lnTo>
                      <a:lnTo>
                        <a:pt x="1332" y="159"/>
                      </a:lnTo>
                      <a:lnTo>
                        <a:pt x="1323" y="159"/>
                      </a:lnTo>
                      <a:lnTo>
                        <a:pt x="1314" y="156"/>
                      </a:lnTo>
                      <a:lnTo>
                        <a:pt x="1304" y="151"/>
                      </a:lnTo>
                      <a:lnTo>
                        <a:pt x="1296" y="146"/>
                      </a:lnTo>
                      <a:lnTo>
                        <a:pt x="1287" y="142"/>
                      </a:lnTo>
                      <a:lnTo>
                        <a:pt x="1279" y="142"/>
                      </a:lnTo>
                      <a:lnTo>
                        <a:pt x="1272" y="146"/>
                      </a:lnTo>
                      <a:lnTo>
                        <a:pt x="1262" y="149"/>
                      </a:lnTo>
                      <a:lnTo>
                        <a:pt x="1253" y="149"/>
                      </a:lnTo>
                      <a:lnTo>
                        <a:pt x="1241" y="149"/>
                      </a:lnTo>
                      <a:lnTo>
                        <a:pt x="1231" y="147"/>
                      </a:lnTo>
                      <a:lnTo>
                        <a:pt x="1220" y="145"/>
                      </a:lnTo>
                      <a:lnTo>
                        <a:pt x="1211" y="144"/>
                      </a:lnTo>
                      <a:lnTo>
                        <a:pt x="1203" y="145"/>
                      </a:lnTo>
                      <a:lnTo>
                        <a:pt x="1192" y="146"/>
                      </a:lnTo>
                      <a:lnTo>
                        <a:pt x="1183" y="148"/>
                      </a:lnTo>
                      <a:lnTo>
                        <a:pt x="1171" y="146"/>
                      </a:lnTo>
                      <a:lnTo>
                        <a:pt x="1158" y="145"/>
                      </a:lnTo>
                      <a:lnTo>
                        <a:pt x="1143" y="144"/>
                      </a:lnTo>
                      <a:lnTo>
                        <a:pt x="1128" y="142"/>
                      </a:lnTo>
                      <a:lnTo>
                        <a:pt x="1118" y="139"/>
                      </a:lnTo>
                      <a:lnTo>
                        <a:pt x="1108" y="135"/>
                      </a:lnTo>
                      <a:lnTo>
                        <a:pt x="1100" y="131"/>
                      </a:lnTo>
                      <a:lnTo>
                        <a:pt x="1092" y="129"/>
                      </a:lnTo>
                      <a:lnTo>
                        <a:pt x="1086" y="129"/>
                      </a:lnTo>
                      <a:lnTo>
                        <a:pt x="1078" y="130"/>
                      </a:lnTo>
                      <a:lnTo>
                        <a:pt x="1059" y="133"/>
                      </a:lnTo>
                      <a:lnTo>
                        <a:pt x="1080" y="135"/>
                      </a:lnTo>
                      <a:lnTo>
                        <a:pt x="1075" y="142"/>
                      </a:lnTo>
                      <a:lnTo>
                        <a:pt x="1067" y="150"/>
                      </a:lnTo>
                      <a:lnTo>
                        <a:pt x="1059" y="151"/>
                      </a:lnTo>
                      <a:lnTo>
                        <a:pt x="956" y="134"/>
                      </a:lnTo>
                      <a:lnTo>
                        <a:pt x="950" y="131"/>
                      </a:lnTo>
                      <a:lnTo>
                        <a:pt x="969" y="124"/>
                      </a:lnTo>
                      <a:lnTo>
                        <a:pt x="956" y="121"/>
                      </a:lnTo>
                      <a:lnTo>
                        <a:pt x="947" y="120"/>
                      </a:lnTo>
                      <a:lnTo>
                        <a:pt x="941" y="114"/>
                      </a:lnTo>
                      <a:lnTo>
                        <a:pt x="932" y="111"/>
                      </a:lnTo>
                      <a:lnTo>
                        <a:pt x="922" y="114"/>
                      </a:lnTo>
                      <a:lnTo>
                        <a:pt x="912" y="115"/>
                      </a:lnTo>
                      <a:lnTo>
                        <a:pt x="903" y="120"/>
                      </a:lnTo>
                      <a:lnTo>
                        <a:pt x="894" y="114"/>
                      </a:lnTo>
                      <a:lnTo>
                        <a:pt x="885" y="106"/>
                      </a:lnTo>
                      <a:lnTo>
                        <a:pt x="876" y="100"/>
                      </a:lnTo>
                      <a:lnTo>
                        <a:pt x="866" y="96"/>
                      </a:lnTo>
                      <a:lnTo>
                        <a:pt x="856" y="93"/>
                      </a:lnTo>
                      <a:lnTo>
                        <a:pt x="846" y="91"/>
                      </a:lnTo>
                      <a:lnTo>
                        <a:pt x="830" y="93"/>
                      </a:lnTo>
                      <a:lnTo>
                        <a:pt x="817" y="94"/>
                      </a:lnTo>
                      <a:lnTo>
                        <a:pt x="804" y="97"/>
                      </a:lnTo>
                      <a:lnTo>
                        <a:pt x="788" y="99"/>
                      </a:lnTo>
                      <a:lnTo>
                        <a:pt x="773" y="102"/>
                      </a:lnTo>
                      <a:lnTo>
                        <a:pt x="760" y="104"/>
                      </a:lnTo>
                      <a:lnTo>
                        <a:pt x="750" y="109"/>
                      </a:lnTo>
                      <a:lnTo>
                        <a:pt x="738" y="112"/>
                      </a:lnTo>
                      <a:lnTo>
                        <a:pt x="727" y="112"/>
                      </a:lnTo>
                      <a:lnTo>
                        <a:pt x="715" y="115"/>
                      </a:lnTo>
                      <a:lnTo>
                        <a:pt x="704" y="118"/>
                      </a:lnTo>
                      <a:lnTo>
                        <a:pt x="691" y="121"/>
                      </a:lnTo>
                      <a:lnTo>
                        <a:pt x="679" y="121"/>
                      </a:lnTo>
                      <a:lnTo>
                        <a:pt x="667" y="121"/>
                      </a:lnTo>
                      <a:lnTo>
                        <a:pt x="657" y="121"/>
                      </a:lnTo>
                      <a:lnTo>
                        <a:pt x="649" y="124"/>
                      </a:lnTo>
                      <a:lnTo>
                        <a:pt x="637" y="128"/>
                      </a:lnTo>
                      <a:lnTo>
                        <a:pt x="625" y="128"/>
                      </a:lnTo>
                      <a:lnTo>
                        <a:pt x="610" y="128"/>
                      </a:lnTo>
                      <a:lnTo>
                        <a:pt x="598" y="128"/>
                      </a:lnTo>
                      <a:lnTo>
                        <a:pt x="582" y="128"/>
                      </a:lnTo>
                      <a:lnTo>
                        <a:pt x="554" y="133"/>
                      </a:lnTo>
                      <a:lnTo>
                        <a:pt x="547" y="130"/>
                      </a:lnTo>
                      <a:lnTo>
                        <a:pt x="541" y="125"/>
                      </a:lnTo>
                      <a:lnTo>
                        <a:pt x="533" y="121"/>
                      </a:lnTo>
                      <a:lnTo>
                        <a:pt x="525" y="121"/>
                      </a:lnTo>
                      <a:lnTo>
                        <a:pt x="514" y="121"/>
                      </a:lnTo>
                      <a:lnTo>
                        <a:pt x="502" y="125"/>
                      </a:lnTo>
                      <a:lnTo>
                        <a:pt x="482" y="127"/>
                      </a:lnTo>
                      <a:lnTo>
                        <a:pt x="473" y="123"/>
                      </a:lnTo>
                      <a:lnTo>
                        <a:pt x="467" y="118"/>
                      </a:lnTo>
                      <a:lnTo>
                        <a:pt x="460" y="117"/>
                      </a:lnTo>
                      <a:lnTo>
                        <a:pt x="451" y="115"/>
                      </a:lnTo>
                      <a:lnTo>
                        <a:pt x="443" y="112"/>
                      </a:lnTo>
                      <a:lnTo>
                        <a:pt x="440" y="106"/>
                      </a:lnTo>
                      <a:lnTo>
                        <a:pt x="434" y="97"/>
                      </a:lnTo>
                      <a:lnTo>
                        <a:pt x="427" y="94"/>
                      </a:lnTo>
                      <a:lnTo>
                        <a:pt x="417" y="91"/>
                      </a:lnTo>
                      <a:lnTo>
                        <a:pt x="409" y="91"/>
                      </a:lnTo>
                      <a:lnTo>
                        <a:pt x="405" y="96"/>
                      </a:lnTo>
                      <a:lnTo>
                        <a:pt x="399" y="106"/>
                      </a:lnTo>
                      <a:lnTo>
                        <a:pt x="393" y="104"/>
                      </a:lnTo>
                      <a:lnTo>
                        <a:pt x="386" y="103"/>
                      </a:lnTo>
                      <a:lnTo>
                        <a:pt x="378" y="104"/>
                      </a:lnTo>
                      <a:lnTo>
                        <a:pt x="370" y="108"/>
                      </a:lnTo>
                      <a:lnTo>
                        <a:pt x="360" y="111"/>
                      </a:lnTo>
                      <a:lnTo>
                        <a:pt x="348" y="111"/>
                      </a:lnTo>
                      <a:lnTo>
                        <a:pt x="357" y="102"/>
                      </a:lnTo>
                      <a:lnTo>
                        <a:pt x="361" y="96"/>
                      </a:lnTo>
                      <a:lnTo>
                        <a:pt x="352" y="97"/>
                      </a:lnTo>
                      <a:lnTo>
                        <a:pt x="336" y="102"/>
                      </a:lnTo>
                      <a:lnTo>
                        <a:pt x="322" y="101"/>
                      </a:lnTo>
                      <a:lnTo>
                        <a:pt x="321" y="96"/>
                      </a:lnTo>
                      <a:lnTo>
                        <a:pt x="319" y="90"/>
                      </a:lnTo>
                      <a:lnTo>
                        <a:pt x="316" y="87"/>
                      </a:lnTo>
                      <a:lnTo>
                        <a:pt x="308" y="83"/>
                      </a:lnTo>
                      <a:lnTo>
                        <a:pt x="300" y="83"/>
                      </a:lnTo>
                      <a:lnTo>
                        <a:pt x="289" y="84"/>
                      </a:lnTo>
                      <a:lnTo>
                        <a:pt x="279" y="87"/>
                      </a:lnTo>
                      <a:lnTo>
                        <a:pt x="269" y="83"/>
                      </a:lnTo>
                      <a:lnTo>
                        <a:pt x="257" y="78"/>
                      </a:lnTo>
                      <a:lnTo>
                        <a:pt x="249" y="72"/>
                      </a:lnTo>
                      <a:lnTo>
                        <a:pt x="258" y="59"/>
                      </a:lnTo>
                      <a:lnTo>
                        <a:pt x="266" y="55"/>
                      </a:lnTo>
                      <a:lnTo>
                        <a:pt x="276" y="49"/>
                      </a:lnTo>
                      <a:lnTo>
                        <a:pt x="282" y="46"/>
                      </a:lnTo>
                      <a:lnTo>
                        <a:pt x="287" y="40"/>
                      </a:lnTo>
                      <a:lnTo>
                        <a:pt x="290" y="34"/>
                      </a:lnTo>
                      <a:lnTo>
                        <a:pt x="292" y="28"/>
                      </a:lnTo>
                      <a:lnTo>
                        <a:pt x="294" y="21"/>
                      </a:lnTo>
                      <a:lnTo>
                        <a:pt x="27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C4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st="53882" dir="2700000" algn="ctr" rotWithShape="0">
                    <a:schemeClr val="tx1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Z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650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Spend Analysis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D53A38-8092-46E1-AAAD-B69D05D77DAC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Total Cost of Ownership (“TCO”) can also reveal significant improvement opportunities</a:t>
            </a:r>
            <a:endParaRPr lang="en-ZA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EFA42B-C75B-43EF-9987-2717FDEF9304}"/>
              </a:ext>
            </a:extLst>
          </p:cNvPr>
          <p:cNvGrpSpPr/>
          <p:nvPr/>
        </p:nvGrpSpPr>
        <p:grpSpPr>
          <a:xfrm>
            <a:off x="674919" y="1458460"/>
            <a:ext cx="10932784" cy="4283075"/>
            <a:chOff x="457200" y="1665288"/>
            <a:chExt cx="8328025" cy="4283075"/>
          </a:xfrm>
        </p:grpSpPr>
        <p:sp>
          <p:nvSpPr>
            <p:cNvPr id="183" name="Rectangle 3">
              <a:extLst>
                <a:ext uri="{FF2B5EF4-FFF2-40B4-BE49-F238E27FC236}">
                  <a16:creationId xmlns:a16="http://schemas.microsoft.com/office/drawing/2014/main" id="{67868864-73BE-44AA-B0CC-0C6E79578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" y="1665288"/>
              <a:ext cx="8305800" cy="25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GB" altLang="en-US" sz="1600" i="1">
                  <a:solidFill>
                    <a:schemeClr val="accent1"/>
                  </a:solidFill>
                  <a:latin typeface="Arial" panose="020B0604020202020204" pitchFamily="34" charset="0"/>
                </a:rPr>
                <a:t>TYPICAL TCO ELEMENTS</a:t>
              </a:r>
            </a:p>
          </p:txBody>
        </p:sp>
        <p:sp>
          <p:nvSpPr>
            <p:cNvPr id="184" name="Rectangle 4">
              <a:extLst>
                <a:ext uri="{FF2B5EF4-FFF2-40B4-BE49-F238E27FC236}">
                  <a16:creationId xmlns:a16="http://schemas.microsoft.com/office/drawing/2014/main" id="{C5C4B959-4295-483A-97D1-E55AC78063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7200" y="5410200"/>
              <a:ext cx="8153400" cy="538163"/>
            </a:xfrm>
            <a:prstGeom prst="rect">
              <a:avLst/>
            </a:prstGeom>
            <a:gradFill rotWithShape="0">
              <a:gsLst>
                <a:gs pos="0">
                  <a:srgbClr val="1744B0"/>
                </a:gs>
                <a:gs pos="50000">
                  <a:srgbClr val="064CFC"/>
                </a:gs>
                <a:gs pos="100000">
                  <a:srgbClr val="1744B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Products/services with high TCOs are immediate candidates </a:t>
              </a:r>
            </a:p>
            <a:p>
              <a:pPr algn="ctr"/>
              <a:r>
                <a:rPr lang="en-GB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for the strategic sourcing process</a:t>
              </a:r>
            </a:p>
          </p:txBody>
        </p:sp>
        <p:sp>
          <p:nvSpPr>
            <p:cNvPr id="185" name="Rectangle 5">
              <a:extLst>
                <a:ext uri="{FF2B5EF4-FFF2-40B4-BE49-F238E27FC236}">
                  <a16:creationId xmlns:a16="http://schemas.microsoft.com/office/drawing/2014/main" id="{9C177814-272F-460B-8E35-5FC0AADC89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3725" y="2219325"/>
              <a:ext cx="2508250" cy="412750"/>
            </a:xfrm>
            <a:prstGeom prst="rect">
              <a:avLst/>
            </a:prstGeom>
            <a:gradFill rotWithShape="0">
              <a:gsLst>
                <a:gs pos="0">
                  <a:srgbClr val="1744B0"/>
                </a:gs>
                <a:gs pos="50000">
                  <a:srgbClr val="064CFC"/>
                </a:gs>
                <a:gs pos="100000">
                  <a:srgbClr val="1744B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Transaction Costs</a:t>
              </a:r>
            </a:p>
          </p:txBody>
        </p:sp>
        <p:sp>
          <p:nvSpPr>
            <p:cNvPr id="186" name="Rectangle 6">
              <a:extLst>
                <a:ext uri="{FF2B5EF4-FFF2-40B4-BE49-F238E27FC236}">
                  <a16:creationId xmlns:a16="http://schemas.microsoft.com/office/drawing/2014/main" id="{7DE697A3-1FB8-446C-BB87-B247296789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5788" y="2590800"/>
              <a:ext cx="2517775" cy="2400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87" name="Rectangle 7">
              <a:extLst>
                <a:ext uri="{FF2B5EF4-FFF2-40B4-BE49-F238E27FC236}">
                  <a16:creationId xmlns:a16="http://schemas.microsoft.com/office/drawing/2014/main" id="{DAD6064F-98D3-496A-BB9A-C8F17EA06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0550" y="2613025"/>
              <a:ext cx="2533650" cy="215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71450" indent="-17145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Requisition, including approval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Supplier selection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Purchase order creation and transfer to supplier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Purchase order follow-up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Goods/services receipt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Goods dispatch to user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Supplier payment</a:t>
              </a:r>
            </a:p>
          </p:txBody>
        </p:sp>
        <p:sp>
          <p:nvSpPr>
            <p:cNvPr id="188" name="Rectangle 8">
              <a:extLst>
                <a:ext uri="{FF2B5EF4-FFF2-40B4-BE49-F238E27FC236}">
                  <a16:creationId xmlns:a16="http://schemas.microsoft.com/office/drawing/2014/main" id="{781E4424-06AC-4C5B-A80F-917F9AA3C8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36938" y="2219325"/>
              <a:ext cx="2508250" cy="412750"/>
            </a:xfrm>
            <a:prstGeom prst="rect">
              <a:avLst/>
            </a:prstGeom>
            <a:gradFill rotWithShape="0">
              <a:gsLst>
                <a:gs pos="0">
                  <a:srgbClr val="1744B0"/>
                </a:gs>
                <a:gs pos="50000">
                  <a:srgbClr val="064CFC"/>
                </a:gs>
                <a:gs pos="100000">
                  <a:srgbClr val="1744B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Purchase Price</a:t>
              </a:r>
            </a:p>
          </p:txBody>
        </p:sp>
        <p:sp>
          <p:nvSpPr>
            <p:cNvPr id="189" name="Rectangle 9">
              <a:extLst>
                <a:ext uri="{FF2B5EF4-FFF2-40B4-BE49-F238E27FC236}">
                  <a16:creationId xmlns:a16="http://schemas.microsoft.com/office/drawing/2014/main" id="{AD8A46ED-3D24-4314-9E94-EDA5574813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29000" y="2590800"/>
              <a:ext cx="2517775" cy="24003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90" name="Rectangle 10">
              <a:extLst>
                <a:ext uri="{FF2B5EF4-FFF2-40B4-BE49-F238E27FC236}">
                  <a16:creationId xmlns:a16="http://schemas.microsoft.com/office/drawing/2014/main" id="{3CBE4484-5B28-4B91-A8E6-2E1121E372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138" y="2219325"/>
              <a:ext cx="2508250" cy="412750"/>
            </a:xfrm>
            <a:prstGeom prst="rect">
              <a:avLst/>
            </a:prstGeom>
            <a:gradFill rotWithShape="0">
              <a:gsLst>
                <a:gs pos="0">
                  <a:srgbClr val="1744B0"/>
                </a:gs>
                <a:gs pos="50000">
                  <a:srgbClr val="064CFC"/>
                </a:gs>
                <a:gs pos="100000">
                  <a:srgbClr val="1744B0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>
              <a:lvl1pPr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Operational Costs</a:t>
              </a:r>
            </a:p>
          </p:txBody>
        </p:sp>
        <p:sp>
          <p:nvSpPr>
            <p:cNvPr id="191" name="Rectangle 11">
              <a:extLst>
                <a:ext uri="{FF2B5EF4-FFF2-40B4-BE49-F238E27FC236}">
                  <a16:creationId xmlns:a16="http://schemas.microsoft.com/office/drawing/2014/main" id="{28DEEE6A-77EA-4D00-9216-AF7D516894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72200" y="2590800"/>
              <a:ext cx="2517775" cy="24003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92" name="Rectangle 12">
              <a:extLst>
                <a:ext uri="{FF2B5EF4-FFF2-40B4-BE49-F238E27FC236}">
                  <a16:creationId xmlns:a16="http://schemas.microsoft.com/office/drawing/2014/main" id="{2BD34EF6-35CA-47C2-BC84-9BB035B0D3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29000" y="2613025"/>
              <a:ext cx="2533650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71450" indent="-17145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Price of goods/services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Transportation costs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Disposal cost</a:t>
              </a:r>
            </a:p>
          </p:txBody>
        </p:sp>
        <p:sp>
          <p:nvSpPr>
            <p:cNvPr id="193" name="Rectangle 13">
              <a:extLst>
                <a:ext uri="{FF2B5EF4-FFF2-40B4-BE49-F238E27FC236}">
                  <a16:creationId xmlns:a16="http://schemas.microsoft.com/office/drawing/2014/main" id="{6B229B9A-8089-4A59-95EC-16E17B418F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72200" y="2628900"/>
              <a:ext cx="2533650" cy="238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171450" indent="-17145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Inspection/quality control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Downtime and bad product due to procured material/service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Disposal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Obsolescence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Inventory storage costs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Cost of failure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R&amp;D</a:t>
              </a:r>
            </a:p>
            <a:p>
              <a:pPr>
                <a:spcAft>
                  <a:spcPct val="1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</a:pPr>
              <a:r>
                <a:rPr lang="en-GB" altLang="en-US" sz="1400">
                  <a:solidFill>
                    <a:schemeClr val="accent1"/>
                  </a:solidFill>
                  <a:latin typeface="Arial" panose="020B0604020202020204" pitchFamily="34" charset="0"/>
                </a:rPr>
                <a:t>Supplier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81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2">
            <a:extLst>
              <a:ext uri="{FF2B5EF4-FFF2-40B4-BE49-F238E27FC236}">
                <a16:creationId xmlns:a16="http://schemas.microsoft.com/office/drawing/2014/main" id="{8F8E56DD-C62A-4DD7-A96C-934791D3D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263" y="1927225"/>
            <a:ext cx="214001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/>
          </a:p>
        </p:txBody>
      </p:sp>
      <p:sp>
        <p:nvSpPr>
          <p:cNvPr id="69" name="Line 3">
            <a:extLst>
              <a:ext uri="{FF2B5EF4-FFF2-40B4-BE49-F238E27FC236}">
                <a16:creationId xmlns:a16="http://schemas.microsoft.com/office/drawing/2014/main" id="{F55AD870-BA4C-4183-823E-5665B58AD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4462" y="3836988"/>
            <a:ext cx="3515394" cy="12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>
              <a:highlight>
                <a:srgbClr val="000080"/>
              </a:highlight>
            </a:endParaRPr>
          </a:p>
        </p:txBody>
      </p:sp>
      <p:sp>
        <p:nvSpPr>
          <p:cNvPr id="70" name="Line 4">
            <a:extLst>
              <a:ext uri="{FF2B5EF4-FFF2-40B4-BE49-F238E27FC236}">
                <a16:creationId xmlns:a16="http://schemas.microsoft.com/office/drawing/2014/main" id="{5BD0673E-EA64-4DD4-89A3-25E97A24C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0688" y="5884863"/>
            <a:ext cx="1981405" cy="111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FB44235-61CE-4146-86FB-6B3FA915F3B7}"/>
              </a:ext>
            </a:extLst>
          </p:cNvPr>
          <p:cNvSpPr>
            <a:spLocks/>
          </p:cNvSpPr>
          <p:nvPr/>
        </p:nvSpPr>
        <p:spPr bwMode="auto">
          <a:xfrm>
            <a:off x="5384879" y="2974975"/>
            <a:ext cx="369294" cy="631825"/>
          </a:xfrm>
          <a:custGeom>
            <a:avLst/>
            <a:gdLst>
              <a:gd name="T0" fmla="*/ 160638 w 148"/>
              <a:gd name="T1" fmla="*/ 0 h 800"/>
              <a:gd name="T2" fmla="*/ 0 w 148"/>
              <a:gd name="T3" fmla="*/ 0 h 800"/>
              <a:gd name="T4" fmla="*/ 0 w 148"/>
              <a:gd name="T5" fmla="*/ 631825 h 800"/>
              <a:gd name="T6" fmla="*/ 247650 w 148"/>
              <a:gd name="T7" fmla="*/ 631825 h 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" h="800">
                <a:moveTo>
                  <a:pt x="96" y="0"/>
                </a:moveTo>
                <a:lnTo>
                  <a:pt x="0" y="0"/>
                </a:lnTo>
                <a:lnTo>
                  <a:pt x="0" y="800"/>
                </a:lnTo>
                <a:lnTo>
                  <a:pt x="148" y="80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>
              <a:highlight>
                <a:srgbClr val="000080"/>
              </a:highlight>
            </a:endParaRPr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BA190EE2-7803-47B7-9541-5551D8C72613}"/>
              </a:ext>
            </a:extLst>
          </p:cNvPr>
          <p:cNvSpPr>
            <a:spLocks/>
          </p:cNvSpPr>
          <p:nvPr/>
        </p:nvSpPr>
        <p:spPr bwMode="auto">
          <a:xfrm>
            <a:off x="5382511" y="3603625"/>
            <a:ext cx="369294" cy="631825"/>
          </a:xfrm>
          <a:custGeom>
            <a:avLst/>
            <a:gdLst>
              <a:gd name="T0" fmla="*/ 160638 w 148"/>
              <a:gd name="T1" fmla="*/ 0 h 800"/>
              <a:gd name="T2" fmla="*/ 0 w 148"/>
              <a:gd name="T3" fmla="*/ 0 h 800"/>
              <a:gd name="T4" fmla="*/ 0 w 148"/>
              <a:gd name="T5" fmla="*/ 631825 h 800"/>
              <a:gd name="T6" fmla="*/ 247650 w 148"/>
              <a:gd name="T7" fmla="*/ 631825 h 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" h="800">
                <a:moveTo>
                  <a:pt x="96" y="0"/>
                </a:moveTo>
                <a:lnTo>
                  <a:pt x="0" y="0"/>
                </a:lnTo>
                <a:lnTo>
                  <a:pt x="0" y="800"/>
                </a:lnTo>
                <a:lnTo>
                  <a:pt x="148" y="80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6F329D77-A6F4-46DC-9541-5A116DAF4592}"/>
              </a:ext>
            </a:extLst>
          </p:cNvPr>
          <p:cNvSpPr>
            <a:spLocks/>
          </p:cNvSpPr>
          <p:nvPr/>
        </p:nvSpPr>
        <p:spPr bwMode="auto">
          <a:xfrm>
            <a:off x="5394348" y="4232275"/>
            <a:ext cx="369294" cy="631825"/>
          </a:xfrm>
          <a:custGeom>
            <a:avLst/>
            <a:gdLst>
              <a:gd name="T0" fmla="*/ 160638 w 148"/>
              <a:gd name="T1" fmla="*/ 0 h 800"/>
              <a:gd name="T2" fmla="*/ 0 w 148"/>
              <a:gd name="T3" fmla="*/ 0 h 800"/>
              <a:gd name="T4" fmla="*/ 0 w 148"/>
              <a:gd name="T5" fmla="*/ 631825 h 800"/>
              <a:gd name="T6" fmla="*/ 247650 w 148"/>
              <a:gd name="T7" fmla="*/ 631825 h 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" h="800">
                <a:moveTo>
                  <a:pt x="96" y="0"/>
                </a:moveTo>
                <a:lnTo>
                  <a:pt x="0" y="0"/>
                </a:lnTo>
                <a:lnTo>
                  <a:pt x="0" y="800"/>
                </a:lnTo>
                <a:lnTo>
                  <a:pt x="148" y="800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>
              <a:highlight>
                <a:srgbClr val="000080"/>
              </a:highlight>
            </a:endParaRPr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A16037F5-34A1-4582-B198-E967E4551D60}"/>
              </a:ext>
            </a:extLst>
          </p:cNvPr>
          <p:cNvSpPr>
            <a:spLocks/>
          </p:cNvSpPr>
          <p:nvPr/>
        </p:nvSpPr>
        <p:spPr bwMode="auto">
          <a:xfrm>
            <a:off x="2297960" y="1887538"/>
            <a:ext cx="745689" cy="4006850"/>
          </a:xfrm>
          <a:custGeom>
            <a:avLst/>
            <a:gdLst>
              <a:gd name="T0" fmla="*/ 356711 w 150"/>
              <a:gd name="T1" fmla="*/ 0 h 2565"/>
              <a:gd name="T2" fmla="*/ 0 w 150"/>
              <a:gd name="T3" fmla="*/ 0 h 2565"/>
              <a:gd name="T4" fmla="*/ 0 w 150"/>
              <a:gd name="T5" fmla="*/ 4006850 h 2565"/>
              <a:gd name="T6" fmla="*/ 500062 w 150"/>
              <a:gd name="T7" fmla="*/ 4006850 h 25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" h="2565">
                <a:moveTo>
                  <a:pt x="107" y="0"/>
                </a:moveTo>
                <a:lnTo>
                  <a:pt x="0" y="0"/>
                </a:lnTo>
                <a:lnTo>
                  <a:pt x="0" y="2565"/>
                </a:lnTo>
                <a:lnTo>
                  <a:pt x="150" y="2565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endParaRPr lang="en-ZA" dirty="0">
              <a:highlight>
                <a:srgbClr val="000080"/>
              </a:highlight>
            </a:endParaRP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0FAF43E1-CE6F-4716-8B47-8FC863D4CB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5449" y="3389313"/>
            <a:ext cx="1593173" cy="900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200" b="1" dirty="0"/>
              <a:t>Commodity Savings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7B5240BD-1332-4F97-BE38-EED37B75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860" y="1446213"/>
            <a:ext cx="1775452" cy="900112"/>
          </a:xfrm>
          <a:prstGeom prst="rect">
            <a:avLst/>
          </a:prstGeom>
          <a:solidFill>
            <a:srgbClr val="CECECE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1100" b="1">
                <a:solidFill>
                  <a:schemeClr val="tx2"/>
                </a:solidFill>
              </a:rPr>
              <a:t>Price Opportunities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A1547EDD-C8F1-47BF-95B0-0DC89CAA910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5860" y="3400425"/>
            <a:ext cx="1775452" cy="9001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000" b="1">
                <a:solidFill>
                  <a:schemeClr val="bg1"/>
                </a:solidFill>
              </a:rPr>
              <a:t>Usage Opportunities</a:t>
            </a: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175EF758-C935-4095-A590-87FB62C680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25860" y="5446713"/>
            <a:ext cx="1775452" cy="9001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000" b="1">
                <a:solidFill>
                  <a:schemeClr val="bg1"/>
                </a:solidFill>
              </a:rPr>
              <a:t>Transactional &amp; Admin Opportunities</a:t>
            </a:r>
          </a:p>
        </p:txBody>
      </p:sp>
      <p:sp>
        <p:nvSpPr>
          <p:cNvPr id="79" name="Text Box 14">
            <a:extLst>
              <a:ext uri="{FF2B5EF4-FFF2-40B4-BE49-F238E27FC236}">
                <a16:creationId xmlns:a16="http://schemas.microsoft.com/office/drawing/2014/main" id="{B763396C-5FC0-4D86-ADC6-8B0E16F9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26" y="1468438"/>
            <a:ext cx="1903285" cy="889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ZA" altLang="en-US" sz="1100" b="1">
                <a:solidFill>
                  <a:schemeClr val="tx2"/>
                </a:solidFill>
              </a:rPr>
              <a:t>Reduced Prices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6C7AF570-29D0-4BE0-B5BC-78BD45F1FA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69526" y="5437188"/>
            <a:ext cx="1903285" cy="8858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ZA" altLang="en-US" sz="1000" b="1">
                <a:solidFill>
                  <a:schemeClr val="bg1"/>
                </a:solidFill>
              </a:rPr>
              <a:t>Reduced Procurement- Related Operating Expense</a:t>
            </a:r>
          </a:p>
        </p:txBody>
      </p:sp>
      <p:sp>
        <p:nvSpPr>
          <p:cNvPr id="81" name="Text Box 16">
            <a:extLst>
              <a:ext uri="{FF2B5EF4-FFF2-40B4-BE49-F238E27FC236}">
                <a16:creationId xmlns:a16="http://schemas.microsoft.com/office/drawing/2014/main" id="{DE30562E-C744-4355-AAE5-A3F364C3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254" y="1570038"/>
            <a:ext cx="325499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Price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Volume rebates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Supplier Rationalisation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Payment term discounts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:a16="http://schemas.microsoft.com/office/drawing/2014/main" id="{ED81DA79-40D1-4F93-8047-32D85AF4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254" y="5556250"/>
            <a:ext cx="370951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Cost of processing purchase orders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Cost of processing accounts payable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Cost of receipt/warehousing</a:t>
            </a:r>
            <a:endParaRPr lang="en-US" altLang="en-US" sz="1000"/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Process efficiencies</a:t>
            </a:r>
          </a:p>
        </p:txBody>
      </p:sp>
      <p:sp>
        <p:nvSpPr>
          <p:cNvPr id="83" name="Text Box 18">
            <a:extLst>
              <a:ext uri="{FF2B5EF4-FFF2-40B4-BE49-F238E27FC236}">
                <a16:creationId xmlns:a16="http://schemas.microsoft.com/office/drawing/2014/main" id="{4248CEC4-5044-4DAE-A8C9-831A2734DC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69526" y="2771775"/>
            <a:ext cx="1903285" cy="460375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000" b="1">
                <a:solidFill>
                  <a:schemeClr val="bg1"/>
                </a:solidFill>
              </a:rPr>
              <a:t>Reduced Inventory Carrying Costs</a:t>
            </a:r>
          </a:p>
        </p:txBody>
      </p:sp>
      <p:sp>
        <p:nvSpPr>
          <p:cNvPr id="84" name="Text Box 19">
            <a:extLst>
              <a:ext uri="{FF2B5EF4-FFF2-40B4-BE49-F238E27FC236}">
                <a16:creationId xmlns:a16="http://schemas.microsoft.com/office/drawing/2014/main" id="{8C111ED0-66D6-4358-9E6A-920AFF51AD1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69526" y="3360738"/>
            <a:ext cx="1903285" cy="463550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000" b="1">
                <a:solidFill>
                  <a:schemeClr val="bg1"/>
                </a:solidFill>
              </a:rPr>
              <a:t>Reduced Lifecycle Costs</a:t>
            </a:r>
          </a:p>
        </p:txBody>
      </p:sp>
      <p:sp>
        <p:nvSpPr>
          <p:cNvPr id="85" name="Text Box 20">
            <a:extLst>
              <a:ext uri="{FF2B5EF4-FFF2-40B4-BE49-F238E27FC236}">
                <a16:creationId xmlns:a16="http://schemas.microsoft.com/office/drawing/2014/main" id="{8A82E5D0-F6FC-410A-AE0C-6F0B407D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254" y="2859088"/>
            <a:ext cx="32549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Cost of capital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Storage costs</a:t>
            </a:r>
          </a:p>
        </p:txBody>
      </p:sp>
      <p:sp>
        <p:nvSpPr>
          <p:cNvPr id="86" name="Text Box 21">
            <a:extLst>
              <a:ext uri="{FF2B5EF4-FFF2-40B4-BE49-F238E27FC236}">
                <a16:creationId xmlns:a16="http://schemas.microsoft.com/office/drawing/2014/main" id="{51E18D78-1BCD-4DC2-837B-F426446F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254" y="3340100"/>
            <a:ext cx="32549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Maintenance costs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Operating, energy, and other costs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Disposal costs</a:t>
            </a:r>
          </a:p>
        </p:txBody>
      </p:sp>
      <p:sp>
        <p:nvSpPr>
          <p:cNvPr id="87" name="Text Box 22">
            <a:extLst>
              <a:ext uri="{FF2B5EF4-FFF2-40B4-BE49-F238E27FC236}">
                <a16:creationId xmlns:a16="http://schemas.microsoft.com/office/drawing/2014/main" id="{840AC5FC-4E6D-4569-8441-3C52A3B945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64791" y="3963988"/>
            <a:ext cx="1903285" cy="463550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000" b="1">
                <a:solidFill>
                  <a:schemeClr val="bg1"/>
                </a:solidFill>
              </a:rPr>
              <a:t>Reduction in Consumption/</a:t>
            </a:r>
            <a:br>
              <a:rPr lang="en-ZA" altLang="en-US" sz="1000" b="1">
                <a:solidFill>
                  <a:schemeClr val="bg1"/>
                </a:solidFill>
              </a:rPr>
            </a:br>
            <a:r>
              <a:rPr lang="en-ZA" altLang="en-US" sz="1000" b="1">
                <a:solidFill>
                  <a:schemeClr val="bg1"/>
                </a:solidFill>
              </a:rPr>
              <a:t>Volume</a:t>
            </a:r>
          </a:p>
        </p:txBody>
      </p:sp>
      <p:sp>
        <p:nvSpPr>
          <p:cNvPr id="88" name="Text Box 23">
            <a:extLst>
              <a:ext uri="{FF2B5EF4-FFF2-40B4-BE49-F238E27FC236}">
                <a16:creationId xmlns:a16="http://schemas.microsoft.com/office/drawing/2014/main" id="{B1814DF0-B6C1-4BE7-8530-7843BBB7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254" y="3975100"/>
            <a:ext cx="32549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Elimination 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Substitution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Change in mix</a:t>
            </a:r>
          </a:p>
        </p:txBody>
      </p:sp>
      <p:sp>
        <p:nvSpPr>
          <p:cNvPr id="89" name="Text Box 24">
            <a:extLst>
              <a:ext uri="{FF2B5EF4-FFF2-40B4-BE49-F238E27FC236}">
                <a16:creationId xmlns:a16="http://schemas.microsoft.com/office/drawing/2014/main" id="{0FF02FC3-EE07-4563-95CE-656D7AAB610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62423" y="4532313"/>
            <a:ext cx="1903285" cy="463550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43247" tIns="43247" rIns="43247" bIns="43247" anchor="ctr"/>
          <a:lstStyle>
            <a:lvl1pPr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SzTx/>
              <a:buFontTx/>
              <a:buNone/>
            </a:pPr>
            <a:r>
              <a:rPr lang="en-ZA" altLang="en-US" sz="1000" b="1">
                <a:solidFill>
                  <a:schemeClr val="bg1"/>
                </a:solidFill>
              </a:rPr>
              <a:t>Cost Avoidance</a:t>
            </a:r>
          </a:p>
        </p:txBody>
      </p:sp>
      <p:sp>
        <p:nvSpPr>
          <p:cNvPr id="90" name="Text Box 25">
            <a:extLst>
              <a:ext uri="{FF2B5EF4-FFF2-40B4-BE49-F238E27FC236}">
                <a16:creationId xmlns:a16="http://schemas.microsoft.com/office/drawing/2014/main" id="{05078EAD-41BF-4CAB-ACF0-3C235121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316" y="4557713"/>
            <a:ext cx="333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5575" indent="-155575" defTabSz="954088">
              <a:spcBef>
                <a:spcPct val="10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4025" indent="-165100" defTabSz="954088">
              <a:spcBef>
                <a:spcPct val="50000"/>
              </a:spcBef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8050" indent="-114300" defTabSz="954088">
              <a:spcBef>
                <a:spcPct val="25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2075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17688" indent="-114300" defTabSz="954088">
              <a:spcBef>
                <a:spcPct val="10000"/>
              </a:spcBef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748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320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892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6488" indent="-114300" defTabSz="954088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Cyclic price fluctuations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75000"/>
              <a:buFont typeface="Monotype Sorts" pitchFamily="2" charset="2"/>
              <a:buChar char="n"/>
            </a:pPr>
            <a:r>
              <a:rPr lang="en-ZA" altLang="en-US" sz="1000"/>
              <a:t>Sudden, unanticipated</a:t>
            </a:r>
            <a:r>
              <a:rPr lang="en-US" altLang="en-US" sz="1000"/>
              <a:t> </a:t>
            </a:r>
            <a:r>
              <a:rPr lang="en-ZA" altLang="en-US" sz="1000"/>
              <a:t>supply/demand changes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085A9EF7-491B-447C-8C08-0BACC54B2EED}"/>
              </a:ext>
            </a:extLst>
          </p:cNvPr>
          <p:cNvSpPr txBox="1">
            <a:spLocks/>
          </p:cNvSpPr>
          <p:nvPr/>
        </p:nvSpPr>
        <p:spPr>
          <a:xfrm>
            <a:off x="824253" y="859637"/>
            <a:ext cx="11062947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 good spend analysis must also identify opportunities to achieve savings</a:t>
            </a:r>
            <a:endParaRPr lang="en-ZA" sz="2000" b="1" dirty="0"/>
          </a:p>
        </p:txBody>
      </p:sp>
      <p:sp>
        <p:nvSpPr>
          <p:cNvPr id="41" name="Title 5">
            <a:extLst>
              <a:ext uri="{FF2B5EF4-FFF2-40B4-BE49-F238E27FC236}">
                <a16:creationId xmlns:a16="http://schemas.microsoft.com/office/drawing/2014/main" id="{C491355A-BBAD-477A-87DF-1FB008D0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ZA" dirty="0"/>
              <a:t>Procurement Spend Analysis</a:t>
            </a:r>
          </a:p>
        </p:txBody>
      </p:sp>
    </p:spTree>
    <p:extLst>
      <p:ext uri="{BB962C8B-B14F-4D97-AF65-F5344CB8AC3E}">
        <p14:creationId xmlns:p14="http://schemas.microsoft.com/office/powerpoint/2010/main" val="92132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1B3E36-671E-4D93-9734-DEDDCB42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429482"/>
            <a:ext cx="11062947" cy="526844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5 steps: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identify funding sources </a:t>
            </a:r>
          </a:p>
          <a:p>
            <a:pPr marL="760634" lvl="1" indent="-362686" defTabSz="483582">
              <a:spcBef>
                <a:spcPts val="12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Consolidate &amp; Clean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data to show total expenditure 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Group &amp; Allocate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expenditure to expenditure buckets aligned to log frame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Analyse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to show trends and findings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Interpret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key findings supported by evidence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COMPLETE A PROCUREMENT  SPEND ANALYSIS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B619AD6-F7EA-4029-BD19-1D840677C9DF}"/>
              </a:ext>
            </a:extLst>
          </p:cNvPr>
          <p:cNvGraphicFramePr>
            <a:graphicFrameLocks/>
          </p:cNvGraphicFramePr>
          <p:nvPr/>
        </p:nvGraphicFramePr>
        <p:xfrm>
          <a:off x="678458" y="1762877"/>
          <a:ext cx="11354536" cy="7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B3394A-FBA1-7749-A40F-620449F3DA96}"/>
              </a:ext>
            </a:extLst>
          </p:cNvPr>
          <p:cNvSpPr txBox="1"/>
          <p:nvPr/>
        </p:nvSpPr>
        <p:spPr>
          <a:xfrm rot="16200000">
            <a:off x="-408164" y="3408232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B6F9-D072-C142-B5DE-DEC7079EA04D}"/>
              </a:ext>
            </a:extLst>
          </p:cNvPr>
          <p:cNvSpPr txBox="1"/>
          <p:nvPr/>
        </p:nvSpPr>
        <p:spPr>
          <a:xfrm rot="16200000">
            <a:off x="-407334" y="4943257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A32C2-2C38-8146-AC54-D64E4E59DFB3}"/>
              </a:ext>
            </a:extLst>
          </p:cNvPr>
          <p:cNvSpPr/>
          <p:nvPr/>
        </p:nvSpPr>
        <p:spPr>
          <a:xfrm>
            <a:off x="958146" y="2920933"/>
            <a:ext cx="383443" cy="1584129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2E47A4A-4608-2240-9510-0005D4E15910}"/>
              </a:ext>
            </a:extLst>
          </p:cNvPr>
          <p:cNvSpPr/>
          <p:nvPr/>
        </p:nvSpPr>
        <p:spPr>
          <a:xfrm>
            <a:off x="958145" y="4604462"/>
            <a:ext cx="383443" cy="1046922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A3D8F-78AF-A248-A0B6-54A33B31DF9B}"/>
              </a:ext>
            </a:extLst>
          </p:cNvPr>
          <p:cNvSpPr/>
          <p:nvPr/>
        </p:nvSpPr>
        <p:spPr>
          <a:xfrm>
            <a:off x="454091" y="144457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DA60A-8BB5-CD4E-BC33-8E8437D33599}"/>
              </a:ext>
            </a:extLst>
          </p:cNvPr>
          <p:cNvSpPr/>
          <p:nvPr/>
        </p:nvSpPr>
        <p:spPr>
          <a:xfrm>
            <a:off x="3012017" y="1459637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89E74-E3E4-6941-836E-728AB0A93C76}"/>
              </a:ext>
            </a:extLst>
          </p:cNvPr>
          <p:cNvSpPr/>
          <p:nvPr/>
        </p:nvSpPr>
        <p:spPr>
          <a:xfrm>
            <a:off x="5199781" y="1440285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2EF18-5142-A842-BA89-AF3C81A3A6FC}"/>
              </a:ext>
            </a:extLst>
          </p:cNvPr>
          <p:cNvSpPr/>
          <p:nvPr/>
        </p:nvSpPr>
        <p:spPr>
          <a:xfrm>
            <a:off x="7338657" y="144028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600A8-7711-E54B-B1AC-8D7110BD3F40}"/>
              </a:ext>
            </a:extLst>
          </p:cNvPr>
          <p:cNvSpPr/>
          <p:nvPr/>
        </p:nvSpPr>
        <p:spPr>
          <a:xfrm>
            <a:off x="9575309" y="1440283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8706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Look and feel of </a:t>
            </a:r>
            <a:r>
              <a:rPr lang="en-ZA" dirty="0" err="1"/>
              <a:t>Logis</a:t>
            </a:r>
            <a:r>
              <a:rPr lang="en-ZA" dirty="0"/>
              <a:t> data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F6A62-F560-45F4-92E1-1260EBD44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83" r="2074" b="10125"/>
          <a:stretch/>
        </p:blipFill>
        <p:spPr>
          <a:xfrm>
            <a:off x="824254" y="1180214"/>
            <a:ext cx="8032667" cy="4689408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4C2A8D2-C90C-4BC2-AF85-B79758C35381}"/>
              </a:ext>
            </a:extLst>
          </p:cNvPr>
          <p:cNvSpPr txBox="1">
            <a:spLocks/>
          </p:cNvSpPr>
          <p:nvPr/>
        </p:nvSpPr>
        <p:spPr>
          <a:xfrm>
            <a:off x="8386280" y="1763232"/>
            <a:ext cx="3426492" cy="36810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b="1" dirty="0"/>
              <a:t>Similar to BAS data a consolidated data set for 1 financial year consists of Thousands of rows </a:t>
            </a:r>
          </a:p>
          <a:p>
            <a:pPr marL="0" indent="0">
              <a:buFont typeface="Wingdings" charset="2"/>
              <a:buNone/>
            </a:pPr>
            <a:endParaRPr lang="en-US" sz="2200" b="1" dirty="0"/>
          </a:p>
          <a:p>
            <a:pPr marL="0" indent="0">
              <a:buFont typeface="Wingdings" charset="2"/>
              <a:buNone/>
            </a:pPr>
            <a:endParaRPr lang="en-US" sz="2200" b="1" dirty="0"/>
          </a:p>
          <a:p>
            <a:pPr marL="0" indent="0">
              <a:buFont typeface="Wingdings" charset="2"/>
              <a:buNone/>
            </a:pPr>
            <a:r>
              <a:rPr lang="en-US" sz="2200" b="1" dirty="0"/>
              <a:t>Columns must be prioritized to limit file size</a:t>
            </a:r>
          </a:p>
        </p:txBody>
      </p:sp>
    </p:spTree>
    <p:extLst>
      <p:ext uri="{BB962C8B-B14F-4D97-AF65-F5344CB8AC3E}">
        <p14:creationId xmlns:p14="http://schemas.microsoft.com/office/powerpoint/2010/main" val="37917596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2" ma:contentTypeDescription="Create a new document." ma:contentTypeScope="" ma:versionID="5262bff8fa188cac1fbdfa4eb828ec9a">
  <xsd:schema xmlns:xsd="http://www.w3.org/2001/XMLSchema" xmlns:xs="http://www.w3.org/2001/XMLSchema" xmlns:p="http://schemas.microsoft.com/office/2006/metadata/properties" xmlns:ns2="4f6a6593-3f1a-45db-9fbb-7c2fe78d580d" targetNamespace="http://schemas.microsoft.com/office/2006/metadata/properties" ma:root="true" ma:fieldsID="b14ed4e80aee148ea89719136c6cfe09" ns2:_="">
    <xsd:import namespace="4f6a6593-3f1a-45db-9fbb-7c2fe78d5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6593-3f1a-45db-9fbb-7c2fe78d5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0923C5-439E-44EE-81E5-D1F260026E75}"/>
</file>

<file path=customXml/itemProps2.xml><?xml version="1.0" encoding="utf-8"?>
<ds:datastoreItem xmlns:ds="http://schemas.openxmlformats.org/officeDocument/2006/customXml" ds:itemID="{3F4A2F94-166C-43BA-AFC1-18521CA67398}"/>
</file>

<file path=customXml/itemProps3.xml><?xml version="1.0" encoding="utf-8"?>
<ds:datastoreItem xmlns:ds="http://schemas.openxmlformats.org/officeDocument/2006/customXml" ds:itemID="{DF11CCE5-0D94-4222-AC42-E0C27E13F8A9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10207</TotalTime>
  <Words>2178</Words>
  <Application>Microsoft Office PowerPoint</Application>
  <PresentationFormat>Widescreen</PresentationFormat>
  <Paragraphs>565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Monotype Sorts</vt:lpstr>
      <vt:lpstr>Tahoma</vt:lpstr>
      <vt:lpstr>Wingdings</vt:lpstr>
      <vt:lpstr>1_Office Theme</vt:lpstr>
      <vt:lpstr>SPENDING REVIEWS</vt:lpstr>
      <vt:lpstr>Procurement EXPENDITURE ANALYSIS</vt:lpstr>
      <vt:lpstr>Procurement Spend Analysis</vt:lpstr>
      <vt:lpstr>Procurement Spend Analysis</vt:lpstr>
      <vt:lpstr>Procurement Spend Analysis</vt:lpstr>
      <vt:lpstr>Spend Analysis</vt:lpstr>
      <vt:lpstr>Procurement Spend Analysis</vt:lpstr>
      <vt:lpstr>HOW TO COMPLETE A PROCUREMENT  SPEND ANALYSIS</vt:lpstr>
      <vt:lpstr>Look and feel of Logis data</vt:lpstr>
      <vt:lpstr>Key fields of interest in LOGIS</vt:lpstr>
      <vt:lpstr>The logis analysis can tell you……..</vt:lpstr>
      <vt:lpstr>The logis analysis will also allow you to identify……</vt:lpstr>
      <vt:lpstr>The logis analysis will also allow you to identify……</vt:lpstr>
      <vt:lpstr>The logis analysis will also allow you to identify……</vt:lpstr>
      <vt:lpstr>Also make use of contract information</vt:lpstr>
      <vt:lpstr>Also make use of contract information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Mbali Buthelezi</cp:lastModifiedBy>
  <cp:revision>578</cp:revision>
  <cp:lastPrinted>2020-07-29T16:40:47Z</cp:lastPrinted>
  <dcterms:created xsi:type="dcterms:W3CDTF">2019-03-14T08:21:11Z</dcterms:created>
  <dcterms:modified xsi:type="dcterms:W3CDTF">2021-11-09T11:29:25Z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