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9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7" r:id="rId2"/>
  </p:sldMasterIdLst>
  <p:notesMasterIdLst>
    <p:notesMasterId r:id="rId33"/>
  </p:notesMasterIdLst>
  <p:handoutMasterIdLst>
    <p:handoutMasterId r:id="rId34"/>
  </p:handoutMasterIdLst>
  <p:sldIdLst>
    <p:sldId id="1245" r:id="rId3"/>
    <p:sldId id="1117" r:id="rId4"/>
    <p:sldId id="362" r:id="rId5"/>
    <p:sldId id="1248" r:id="rId6"/>
    <p:sldId id="365" r:id="rId7"/>
    <p:sldId id="1246" r:id="rId8"/>
    <p:sldId id="900" r:id="rId9"/>
    <p:sldId id="1247" r:id="rId10"/>
    <p:sldId id="1237" r:id="rId11"/>
    <p:sldId id="1238" r:id="rId12"/>
    <p:sldId id="1239" r:id="rId13"/>
    <p:sldId id="1240" r:id="rId14"/>
    <p:sldId id="1241" r:id="rId15"/>
    <p:sldId id="257" r:id="rId16"/>
    <p:sldId id="460" r:id="rId17"/>
    <p:sldId id="1262" r:id="rId18"/>
    <p:sldId id="1187" r:id="rId19"/>
    <p:sldId id="1137" r:id="rId20"/>
    <p:sldId id="1174" r:id="rId21"/>
    <p:sldId id="371" r:id="rId22"/>
    <p:sldId id="1188" r:id="rId23"/>
    <p:sldId id="1263" r:id="rId24"/>
    <p:sldId id="1182" r:id="rId25"/>
    <p:sldId id="1183" r:id="rId26"/>
    <p:sldId id="1184" r:id="rId27"/>
    <p:sldId id="1141" r:id="rId28"/>
    <p:sldId id="1185" r:id="rId29"/>
    <p:sldId id="1139" r:id="rId30"/>
    <p:sldId id="1140" r:id="rId31"/>
    <p:sldId id="353" r:id="rId32"/>
  </p:sldIdLst>
  <p:sldSz cx="12192000" cy="6858000"/>
  <p:notesSz cx="681355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73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itsing" initials="AJ" lastIdx="2" clrIdx="0">
    <p:extLst>
      <p:ext uri="{19B8F6BF-5375-455C-9EA6-DF929625EA0E}">
        <p15:presenceInfo xmlns:p15="http://schemas.microsoft.com/office/powerpoint/2012/main" userId="8e9444a69d7df00a" providerId="Windows Live"/>
      </p:ext>
    </p:extLst>
  </p:cmAuthor>
  <p:cmAuthor id="2" name="Mehleli Mpofu" initials="MM" lastIdx="49" clrIdx="1">
    <p:extLst>
      <p:ext uri="{19B8F6BF-5375-455C-9EA6-DF929625EA0E}">
        <p15:presenceInfo xmlns:p15="http://schemas.microsoft.com/office/powerpoint/2012/main" userId="bc4f0738fda063fa" providerId="Windows Live"/>
      </p:ext>
    </p:extLst>
  </p:cmAuthor>
  <p:cmAuthor id="3" name="K H" initials="KH" lastIdx="15" clrIdx="2">
    <p:extLst>
      <p:ext uri="{19B8F6BF-5375-455C-9EA6-DF929625EA0E}">
        <p15:presenceInfo xmlns:p15="http://schemas.microsoft.com/office/powerpoint/2012/main" userId="K 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846"/>
    <a:srgbClr val="12A20E"/>
    <a:srgbClr val="59876D"/>
    <a:srgbClr val="0B6C36"/>
    <a:srgbClr val="8E1E25"/>
    <a:srgbClr val="D3B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87327" autoAdjust="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3589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28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DB5E6-6F18-DA44-BF59-53D3D8B5A763}" type="doc">
      <dgm:prSet loTypeId="urn:microsoft.com/office/officeart/2005/8/layout/hChevron3" loCatId="" qsTypeId="urn:microsoft.com/office/officeart/2005/8/quickstyle/simple1" qsCatId="simple" csTypeId="urn:microsoft.com/office/officeart/2005/8/colors/colorful2" csCatId="colorful" phldr="1"/>
      <dgm:spPr/>
    </dgm:pt>
    <dgm:pt modelId="{FC15DEA1-A1A1-024F-B467-E714E1FC3419}">
      <dgm:prSet phldrT="[Text]" custT="1"/>
      <dgm:spPr>
        <a:xfrm>
          <a:off x="968" y="0"/>
          <a:ext cx="1887950" cy="488441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gm:t>
    </dgm:pt>
    <dgm:pt modelId="{B050258C-3E66-2040-ADE6-2A592B0BA1BE}" type="par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D0B6-3BC0-D744-ADEF-DFE7127140CD}" type="sib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EB4D1-FFD8-3044-8C2A-C1234D88523B}">
      <dgm:prSet phldrT="[Text]" custT="1"/>
      <dgm:spPr>
        <a:xfrm>
          <a:off x="1511328" y="0"/>
          <a:ext cx="1887950" cy="488441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gm:t>
    </dgm:pt>
    <dgm:pt modelId="{6B81BF6D-EEB0-FF42-AA49-DB0EA2309B8F}" type="par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E7585-9A9E-BB49-9AA1-7620FFF119CC}" type="sib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AD431-F26F-F14B-AD24-73EE226A99A1}">
      <dgm:prSet phldrT="[Text]" custT="1"/>
      <dgm:spPr>
        <a:xfrm>
          <a:off x="3021688" y="0"/>
          <a:ext cx="1887950" cy="488441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gm:t>
    </dgm:pt>
    <dgm:pt modelId="{C4BD4DD5-C61C-4848-AE6A-F48AAC262DEC}" type="par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CA626-EC2F-8E49-8F8D-33B3925DA197}" type="sib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78CA-A544-344D-9D84-9AF007C9722B}">
      <dgm:prSet phldrT="[Text]" custT="1"/>
      <dgm:spPr>
        <a:xfrm>
          <a:off x="4532049" y="0"/>
          <a:ext cx="1887950" cy="488441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GB" sz="1400" b="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gm:t>
    </dgm:pt>
    <dgm:pt modelId="{D4D48B69-6CB1-F240-822C-C179F549F568}" type="par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1C25B-AB7F-8941-B560-D5277628A110}" type="sib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92FE-ADDE-E64A-B1B4-BBDB8392CAD7}">
      <dgm:prSet phldrT="[Text]" custT="1"/>
      <dgm:spPr>
        <a:xfrm>
          <a:off x="6042409" y="0"/>
          <a:ext cx="1887950" cy="488441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gm:t>
    </dgm:pt>
    <dgm:pt modelId="{F639E6EC-E0B3-6048-B5FF-93DC8856DF8D}" type="sib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1C20E-5AB8-054E-BDF0-60EF61AE4E47}" type="par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4837-1968-864D-8A85-9E68959EC76A}" type="pres">
      <dgm:prSet presAssocID="{78BDB5E6-6F18-DA44-BF59-53D3D8B5A763}" presName="Name0" presStyleCnt="0">
        <dgm:presLayoutVars>
          <dgm:dir/>
          <dgm:resizeHandles val="exact"/>
        </dgm:presLayoutVars>
      </dgm:prSet>
      <dgm:spPr/>
    </dgm:pt>
    <dgm:pt modelId="{C4A02068-C4EE-AA4E-8115-7FEC82940AA1}" type="pres">
      <dgm:prSet presAssocID="{FC15DEA1-A1A1-024F-B467-E714E1FC3419}" presName="parTxOnly" presStyleLbl="node1" presStyleIdx="0" presStyleCnt="5" custLinFactNeighborX="-18795" custLinFactNeighborY="59569">
        <dgm:presLayoutVars>
          <dgm:bulletEnabled val="1"/>
        </dgm:presLayoutVars>
      </dgm:prSet>
      <dgm:spPr/>
    </dgm:pt>
    <dgm:pt modelId="{2B18E99A-3F1D-674C-8A23-C5B0EDDCDE7A}" type="pres">
      <dgm:prSet presAssocID="{B40AD0B6-3BC0-D744-ADEF-DFE7127140CD}" presName="parSpace" presStyleCnt="0"/>
      <dgm:spPr/>
    </dgm:pt>
    <dgm:pt modelId="{6A0B54D4-54DB-B746-9E1D-3BE66FF6DBFB}" type="pres">
      <dgm:prSet presAssocID="{806EB4D1-FFD8-3044-8C2A-C1234D88523B}" presName="parTxOnly" presStyleLbl="node1" presStyleIdx="1" presStyleCnt="5">
        <dgm:presLayoutVars>
          <dgm:bulletEnabled val="1"/>
        </dgm:presLayoutVars>
      </dgm:prSet>
      <dgm:spPr/>
    </dgm:pt>
    <dgm:pt modelId="{EF28B04C-CAF9-124A-A62D-78A797ECCC4A}" type="pres">
      <dgm:prSet presAssocID="{192E7585-9A9E-BB49-9AA1-7620FFF119CC}" presName="parSpace" presStyleCnt="0"/>
      <dgm:spPr/>
    </dgm:pt>
    <dgm:pt modelId="{3A6D03CE-C98A-E947-8FD8-4FE792E419D9}" type="pres">
      <dgm:prSet presAssocID="{D04AD431-F26F-F14B-AD24-73EE226A99A1}" presName="parTxOnly" presStyleLbl="node1" presStyleIdx="2" presStyleCnt="5" custLinFactNeighborX="2511" custLinFactNeighborY="1753">
        <dgm:presLayoutVars>
          <dgm:bulletEnabled val="1"/>
        </dgm:presLayoutVars>
      </dgm:prSet>
      <dgm:spPr/>
    </dgm:pt>
    <dgm:pt modelId="{1CD80CD5-9817-BC40-9375-0FD9F14D9497}" type="pres">
      <dgm:prSet presAssocID="{DD6CA626-EC2F-8E49-8F8D-33B3925DA197}" presName="parSpace" presStyleCnt="0"/>
      <dgm:spPr/>
    </dgm:pt>
    <dgm:pt modelId="{416B6391-ACF2-DD45-A46A-98F44B8B5485}" type="pres">
      <dgm:prSet presAssocID="{13C478CA-A544-344D-9D84-9AF007C9722B}" presName="parTxOnly" presStyleLbl="node1" presStyleIdx="3" presStyleCnt="5">
        <dgm:presLayoutVars>
          <dgm:bulletEnabled val="1"/>
        </dgm:presLayoutVars>
      </dgm:prSet>
      <dgm:spPr/>
    </dgm:pt>
    <dgm:pt modelId="{6EF4F7E0-C733-D546-BFF6-9F41DB178B66}" type="pres">
      <dgm:prSet presAssocID="{2791C25B-AB7F-8941-B560-D5277628A110}" presName="parSpace" presStyleCnt="0"/>
      <dgm:spPr/>
    </dgm:pt>
    <dgm:pt modelId="{C3D43657-441C-1E4A-9F28-6E0126C0C267}" type="pres">
      <dgm:prSet presAssocID="{C27892FE-ADDE-E64A-B1B4-BBDB8392CAD7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7303F19-C026-E247-93F5-4BCCDA2E9DB2}" type="presOf" srcId="{78BDB5E6-6F18-DA44-BF59-53D3D8B5A763}" destId="{0D644837-1968-864D-8A85-9E68959EC76A}" srcOrd="0" destOrd="0" presId="urn:microsoft.com/office/officeart/2005/8/layout/hChevron3"/>
    <dgm:cxn modelId="{573B083B-6C9E-2940-808E-74E489B555F0}" srcId="{78BDB5E6-6F18-DA44-BF59-53D3D8B5A763}" destId="{C27892FE-ADDE-E64A-B1B4-BBDB8392CAD7}" srcOrd="4" destOrd="0" parTransId="{A6A1C20E-5AB8-054E-BDF0-60EF61AE4E47}" sibTransId="{F639E6EC-E0B3-6048-B5FF-93DC8856DF8D}"/>
    <dgm:cxn modelId="{7851C762-F42A-D14D-B4DD-56AC38DAC7BA}" srcId="{78BDB5E6-6F18-DA44-BF59-53D3D8B5A763}" destId="{D04AD431-F26F-F14B-AD24-73EE226A99A1}" srcOrd="2" destOrd="0" parTransId="{C4BD4DD5-C61C-4848-AE6A-F48AAC262DEC}" sibTransId="{DD6CA626-EC2F-8E49-8F8D-33B3925DA197}"/>
    <dgm:cxn modelId="{CAE4BD63-36E2-1640-AA6D-976D67782A8E}" type="presOf" srcId="{FC15DEA1-A1A1-024F-B467-E714E1FC3419}" destId="{C4A02068-C4EE-AA4E-8115-7FEC82940AA1}" srcOrd="0" destOrd="0" presId="urn:microsoft.com/office/officeart/2005/8/layout/hChevron3"/>
    <dgm:cxn modelId="{04FCA345-8C9C-FA4F-B406-148E53D1A0C5}" type="presOf" srcId="{806EB4D1-FFD8-3044-8C2A-C1234D88523B}" destId="{6A0B54D4-54DB-B746-9E1D-3BE66FF6DBFB}" srcOrd="0" destOrd="0" presId="urn:microsoft.com/office/officeart/2005/8/layout/hChevron3"/>
    <dgm:cxn modelId="{3EEBAB51-DDF9-2D45-810F-2E2ABB4CA1DF}" srcId="{78BDB5E6-6F18-DA44-BF59-53D3D8B5A763}" destId="{13C478CA-A544-344D-9D84-9AF007C9722B}" srcOrd="3" destOrd="0" parTransId="{D4D48B69-6CB1-F240-822C-C179F549F568}" sibTransId="{2791C25B-AB7F-8941-B560-D5277628A110}"/>
    <dgm:cxn modelId="{9318BE53-362C-3444-9870-769836AEA805}" type="presOf" srcId="{D04AD431-F26F-F14B-AD24-73EE226A99A1}" destId="{3A6D03CE-C98A-E947-8FD8-4FE792E419D9}" srcOrd="0" destOrd="0" presId="urn:microsoft.com/office/officeart/2005/8/layout/hChevron3"/>
    <dgm:cxn modelId="{738A0482-B4C6-CA49-9C8C-A2E9E3FC8FF2}" srcId="{78BDB5E6-6F18-DA44-BF59-53D3D8B5A763}" destId="{FC15DEA1-A1A1-024F-B467-E714E1FC3419}" srcOrd="0" destOrd="0" parTransId="{B050258C-3E66-2040-ADE6-2A592B0BA1BE}" sibTransId="{B40AD0B6-3BC0-D744-ADEF-DFE7127140CD}"/>
    <dgm:cxn modelId="{F2A22089-E32D-AB42-9435-1CC7E7591DD3}" srcId="{78BDB5E6-6F18-DA44-BF59-53D3D8B5A763}" destId="{806EB4D1-FFD8-3044-8C2A-C1234D88523B}" srcOrd="1" destOrd="0" parTransId="{6B81BF6D-EEB0-FF42-AA49-DB0EA2309B8F}" sibTransId="{192E7585-9A9E-BB49-9AA1-7620FFF119CC}"/>
    <dgm:cxn modelId="{99087489-17AB-2145-9802-0AC570205260}" type="presOf" srcId="{C27892FE-ADDE-E64A-B1B4-BBDB8392CAD7}" destId="{C3D43657-441C-1E4A-9F28-6E0126C0C267}" srcOrd="0" destOrd="0" presId="urn:microsoft.com/office/officeart/2005/8/layout/hChevron3"/>
    <dgm:cxn modelId="{9C7F72B8-B5E0-9B49-8F81-6B6166E561FD}" type="presOf" srcId="{13C478CA-A544-344D-9D84-9AF007C9722B}" destId="{416B6391-ACF2-DD45-A46A-98F44B8B5485}" srcOrd="0" destOrd="0" presId="urn:microsoft.com/office/officeart/2005/8/layout/hChevron3"/>
    <dgm:cxn modelId="{75576A38-33D6-8648-8BC3-526ACDD4B9F0}" type="presParOf" srcId="{0D644837-1968-864D-8A85-9E68959EC76A}" destId="{C4A02068-C4EE-AA4E-8115-7FEC82940AA1}" srcOrd="0" destOrd="0" presId="urn:microsoft.com/office/officeart/2005/8/layout/hChevron3"/>
    <dgm:cxn modelId="{600A25D5-8753-6E41-9F07-A9C2CCB25630}" type="presParOf" srcId="{0D644837-1968-864D-8A85-9E68959EC76A}" destId="{2B18E99A-3F1D-674C-8A23-C5B0EDDCDE7A}" srcOrd="1" destOrd="0" presId="urn:microsoft.com/office/officeart/2005/8/layout/hChevron3"/>
    <dgm:cxn modelId="{1828B56E-B30F-D845-973B-0982C92EB994}" type="presParOf" srcId="{0D644837-1968-864D-8A85-9E68959EC76A}" destId="{6A0B54D4-54DB-B746-9E1D-3BE66FF6DBFB}" srcOrd="2" destOrd="0" presId="urn:microsoft.com/office/officeart/2005/8/layout/hChevron3"/>
    <dgm:cxn modelId="{9B1FFD2D-206F-BE45-B79F-930EDFC2B2D5}" type="presParOf" srcId="{0D644837-1968-864D-8A85-9E68959EC76A}" destId="{EF28B04C-CAF9-124A-A62D-78A797ECCC4A}" srcOrd="3" destOrd="0" presId="urn:microsoft.com/office/officeart/2005/8/layout/hChevron3"/>
    <dgm:cxn modelId="{F5D7D6DF-5D56-8740-BAC5-D90616FF7DFB}" type="presParOf" srcId="{0D644837-1968-864D-8A85-9E68959EC76A}" destId="{3A6D03CE-C98A-E947-8FD8-4FE792E419D9}" srcOrd="4" destOrd="0" presId="urn:microsoft.com/office/officeart/2005/8/layout/hChevron3"/>
    <dgm:cxn modelId="{F429ECE7-8C31-BF44-9976-2EC4B008C539}" type="presParOf" srcId="{0D644837-1968-864D-8A85-9E68959EC76A}" destId="{1CD80CD5-9817-BC40-9375-0FD9F14D9497}" srcOrd="5" destOrd="0" presId="urn:microsoft.com/office/officeart/2005/8/layout/hChevron3"/>
    <dgm:cxn modelId="{C5A1EA05-76F0-BE4A-B79A-2EA27A3A72ED}" type="presParOf" srcId="{0D644837-1968-864D-8A85-9E68959EC76A}" destId="{416B6391-ACF2-DD45-A46A-98F44B8B5485}" srcOrd="6" destOrd="0" presId="urn:microsoft.com/office/officeart/2005/8/layout/hChevron3"/>
    <dgm:cxn modelId="{31E4249E-AC02-E145-8C68-6E88C925D0B3}" type="presParOf" srcId="{0D644837-1968-864D-8A85-9E68959EC76A}" destId="{6EF4F7E0-C733-D546-BFF6-9F41DB178B66}" srcOrd="7" destOrd="0" presId="urn:microsoft.com/office/officeart/2005/8/layout/hChevron3"/>
    <dgm:cxn modelId="{012ED108-F76E-724A-957B-5758530ED0DA}" type="presParOf" srcId="{0D644837-1968-864D-8A85-9E68959EC76A}" destId="{C3D43657-441C-1E4A-9F28-6E0126C0C26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DB5E6-6F18-DA44-BF59-53D3D8B5A763}" type="doc">
      <dgm:prSet loTypeId="urn:microsoft.com/office/officeart/2005/8/layout/hChevron3" loCatId="" qsTypeId="urn:microsoft.com/office/officeart/2005/8/quickstyle/simple1" qsCatId="simple" csTypeId="urn:microsoft.com/office/officeart/2005/8/colors/colorful2" csCatId="colorful" phldr="1"/>
      <dgm:spPr/>
    </dgm:pt>
    <dgm:pt modelId="{FC15DEA1-A1A1-024F-B467-E714E1FC3419}">
      <dgm:prSet phldrT="[Text]" custT="1"/>
      <dgm:spPr>
        <a:xfrm>
          <a:off x="968" y="0"/>
          <a:ext cx="1887950" cy="488441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gm:t>
    </dgm:pt>
    <dgm:pt modelId="{B050258C-3E66-2040-ADE6-2A592B0BA1BE}" type="par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D0B6-3BC0-D744-ADEF-DFE7127140CD}" type="sib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EB4D1-FFD8-3044-8C2A-C1234D88523B}">
      <dgm:prSet phldrT="[Text]" custT="1"/>
      <dgm:spPr>
        <a:xfrm>
          <a:off x="1511328" y="0"/>
          <a:ext cx="1887950" cy="488441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gm:t>
    </dgm:pt>
    <dgm:pt modelId="{6B81BF6D-EEB0-FF42-AA49-DB0EA2309B8F}" type="par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E7585-9A9E-BB49-9AA1-7620FFF119CC}" type="sib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AD431-F26F-F14B-AD24-73EE226A99A1}">
      <dgm:prSet phldrT="[Text]" custT="1"/>
      <dgm:spPr>
        <a:xfrm>
          <a:off x="3021688" y="0"/>
          <a:ext cx="1887950" cy="488441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gm:t>
    </dgm:pt>
    <dgm:pt modelId="{C4BD4DD5-C61C-4848-AE6A-F48AAC262DEC}" type="par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CA626-EC2F-8E49-8F8D-33B3925DA197}" type="sib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78CA-A544-344D-9D84-9AF007C9722B}">
      <dgm:prSet phldrT="[Text]" custT="1"/>
      <dgm:spPr>
        <a:xfrm>
          <a:off x="4532049" y="0"/>
          <a:ext cx="1887950" cy="488441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GB" sz="1400" b="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gm:t>
    </dgm:pt>
    <dgm:pt modelId="{D4D48B69-6CB1-F240-822C-C179F549F568}" type="par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1C25B-AB7F-8941-B560-D5277628A110}" type="sib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92FE-ADDE-E64A-B1B4-BBDB8392CAD7}">
      <dgm:prSet phldrT="[Text]" custT="1"/>
      <dgm:spPr>
        <a:xfrm>
          <a:off x="6042409" y="0"/>
          <a:ext cx="1887950" cy="488441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gm:t>
    </dgm:pt>
    <dgm:pt modelId="{F639E6EC-E0B3-6048-B5FF-93DC8856DF8D}" type="sib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1C20E-5AB8-054E-BDF0-60EF61AE4E47}" type="par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4837-1968-864D-8A85-9E68959EC76A}" type="pres">
      <dgm:prSet presAssocID="{78BDB5E6-6F18-DA44-BF59-53D3D8B5A763}" presName="Name0" presStyleCnt="0">
        <dgm:presLayoutVars>
          <dgm:dir/>
          <dgm:resizeHandles val="exact"/>
        </dgm:presLayoutVars>
      </dgm:prSet>
      <dgm:spPr/>
    </dgm:pt>
    <dgm:pt modelId="{C4A02068-C4EE-AA4E-8115-7FEC82940AA1}" type="pres">
      <dgm:prSet presAssocID="{FC15DEA1-A1A1-024F-B467-E714E1FC3419}" presName="parTxOnly" presStyleLbl="node1" presStyleIdx="0" presStyleCnt="5">
        <dgm:presLayoutVars>
          <dgm:bulletEnabled val="1"/>
        </dgm:presLayoutVars>
      </dgm:prSet>
      <dgm:spPr/>
    </dgm:pt>
    <dgm:pt modelId="{2B18E99A-3F1D-674C-8A23-C5B0EDDCDE7A}" type="pres">
      <dgm:prSet presAssocID="{B40AD0B6-3BC0-D744-ADEF-DFE7127140CD}" presName="parSpace" presStyleCnt="0"/>
      <dgm:spPr/>
    </dgm:pt>
    <dgm:pt modelId="{6A0B54D4-54DB-B746-9E1D-3BE66FF6DBFB}" type="pres">
      <dgm:prSet presAssocID="{806EB4D1-FFD8-3044-8C2A-C1234D88523B}" presName="parTxOnly" presStyleLbl="node1" presStyleIdx="1" presStyleCnt="5">
        <dgm:presLayoutVars>
          <dgm:bulletEnabled val="1"/>
        </dgm:presLayoutVars>
      </dgm:prSet>
      <dgm:spPr/>
    </dgm:pt>
    <dgm:pt modelId="{EF28B04C-CAF9-124A-A62D-78A797ECCC4A}" type="pres">
      <dgm:prSet presAssocID="{192E7585-9A9E-BB49-9AA1-7620FFF119CC}" presName="parSpace" presStyleCnt="0"/>
      <dgm:spPr/>
    </dgm:pt>
    <dgm:pt modelId="{3A6D03CE-C98A-E947-8FD8-4FE792E419D9}" type="pres">
      <dgm:prSet presAssocID="{D04AD431-F26F-F14B-AD24-73EE226A99A1}" presName="parTxOnly" presStyleLbl="node1" presStyleIdx="2" presStyleCnt="5" custLinFactNeighborX="2511" custLinFactNeighborY="1753">
        <dgm:presLayoutVars>
          <dgm:bulletEnabled val="1"/>
        </dgm:presLayoutVars>
      </dgm:prSet>
      <dgm:spPr/>
    </dgm:pt>
    <dgm:pt modelId="{1CD80CD5-9817-BC40-9375-0FD9F14D9497}" type="pres">
      <dgm:prSet presAssocID="{DD6CA626-EC2F-8E49-8F8D-33B3925DA197}" presName="parSpace" presStyleCnt="0"/>
      <dgm:spPr/>
    </dgm:pt>
    <dgm:pt modelId="{416B6391-ACF2-DD45-A46A-98F44B8B5485}" type="pres">
      <dgm:prSet presAssocID="{13C478CA-A544-344D-9D84-9AF007C9722B}" presName="parTxOnly" presStyleLbl="node1" presStyleIdx="3" presStyleCnt="5">
        <dgm:presLayoutVars>
          <dgm:bulletEnabled val="1"/>
        </dgm:presLayoutVars>
      </dgm:prSet>
      <dgm:spPr/>
    </dgm:pt>
    <dgm:pt modelId="{6EF4F7E0-C733-D546-BFF6-9F41DB178B66}" type="pres">
      <dgm:prSet presAssocID="{2791C25B-AB7F-8941-B560-D5277628A110}" presName="parSpace" presStyleCnt="0"/>
      <dgm:spPr/>
    </dgm:pt>
    <dgm:pt modelId="{C3D43657-441C-1E4A-9F28-6E0126C0C267}" type="pres">
      <dgm:prSet presAssocID="{C27892FE-ADDE-E64A-B1B4-BBDB8392CAD7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7303F19-C026-E247-93F5-4BCCDA2E9DB2}" type="presOf" srcId="{78BDB5E6-6F18-DA44-BF59-53D3D8B5A763}" destId="{0D644837-1968-864D-8A85-9E68959EC76A}" srcOrd="0" destOrd="0" presId="urn:microsoft.com/office/officeart/2005/8/layout/hChevron3"/>
    <dgm:cxn modelId="{573B083B-6C9E-2940-808E-74E489B555F0}" srcId="{78BDB5E6-6F18-DA44-BF59-53D3D8B5A763}" destId="{C27892FE-ADDE-E64A-B1B4-BBDB8392CAD7}" srcOrd="4" destOrd="0" parTransId="{A6A1C20E-5AB8-054E-BDF0-60EF61AE4E47}" sibTransId="{F639E6EC-E0B3-6048-B5FF-93DC8856DF8D}"/>
    <dgm:cxn modelId="{7851C762-F42A-D14D-B4DD-56AC38DAC7BA}" srcId="{78BDB5E6-6F18-DA44-BF59-53D3D8B5A763}" destId="{D04AD431-F26F-F14B-AD24-73EE226A99A1}" srcOrd="2" destOrd="0" parTransId="{C4BD4DD5-C61C-4848-AE6A-F48AAC262DEC}" sibTransId="{DD6CA626-EC2F-8E49-8F8D-33B3925DA197}"/>
    <dgm:cxn modelId="{CAE4BD63-36E2-1640-AA6D-976D67782A8E}" type="presOf" srcId="{FC15DEA1-A1A1-024F-B467-E714E1FC3419}" destId="{C4A02068-C4EE-AA4E-8115-7FEC82940AA1}" srcOrd="0" destOrd="0" presId="urn:microsoft.com/office/officeart/2005/8/layout/hChevron3"/>
    <dgm:cxn modelId="{04FCA345-8C9C-FA4F-B406-148E53D1A0C5}" type="presOf" srcId="{806EB4D1-FFD8-3044-8C2A-C1234D88523B}" destId="{6A0B54D4-54DB-B746-9E1D-3BE66FF6DBFB}" srcOrd="0" destOrd="0" presId="urn:microsoft.com/office/officeart/2005/8/layout/hChevron3"/>
    <dgm:cxn modelId="{3EEBAB51-DDF9-2D45-810F-2E2ABB4CA1DF}" srcId="{78BDB5E6-6F18-DA44-BF59-53D3D8B5A763}" destId="{13C478CA-A544-344D-9D84-9AF007C9722B}" srcOrd="3" destOrd="0" parTransId="{D4D48B69-6CB1-F240-822C-C179F549F568}" sibTransId="{2791C25B-AB7F-8941-B560-D5277628A110}"/>
    <dgm:cxn modelId="{9318BE53-362C-3444-9870-769836AEA805}" type="presOf" srcId="{D04AD431-F26F-F14B-AD24-73EE226A99A1}" destId="{3A6D03CE-C98A-E947-8FD8-4FE792E419D9}" srcOrd="0" destOrd="0" presId="urn:microsoft.com/office/officeart/2005/8/layout/hChevron3"/>
    <dgm:cxn modelId="{738A0482-B4C6-CA49-9C8C-A2E9E3FC8FF2}" srcId="{78BDB5E6-6F18-DA44-BF59-53D3D8B5A763}" destId="{FC15DEA1-A1A1-024F-B467-E714E1FC3419}" srcOrd="0" destOrd="0" parTransId="{B050258C-3E66-2040-ADE6-2A592B0BA1BE}" sibTransId="{B40AD0B6-3BC0-D744-ADEF-DFE7127140CD}"/>
    <dgm:cxn modelId="{F2A22089-E32D-AB42-9435-1CC7E7591DD3}" srcId="{78BDB5E6-6F18-DA44-BF59-53D3D8B5A763}" destId="{806EB4D1-FFD8-3044-8C2A-C1234D88523B}" srcOrd="1" destOrd="0" parTransId="{6B81BF6D-EEB0-FF42-AA49-DB0EA2309B8F}" sibTransId="{192E7585-9A9E-BB49-9AA1-7620FFF119CC}"/>
    <dgm:cxn modelId="{99087489-17AB-2145-9802-0AC570205260}" type="presOf" srcId="{C27892FE-ADDE-E64A-B1B4-BBDB8392CAD7}" destId="{C3D43657-441C-1E4A-9F28-6E0126C0C267}" srcOrd="0" destOrd="0" presId="urn:microsoft.com/office/officeart/2005/8/layout/hChevron3"/>
    <dgm:cxn modelId="{9C7F72B8-B5E0-9B49-8F81-6B6166E561FD}" type="presOf" srcId="{13C478CA-A544-344D-9D84-9AF007C9722B}" destId="{416B6391-ACF2-DD45-A46A-98F44B8B5485}" srcOrd="0" destOrd="0" presId="urn:microsoft.com/office/officeart/2005/8/layout/hChevron3"/>
    <dgm:cxn modelId="{75576A38-33D6-8648-8BC3-526ACDD4B9F0}" type="presParOf" srcId="{0D644837-1968-864D-8A85-9E68959EC76A}" destId="{C4A02068-C4EE-AA4E-8115-7FEC82940AA1}" srcOrd="0" destOrd="0" presId="urn:microsoft.com/office/officeart/2005/8/layout/hChevron3"/>
    <dgm:cxn modelId="{600A25D5-8753-6E41-9F07-A9C2CCB25630}" type="presParOf" srcId="{0D644837-1968-864D-8A85-9E68959EC76A}" destId="{2B18E99A-3F1D-674C-8A23-C5B0EDDCDE7A}" srcOrd="1" destOrd="0" presId="urn:microsoft.com/office/officeart/2005/8/layout/hChevron3"/>
    <dgm:cxn modelId="{1828B56E-B30F-D845-973B-0982C92EB994}" type="presParOf" srcId="{0D644837-1968-864D-8A85-9E68959EC76A}" destId="{6A0B54D4-54DB-B746-9E1D-3BE66FF6DBFB}" srcOrd="2" destOrd="0" presId="urn:microsoft.com/office/officeart/2005/8/layout/hChevron3"/>
    <dgm:cxn modelId="{9B1FFD2D-206F-BE45-B79F-930EDFC2B2D5}" type="presParOf" srcId="{0D644837-1968-864D-8A85-9E68959EC76A}" destId="{EF28B04C-CAF9-124A-A62D-78A797ECCC4A}" srcOrd="3" destOrd="0" presId="urn:microsoft.com/office/officeart/2005/8/layout/hChevron3"/>
    <dgm:cxn modelId="{F5D7D6DF-5D56-8740-BAC5-D90616FF7DFB}" type="presParOf" srcId="{0D644837-1968-864D-8A85-9E68959EC76A}" destId="{3A6D03CE-C98A-E947-8FD8-4FE792E419D9}" srcOrd="4" destOrd="0" presId="urn:microsoft.com/office/officeart/2005/8/layout/hChevron3"/>
    <dgm:cxn modelId="{F429ECE7-8C31-BF44-9976-2EC4B008C539}" type="presParOf" srcId="{0D644837-1968-864D-8A85-9E68959EC76A}" destId="{1CD80CD5-9817-BC40-9375-0FD9F14D9497}" srcOrd="5" destOrd="0" presId="urn:microsoft.com/office/officeart/2005/8/layout/hChevron3"/>
    <dgm:cxn modelId="{C5A1EA05-76F0-BE4A-B79A-2EA27A3A72ED}" type="presParOf" srcId="{0D644837-1968-864D-8A85-9E68959EC76A}" destId="{416B6391-ACF2-DD45-A46A-98F44B8B5485}" srcOrd="6" destOrd="0" presId="urn:microsoft.com/office/officeart/2005/8/layout/hChevron3"/>
    <dgm:cxn modelId="{31E4249E-AC02-E145-8C68-6E88C925D0B3}" type="presParOf" srcId="{0D644837-1968-864D-8A85-9E68959EC76A}" destId="{6EF4F7E0-C733-D546-BFF6-9F41DB178B66}" srcOrd="7" destOrd="0" presId="urn:microsoft.com/office/officeart/2005/8/layout/hChevron3"/>
    <dgm:cxn modelId="{012ED108-F76E-724A-957B-5758530ED0DA}" type="presParOf" srcId="{0D644837-1968-864D-8A85-9E68959EC76A}" destId="{C3D43657-441C-1E4A-9F28-6E0126C0C26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2068-C4EE-AA4E-8115-7FEC82940AA1}">
      <dsp:nvSpPr>
        <dsp:cNvPr id="0" name=""/>
        <dsp:cNvSpPr/>
      </dsp:nvSpPr>
      <dsp:spPr>
        <a:xfrm>
          <a:off x="0" y="0"/>
          <a:ext cx="2702800" cy="783099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sp:txBody>
      <dsp:txXfrm>
        <a:off x="0" y="0"/>
        <a:ext cx="2507025" cy="783099"/>
      </dsp:txXfrm>
    </dsp:sp>
    <dsp:sp modelId="{6A0B54D4-54DB-B746-9E1D-3BE66FF6DBFB}">
      <dsp:nvSpPr>
        <dsp:cNvPr id="0" name=""/>
        <dsp:cNvSpPr/>
      </dsp:nvSpPr>
      <dsp:spPr>
        <a:xfrm>
          <a:off x="2163626" y="0"/>
          <a:ext cx="2702800" cy="783099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sp:txBody>
      <dsp:txXfrm>
        <a:off x="2555176" y="0"/>
        <a:ext cx="1919701" cy="783099"/>
      </dsp:txXfrm>
    </dsp:sp>
    <dsp:sp modelId="{3A6D03CE-C98A-E947-8FD8-4FE792E419D9}">
      <dsp:nvSpPr>
        <dsp:cNvPr id="0" name=""/>
        <dsp:cNvSpPr/>
      </dsp:nvSpPr>
      <dsp:spPr>
        <a:xfrm>
          <a:off x="4339441" y="0"/>
          <a:ext cx="2702800" cy="783099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sp:txBody>
      <dsp:txXfrm>
        <a:off x="4730991" y="0"/>
        <a:ext cx="1919701" cy="783099"/>
      </dsp:txXfrm>
    </dsp:sp>
    <dsp:sp modelId="{416B6391-ACF2-DD45-A46A-98F44B8B5485}">
      <dsp:nvSpPr>
        <dsp:cNvPr id="0" name=""/>
        <dsp:cNvSpPr/>
      </dsp:nvSpPr>
      <dsp:spPr>
        <a:xfrm>
          <a:off x="6488108" y="0"/>
          <a:ext cx="2702800" cy="783099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sp:txBody>
      <dsp:txXfrm>
        <a:off x="6879658" y="0"/>
        <a:ext cx="1919701" cy="783099"/>
      </dsp:txXfrm>
    </dsp:sp>
    <dsp:sp modelId="{C3D43657-441C-1E4A-9F28-6E0126C0C267}">
      <dsp:nvSpPr>
        <dsp:cNvPr id="0" name=""/>
        <dsp:cNvSpPr/>
      </dsp:nvSpPr>
      <dsp:spPr>
        <a:xfrm>
          <a:off x="8650349" y="0"/>
          <a:ext cx="2702800" cy="783099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sp:txBody>
      <dsp:txXfrm>
        <a:off x="9041899" y="0"/>
        <a:ext cx="1919701" cy="783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2068-C4EE-AA4E-8115-7FEC82940AA1}">
      <dsp:nvSpPr>
        <dsp:cNvPr id="0" name=""/>
        <dsp:cNvSpPr/>
      </dsp:nvSpPr>
      <dsp:spPr>
        <a:xfrm>
          <a:off x="1386" y="0"/>
          <a:ext cx="2702800" cy="465155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sp:txBody>
      <dsp:txXfrm>
        <a:off x="1386" y="0"/>
        <a:ext cx="2586511" cy="465155"/>
      </dsp:txXfrm>
    </dsp:sp>
    <dsp:sp modelId="{6A0B54D4-54DB-B746-9E1D-3BE66FF6DBFB}">
      <dsp:nvSpPr>
        <dsp:cNvPr id="0" name=""/>
        <dsp:cNvSpPr/>
      </dsp:nvSpPr>
      <dsp:spPr>
        <a:xfrm>
          <a:off x="2163626" y="0"/>
          <a:ext cx="2702800" cy="465155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sp:txBody>
      <dsp:txXfrm>
        <a:off x="2396204" y="0"/>
        <a:ext cx="2237645" cy="465155"/>
      </dsp:txXfrm>
    </dsp:sp>
    <dsp:sp modelId="{3A6D03CE-C98A-E947-8FD8-4FE792E419D9}">
      <dsp:nvSpPr>
        <dsp:cNvPr id="0" name=""/>
        <dsp:cNvSpPr/>
      </dsp:nvSpPr>
      <dsp:spPr>
        <a:xfrm>
          <a:off x="4339441" y="0"/>
          <a:ext cx="2702800" cy="465155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sp:txBody>
      <dsp:txXfrm>
        <a:off x="4572019" y="0"/>
        <a:ext cx="2237645" cy="465155"/>
      </dsp:txXfrm>
    </dsp:sp>
    <dsp:sp modelId="{416B6391-ACF2-DD45-A46A-98F44B8B5485}">
      <dsp:nvSpPr>
        <dsp:cNvPr id="0" name=""/>
        <dsp:cNvSpPr/>
      </dsp:nvSpPr>
      <dsp:spPr>
        <a:xfrm>
          <a:off x="6488108" y="0"/>
          <a:ext cx="2702800" cy="465155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sp:txBody>
      <dsp:txXfrm>
        <a:off x="6720686" y="0"/>
        <a:ext cx="2237645" cy="465155"/>
      </dsp:txXfrm>
    </dsp:sp>
    <dsp:sp modelId="{C3D43657-441C-1E4A-9F28-6E0126C0C267}">
      <dsp:nvSpPr>
        <dsp:cNvPr id="0" name=""/>
        <dsp:cNvSpPr/>
      </dsp:nvSpPr>
      <dsp:spPr>
        <a:xfrm>
          <a:off x="8650349" y="0"/>
          <a:ext cx="2702800" cy="465155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sp:txBody>
      <dsp:txXfrm>
        <a:off x="8882927" y="0"/>
        <a:ext cx="2237645" cy="46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28E6C-555F-4A6B-B0DA-06F9A628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BB19E-2939-46F8-8D9D-7942DE0AA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9435" y="0"/>
            <a:ext cx="2952538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C828-60AB-443F-9E45-D7B2D07C1DD4}" type="datetimeFigureOut">
              <a:rPr lang="en-ZA" smtClean="0"/>
              <a:t>2021/11/09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21AE1-5BCD-4211-A10D-ED06CD3D4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2538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E4329-C39C-4FD0-B54D-0E06A9C37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9435" y="9446678"/>
            <a:ext cx="2952538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0DC-1EAA-477E-9C86-6110280A97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4861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D705-2DC0-4ED5-A781-AC75E4F22CF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355" y="4786362"/>
            <a:ext cx="545084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2538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435" y="9446678"/>
            <a:ext cx="2952538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4F6-F1CC-44B7-824D-80930BA9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D70-BB4E-436A-9D0D-FB7A0520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87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Baseline Assessment and New Policy Costing Course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C74F6-F1CC-44B7-824D-80930BA949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953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81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5873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37966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895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624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339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256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314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2661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7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116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2755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11927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56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78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7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D70-BB4E-436A-9D0D-FB7A0520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2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Baseline Assessment and New Policy Costing Course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C74F6-F1CC-44B7-824D-80930BA949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4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5670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3194B-287C-40A7-917D-BA1D053A8797}"/>
              </a:ext>
            </a:extLst>
          </p:cNvPr>
          <p:cNvSpPr/>
          <p:nvPr userDrawn="1"/>
        </p:nvSpPr>
        <p:spPr>
          <a:xfrm>
            <a:off x="6993467" y="6231467"/>
            <a:ext cx="4148666" cy="482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28266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6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1739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4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687508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1915"/>
            <a:ext cx="10363200" cy="1500187"/>
          </a:xfrm>
        </p:spPr>
        <p:txBody>
          <a:bodyPr anchor="b"/>
          <a:lstStyle>
            <a:lvl1pPr marL="0" indent="0" algn="ctr">
              <a:buNone/>
              <a:defRPr sz="2116">
                <a:solidFill>
                  <a:schemeClr val="tx1"/>
                </a:solidFill>
              </a:defRPr>
            </a:lvl1pPr>
            <a:lvl2pPr marL="483582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67163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3pPr>
            <a:lvl4pPr marL="145074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4pPr>
            <a:lvl5pPr marL="1934327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5pPr>
            <a:lvl6pPr marL="2417909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6pPr>
            <a:lvl7pPr marL="2901490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7pPr>
            <a:lvl8pPr marL="3385072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8pPr>
            <a:lvl9pPr marL="386865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2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2" y="5111362"/>
            <a:ext cx="3596687" cy="13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2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4067812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89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2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7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5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42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482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217747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12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2345153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4298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48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2185060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3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278597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1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8407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112112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5" r:id="rId5"/>
    <p:sldLayoutId id="2147483686" r:id="rId6"/>
    <p:sldLayoutId id="2147483687" r:id="rId7"/>
    <p:sldLayoutId id="2147483689" r:id="rId8"/>
    <p:sldLayoutId id="2147483688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84" r:id="rId15"/>
    <p:sldLayoutId id="2147483695" r:id="rId16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2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SPENDING REVIEWS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B284D-6801-469B-9643-7EF9F9FB6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923673"/>
            <a:ext cx="8534400" cy="592399"/>
          </a:xfrm>
        </p:spPr>
        <p:txBody>
          <a:bodyPr/>
          <a:lstStyle/>
          <a:p>
            <a:r>
              <a:rPr lang="en-US" dirty="0"/>
              <a:t>Step 4: Expenditure Analysis</a:t>
            </a:r>
            <a:endParaRPr lang="en-ZA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E0AB664-135E-4E0A-9682-8A15F88C9D7D}"/>
              </a:ext>
            </a:extLst>
          </p:cNvPr>
          <p:cNvSpPr txBox="1">
            <a:spLocks/>
          </p:cNvSpPr>
          <p:nvPr/>
        </p:nvSpPr>
        <p:spPr>
          <a:xfrm>
            <a:off x="1828800" y="2015548"/>
            <a:ext cx="8534400" cy="5923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83626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7252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450878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513012" algn="l"/>
              </a:tabLst>
              <a:defRPr lang="en-US"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934505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796806" algn="l"/>
              </a:tabLst>
              <a:defRPr lang="en-US"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418131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01757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85383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69009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134745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646FD-C3B3-4C31-9695-DD53DAB4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461" y="1087017"/>
            <a:ext cx="9267104" cy="5448276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A growth projection is a simple prediction of future expenditure </a:t>
            </a:r>
          </a:p>
          <a:p>
            <a:pPr marL="0" indent="0">
              <a:buNone/>
            </a:pPr>
            <a:endParaRPr lang="en-ZA" sz="2200" dirty="0"/>
          </a:p>
          <a:p>
            <a:pPr marL="0" indent="0">
              <a:buNone/>
            </a:pPr>
            <a:r>
              <a:rPr lang="en-ZA" sz="2200" b="1" dirty="0">
                <a:solidFill>
                  <a:srgbClr val="8E1E25"/>
                </a:solidFill>
              </a:rPr>
              <a:t>Why we do it? </a:t>
            </a:r>
          </a:p>
          <a:p>
            <a:pPr marL="362720" lvl="3"/>
            <a:r>
              <a:rPr lang="en-GB" sz="2200" dirty="0"/>
              <a:t>To understand what future expenditure could be</a:t>
            </a:r>
          </a:p>
          <a:p>
            <a:pPr marL="0" indent="0">
              <a:buNone/>
            </a:pPr>
            <a:endParaRPr lang="en-GB" sz="2200" b="1" dirty="0">
              <a:solidFill>
                <a:srgbClr val="8E1E25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8E1E25"/>
                </a:solidFill>
              </a:rPr>
              <a:t>How to do it?</a:t>
            </a:r>
          </a:p>
          <a:p>
            <a:pPr marL="362720" lvl="3"/>
            <a:r>
              <a:rPr lang="en-GB" sz="2200" dirty="0"/>
              <a:t>Use simple growth formula (i.e., Y</a:t>
            </a:r>
            <a:r>
              <a:rPr lang="en-GB" sz="2200" baseline="-25000" dirty="0"/>
              <a:t>N</a:t>
            </a:r>
            <a:r>
              <a:rPr lang="en-GB" sz="2200" baseline="30000" dirty="0"/>
              <a:t>=</a:t>
            </a:r>
            <a:r>
              <a:rPr lang="en-GB" sz="2200" dirty="0"/>
              <a:t>Y</a:t>
            </a:r>
            <a:r>
              <a:rPr lang="en-GB" sz="2200" baseline="-25000" dirty="0"/>
              <a:t>n-1</a:t>
            </a:r>
            <a:r>
              <a:rPr lang="en-GB" sz="2200" dirty="0"/>
              <a:t>* (1+g%)) (NB: N &gt; 1)</a:t>
            </a:r>
          </a:p>
          <a:p>
            <a:pPr marL="362720" lvl="3"/>
            <a:r>
              <a:rPr lang="en-GB" sz="2200" dirty="0"/>
              <a:t>The forecast formula in excel</a:t>
            </a:r>
          </a:p>
          <a:p>
            <a:pPr marL="0" lvl="3" indent="0">
              <a:buNone/>
            </a:pPr>
            <a:endParaRPr lang="en-GB" sz="2200" dirty="0"/>
          </a:p>
          <a:p>
            <a:pPr marL="0" lvl="3" indent="0">
              <a:buNone/>
            </a:pPr>
            <a:r>
              <a:rPr lang="en-GB" sz="2200" b="1" dirty="0">
                <a:solidFill>
                  <a:srgbClr val="8E1E25"/>
                </a:solidFill>
              </a:rPr>
              <a:t>Caution</a:t>
            </a:r>
          </a:p>
          <a:p>
            <a:pPr marL="362720" lvl="3"/>
            <a:r>
              <a:rPr lang="en-GB" sz="2200" dirty="0"/>
              <a:t>Where more accurate information about future growth is available one should use that .e.g., An agreed to wage or price increase</a:t>
            </a:r>
          </a:p>
          <a:p>
            <a:pPr marL="362720" lvl="3"/>
            <a:endParaRPr lang="en-GB" sz="2200" dirty="0"/>
          </a:p>
          <a:p>
            <a:endParaRPr lang="en-GB" sz="2200" dirty="0"/>
          </a:p>
          <a:p>
            <a:endParaRPr lang="en-ZA" sz="2200" dirty="0"/>
          </a:p>
          <a:p>
            <a:endParaRPr lang="en-ZA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145" y="1194396"/>
            <a:ext cx="2299316" cy="2973881"/>
          </a:xfrm>
        </p:spPr>
        <p:txBody>
          <a:bodyPr/>
          <a:lstStyle/>
          <a:p>
            <a:r>
              <a:rPr lang="en-ZA" dirty="0"/>
              <a:t>Growth projection</a:t>
            </a:r>
          </a:p>
        </p:txBody>
      </p:sp>
    </p:spTree>
    <p:extLst>
      <p:ext uri="{BB962C8B-B14F-4D97-AF65-F5344CB8AC3E}">
        <p14:creationId xmlns:p14="http://schemas.microsoft.com/office/powerpoint/2010/main" val="30375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646FD-C3B3-4C31-9695-DD53DAB4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461" y="704862"/>
            <a:ext cx="9267104" cy="544827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Identifying what or where the most/least money is spent</a:t>
            </a:r>
          </a:p>
          <a:p>
            <a:pPr marL="0" indent="0">
              <a:buNone/>
            </a:pPr>
            <a:endParaRPr lang="en-ZA" sz="2000" dirty="0"/>
          </a:p>
          <a:p>
            <a:pPr marL="0" indent="0">
              <a:buNone/>
            </a:pPr>
            <a:r>
              <a:rPr lang="en-ZA" sz="2000" b="1" dirty="0">
                <a:solidFill>
                  <a:srgbClr val="8E1E25"/>
                </a:solidFill>
              </a:rPr>
              <a:t>Why we do it? </a:t>
            </a:r>
          </a:p>
          <a:p>
            <a:pPr marL="362720" lvl="3"/>
            <a:r>
              <a:rPr lang="en-GB" sz="2000" dirty="0"/>
              <a:t>To identify expenditure buckets or locations where expenditure differs significantly from other locations or categories</a:t>
            </a:r>
          </a:p>
          <a:p>
            <a:pPr marL="362720" lvl="3"/>
            <a:r>
              <a:rPr lang="en-GB" sz="2000" dirty="0"/>
              <a:t>To identify expenditure buckets or locations to prioritise</a:t>
            </a:r>
          </a:p>
          <a:p>
            <a:pPr marL="362720" lvl="3"/>
            <a:r>
              <a:rPr lang="en-GB" sz="2000" dirty="0"/>
              <a:t>To identify where we can learn from</a:t>
            </a:r>
          </a:p>
          <a:p>
            <a:pPr marL="0" indent="0">
              <a:buNone/>
            </a:pPr>
            <a:endParaRPr lang="en-GB" sz="2000" b="1" dirty="0">
              <a:solidFill>
                <a:srgbClr val="8E1E25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8E1E25"/>
                </a:solidFill>
              </a:rPr>
              <a:t>How to do it?</a:t>
            </a:r>
          </a:p>
          <a:p>
            <a:pPr marL="362720" lvl="3"/>
            <a:r>
              <a:rPr lang="en-GB" sz="2000" dirty="0"/>
              <a:t>Sort expenditure either in ascending or descending order</a:t>
            </a:r>
          </a:p>
          <a:p>
            <a:pPr marL="362720" lvl="3"/>
            <a:r>
              <a:rPr lang="en-GB" sz="2000" dirty="0"/>
              <a:t>Plot out an x-y scatter graph to see the spread expenditure per location</a:t>
            </a:r>
          </a:p>
          <a:p>
            <a:pPr marL="362720" lvl="3"/>
            <a:r>
              <a:rPr lang="en-GB" sz="2000" dirty="0"/>
              <a:t>Work out each data-point as a percentage of the average</a:t>
            </a:r>
          </a:p>
          <a:p>
            <a:pPr marL="362720" lvl="3"/>
            <a:endParaRPr lang="en-GB" sz="2000" dirty="0"/>
          </a:p>
          <a:p>
            <a:pPr marL="0" lvl="3" indent="0">
              <a:buNone/>
            </a:pPr>
            <a:r>
              <a:rPr lang="en-GB" sz="2000" b="1" dirty="0">
                <a:solidFill>
                  <a:srgbClr val="8E1E25"/>
                </a:solidFill>
              </a:rPr>
              <a:t>Caution</a:t>
            </a:r>
          </a:p>
          <a:p>
            <a:pPr marL="362720" lvl="3"/>
            <a:r>
              <a:rPr lang="en-GB" sz="2000" dirty="0"/>
              <a:t>This analysis is best done using unit costs</a:t>
            </a:r>
          </a:p>
          <a:p>
            <a:pPr marL="362720" lvl="3"/>
            <a:endParaRPr lang="en-GB" sz="2000" dirty="0"/>
          </a:p>
          <a:p>
            <a:endParaRPr lang="en-GB" sz="2000" dirty="0"/>
          </a:p>
          <a:p>
            <a:endParaRPr lang="en-ZA" sz="2000" dirty="0"/>
          </a:p>
          <a:p>
            <a:endParaRPr lang="en-ZA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145" y="1194396"/>
            <a:ext cx="2299316" cy="2973881"/>
          </a:xfrm>
        </p:spPr>
        <p:txBody>
          <a:bodyPr/>
          <a:lstStyle/>
          <a:p>
            <a:r>
              <a:rPr lang="en-ZA" dirty="0"/>
              <a:t>Outlier or rank analysis</a:t>
            </a:r>
          </a:p>
        </p:txBody>
      </p:sp>
    </p:spTree>
    <p:extLst>
      <p:ext uri="{BB962C8B-B14F-4D97-AF65-F5344CB8AC3E}">
        <p14:creationId xmlns:p14="http://schemas.microsoft.com/office/powerpoint/2010/main" val="330199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646FD-C3B3-4C31-9695-DD53DAB4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461" y="704862"/>
            <a:ext cx="9267104" cy="544827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Expressing the proportionality of different components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r>
              <a:rPr lang="en-ZA" sz="2400" b="1" dirty="0">
                <a:solidFill>
                  <a:srgbClr val="8E1E25"/>
                </a:solidFill>
              </a:rPr>
              <a:t>Why we do it? </a:t>
            </a:r>
          </a:p>
          <a:p>
            <a:pPr marL="362720" lvl="3"/>
            <a:r>
              <a:rPr lang="en-GB" sz="2400" dirty="0"/>
              <a:t>To understand a programme’s cost structure</a:t>
            </a:r>
          </a:p>
          <a:p>
            <a:pPr marL="362720" lvl="3"/>
            <a:r>
              <a:rPr lang="en-GB" sz="2400" dirty="0"/>
              <a:t>To identify the expenditure buckets or locations to prioritise</a:t>
            </a:r>
          </a:p>
          <a:p>
            <a:pPr marL="0" indent="0">
              <a:buNone/>
            </a:pPr>
            <a:endParaRPr lang="en-GB" sz="2400" b="1" dirty="0">
              <a:solidFill>
                <a:srgbClr val="8E1E25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8E1E25"/>
                </a:solidFill>
              </a:rPr>
              <a:t>How to do it?</a:t>
            </a:r>
          </a:p>
          <a:p>
            <a:pPr marL="362720" lvl="3"/>
            <a:r>
              <a:rPr lang="en-GB" sz="2400" dirty="0"/>
              <a:t>Workout expenditure per bucket or location as a percentage of the total expenditure</a:t>
            </a:r>
          </a:p>
          <a:p>
            <a:pPr marL="362720" lvl="3"/>
            <a:endParaRPr lang="en-GB" sz="2400" dirty="0"/>
          </a:p>
          <a:p>
            <a:pPr marL="362720" lvl="3"/>
            <a:endParaRPr lang="en-GB" sz="2400" dirty="0"/>
          </a:p>
          <a:p>
            <a:endParaRPr lang="en-GB" sz="2400" dirty="0"/>
          </a:p>
          <a:p>
            <a:endParaRPr lang="en-ZA" sz="2400" dirty="0"/>
          </a:p>
          <a:p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145" y="1194396"/>
            <a:ext cx="2299316" cy="2973881"/>
          </a:xfrm>
        </p:spPr>
        <p:txBody>
          <a:bodyPr/>
          <a:lstStyle/>
          <a:p>
            <a:r>
              <a:rPr lang="en-ZA" dirty="0"/>
              <a:t>Share analysis</a:t>
            </a:r>
          </a:p>
        </p:txBody>
      </p:sp>
    </p:spTree>
    <p:extLst>
      <p:ext uri="{BB962C8B-B14F-4D97-AF65-F5344CB8AC3E}">
        <p14:creationId xmlns:p14="http://schemas.microsoft.com/office/powerpoint/2010/main" val="428008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646FD-C3B3-4C31-9695-DD53DAB4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461" y="704862"/>
            <a:ext cx="9267104" cy="544827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80% of the problems (expenditure) are caused by 20% of the issues (expenditure buckets or locations)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r>
              <a:rPr lang="en-ZA" sz="2400" b="1" dirty="0">
                <a:solidFill>
                  <a:srgbClr val="8E1E25"/>
                </a:solidFill>
              </a:rPr>
              <a:t>Why we do it? </a:t>
            </a:r>
          </a:p>
          <a:p>
            <a:pPr marL="362720" lvl="3"/>
            <a:r>
              <a:rPr lang="en-GB" sz="2400" dirty="0"/>
              <a:t>To identify the expenditure buckets or locations to prioritise</a:t>
            </a:r>
          </a:p>
          <a:p>
            <a:pPr marL="0" indent="0">
              <a:buNone/>
            </a:pPr>
            <a:endParaRPr lang="en-GB" sz="2400" b="1" dirty="0">
              <a:solidFill>
                <a:srgbClr val="8E1E25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8E1E25"/>
                </a:solidFill>
              </a:rPr>
              <a:t>How to do it?</a:t>
            </a:r>
          </a:p>
          <a:p>
            <a:pPr marL="362720" lvl="3"/>
            <a:r>
              <a:rPr lang="en-GB" sz="2400" dirty="0"/>
              <a:t>Sort the expenditure per expenditure bucket or location in ascending award</a:t>
            </a:r>
          </a:p>
          <a:p>
            <a:pPr marL="362720" lvl="3"/>
            <a:r>
              <a:rPr lang="en-GB" sz="2400" dirty="0"/>
              <a:t>Workout expenditure per bucket or location as a percentage of the total expenditure</a:t>
            </a:r>
          </a:p>
          <a:p>
            <a:pPr marL="362720" lvl="3"/>
            <a:r>
              <a:rPr lang="en-GB" sz="2400" dirty="0"/>
              <a:t>Count the number of expenditure bucket or locations that resultant in a cumulative sum &gt;=80%</a:t>
            </a:r>
          </a:p>
          <a:p>
            <a:pPr marL="362720" lvl="3"/>
            <a:endParaRPr lang="en-GB" sz="2400" dirty="0"/>
          </a:p>
          <a:p>
            <a:pPr marL="362720" lvl="3"/>
            <a:endParaRPr lang="en-GB" sz="2400" dirty="0"/>
          </a:p>
          <a:p>
            <a:endParaRPr lang="en-GB" sz="2400" dirty="0"/>
          </a:p>
          <a:p>
            <a:endParaRPr lang="en-ZA" sz="2400" dirty="0"/>
          </a:p>
          <a:p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145" y="1194396"/>
            <a:ext cx="2299316" cy="2973881"/>
          </a:xfrm>
        </p:spPr>
        <p:txBody>
          <a:bodyPr/>
          <a:lstStyle/>
          <a:p>
            <a:r>
              <a:rPr lang="en-ZA" dirty="0"/>
              <a:t>Pareto analysis</a:t>
            </a:r>
          </a:p>
          <a:p>
            <a:r>
              <a:rPr lang="en-ZA" dirty="0"/>
              <a:t>(80/20 rule)</a:t>
            </a:r>
          </a:p>
        </p:txBody>
      </p:sp>
    </p:spTree>
    <p:extLst>
      <p:ext uri="{BB962C8B-B14F-4D97-AF65-F5344CB8AC3E}">
        <p14:creationId xmlns:p14="http://schemas.microsoft.com/office/powerpoint/2010/main" val="126191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SPENDING REVIEWS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B284D-6801-469B-9643-7EF9F9FB6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672476"/>
            <a:ext cx="8534400" cy="2080918"/>
          </a:xfrm>
        </p:spPr>
        <p:txBody>
          <a:bodyPr/>
          <a:lstStyle/>
          <a:p>
            <a:r>
              <a:rPr lang="en-US" i="1" dirty="0"/>
              <a:t>Excel in Excel</a:t>
            </a:r>
          </a:p>
          <a:p>
            <a:endParaRPr lang="en-US" i="1" dirty="0"/>
          </a:p>
          <a:p>
            <a:r>
              <a:rPr lang="en-US" dirty="0"/>
              <a:t>Statistical Functions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285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97F1D7-D1B1-4070-ABAB-623360A4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000" dirty="0"/>
              <a:t>Conduct the following analysis within your master pivot table: </a:t>
            </a:r>
          </a:p>
          <a:p>
            <a:pPr lvl="1"/>
            <a:r>
              <a:rPr lang="en-ZA" sz="2000" dirty="0"/>
              <a:t>Rank</a:t>
            </a:r>
          </a:p>
          <a:p>
            <a:pPr lvl="1"/>
            <a:r>
              <a:rPr lang="en-ZA" sz="2000" dirty="0"/>
              <a:t>Share analysis</a:t>
            </a:r>
          </a:p>
          <a:p>
            <a:pPr lvl="1"/>
            <a:r>
              <a:rPr lang="en-ZA" sz="2000" dirty="0"/>
              <a:t>Pareto analysis</a:t>
            </a:r>
          </a:p>
          <a:p>
            <a:pPr lvl="1"/>
            <a:r>
              <a:rPr lang="en-ZA" sz="2000" dirty="0"/>
              <a:t>Compute historical growth rates</a:t>
            </a:r>
          </a:p>
          <a:p>
            <a:pPr lvl="1"/>
            <a:r>
              <a:rPr lang="en-ZA" sz="2000" dirty="0"/>
              <a:t>Rank</a:t>
            </a:r>
          </a:p>
          <a:p>
            <a:r>
              <a:rPr lang="en-ZA" sz="2000" dirty="0"/>
              <a:t>Conduct the following analysis outside of your pivot table:</a:t>
            </a:r>
          </a:p>
          <a:p>
            <a:pPr lvl="1"/>
            <a:r>
              <a:rPr lang="en-ZA" sz="2000" dirty="0" err="1"/>
              <a:t>PercentRank</a:t>
            </a:r>
            <a:endParaRPr lang="en-ZA" sz="2000" dirty="0"/>
          </a:p>
          <a:p>
            <a:pPr lvl="1"/>
            <a:r>
              <a:rPr lang="en-ZA" sz="2000" dirty="0" err="1"/>
              <a:t>AverageIF</a:t>
            </a:r>
            <a:endParaRPr lang="en-ZA" sz="2000" dirty="0"/>
          </a:p>
          <a:p>
            <a:pPr lvl="1"/>
            <a:r>
              <a:rPr lang="en-ZA" sz="2000" dirty="0"/>
              <a:t>Mean</a:t>
            </a:r>
          </a:p>
          <a:p>
            <a:pPr lvl="1"/>
            <a:r>
              <a:rPr lang="en-ZA" sz="2000" dirty="0"/>
              <a:t>Median</a:t>
            </a:r>
          </a:p>
          <a:p>
            <a:pPr lvl="1"/>
            <a:r>
              <a:rPr lang="en-ZA" sz="2000" dirty="0"/>
              <a:t>Mode</a:t>
            </a:r>
          </a:p>
          <a:p>
            <a:pPr lvl="1"/>
            <a:r>
              <a:rPr lang="en-ZA" sz="2000" dirty="0"/>
              <a:t>Min</a:t>
            </a:r>
          </a:p>
          <a:p>
            <a:pPr lvl="1"/>
            <a:r>
              <a:rPr lang="en-ZA" sz="2000" dirty="0"/>
              <a:t>Max</a:t>
            </a:r>
          </a:p>
          <a:p>
            <a:r>
              <a:rPr lang="en-ZA" sz="2000" dirty="0"/>
              <a:t>Discuss cases when we need to use these functions</a:t>
            </a:r>
          </a:p>
          <a:p>
            <a:endParaRPr lang="en-ZA" sz="2000" dirty="0"/>
          </a:p>
          <a:p>
            <a:endParaRPr lang="en-ZA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3AEF5-4AD6-461A-B241-E6AC750C4B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C7CFE-D05D-4B72-979F-201879BB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Today we will walk you through how to:	</a:t>
            </a:r>
          </a:p>
        </p:txBody>
      </p:sp>
    </p:spTree>
    <p:extLst>
      <p:ext uri="{BB962C8B-B14F-4D97-AF65-F5344CB8AC3E}">
        <p14:creationId xmlns:p14="http://schemas.microsoft.com/office/powerpoint/2010/main" val="305732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364302" y="7218282"/>
            <a:ext cx="832274" cy="35789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11CA2-5603-4F1C-8B97-F29961F83655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Why we use these functions?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CDDFDF8A-5727-45B8-AEAD-B32859FF2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/>
          <a:p>
            <a:r>
              <a:rPr lang="en-ZA" dirty="0"/>
              <a:t>Compare expenditure levels or performance across a number of locations or expenditure components</a:t>
            </a:r>
          </a:p>
          <a:p>
            <a:pPr lvl="1"/>
            <a:r>
              <a:rPr lang="en-ZA" dirty="0"/>
              <a:t>Identify top spenders or top performers</a:t>
            </a:r>
          </a:p>
          <a:p>
            <a:pPr lvl="1"/>
            <a:r>
              <a:rPr lang="en-ZA" dirty="0"/>
              <a:t>Order spenders according to level of spend or performance</a:t>
            </a:r>
          </a:p>
          <a:p>
            <a:pPr lvl="1"/>
            <a:r>
              <a:rPr lang="en-ZA" dirty="0"/>
              <a:t>Assess if particular implementation approach (e.g., insourcing vs. outsourcing has better outcomes)</a:t>
            </a:r>
          </a:p>
          <a:p>
            <a:pPr lvl="1"/>
            <a:endParaRPr lang="en-ZA" dirty="0"/>
          </a:p>
          <a:p>
            <a:r>
              <a:rPr lang="en-ZA" dirty="0"/>
              <a:t>To have an interactive discussion about your analysis and expenditure on your programme</a:t>
            </a:r>
          </a:p>
          <a:p>
            <a:pPr lvl="1"/>
            <a:endParaRPr lang="en-ZA" dirty="0"/>
          </a:p>
          <a:p>
            <a:pPr lvl="1"/>
            <a:endParaRPr lang="en-ZA" dirty="0"/>
          </a:p>
          <a:p>
            <a:pPr lvl="1"/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14209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364302" y="7218282"/>
            <a:ext cx="832274" cy="35789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11CA2-5603-4F1C-8B97-F29961F83655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These tips will help you complete tables 1 to 5 of your expenditure analysis step.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95905C5-5B60-46F7-BB9B-4EC5E06D36E2}"/>
              </a:ext>
            </a:extLst>
          </p:cNvPr>
          <p:cNvSpPr txBox="1">
            <a:spLocks/>
          </p:cNvSpPr>
          <p:nvPr/>
        </p:nvSpPr>
        <p:spPr>
          <a:xfrm>
            <a:off x="824253" y="1137425"/>
            <a:ext cx="11164547" cy="4700120"/>
          </a:xfrm>
          <a:prstGeom prst="rect">
            <a:avLst/>
          </a:prstGeom>
          <a:ln>
            <a:noFill/>
            <a:prstDash val="dashDot"/>
          </a:ln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1"/>
                </a:solidFill>
              </a:rPr>
              <a:t>Table 1</a:t>
            </a:r>
            <a:r>
              <a:rPr lang="en-US" sz="1800" b="1" dirty="0"/>
              <a:t>: Aggregated expenditure on the implementation </a:t>
            </a:r>
            <a:r>
              <a:rPr lang="en-US" sz="1800" b="1" dirty="0" err="1"/>
              <a:t>programme</a:t>
            </a:r>
            <a:r>
              <a:rPr lang="en-US" sz="1800" b="1" dirty="0"/>
              <a:t> over the last 5 years</a:t>
            </a:r>
          </a:p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1"/>
                </a:solidFill>
              </a:rPr>
              <a:t>Table 2: </a:t>
            </a:r>
            <a:r>
              <a:rPr lang="en-US" sz="1800" b="1" dirty="0"/>
              <a:t>Breakdown of aggregated expenditure by </a:t>
            </a:r>
            <a:r>
              <a:rPr lang="en-US" sz="1800" b="1" dirty="0" err="1"/>
              <a:t>organisational</a:t>
            </a:r>
            <a:r>
              <a:rPr lang="en-US" sz="1800" b="1" dirty="0"/>
              <a:t> unit / </a:t>
            </a:r>
            <a:r>
              <a:rPr lang="en-US" sz="1800" b="1" dirty="0" err="1"/>
              <a:t>programme</a:t>
            </a:r>
            <a:r>
              <a:rPr lang="en-US" sz="1800" b="1" dirty="0"/>
              <a:t> / location</a:t>
            </a:r>
          </a:p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1"/>
                </a:solidFill>
              </a:rPr>
              <a:t>Table 3: </a:t>
            </a:r>
            <a:r>
              <a:rPr lang="en-US" sz="1800" b="1" dirty="0"/>
              <a:t>Breakdown of aggregated expenditure by expenditure component (i.e., item level)</a:t>
            </a:r>
          </a:p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accent1"/>
                </a:solidFill>
              </a:rPr>
              <a:t>Table 4: </a:t>
            </a:r>
            <a:r>
              <a:rPr lang="en-US" sz="1800" b="1" dirty="0"/>
              <a:t>Breakdown of on key expenditure components by </a:t>
            </a:r>
            <a:r>
              <a:rPr lang="en-US" sz="1800" b="1" dirty="0" err="1"/>
              <a:t>organisational</a:t>
            </a:r>
            <a:r>
              <a:rPr lang="en-US" sz="1800" b="1" dirty="0"/>
              <a:t> unit / </a:t>
            </a:r>
            <a:r>
              <a:rPr lang="en-US" sz="1800" b="1" dirty="0" err="1"/>
              <a:t>programme</a:t>
            </a:r>
            <a:r>
              <a:rPr lang="en-US" sz="1800" b="1" dirty="0"/>
              <a:t> / location</a:t>
            </a:r>
          </a:p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59876D"/>
                </a:solidFill>
              </a:rPr>
              <a:t>Table 5: </a:t>
            </a:r>
            <a:r>
              <a:rPr lang="en-US" sz="1800" b="1" dirty="0"/>
              <a:t>Variation in profile of expenditure across </a:t>
            </a:r>
            <a:r>
              <a:rPr lang="en-US" sz="1800" b="1" dirty="0" err="1"/>
              <a:t>organisational</a:t>
            </a:r>
            <a:r>
              <a:rPr lang="en-US" sz="1800" b="1" dirty="0"/>
              <a:t> unit / </a:t>
            </a:r>
            <a:r>
              <a:rPr lang="en-US" sz="1800" b="1" dirty="0" err="1"/>
              <a:t>programme</a:t>
            </a:r>
            <a:r>
              <a:rPr lang="en-US" sz="1800" b="1" dirty="0"/>
              <a:t> / locations</a:t>
            </a:r>
          </a:p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59876D"/>
                </a:solidFill>
              </a:rPr>
              <a:t>Table 6: </a:t>
            </a:r>
            <a:r>
              <a:rPr lang="en-US" sz="1800" b="1" dirty="0"/>
              <a:t>Variation in unit costs across </a:t>
            </a:r>
            <a:r>
              <a:rPr lang="en-US" sz="1800" b="1" dirty="0" err="1"/>
              <a:t>organisational</a:t>
            </a:r>
            <a:r>
              <a:rPr lang="en-US" sz="1800" b="1" dirty="0"/>
              <a:t> units / </a:t>
            </a:r>
            <a:r>
              <a:rPr lang="en-US" sz="1800" b="1" dirty="0" err="1"/>
              <a:t>programme</a:t>
            </a:r>
            <a:r>
              <a:rPr lang="en-US" sz="1800" b="1" dirty="0"/>
              <a:t> / location (this should be done for aggregated expenditure and the key expenditure components)</a:t>
            </a:r>
          </a:p>
          <a:p>
            <a:pPr marL="0" lvl="1" indent="0" fontAlgn="ctr">
              <a:spcBef>
                <a:spcPts val="600"/>
              </a:spcBef>
              <a:spcAft>
                <a:spcPts val="600"/>
              </a:spcAft>
              <a:buFont typeface="Wingdings" charset="2"/>
              <a:buNone/>
            </a:pPr>
            <a:r>
              <a:rPr lang="en-US" sz="1800" b="1" dirty="0"/>
              <a:t>Further analysis will be informed by what is shown in the above tables. However, consideration should be given to:</a:t>
            </a:r>
          </a:p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59876D"/>
                </a:solidFill>
              </a:rPr>
              <a:t>Table 7: </a:t>
            </a:r>
            <a:r>
              <a:rPr lang="en-US" sz="1800" b="1" dirty="0"/>
              <a:t>Variation in the ratios between inputs to outputs; inputs to inputs; inputs/outputs  to beneficiaries </a:t>
            </a:r>
          </a:p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B6C36"/>
                </a:solidFill>
              </a:rPr>
              <a:t>Table 8: </a:t>
            </a:r>
            <a:r>
              <a:rPr lang="en-US" sz="1800" b="1" dirty="0"/>
              <a:t>Expenditure by suppliers</a:t>
            </a:r>
          </a:p>
          <a:p>
            <a:pPr marL="355600" lvl="1" indent="-355600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B6C36"/>
                </a:solidFill>
              </a:rPr>
              <a:t>Table 9: </a:t>
            </a:r>
            <a:r>
              <a:rPr lang="en-US" sz="1800" b="1" dirty="0"/>
              <a:t>Variation in unit prices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E7C11-358F-4735-BD60-7FE4361A7ED6}"/>
              </a:ext>
            </a:extLst>
          </p:cNvPr>
          <p:cNvCxnSpPr/>
          <p:nvPr/>
        </p:nvCxnSpPr>
        <p:spPr>
          <a:xfrm>
            <a:off x="548640" y="3489960"/>
            <a:ext cx="1144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00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t>18</a:t>
            </a:fld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670560" y="3708400"/>
            <a:ext cx="1595120" cy="165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21341" y="950259"/>
            <a:ext cx="1844339" cy="183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0BB7D-5FA6-4221-B229-45A656E7D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F94CB83-9A58-4B8A-8760-9CB7ED1A2CC9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2400" dirty="0"/>
          </a:p>
          <a:p>
            <a:pPr marL="0" indent="0" algn="ctr">
              <a:buNone/>
            </a:pPr>
            <a:r>
              <a:rPr lang="en-ZA" sz="2400" b="1" dirty="0">
                <a:solidFill>
                  <a:srgbClr val="8E1E25"/>
                </a:solidFill>
              </a:rPr>
              <a:t>Checking minimum requirements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27037-6BD9-44E6-99AB-BF2ECF7FD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356" y="701337"/>
            <a:ext cx="8855881" cy="49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2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t>19</a:t>
            </a:fld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670560" y="3708400"/>
            <a:ext cx="1595120" cy="165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21341" y="950259"/>
            <a:ext cx="1844339" cy="183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0BB7D-5FA6-4221-B229-45A656E7D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F94CB83-9A58-4B8A-8760-9CB7ED1A2CC9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2400" dirty="0"/>
          </a:p>
          <a:p>
            <a:pPr marL="0" indent="0" algn="ctr">
              <a:buNone/>
            </a:pPr>
            <a:r>
              <a:rPr lang="en-ZA" sz="2400" b="1" dirty="0">
                <a:solidFill>
                  <a:srgbClr val="8E1E25"/>
                </a:solidFill>
              </a:rPr>
              <a:t>Checking minimum requirements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2CE627C-9EE1-4A2D-A233-B617B5E99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/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Excel Steps</a:t>
            </a:r>
          </a:p>
          <a:p>
            <a:pPr marL="0" lvl="2" indent="0">
              <a:buNone/>
            </a:pPr>
            <a:r>
              <a:rPr lang="en-GB" sz="1200" b="1" dirty="0"/>
              <a:t>Checking if data range contains the minimum number of financial years: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Use the </a:t>
            </a:r>
            <a:r>
              <a:rPr lang="en-GB" sz="1200" dirty="0" err="1"/>
              <a:t>Ctrl+Home</a:t>
            </a:r>
            <a:r>
              <a:rPr lang="en-GB" sz="1200" dirty="0"/>
              <a:t> keys to go to cell A1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Highlight row 1’s by placing mouse on Row 1 Number Heading and press left click.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Use the </a:t>
            </a:r>
            <a:r>
              <a:rPr lang="en-GB" sz="1200" dirty="0" err="1"/>
              <a:t>Ctrl+Shift+L</a:t>
            </a:r>
            <a:r>
              <a:rPr lang="en-GB" sz="1200" dirty="0"/>
              <a:t> keys to insert filters on highlighted Row 1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Use the Right Arrow key to move to the financial year column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Click filter dropdown arrow to see the number of years included in the column</a:t>
            </a:r>
          </a:p>
          <a:p>
            <a:pPr marL="342900" lvl="2" indent="-342900">
              <a:buFont typeface="+mj-lt"/>
              <a:buAutoNum type="arabicPeriod"/>
            </a:pPr>
            <a:endParaRPr lang="en-GB" sz="1200" dirty="0"/>
          </a:p>
          <a:p>
            <a:pPr marL="342900" lvl="2" indent="-342900">
              <a:buFont typeface="+mj-lt"/>
              <a:buAutoNum type="arabicPeriod"/>
            </a:pPr>
            <a:endParaRPr lang="en-GB" sz="1200" dirty="0"/>
          </a:p>
          <a:p>
            <a:pPr marL="0" lvl="2" indent="0">
              <a:buNone/>
            </a:pPr>
            <a:r>
              <a:rPr lang="en-GB" sz="1200" b="1" dirty="0"/>
              <a:t>Checking if data range is pivotable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Use the </a:t>
            </a:r>
            <a:r>
              <a:rPr lang="en-GB" sz="1200" dirty="0" err="1"/>
              <a:t>Ctrl+Home</a:t>
            </a:r>
            <a:r>
              <a:rPr lang="en-GB" sz="1200" dirty="0"/>
              <a:t> keys to return to cell A1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Press </a:t>
            </a:r>
            <a:r>
              <a:rPr lang="en-GB" sz="1200" dirty="0" err="1"/>
              <a:t>Ctrl+Right</a:t>
            </a:r>
            <a:r>
              <a:rPr lang="en-GB" sz="1200" dirty="0"/>
              <a:t> Arrow repeatedly to go to the last used cell in row 1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Use the right arrow key to see if there are still cells with data after the last used column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If the blank cells in row 1 is a missing header for a column with data, add a title appropriate for the data in the column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If the blank cell is part of column with data, delete the data by using the following toolbar selections: </a:t>
            </a:r>
          </a:p>
          <a:p>
            <a:pPr marL="720733" lvl="3" indent="-342900"/>
            <a:r>
              <a:rPr lang="en-GB" sz="1200" dirty="0"/>
              <a:t>Home &gt; Delete &gt; Delete Sheet Column</a:t>
            </a:r>
          </a:p>
          <a:p>
            <a:pPr marL="0" lvl="2" indent="0">
              <a:buNone/>
            </a:pPr>
            <a:endParaRPr lang="en-GB" sz="1200" b="1" dirty="0"/>
          </a:p>
          <a:p>
            <a:pPr marL="0" lvl="2" indent="0">
              <a:buNone/>
            </a:pPr>
            <a:endParaRPr lang="en-GB" sz="1200" b="1" dirty="0"/>
          </a:p>
          <a:p>
            <a:pPr marL="0" lvl="2" indent="0">
              <a:buNone/>
            </a:pPr>
            <a:r>
              <a:rPr lang="en-GB" sz="1200" b="1" dirty="0"/>
              <a:t>Checking if data range contains operating locations and expenditure buckets</a:t>
            </a:r>
          </a:p>
          <a:p>
            <a:pPr marL="0" lvl="2" indent="0">
              <a:buNone/>
            </a:pPr>
            <a:r>
              <a:rPr lang="en-GB" sz="1200" b="1" dirty="0"/>
              <a:t>the minimum number of financial years: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Use the </a:t>
            </a:r>
            <a:r>
              <a:rPr lang="en-GB" sz="1200" dirty="0" err="1"/>
              <a:t>Ctrl+Home</a:t>
            </a:r>
            <a:r>
              <a:rPr lang="en-GB" sz="1200" dirty="0"/>
              <a:t> keys to go to cell A1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Highlight row 1’s by placing mouse on Row 1 Number Heading and press left click.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Use the </a:t>
            </a:r>
            <a:r>
              <a:rPr lang="en-GB" sz="1200" dirty="0" err="1"/>
              <a:t>Ctrl+Shift+L</a:t>
            </a:r>
            <a:r>
              <a:rPr lang="en-GB" sz="1200" dirty="0"/>
              <a:t> keys to insert filters on highlighted Row 1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Use the Right Arrow key to move to the facility name, facility type and expenditure  bucket columns</a:t>
            </a:r>
          </a:p>
          <a:p>
            <a:pPr marL="342900" lvl="2" indent="-342900">
              <a:buFont typeface="+mj-lt"/>
              <a:buAutoNum type="arabicPeriod"/>
            </a:pPr>
            <a:r>
              <a:rPr lang="en-GB" sz="1200" dirty="0"/>
              <a:t>Click filter dropdown arrow to inspect what is contained in these columns</a:t>
            </a:r>
          </a:p>
          <a:p>
            <a:pPr marL="0" lvl="2" indent="0">
              <a:buAutoNum type="arabicPeriod"/>
            </a:pPr>
            <a:endParaRPr lang="en-GB" sz="1200" b="1" dirty="0"/>
          </a:p>
          <a:p>
            <a:pPr marL="342900" lvl="2" indent="-342900">
              <a:buFont typeface="+mj-lt"/>
              <a:buAutoNum type="arabicPeriod"/>
            </a:pPr>
            <a:endParaRPr lang="en-GB" sz="1200" dirty="0"/>
          </a:p>
          <a:p>
            <a:pPr marL="0" lvl="2" indent="0">
              <a:buNone/>
            </a:pPr>
            <a:br>
              <a:rPr lang="en-GB" sz="1200" dirty="0"/>
            </a:br>
            <a:endParaRPr lang="en-US" sz="12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545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do an expenditure analysis?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E1B3E36-671E-4D93-9734-DEDDCB42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429482"/>
            <a:ext cx="11062947" cy="5268443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5 steps: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760634" lvl="1" indent="-362686" defTabSz="483582">
              <a:spcBef>
                <a:spcPts val="1800"/>
              </a:spcBef>
              <a:spcAft>
                <a:spcPts val="635"/>
              </a:spcAft>
              <a:tabLst>
                <a:tab pos="241813" algn="l"/>
              </a:tabLst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760634" lvl="1" indent="-362686" defTabSz="483582">
              <a:spcBef>
                <a:spcPts val="1800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Find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identify funding sources </a:t>
            </a:r>
          </a:p>
          <a:p>
            <a:pPr marL="760634" lvl="1" indent="-362686" defTabSz="483582">
              <a:spcBef>
                <a:spcPts val="1200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Consolidate &amp; Clean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data to show total expenditure 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Group &amp; Allocate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expenditure to expenditure buckets aligned to log frame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u="sng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Analyse</a:t>
            </a:r>
            <a:r>
              <a:rPr lang="en-GB" u="sng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to show trends and findings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Interpret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the key findings supported by evidence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B619AD6-F7EA-4029-BD19-1D840677C9DF}"/>
              </a:ext>
            </a:extLst>
          </p:cNvPr>
          <p:cNvGraphicFramePr>
            <a:graphicFrameLocks/>
          </p:cNvGraphicFramePr>
          <p:nvPr/>
        </p:nvGraphicFramePr>
        <p:xfrm>
          <a:off x="678458" y="1762877"/>
          <a:ext cx="11354536" cy="78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B3394A-FBA1-7749-A40F-620449F3DA96}"/>
              </a:ext>
            </a:extLst>
          </p:cNvPr>
          <p:cNvSpPr txBox="1"/>
          <p:nvPr/>
        </p:nvSpPr>
        <p:spPr>
          <a:xfrm rot="16200000">
            <a:off x="-408164" y="3408232"/>
            <a:ext cx="20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BB6F9-D072-C142-B5DE-DEC7079EA04D}"/>
              </a:ext>
            </a:extLst>
          </p:cNvPr>
          <p:cNvSpPr txBox="1"/>
          <p:nvPr/>
        </p:nvSpPr>
        <p:spPr>
          <a:xfrm rot="16200000">
            <a:off x="-407334" y="4943257"/>
            <a:ext cx="20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772A32C2-2C38-8146-AC54-D64E4E59DFB3}"/>
              </a:ext>
            </a:extLst>
          </p:cNvPr>
          <p:cNvSpPr/>
          <p:nvPr/>
        </p:nvSpPr>
        <p:spPr>
          <a:xfrm>
            <a:off x="958146" y="2920933"/>
            <a:ext cx="383443" cy="1584129"/>
          </a:xfrm>
          <a:prstGeom prst="leftBrace">
            <a:avLst>
              <a:gd name="adj1" fmla="val 428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2E47A4A-4608-2240-9510-0005D4E15910}"/>
              </a:ext>
            </a:extLst>
          </p:cNvPr>
          <p:cNvSpPr/>
          <p:nvPr/>
        </p:nvSpPr>
        <p:spPr>
          <a:xfrm>
            <a:off x="958145" y="4604462"/>
            <a:ext cx="383443" cy="1046922"/>
          </a:xfrm>
          <a:prstGeom prst="leftBrace">
            <a:avLst>
              <a:gd name="adj1" fmla="val 428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DA3D8F-78AF-A248-A0B6-54A33B31DF9B}"/>
              </a:ext>
            </a:extLst>
          </p:cNvPr>
          <p:cNvSpPr/>
          <p:nvPr/>
        </p:nvSpPr>
        <p:spPr>
          <a:xfrm>
            <a:off x="454091" y="1444574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5DA60A-8BB5-CD4E-BC33-8E8437D33599}"/>
              </a:ext>
            </a:extLst>
          </p:cNvPr>
          <p:cNvSpPr/>
          <p:nvPr/>
        </p:nvSpPr>
        <p:spPr>
          <a:xfrm>
            <a:off x="3012017" y="1459637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B89E74-E3E4-6941-836E-728AB0A93C76}"/>
              </a:ext>
            </a:extLst>
          </p:cNvPr>
          <p:cNvSpPr/>
          <p:nvPr/>
        </p:nvSpPr>
        <p:spPr>
          <a:xfrm>
            <a:off x="5199781" y="1440285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52EF18-5142-A842-BA89-AF3C81A3A6FC}"/>
              </a:ext>
            </a:extLst>
          </p:cNvPr>
          <p:cNvSpPr/>
          <p:nvPr/>
        </p:nvSpPr>
        <p:spPr>
          <a:xfrm>
            <a:off x="7338657" y="1440284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7600A8-7711-E54B-B1AC-8D7110BD3F40}"/>
              </a:ext>
            </a:extLst>
          </p:cNvPr>
          <p:cNvSpPr/>
          <p:nvPr/>
        </p:nvSpPr>
        <p:spPr>
          <a:xfrm>
            <a:off x="9575309" y="1440283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3846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Instructions</a:t>
            </a:r>
          </a:p>
          <a:p>
            <a:r>
              <a:rPr lang="en-ZA" sz="1600" dirty="0"/>
              <a:t>Open “WC Master Data set” Data Set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ZA" sz="1800" b="1" dirty="0">
                <a:solidFill>
                  <a:srgbClr val="0B6C36"/>
                </a:solidFill>
              </a:rPr>
              <a:t>Background</a:t>
            </a:r>
          </a:p>
          <a:p>
            <a:r>
              <a:rPr lang="en-ZA" sz="1600" dirty="0"/>
              <a:t>Data represents WC’s expenditure on TB Programmes at hospitals, clinics, community health centres, and on programme administration and management</a:t>
            </a:r>
          </a:p>
          <a:p>
            <a:pPr marL="0" indent="0">
              <a:buNone/>
            </a:pPr>
            <a:r>
              <a:rPr lang="en-ZA" sz="1600" dirty="0"/>
              <a:t> </a:t>
            </a:r>
            <a:r>
              <a:rPr lang="en-ZA" sz="1800" b="1" dirty="0">
                <a:solidFill>
                  <a:srgbClr val="0B6C36"/>
                </a:solidFill>
              </a:rPr>
              <a:t>Before you start, check </a:t>
            </a:r>
            <a:r>
              <a:rPr lang="en-US" sz="1800" b="1" dirty="0">
                <a:solidFill>
                  <a:srgbClr val="0B6C36"/>
                </a:solidFill>
              </a:rPr>
              <a:t>minimum requirements … 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Check that dataset contains expenditure for at least 3 years?</a:t>
            </a:r>
          </a:p>
          <a:p>
            <a:pPr lvl="2"/>
            <a:r>
              <a:rPr lang="en-US" sz="1600" i="1" dirty="0"/>
              <a:t>Apply a filter on the financial year column to see how many years’ data is contained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Is the expenditure data in a </a:t>
            </a:r>
            <a:r>
              <a:rPr lang="en-US" sz="1600" dirty="0" err="1"/>
              <a:t>pivotable</a:t>
            </a:r>
            <a:r>
              <a:rPr lang="en-US" sz="1600" dirty="0"/>
              <a:t> table?</a:t>
            </a:r>
          </a:p>
          <a:p>
            <a:pPr lvl="2"/>
            <a:r>
              <a:rPr lang="en-US" sz="1600" i="1" dirty="0"/>
              <a:t>Ensure dataset is in one complete table: Row 1 should have no blank cells. Column A should have no blank cells</a:t>
            </a:r>
          </a:p>
          <a:p>
            <a:pPr marL="321120" indent="-342900">
              <a:buFont typeface="+mj-lt"/>
              <a:buAutoNum type="arabicPeriod"/>
            </a:pPr>
            <a:r>
              <a:rPr lang="en-US" sz="1600" dirty="0"/>
              <a:t>Does your dataset contain facility level data?</a:t>
            </a:r>
          </a:p>
          <a:p>
            <a:pPr lvl="2"/>
            <a:r>
              <a:rPr lang="en-US" sz="1600" i="1" dirty="0"/>
              <a:t>Given your knowledge of the implementation </a:t>
            </a:r>
            <a:r>
              <a:rPr lang="en-US" sz="1600" i="1" dirty="0" err="1"/>
              <a:t>programme</a:t>
            </a:r>
            <a:r>
              <a:rPr lang="en-US" sz="1600" i="1" dirty="0"/>
              <a:t>, locate the column that contains the facility names and facility type. Apply a filter to test if it’s a complete and clean list</a:t>
            </a:r>
          </a:p>
          <a:p>
            <a:pPr marL="321120" indent="-342900">
              <a:buFont typeface="+mj-lt"/>
              <a:buAutoNum type="arabicPeriod"/>
            </a:pPr>
            <a:r>
              <a:rPr lang="en-US" sz="1600" dirty="0"/>
              <a:t>Does it show expenditure by expenditure buckets?</a:t>
            </a:r>
          </a:p>
          <a:p>
            <a:pPr lvl="2"/>
            <a:r>
              <a:rPr lang="en-US" sz="1600" i="1" dirty="0"/>
              <a:t>In row A, locate the column that contains expenditure items. Locate the column that also groups these expenditure items in terms of the expenditure buckets</a:t>
            </a:r>
          </a:p>
          <a:p>
            <a:pPr marL="0" lvl="2" indent="0">
              <a:buNone/>
            </a:pPr>
            <a:br>
              <a:rPr lang="en-GB" sz="1600" dirty="0"/>
            </a:b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t>20</a:t>
            </a:fld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670560" y="3708400"/>
            <a:ext cx="1595120" cy="165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0D81A-0ADB-497E-9953-D9E01108A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0" y="3881417"/>
            <a:ext cx="1989429" cy="17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90667-295C-4548-A8F3-2AF8F8044C0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560" y="3708400"/>
            <a:ext cx="1595120" cy="165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341" y="950259"/>
            <a:ext cx="1844339" cy="183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0BB7D-5FA6-4221-B229-45A656E7D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F94CB83-9A58-4B8A-8760-9CB7ED1A2CC9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2720" marR="0" lvl="0" indent="-362720" algn="l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Char char="§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 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lang="en-ZA" sz="2400" b="1" dirty="0">
              <a:solidFill>
                <a:srgbClr val="8E1E25"/>
              </a:solidFill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Creating the Master Pivot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5AD2433-36E6-4D31-9F22-30E3596CD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/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</a:rPr>
              <a:t>Exercise 1: Creating the Master Pivot</a:t>
            </a:r>
          </a:p>
          <a:p>
            <a:r>
              <a:rPr lang="en-ZA" sz="1600" dirty="0"/>
              <a:t>Open the “</a:t>
            </a:r>
            <a:r>
              <a:rPr lang="fr-FR" sz="1600" dirty="0"/>
              <a:t>4a. WC TB Programme - </a:t>
            </a:r>
            <a:r>
              <a:rPr lang="fr-FR" sz="1600" dirty="0" err="1"/>
              <a:t>Analysis</a:t>
            </a:r>
            <a:r>
              <a:rPr lang="fr-FR" sz="1600" dirty="0"/>
              <a:t> Part 1</a:t>
            </a:r>
            <a:r>
              <a:rPr lang="en-ZA" sz="1600" dirty="0"/>
              <a:t> “ Workbook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ZA" sz="1800" b="1" dirty="0">
                <a:solidFill>
                  <a:srgbClr val="0B6C36"/>
                </a:solidFill>
              </a:rPr>
              <a:t>Before you start, check </a:t>
            </a:r>
            <a:r>
              <a:rPr lang="en-US" sz="1800" b="1" dirty="0">
                <a:solidFill>
                  <a:srgbClr val="0B6C36"/>
                </a:solidFill>
              </a:rPr>
              <a:t>minimum requirements … 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Check that dataset contains expenditure for at least 3 years?</a:t>
            </a:r>
          </a:p>
          <a:p>
            <a:pPr lvl="2"/>
            <a:r>
              <a:rPr lang="en-US" sz="1600" i="1" dirty="0"/>
              <a:t>Apply a filter on the financial year column to see how many years’ data is contained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Is the expenditure data in a </a:t>
            </a:r>
            <a:r>
              <a:rPr lang="en-US" sz="1600" dirty="0" err="1"/>
              <a:t>pivotable</a:t>
            </a:r>
            <a:r>
              <a:rPr lang="en-US" sz="1600" dirty="0"/>
              <a:t> table?</a:t>
            </a:r>
          </a:p>
          <a:p>
            <a:pPr lvl="2"/>
            <a:r>
              <a:rPr lang="en-US" sz="1600" i="1" dirty="0"/>
              <a:t>Ensure dataset is in one complete table: Row 1 should have no blank cells. Column A should have no blank cells</a:t>
            </a:r>
          </a:p>
          <a:p>
            <a:pPr marL="321120" indent="-342900">
              <a:buFont typeface="+mj-lt"/>
              <a:buAutoNum type="arabicPeriod"/>
            </a:pPr>
            <a:r>
              <a:rPr lang="en-US" sz="1600" dirty="0"/>
              <a:t>Does your dataset contain facility level data?</a:t>
            </a:r>
          </a:p>
          <a:p>
            <a:pPr lvl="2"/>
            <a:r>
              <a:rPr lang="en-US" sz="1600" i="1" dirty="0"/>
              <a:t>Given your knowledge of the implementation </a:t>
            </a:r>
            <a:r>
              <a:rPr lang="en-US" sz="1600" i="1" dirty="0" err="1"/>
              <a:t>programme</a:t>
            </a:r>
            <a:r>
              <a:rPr lang="en-US" sz="1600" i="1" dirty="0"/>
              <a:t>, locate the column that contains the facility names and facility type. Apply a filter to test if it’s a complete and clean list</a:t>
            </a:r>
          </a:p>
          <a:p>
            <a:pPr marL="321120" indent="-342900">
              <a:buFont typeface="+mj-lt"/>
              <a:buAutoNum type="arabicPeriod"/>
            </a:pPr>
            <a:r>
              <a:rPr lang="en-US" sz="1600" dirty="0"/>
              <a:t>Does it show expenditure by expenditure buckets?</a:t>
            </a:r>
          </a:p>
          <a:p>
            <a:pPr lvl="2"/>
            <a:r>
              <a:rPr lang="en-US" sz="1600" i="1" dirty="0"/>
              <a:t>In row A, locate the column that contains expenditure items. Locate the column that also groups these expenditure items in terms of the expenditure buckets</a:t>
            </a:r>
          </a:p>
          <a:p>
            <a:pPr marL="0" lvl="2" indent="0">
              <a:buNone/>
            </a:pPr>
            <a:br>
              <a:rPr lang="en-GB" sz="1600" dirty="0"/>
            </a:br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9420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90667-295C-4548-A8F3-2AF8F8044C0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560" y="3708400"/>
            <a:ext cx="1595120" cy="165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341" y="950259"/>
            <a:ext cx="1844339" cy="183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0BB7D-5FA6-4221-B229-45A656E7D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F94CB83-9A58-4B8A-8760-9CB7ED1A2CC9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2720" marR="0" lvl="0" indent="-362720" algn="l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Char char="§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 2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lang="en-ZA" sz="2400" b="1" dirty="0">
              <a:solidFill>
                <a:srgbClr val="8E1E25"/>
              </a:solidFill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of Pivot Menu Option to Sort Pivot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2AEB85-0461-4D56-B2BE-37FC388EF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23"/>
          <a:stretch/>
        </p:blipFill>
        <p:spPr>
          <a:xfrm>
            <a:off x="2877076" y="976260"/>
            <a:ext cx="9052512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87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90667-295C-4548-A8F3-2AF8F8044C0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560" y="3708400"/>
            <a:ext cx="1595120" cy="165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341" y="950259"/>
            <a:ext cx="1844339" cy="183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0BB7D-5FA6-4221-B229-45A656E7D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F94CB83-9A58-4B8A-8760-9CB7ED1A2CC9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 3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8E1E2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of Calculated Field Function to do a Share </a:t>
            </a:r>
            <a:r>
              <a:rPr lang="en-ZA" sz="2200" b="1" dirty="0">
                <a:solidFill>
                  <a:srgbClr val="8E1E25"/>
                </a:solidFill>
              </a:rPr>
              <a:t>A</a:t>
            </a:r>
            <a:r>
              <a:rPr kumimoji="0" lang="en-Z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nalysis</a:t>
            </a:r>
            <a:endParaRPr kumimoji="0" lang="en-ZA" sz="2200" b="1" i="0" u="none" strike="noStrike" kern="1200" cap="none" spc="0" normalizeH="0" baseline="0" noProof="0" dirty="0">
              <a:ln>
                <a:noFill/>
              </a:ln>
              <a:solidFill>
                <a:srgbClr val="8E1E2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5B04DD-3404-49AE-8C54-DE73683D45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15"/>
          <a:stretch/>
        </p:blipFill>
        <p:spPr>
          <a:xfrm>
            <a:off x="2622494" y="1117600"/>
            <a:ext cx="935410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30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90667-295C-4548-A8F3-2AF8F8044C0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560" y="3708400"/>
            <a:ext cx="1595120" cy="165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341" y="950259"/>
            <a:ext cx="1844339" cy="183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0BB7D-5FA6-4221-B229-45A656E7D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F94CB83-9A58-4B8A-8760-9CB7ED1A2CC9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8E1E2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 4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8E1E2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of Calculated Field Function to do a Pareto </a:t>
            </a:r>
            <a:r>
              <a:rPr lang="en-ZA" sz="2200" b="1" dirty="0">
                <a:solidFill>
                  <a:srgbClr val="8E1E25"/>
                </a:solidFill>
              </a:rPr>
              <a:t>A</a:t>
            </a:r>
            <a:r>
              <a:rPr kumimoji="0" lang="en-Z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nalysis</a:t>
            </a:r>
            <a:endParaRPr kumimoji="0" lang="en-ZA" sz="2200" b="1" i="0" u="none" strike="noStrike" kern="1200" cap="none" spc="0" normalizeH="0" baseline="0" noProof="0" dirty="0">
              <a:ln>
                <a:noFill/>
              </a:ln>
              <a:solidFill>
                <a:srgbClr val="8E1E2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145F6-3686-46C8-B973-991FEE4D75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74"/>
          <a:stretch/>
        </p:blipFill>
        <p:spPr>
          <a:xfrm>
            <a:off x="2676238" y="1066800"/>
            <a:ext cx="9326688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40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90667-295C-4548-A8F3-2AF8F8044C0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560" y="3708400"/>
            <a:ext cx="1595120" cy="165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341" y="950259"/>
            <a:ext cx="1844339" cy="183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0BB7D-5FA6-4221-B229-45A656E7D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F94CB83-9A58-4B8A-8760-9CB7ED1A2CC9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 5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8E1E2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of Calculated Field Function to do a Rank </a:t>
            </a:r>
            <a:r>
              <a:rPr lang="en-ZA" sz="2200" b="1" dirty="0">
                <a:solidFill>
                  <a:srgbClr val="8E1E25"/>
                </a:solidFill>
              </a:rPr>
              <a:t>A</a:t>
            </a:r>
            <a:r>
              <a:rPr kumimoji="0" lang="en-Z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nalysis</a:t>
            </a:r>
            <a:endParaRPr kumimoji="0" lang="en-ZA" sz="2200" b="1" i="0" u="none" strike="noStrike" kern="1200" cap="none" spc="0" normalizeH="0" baseline="0" noProof="0" dirty="0">
              <a:ln>
                <a:noFill/>
              </a:ln>
              <a:solidFill>
                <a:srgbClr val="8E1E2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E939B-972C-4435-BA9E-7802D747D9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15"/>
          <a:stretch/>
        </p:blipFill>
        <p:spPr>
          <a:xfrm>
            <a:off x="2659989" y="751840"/>
            <a:ext cx="9237176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00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6583FB-0D0C-4DB7-B0EA-160F97AD1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37" y="665396"/>
            <a:ext cx="8974300" cy="50480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t>26</a:t>
            </a:fld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670560" y="3708400"/>
            <a:ext cx="1595120" cy="165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21341" y="950259"/>
            <a:ext cx="1844339" cy="183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0BB7D-5FA6-4221-B229-45A656E7D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F94CB83-9A58-4B8A-8760-9CB7ED1A2CC9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2400" dirty="0"/>
          </a:p>
          <a:p>
            <a:pPr marL="0" indent="0" algn="ctr">
              <a:buNone/>
            </a:pPr>
            <a:r>
              <a:rPr lang="en-ZA" sz="2400" b="1" dirty="0">
                <a:solidFill>
                  <a:srgbClr val="8E1E25"/>
                </a:solidFill>
              </a:rPr>
              <a:t>Sort Function and Rank Formula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BEF87C-2ECD-40BD-BAE8-2020772746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43" t="-425" r="36056" b="84554"/>
          <a:stretch/>
        </p:blipFill>
        <p:spPr>
          <a:xfrm>
            <a:off x="6038012" y="163460"/>
            <a:ext cx="2523067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04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90667-295C-4548-A8F3-2AF8F8044C0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560" y="3708400"/>
            <a:ext cx="1595120" cy="165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341" y="950259"/>
            <a:ext cx="1844339" cy="183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0BB7D-5FA6-4221-B229-45A656E7D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F94CB83-9A58-4B8A-8760-9CB7ED1A2CC9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 6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8E1E2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of Calculated Item  Function to work out </a:t>
            </a:r>
            <a:r>
              <a:rPr lang="en-ZA" sz="2200" b="1" dirty="0">
                <a:solidFill>
                  <a:srgbClr val="8E1E25"/>
                </a:solidFill>
              </a:rPr>
              <a:t>H</a:t>
            </a:r>
            <a:r>
              <a:rPr kumimoji="0" lang="en-Z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8E1E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istorica</a:t>
            </a:r>
            <a:r>
              <a:rPr lang="en-ZA" sz="2200" b="1" dirty="0">
                <a:solidFill>
                  <a:srgbClr val="8E1E25"/>
                </a:solidFill>
              </a:rPr>
              <a:t>l Growth Rates</a:t>
            </a:r>
            <a:endParaRPr kumimoji="0" lang="en-ZA" sz="2200" b="1" i="0" u="none" strike="noStrike" kern="1200" cap="none" spc="0" normalizeH="0" baseline="0" noProof="0" dirty="0">
              <a:ln>
                <a:noFill/>
              </a:ln>
              <a:solidFill>
                <a:srgbClr val="8E1E2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8D878-9DC1-496B-836A-522CFF1062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34"/>
          <a:stretch/>
        </p:blipFill>
        <p:spPr>
          <a:xfrm>
            <a:off x="2659989" y="843280"/>
            <a:ext cx="9425427" cy="50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04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12EEDC-620B-4C93-83CD-DA0E0468C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81" b="7203"/>
          <a:stretch/>
        </p:blipFill>
        <p:spPr>
          <a:xfrm>
            <a:off x="2844945" y="1133270"/>
            <a:ext cx="8390730" cy="45914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t>28</a:t>
            </a:fld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670560" y="3708400"/>
            <a:ext cx="1595120" cy="165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21341" y="950259"/>
            <a:ext cx="1844339" cy="183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0BB7D-5FA6-4221-B229-45A656E7D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F94CB83-9A58-4B8A-8760-9CB7ED1A2CC9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2400" dirty="0"/>
          </a:p>
          <a:p>
            <a:pPr marL="0" indent="0" algn="ctr">
              <a:buNone/>
            </a:pPr>
            <a:r>
              <a:rPr lang="en-ZA" sz="2400" b="1" dirty="0">
                <a:solidFill>
                  <a:srgbClr val="8E1E25"/>
                </a:solidFill>
              </a:rPr>
              <a:t>Trend analysis</a:t>
            </a:r>
          </a:p>
          <a:p>
            <a:pPr marL="0" indent="0" algn="ctr">
              <a:buNone/>
            </a:pPr>
            <a:endParaRPr lang="en-ZA" sz="2400" b="1" dirty="0">
              <a:solidFill>
                <a:srgbClr val="8E1E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01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59A067-9C75-41F4-9DF6-B66F2A6BA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15"/>
          <a:stretch/>
        </p:blipFill>
        <p:spPr>
          <a:xfrm>
            <a:off x="2497947" y="1155730"/>
            <a:ext cx="9443360" cy="49233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t>29</a:t>
            </a:fld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670560" y="3708400"/>
            <a:ext cx="1595120" cy="165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21341" y="950259"/>
            <a:ext cx="1844339" cy="183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0BB7D-5FA6-4221-B229-45A656E7D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2" y="3881417"/>
            <a:ext cx="1989429" cy="173648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F94CB83-9A58-4B8A-8760-9CB7ED1A2CC9}"/>
              </a:ext>
            </a:extLst>
          </p:cNvPr>
          <p:cNvSpPr txBox="1">
            <a:spLocks/>
          </p:cNvSpPr>
          <p:nvPr/>
        </p:nvSpPr>
        <p:spPr>
          <a:xfrm>
            <a:off x="189074" y="701337"/>
            <a:ext cx="2423604" cy="2973881"/>
          </a:xfrm>
          <a:prstGeom prst="rect">
            <a:avLst/>
          </a:prstGeom>
        </p:spPr>
        <p:txBody>
          <a:bodyPr/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2400" dirty="0"/>
          </a:p>
          <a:p>
            <a:pPr marL="0" indent="0" algn="ctr">
              <a:buNone/>
            </a:pPr>
            <a:r>
              <a:rPr lang="en-ZA" sz="2400" b="1" dirty="0">
                <a:solidFill>
                  <a:srgbClr val="8E1E25"/>
                </a:solidFill>
              </a:rPr>
              <a:t>Growth projections</a:t>
            </a:r>
          </a:p>
          <a:p>
            <a:pPr marL="0" indent="0" algn="ctr">
              <a:buNone/>
            </a:pPr>
            <a:endParaRPr lang="en-ZA" sz="2400" b="1" dirty="0">
              <a:solidFill>
                <a:srgbClr val="8E1E2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096EF1-4146-4420-8BFB-1F8B756A55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43" t="-425" r="36056" b="84554"/>
          <a:stretch/>
        </p:blipFill>
        <p:spPr>
          <a:xfrm>
            <a:off x="5994400" y="778935"/>
            <a:ext cx="2523067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4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B814-AB94-1640-B57D-4633934F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4:</a:t>
            </a:r>
            <a:br>
              <a:rPr lang="en-GB" dirty="0"/>
            </a:br>
            <a:r>
              <a:rPr lang="en-GB" dirty="0"/>
              <a:t>ANALYSE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8189-F442-0A48-912F-1BD9CD535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681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122988"/>
            <a:ext cx="21336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90667-295C-4548-A8F3-2AF8F8044C02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19539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E787-A45E-1546-B64A-6534787F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729DA-EB1E-E54D-A8F5-78985EAEF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4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1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E1D64B4-C053-E947-8DEA-416C2EC02206}"/>
              </a:ext>
            </a:extLst>
          </p:cNvPr>
          <p:cNvSpPr txBox="1">
            <a:spLocks/>
          </p:cNvSpPr>
          <p:nvPr/>
        </p:nvSpPr>
        <p:spPr>
          <a:xfrm>
            <a:off x="3798966" y="1027966"/>
            <a:ext cx="7194549" cy="5093855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342868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9072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76226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33381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430207" algn="l"/>
              </a:tabLst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00060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698469" algn="l"/>
              </a:tabLst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69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7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5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3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6204" lvl="1" indent="0">
              <a:buNone/>
            </a:pPr>
            <a:r>
              <a:rPr lang="en-GB" sz="2800" dirty="0"/>
              <a:t>Generate key insights using </a:t>
            </a:r>
          </a:p>
          <a:p>
            <a:pPr lvl="1">
              <a:spcBef>
                <a:spcPts val="1200"/>
              </a:spcBef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Total expenditure per time period</a:t>
            </a:r>
            <a:endParaRPr lang="en-ZA" sz="24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GB" sz="2400" dirty="0"/>
              <a:t>Trend analysis 		</a:t>
            </a:r>
            <a:endParaRPr lang="en-ZA" sz="2400" dirty="0"/>
          </a:p>
          <a:p>
            <a:pPr lvl="1"/>
            <a:r>
              <a:rPr lang="en-GB" sz="2400" dirty="0"/>
              <a:t>Growth projections </a:t>
            </a:r>
            <a:endParaRPr lang="en-ZA" sz="2400" dirty="0"/>
          </a:p>
          <a:p>
            <a:pPr lvl="1"/>
            <a:r>
              <a:rPr lang="en-GB" sz="2400" dirty="0"/>
              <a:t>Ranking 		</a:t>
            </a:r>
            <a:endParaRPr lang="en-ZA" sz="2400" dirty="0"/>
          </a:p>
          <a:p>
            <a:pPr lvl="1"/>
            <a:r>
              <a:rPr lang="en-GB" sz="2400" dirty="0"/>
              <a:t>Share analysis 		</a:t>
            </a:r>
            <a:endParaRPr lang="en-ZA" sz="2400" dirty="0"/>
          </a:p>
          <a:p>
            <a:pPr lvl="1"/>
            <a:r>
              <a:rPr lang="en-GB" sz="2400" dirty="0"/>
              <a:t>Pareto			</a:t>
            </a:r>
            <a:endParaRPr lang="en-ZA" sz="2400" dirty="0"/>
          </a:p>
          <a:p>
            <a:pPr lvl="1"/>
            <a:r>
              <a:rPr lang="en-GB" sz="2400" dirty="0"/>
              <a:t>Unit costs 		</a:t>
            </a:r>
            <a:endParaRPr lang="en-ZA" sz="2400" dirty="0"/>
          </a:p>
          <a:p>
            <a:pPr lvl="1"/>
            <a:r>
              <a:rPr lang="en-GB" sz="2400" dirty="0"/>
              <a:t>Benchmarking</a:t>
            </a:r>
            <a:endParaRPr lang="en-ZA" sz="2400" dirty="0"/>
          </a:p>
          <a:p>
            <a:pPr lvl="1"/>
            <a:r>
              <a:rPr lang="en-GB" sz="2400" dirty="0"/>
              <a:t>Regression analysis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BE25095-F789-2D44-96B2-1411B02600B9}"/>
              </a:ext>
            </a:extLst>
          </p:cNvPr>
          <p:cNvSpPr txBox="1">
            <a:spLocks/>
          </p:cNvSpPr>
          <p:nvPr/>
        </p:nvSpPr>
        <p:spPr>
          <a:xfrm>
            <a:off x="814290" y="258564"/>
            <a:ext cx="2605517" cy="1235638"/>
          </a:xfrm>
          <a:prstGeom prst="rect">
            <a:avLst/>
          </a:prstGeom>
        </p:spPr>
        <p:txBody>
          <a:bodyPr vert="horz" lIns="91432" tIns="45716" rIns="91432" bIns="45716" rtlCol="0" anchor="b">
            <a:normAutofit fontScale="97500"/>
          </a:bodyPr>
          <a:lstStyle>
            <a:lvl1pPr algn="l" defTabSz="45715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STEP 4: ANALYSE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CCC50E4-83DA-2749-95AB-5B313A5FBF78}"/>
              </a:ext>
            </a:extLst>
          </p:cNvPr>
          <p:cNvSpPr txBox="1">
            <a:spLocks/>
          </p:cNvSpPr>
          <p:nvPr/>
        </p:nvSpPr>
        <p:spPr>
          <a:xfrm>
            <a:off x="814290" y="1828034"/>
            <a:ext cx="2314393" cy="3276947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0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158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16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474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430207" algn="l"/>
              </a:tabLst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632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698469" algn="l"/>
              </a:tabLst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5790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8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6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3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the end of step 4 you will </a:t>
            </a:r>
            <a:r>
              <a:rPr lang="en-GB" sz="2400" dirty="0"/>
              <a:t>be able to derive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 insights 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expenditure</a:t>
            </a:r>
            <a:endParaRPr lang="en-GB" sz="2400" dirty="0"/>
          </a:p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lang="en-GB" sz="2400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CA2A5DBB-597A-4B61-B7E0-AA081C01C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954268"/>
              </p:ext>
            </p:extLst>
          </p:nvPr>
        </p:nvGraphicFramePr>
        <p:xfrm>
          <a:off x="559558" y="111513"/>
          <a:ext cx="11354536" cy="46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405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364302" y="7218282"/>
            <a:ext cx="832274" cy="357891"/>
          </a:xfrm>
        </p:spPr>
        <p:txBody>
          <a:bodyPr/>
          <a:lstStyle/>
          <a:p>
            <a:fld id="{31311CA2-5603-4F1C-8B97-F29961F83655}" type="slidenum">
              <a:rPr lang="en-ZA" sz="13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ZA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Key takeaway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5694D13-F7FA-45B0-AA36-A95DE90B0997}"/>
              </a:ext>
            </a:extLst>
          </p:cNvPr>
          <p:cNvSpPr txBox="1">
            <a:spLocks/>
          </p:cNvSpPr>
          <p:nvPr/>
        </p:nvSpPr>
        <p:spPr>
          <a:xfrm>
            <a:off x="465003" y="2898972"/>
            <a:ext cx="11014234" cy="955579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342868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9072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76226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33381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430207" algn="l"/>
              </a:tabLst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00060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698469" algn="l"/>
              </a:tabLst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69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7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5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3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6204" lvl="1" indent="0" algn="ctr">
              <a:buNone/>
            </a:pPr>
            <a:r>
              <a:rPr lang="en-GB" sz="2800" b="1" dirty="0"/>
              <a:t>Good analysis is the result of asking the </a:t>
            </a:r>
            <a:r>
              <a:rPr lang="en-GB" sz="2800" b="1" u="sng" dirty="0"/>
              <a:t>right questions </a:t>
            </a:r>
            <a:r>
              <a:rPr lang="en-GB" sz="2800" b="1" dirty="0"/>
              <a:t>and using the right </a:t>
            </a:r>
            <a:r>
              <a:rPr lang="en-GB" sz="2800" b="1" u="sng" dirty="0"/>
              <a:t>analytical techniques </a:t>
            </a:r>
            <a:r>
              <a:rPr lang="en-GB" sz="2800" b="1" dirty="0"/>
              <a:t>to answer the questions</a:t>
            </a:r>
            <a:endParaRPr lang="en-GB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4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4911E-F9CF-4878-8317-A0EC3B97D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364302" y="7218282"/>
            <a:ext cx="832274" cy="357891"/>
          </a:xfrm>
        </p:spPr>
        <p:txBody>
          <a:bodyPr/>
          <a:lstStyle/>
          <a:p>
            <a:fld id="{31311CA2-5603-4F1C-8B97-F29961F83655}" type="slidenum">
              <a:rPr lang="en-ZA" sz="13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ZA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Analysis starts with good questions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CB560-951F-4057-AB24-3382D093BB24}"/>
              </a:ext>
            </a:extLst>
          </p:cNvPr>
          <p:cNvSpPr txBox="1"/>
          <p:nvPr/>
        </p:nvSpPr>
        <p:spPr>
          <a:xfrm>
            <a:off x="429352" y="751455"/>
            <a:ext cx="4680000" cy="4080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Question of interest</a:t>
            </a:r>
            <a:endParaRPr lang="en-GB" sz="15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86E30-B674-4362-BFE9-5675ED893611}"/>
              </a:ext>
            </a:extLst>
          </p:cNvPr>
          <p:cNvSpPr txBox="1"/>
          <p:nvPr/>
        </p:nvSpPr>
        <p:spPr>
          <a:xfrm>
            <a:off x="429352" y="1154657"/>
            <a:ext cx="4680000" cy="54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r>
              <a:rPr lang="en-GB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total expenditure per time period?</a:t>
            </a:r>
          </a:p>
          <a:p>
            <a:r>
              <a:rPr lang="en-GB" sz="13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aggregate or expenditure item or bucket?</a:t>
            </a:r>
            <a:endParaRPr lang="en-GB" sz="13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428C9C-8AE4-4662-AE98-DD57760513C6}"/>
              </a:ext>
            </a:extLst>
          </p:cNvPr>
          <p:cNvSpPr txBox="1"/>
          <p:nvPr/>
        </p:nvSpPr>
        <p:spPr>
          <a:xfrm>
            <a:off x="429352" y="2034203"/>
            <a:ext cx="4680000" cy="446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At what rate is expenditure decreasing or increasing?</a:t>
            </a:r>
            <a:endParaRPr lang="en-GB" sz="13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515AE-6B59-454E-94D1-037D688D5F8B}"/>
              </a:ext>
            </a:extLst>
          </p:cNvPr>
          <p:cNvSpPr txBox="1"/>
          <p:nvPr/>
        </p:nvSpPr>
        <p:spPr>
          <a:xfrm>
            <a:off x="429352" y="3185468"/>
            <a:ext cx="4680000" cy="73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pPr lvl="0" defTabSz="457158">
              <a:defRPr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On what or where is the most and the least money spent on?</a:t>
            </a:r>
            <a:endParaRPr lang="en-GB" sz="13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5AED1-1D48-4F0D-8EE0-BCEAE38C7763}"/>
              </a:ext>
            </a:extLst>
          </p:cNvPr>
          <p:cNvSpPr txBox="1"/>
          <p:nvPr/>
        </p:nvSpPr>
        <p:spPr>
          <a:xfrm>
            <a:off x="429352" y="3918838"/>
            <a:ext cx="4680000" cy="892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pPr lvl="0" defTabSz="457158">
              <a:defRPr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What share of the total expenditure is spent on various expenditure buckets?</a:t>
            </a:r>
          </a:p>
          <a:p>
            <a:pPr lvl="0" defTabSz="457158">
              <a:defRPr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What is the implementation programme’s cost structure?</a:t>
            </a:r>
            <a:endParaRPr lang="en-GB" sz="13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45FD60-2B96-490A-8949-E7767AA12ECD}"/>
              </a:ext>
            </a:extLst>
          </p:cNvPr>
          <p:cNvGrpSpPr/>
          <p:nvPr/>
        </p:nvGrpSpPr>
        <p:grpSpPr>
          <a:xfrm>
            <a:off x="429352" y="4807379"/>
            <a:ext cx="4680000" cy="780986"/>
            <a:chOff x="429352" y="5118439"/>
            <a:chExt cx="4680000" cy="78098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9A1E24D-E31A-48B1-AB12-2A28B823454D}"/>
                </a:ext>
              </a:extLst>
            </p:cNvPr>
            <p:cNvSpPr txBox="1"/>
            <p:nvPr/>
          </p:nvSpPr>
          <p:spPr>
            <a:xfrm>
              <a:off x="429352" y="5118439"/>
              <a:ext cx="4680000" cy="396000"/>
            </a:xfrm>
            <a:prstGeom prst="rect">
              <a:avLst/>
            </a:prstGeom>
            <a:grpFill/>
            <a:ln>
              <a:noFill/>
              <a:prstDash val="solid"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Is the variation in expenditure across locations justifiable?</a:t>
              </a:r>
              <a:endParaRPr lang="en-GB" sz="1300" b="1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3ADFCD-9D6C-4FA7-80B7-06A41AB06330}"/>
                </a:ext>
              </a:extLst>
            </p:cNvPr>
            <p:cNvSpPr txBox="1"/>
            <p:nvPr/>
          </p:nvSpPr>
          <p:spPr>
            <a:xfrm>
              <a:off x="429352" y="5503425"/>
              <a:ext cx="4680000" cy="396000"/>
            </a:xfrm>
            <a:prstGeom prst="rect">
              <a:avLst/>
            </a:prstGeom>
            <a:grpFill/>
            <a:ln>
              <a:noFill/>
              <a:prstDash val="solid"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Is the expenditure on the implementation programme too high or too low?</a:t>
              </a:r>
              <a:endParaRPr lang="en-GB" sz="1300" b="1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4EA50CB-83C4-4C4A-ABCD-196B5DB2F15A}"/>
              </a:ext>
            </a:extLst>
          </p:cNvPr>
          <p:cNvSpPr txBox="1"/>
          <p:nvPr/>
        </p:nvSpPr>
        <p:spPr>
          <a:xfrm>
            <a:off x="429352" y="5552918"/>
            <a:ext cx="4680000" cy="77087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pPr lvl="0" defTabSz="457158">
              <a:defRPr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What is the relationship between expenditure and performance?</a:t>
            </a:r>
          </a:p>
          <a:p>
            <a:pPr defTabSz="457158">
              <a:defRPr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What are the key drivers of expenditure on the programme?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462164-F8A7-432F-A4D5-9B0F30DEA90E}"/>
              </a:ext>
            </a:extLst>
          </p:cNvPr>
          <p:cNvSpPr txBox="1"/>
          <p:nvPr/>
        </p:nvSpPr>
        <p:spPr>
          <a:xfrm>
            <a:off x="5379904" y="1131815"/>
            <a:ext cx="6480000" cy="5783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solid"/>
          </a:ln>
        </p:spPr>
        <p:txBody>
          <a:bodyPr wrap="square" rtlCol="0">
            <a:noAutofit/>
          </a:bodyPr>
          <a:lstStyle/>
          <a:p>
            <a:pPr lvl="0" defTabSz="457158">
              <a:defRPr/>
            </a:pPr>
            <a:r>
              <a:rPr lang="en-GB" sz="1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Summation using pivot tables</a:t>
            </a:r>
          </a:p>
          <a:p>
            <a:endParaRPr lang="en-GB" sz="1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BC8F50-6B36-4E52-835C-7318DD1E24C7}"/>
              </a:ext>
            </a:extLst>
          </p:cNvPr>
          <p:cNvSpPr txBox="1"/>
          <p:nvPr/>
        </p:nvSpPr>
        <p:spPr>
          <a:xfrm>
            <a:off x="5379904" y="1689807"/>
            <a:ext cx="6480000" cy="7907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olid"/>
          </a:ln>
        </p:spPr>
        <p:txBody>
          <a:bodyPr wrap="square" rtlCol="0">
            <a:no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Trend analysis</a:t>
            </a:r>
          </a:p>
          <a:p>
            <a:pPr marL="285750" lvl="0" indent="-285750" defTabSz="457158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Use Year on Year Growth Rate Formula</a:t>
            </a:r>
          </a:p>
          <a:p>
            <a:pPr marL="285750" lvl="0" indent="-285750" defTabSz="457158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Use Compound Annual Growth Rate Formula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EB2B53-E6F1-4812-B0EB-FA2A86BB4A7F}"/>
              </a:ext>
            </a:extLst>
          </p:cNvPr>
          <p:cNvSpPr txBox="1"/>
          <p:nvPr/>
        </p:nvSpPr>
        <p:spPr>
          <a:xfrm>
            <a:off x="5379904" y="3208220"/>
            <a:ext cx="6480000" cy="6924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</a:p>
          <a:p>
            <a:pPr marL="285750" lvl="0" indent="-285750" defTabSz="457158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Use of sort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Use of rank functions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456C2C-381F-43C9-8BFC-FFC2CBAD4181}"/>
              </a:ext>
            </a:extLst>
          </p:cNvPr>
          <p:cNvSpPr txBox="1"/>
          <p:nvPr/>
        </p:nvSpPr>
        <p:spPr>
          <a:xfrm>
            <a:off x="5379904" y="751455"/>
            <a:ext cx="6480000" cy="4080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Applicable analytical technique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5878AD-1177-472F-88C7-FC53C7196E33}"/>
              </a:ext>
            </a:extLst>
          </p:cNvPr>
          <p:cNvSpPr txBox="1"/>
          <p:nvPr/>
        </p:nvSpPr>
        <p:spPr>
          <a:xfrm>
            <a:off x="5379904" y="3918962"/>
            <a:ext cx="6480000" cy="8925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Share and </a:t>
            </a:r>
            <a:r>
              <a:rPr lang="en-GB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pareto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 analysis</a:t>
            </a:r>
          </a:p>
          <a:p>
            <a:pPr marL="285750" lvl="0" indent="-285750" defTabSz="457158">
              <a:buFont typeface="Arial" panose="020B0604020202020204" pitchFamily="34" charset="0"/>
              <a:buChar char="•"/>
              <a:defRPr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Use of percentage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Use of sort, percentage, sum, and conditional formatting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AA38DC-3C8B-429C-92BD-CA1A709D14EC}"/>
              </a:ext>
            </a:extLst>
          </p:cNvPr>
          <p:cNvSpPr txBox="1"/>
          <p:nvPr/>
        </p:nvSpPr>
        <p:spPr>
          <a:xfrm>
            <a:off x="5379904" y="4829397"/>
            <a:ext cx="6480000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Unit cost analysis</a:t>
            </a:r>
          </a:p>
          <a:p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</a:p>
          <a:p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28C9C7-1B42-45CF-9711-240653C70B55}"/>
              </a:ext>
            </a:extLst>
          </p:cNvPr>
          <p:cNvSpPr txBox="1"/>
          <p:nvPr/>
        </p:nvSpPr>
        <p:spPr>
          <a:xfrm>
            <a:off x="429352" y="2497478"/>
            <a:ext cx="4680000" cy="6924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What could future expenditure on the programme be? </a:t>
            </a:r>
            <a:endParaRPr lang="en-GB" sz="13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ACBFDA4-1C13-45C9-9F8E-5A358FB1ED28}"/>
              </a:ext>
            </a:extLst>
          </p:cNvPr>
          <p:cNvSpPr txBox="1"/>
          <p:nvPr/>
        </p:nvSpPr>
        <p:spPr>
          <a:xfrm>
            <a:off x="5379904" y="2497602"/>
            <a:ext cx="6480000" cy="6924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defTabSz="457158">
              <a:defRPr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Growth projections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Use of simple growth formula</a:t>
            </a:r>
          </a:p>
          <a:p>
            <a:pPr lvl="0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761DF-AE47-4CBA-98AC-CF0595691F61}"/>
              </a:ext>
            </a:extLst>
          </p:cNvPr>
          <p:cNvSpPr txBox="1"/>
          <p:nvPr/>
        </p:nvSpPr>
        <p:spPr>
          <a:xfrm>
            <a:off x="429352" y="1689807"/>
            <a:ext cx="4680000" cy="446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Is expenditure on the programme decreasing or increasing?</a:t>
            </a:r>
            <a:endParaRPr lang="en-GB" sz="13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E9EB6E4-047A-45E4-902C-E5C8CF0C6799}"/>
              </a:ext>
            </a:extLst>
          </p:cNvPr>
          <p:cNvSpPr txBox="1"/>
          <p:nvPr/>
        </p:nvSpPr>
        <p:spPr>
          <a:xfrm>
            <a:off x="5379904" y="5631300"/>
            <a:ext cx="6480000" cy="6924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Regression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X-Y scatter graph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F7046-0923-4BD2-83DA-7E8603A11546}"/>
              </a:ext>
            </a:extLst>
          </p:cNvPr>
          <p:cNvSpPr txBox="1"/>
          <p:nvPr/>
        </p:nvSpPr>
        <p:spPr>
          <a:xfrm rot="16200000">
            <a:off x="-687628" y="5239347"/>
            <a:ext cx="1819162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Probing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458A0E-B2D0-41D7-A7A1-DBE89D9FB82A}"/>
              </a:ext>
            </a:extLst>
          </p:cNvPr>
          <p:cNvSpPr txBox="1"/>
          <p:nvPr/>
        </p:nvSpPr>
        <p:spPr>
          <a:xfrm rot="16200000">
            <a:off x="-1807464" y="2636539"/>
            <a:ext cx="4077942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Descriptive </a:t>
            </a:r>
          </a:p>
        </p:txBody>
      </p:sp>
    </p:spTree>
    <p:extLst>
      <p:ext uri="{BB962C8B-B14F-4D97-AF65-F5344CB8AC3E}">
        <p14:creationId xmlns:p14="http://schemas.microsoft.com/office/powerpoint/2010/main" val="20553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E787-A45E-1546-B64A-6534787F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Descriptive QUESTIONS AND ASSOCIATED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729DA-EB1E-E54D-A8F5-78985EAEF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8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646FD-C3B3-4C31-9695-DD53DAB4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461" y="396536"/>
            <a:ext cx="9267104" cy="544827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Trend analysis = collecting and displaying information in order to spot a pattern</a:t>
            </a:r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r>
              <a:rPr lang="en-ZA" sz="1800" b="1" dirty="0">
                <a:solidFill>
                  <a:srgbClr val="8E1E25"/>
                </a:solidFill>
              </a:rPr>
              <a:t>Why we do it? </a:t>
            </a:r>
          </a:p>
          <a:p>
            <a:r>
              <a:rPr lang="en-GB" sz="1800" dirty="0"/>
              <a:t>To identify the trajectory of expenditure</a:t>
            </a:r>
          </a:p>
          <a:p>
            <a:pPr lvl="1"/>
            <a:r>
              <a:rPr lang="en-GB" sz="1800" dirty="0"/>
              <a:t>Is it increasing or decreasing? </a:t>
            </a:r>
          </a:p>
          <a:p>
            <a:pPr lvl="1"/>
            <a:r>
              <a:rPr lang="en-GB" sz="1800" dirty="0"/>
              <a:t>What rate is it increasing or decreasing?</a:t>
            </a:r>
          </a:p>
          <a:p>
            <a:r>
              <a:rPr lang="en-GB" sz="1800" dirty="0"/>
              <a:t>To have a basis to predict future expenditure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b="1" dirty="0">
                <a:solidFill>
                  <a:srgbClr val="8E1E25"/>
                </a:solidFill>
              </a:rPr>
              <a:t>How to do it?</a:t>
            </a:r>
          </a:p>
          <a:p>
            <a:r>
              <a:rPr lang="en-GB" sz="1800" dirty="0"/>
              <a:t>Present data in chronological order – using a pivot table</a:t>
            </a:r>
          </a:p>
          <a:p>
            <a:pPr marL="362720" lvl="3"/>
            <a:r>
              <a:rPr lang="en-GB" dirty="0"/>
              <a:t>Use the year on year growth formula – g = </a:t>
            </a:r>
            <a:r>
              <a:rPr lang="en-GB" dirty="0" err="1"/>
              <a:t>Y</a:t>
            </a:r>
            <a:r>
              <a:rPr lang="en-GB" baseline="-25000" dirty="0" err="1"/>
              <a:t>n</a:t>
            </a:r>
            <a:r>
              <a:rPr lang="en-GB" baseline="-25000" dirty="0"/>
              <a:t>  </a:t>
            </a:r>
            <a:r>
              <a:rPr lang="en-GB" dirty="0"/>
              <a:t>/  Y</a:t>
            </a:r>
            <a:r>
              <a:rPr lang="en-GB" baseline="-25000" dirty="0"/>
              <a:t>n-1 </a:t>
            </a:r>
            <a:r>
              <a:rPr lang="en-GB" dirty="0"/>
              <a:t>- 1</a:t>
            </a:r>
          </a:p>
          <a:p>
            <a:pPr marL="362720" lvl="3"/>
            <a:r>
              <a:rPr lang="en-GB" dirty="0"/>
              <a:t>Use Compound Annual Growth Rate (CAGR) formula</a:t>
            </a:r>
          </a:p>
          <a:p>
            <a:pPr marL="750628" lvl="4"/>
            <a:r>
              <a:rPr lang="en-GB" sz="1800" dirty="0"/>
              <a:t>CAGR = (</a:t>
            </a:r>
            <a:r>
              <a:rPr lang="en-GB" sz="1800" dirty="0" err="1"/>
              <a:t>Y</a:t>
            </a:r>
            <a:r>
              <a:rPr lang="en-GB" sz="1800" baseline="-25000" dirty="0" err="1"/>
              <a:t>n</a:t>
            </a:r>
            <a:r>
              <a:rPr lang="en-GB" sz="1800" baseline="-25000" dirty="0"/>
              <a:t> </a:t>
            </a:r>
            <a:r>
              <a:rPr lang="en-GB" sz="1800" dirty="0"/>
              <a:t>/ Y</a:t>
            </a:r>
            <a:r>
              <a:rPr lang="en-GB" sz="1800" baseline="-25000" dirty="0"/>
              <a:t>1</a:t>
            </a:r>
            <a:r>
              <a:rPr lang="en-GB" sz="1800" dirty="0"/>
              <a:t>)^</a:t>
            </a:r>
            <a:r>
              <a:rPr lang="en-GB" sz="1800" baseline="30000" dirty="0"/>
              <a:t>(1/(N-1))  </a:t>
            </a:r>
            <a:r>
              <a:rPr lang="en-GB" sz="1800" dirty="0"/>
              <a:t>- 1</a:t>
            </a:r>
          </a:p>
          <a:p>
            <a:pPr marL="750628" lvl="4"/>
            <a:endParaRPr lang="en-GB" sz="1800" dirty="0"/>
          </a:p>
          <a:p>
            <a:pPr marL="0" lvl="3" indent="0">
              <a:buNone/>
            </a:pPr>
            <a:r>
              <a:rPr lang="en-GB" b="1" dirty="0">
                <a:solidFill>
                  <a:srgbClr val="8E1E25"/>
                </a:solidFill>
              </a:rPr>
              <a:t>Caution</a:t>
            </a:r>
          </a:p>
          <a:p>
            <a:pPr marL="362720" lvl="3"/>
            <a:r>
              <a:rPr lang="en-GB" dirty="0"/>
              <a:t>Always use CAGR to work out the average annual growth across multiple years</a:t>
            </a:r>
          </a:p>
          <a:p>
            <a:pPr marL="750628" lvl="4"/>
            <a:r>
              <a:rPr lang="en-GB" sz="1800" dirty="0"/>
              <a:t>Caters for compounding effects</a:t>
            </a:r>
          </a:p>
          <a:p>
            <a:pPr marL="750628" lvl="4"/>
            <a:r>
              <a:rPr lang="en-GB" sz="1800" dirty="0"/>
              <a:t>Correctly averages out positive and negative year on year growth rate.</a:t>
            </a:r>
          </a:p>
          <a:p>
            <a:pPr marL="362720" lvl="3"/>
            <a:endParaRPr lang="en-GB" dirty="0"/>
          </a:p>
          <a:p>
            <a:endParaRPr lang="en-GB" sz="1800" dirty="0"/>
          </a:p>
          <a:p>
            <a:endParaRPr lang="en-ZA" sz="1800" dirty="0"/>
          </a:p>
          <a:p>
            <a:endParaRPr lang="en-ZA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145" y="1194396"/>
            <a:ext cx="2299316" cy="2973881"/>
          </a:xfrm>
        </p:spPr>
        <p:txBody>
          <a:bodyPr/>
          <a:lstStyle/>
          <a:p>
            <a:r>
              <a:rPr lang="en-ZA" dirty="0"/>
              <a:t>Trend analysis </a:t>
            </a:r>
          </a:p>
        </p:txBody>
      </p:sp>
    </p:spTree>
    <p:extLst>
      <p:ext uri="{BB962C8B-B14F-4D97-AF65-F5344CB8AC3E}">
        <p14:creationId xmlns:p14="http://schemas.microsoft.com/office/powerpoint/2010/main" val="21881903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6C36"/>
      </a:accent1>
      <a:accent2>
        <a:srgbClr val="D3B052"/>
      </a:accent2>
      <a:accent3>
        <a:srgbClr val="8E1E2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2.xml><?xml version="1.0" encoding="utf-8"?>
<a:theme xmlns:a="http://schemas.openxmlformats.org/drawingml/2006/main" name="2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6C36"/>
      </a:accent1>
      <a:accent2>
        <a:srgbClr val="D3B052"/>
      </a:accent2>
      <a:accent3>
        <a:srgbClr val="8E1E2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96867530E964BB8C2BAD600ADF732" ma:contentTypeVersion="2" ma:contentTypeDescription="Create a new document." ma:contentTypeScope="" ma:versionID="5262bff8fa188cac1fbdfa4eb828ec9a">
  <xsd:schema xmlns:xsd="http://www.w3.org/2001/XMLSchema" xmlns:xs="http://www.w3.org/2001/XMLSchema" xmlns:p="http://schemas.microsoft.com/office/2006/metadata/properties" xmlns:ns2="4f6a6593-3f1a-45db-9fbb-7c2fe78d580d" targetNamespace="http://schemas.microsoft.com/office/2006/metadata/properties" ma:root="true" ma:fieldsID="b14ed4e80aee148ea89719136c6cfe09" ns2:_="">
    <xsd:import namespace="4f6a6593-3f1a-45db-9fbb-7c2fe78d58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a6593-3f1a-45db-9fbb-7c2fe78d5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8E50A4-34F9-4DC6-8EB0-38C2C9103D72}"/>
</file>

<file path=customXml/itemProps2.xml><?xml version="1.0" encoding="utf-8"?>
<ds:datastoreItem xmlns:ds="http://schemas.openxmlformats.org/officeDocument/2006/customXml" ds:itemID="{8B98C614-A41C-49B9-9B65-75827C5CCA1A}"/>
</file>

<file path=customXml/itemProps3.xml><?xml version="1.0" encoding="utf-8"?>
<ds:datastoreItem xmlns:ds="http://schemas.openxmlformats.org/officeDocument/2006/customXml" ds:itemID="{B4B4E4E8-B99F-43DF-96AE-D04FA604DAEE}"/>
</file>

<file path=docProps/app.xml><?xml version="1.0" encoding="utf-8"?>
<Properties xmlns="http://schemas.openxmlformats.org/officeDocument/2006/extended-properties" xmlns:vt="http://schemas.openxmlformats.org/officeDocument/2006/docPropsVTypes">
  <Template>GTAC PER Training Template</Template>
  <TotalTime>5747</TotalTime>
  <Words>1938</Words>
  <Application>Microsoft Office PowerPoint</Application>
  <PresentationFormat>Widescreen</PresentationFormat>
  <Paragraphs>347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Wingdings</vt:lpstr>
      <vt:lpstr>1_Office Theme</vt:lpstr>
      <vt:lpstr>2_Office Theme</vt:lpstr>
      <vt:lpstr>SPENDING REVIEWS</vt:lpstr>
      <vt:lpstr>How to do an expenditure analysis?</vt:lpstr>
      <vt:lpstr>STEP 4: ANALYSE</vt:lpstr>
      <vt:lpstr>introduction</vt:lpstr>
      <vt:lpstr>PowerPoint Presentation</vt:lpstr>
      <vt:lpstr>Key takeaway</vt:lpstr>
      <vt:lpstr>Analysis starts with good questions</vt:lpstr>
      <vt:lpstr>Descriptive QUESTIONS AND ASSOCIATED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SPENDING REVIEWS</vt:lpstr>
      <vt:lpstr>Today we will walk you through how to: </vt:lpstr>
      <vt:lpstr>Why we use these functions?</vt:lpstr>
      <vt:lpstr>These tips will help you complete tables 1 to 5 of your expenditure analysis step.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ASSESSMENT AND NEW POLICY COSTING COURSE</dc:title>
  <dc:creator>Ronette Engela</dc:creator>
  <cp:lastModifiedBy>Mbali Buthelezi</cp:lastModifiedBy>
  <cp:revision>362</cp:revision>
  <cp:lastPrinted>2019-05-28T07:03:44Z</cp:lastPrinted>
  <dcterms:created xsi:type="dcterms:W3CDTF">2019-03-14T08:21:11Z</dcterms:created>
  <dcterms:modified xsi:type="dcterms:W3CDTF">2021-11-09T11:29:01Z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0x01010077A96867530E964BB8C2BAD600ADF732</vt:lpwstr>
  </property>
</Properties>
</file>