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1245" r:id="rId2"/>
    <p:sldId id="1117" r:id="rId3"/>
    <p:sldId id="1233" r:id="rId4"/>
    <p:sldId id="1221" r:id="rId5"/>
    <p:sldId id="1176" r:id="rId6"/>
    <p:sldId id="1222" r:id="rId7"/>
    <p:sldId id="1223" r:id="rId8"/>
    <p:sldId id="1224" r:id="rId9"/>
    <p:sldId id="1225" r:id="rId10"/>
    <p:sldId id="1184" r:id="rId11"/>
    <p:sldId id="1226" r:id="rId12"/>
    <p:sldId id="1241" r:id="rId13"/>
    <p:sldId id="1230" r:id="rId14"/>
    <p:sldId id="1231" r:id="rId15"/>
    <p:sldId id="1251" r:id="rId16"/>
    <p:sldId id="1252" r:id="rId17"/>
    <p:sldId id="1253" r:id="rId18"/>
    <p:sldId id="1246" r:id="rId19"/>
    <p:sldId id="420" r:id="rId20"/>
    <p:sldId id="421" r:id="rId21"/>
  </p:sldIdLst>
  <p:sldSz cx="12192000" cy="6858000"/>
  <p:notesSz cx="681355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73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 id="2" name="Mehleli Mpofu" initials="MM" lastIdx="49" clrIdx="1">
    <p:extLst>
      <p:ext uri="{19B8F6BF-5375-455C-9EA6-DF929625EA0E}">
        <p15:presenceInfo xmlns:p15="http://schemas.microsoft.com/office/powerpoint/2012/main" userId="bc4f0738fda063fa" providerId="Windows Live"/>
      </p:ext>
    </p:extLst>
  </p:cmAuthor>
  <p:cmAuthor id="3" name="K H" initials="KH" lastIdx="15" clrIdx="2">
    <p:extLst>
      <p:ext uri="{19B8F6BF-5375-455C-9EA6-DF929625EA0E}">
        <p15:presenceInfo xmlns:p15="http://schemas.microsoft.com/office/powerpoint/2012/main" userId="K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846"/>
    <a:srgbClr val="12A20E"/>
    <a:srgbClr val="59876D"/>
    <a:srgbClr val="0B6C36"/>
    <a:srgbClr val="8E1E25"/>
    <a:srgbClr val="D3B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87327" autoAdjust="0"/>
  </p:normalViewPr>
  <p:slideViewPr>
    <p:cSldViewPr snapToGrid="0" showGuides="1">
      <p:cViewPr varScale="1">
        <p:scale>
          <a:sx n="86" d="100"/>
          <a:sy n="86" d="100"/>
        </p:scale>
        <p:origin x="562" y="58"/>
      </p:cViewPr>
      <p:guideLst>
        <p:guide orient="horz" pos="3589"/>
        <p:guide pos="7310"/>
      </p:guideLst>
    </p:cSldViewPr>
  </p:slideViewPr>
  <p:notesTextViewPr>
    <p:cViewPr>
      <p:scale>
        <a:sx n="1" d="1"/>
        <a:sy n="1" d="1"/>
      </p:scale>
      <p:origin x="0" y="0"/>
    </p:cViewPr>
  </p:notesTextViewPr>
  <p:sorterViewPr>
    <p:cViewPr varScale="1">
      <p:scale>
        <a:sx n="1" d="1"/>
        <a:sy n="1" d="1"/>
      </p:scale>
      <p:origin x="0" y="-6136"/>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custLinFactNeighborX="-18795" custLinFactNeighborY="59569">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0" y="0"/>
          <a:ext cx="2702800" cy="783099"/>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0" y="0"/>
        <a:ext cx="2507025" cy="783099"/>
      </dsp:txXfrm>
    </dsp:sp>
    <dsp:sp modelId="{6A0B54D4-54DB-B746-9E1D-3BE66FF6DBFB}">
      <dsp:nvSpPr>
        <dsp:cNvPr id="0" name=""/>
        <dsp:cNvSpPr/>
      </dsp:nvSpPr>
      <dsp:spPr>
        <a:xfrm>
          <a:off x="2163626" y="0"/>
          <a:ext cx="2702800" cy="783099"/>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555176" y="0"/>
        <a:ext cx="1919701" cy="783099"/>
      </dsp:txXfrm>
    </dsp:sp>
    <dsp:sp modelId="{3A6D03CE-C98A-E947-8FD8-4FE792E419D9}">
      <dsp:nvSpPr>
        <dsp:cNvPr id="0" name=""/>
        <dsp:cNvSpPr/>
      </dsp:nvSpPr>
      <dsp:spPr>
        <a:xfrm>
          <a:off x="4339441" y="0"/>
          <a:ext cx="2702800" cy="783099"/>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730991" y="0"/>
        <a:ext cx="1919701" cy="783099"/>
      </dsp:txXfrm>
    </dsp:sp>
    <dsp:sp modelId="{416B6391-ACF2-DD45-A46A-98F44B8B5485}">
      <dsp:nvSpPr>
        <dsp:cNvPr id="0" name=""/>
        <dsp:cNvSpPr/>
      </dsp:nvSpPr>
      <dsp:spPr>
        <a:xfrm>
          <a:off x="6488108" y="0"/>
          <a:ext cx="2702800" cy="783099"/>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879658" y="0"/>
        <a:ext cx="1919701" cy="783099"/>
      </dsp:txXfrm>
    </dsp:sp>
    <dsp:sp modelId="{C3D43657-441C-1E4A-9F28-6E0126C0C267}">
      <dsp:nvSpPr>
        <dsp:cNvPr id="0" name=""/>
        <dsp:cNvSpPr/>
      </dsp:nvSpPr>
      <dsp:spPr>
        <a:xfrm>
          <a:off x="8650349" y="0"/>
          <a:ext cx="2702800" cy="783099"/>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9041899" y="0"/>
        <a:ext cx="1919701" cy="78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1386" y="0"/>
          <a:ext cx="2702800" cy="465155"/>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1386" y="0"/>
        <a:ext cx="2586511" cy="465155"/>
      </dsp:txXfrm>
    </dsp:sp>
    <dsp:sp modelId="{6A0B54D4-54DB-B746-9E1D-3BE66FF6DBFB}">
      <dsp:nvSpPr>
        <dsp:cNvPr id="0" name=""/>
        <dsp:cNvSpPr/>
      </dsp:nvSpPr>
      <dsp:spPr>
        <a:xfrm>
          <a:off x="2163626" y="0"/>
          <a:ext cx="2702800" cy="465155"/>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396204" y="0"/>
        <a:ext cx="2237645" cy="465155"/>
      </dsp:txXfrm>
    </dsp:sp>
    <dsp:sp modelId="{3A6D03CE-C98A-E947-8FD8-4FE792E419D9}">
      <dsp:nvSpPr>
        <dsp:cNvPr id="0" name=""/>
        <dsp:cNvSpPr/>
      </dsp:nvSpPr>
      <dsp:spPr>
        <a:xfrm>
          <a:off x="4339441" y="0"/>
          <a:ext cx="2702800" cy="465155"/>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572019" y="0"/>
        <a:ext cx="2237645" cy="465155"/>
      </dsp:txXfrm>
    </dsp:sp>
    <dsp:sp modelId="{416B6391-ACF2-DD45-A46A-98F44B8B5485}">
      <dsp:nvSpPr>
        <dsp:cNvPr id="0" name=""/>
        <dsp:cNvSpPr/>
      </dsp:nvSpPr>
      <dsp:spPr>
        <a:xfrm>
          <a:off x="6488108" y="0"/>
          <a:ext cx="2702800" cy="465155"/>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720686" y="0"/>
        <a:ext cx="2237645" cy="465155"/>
      </dsp:txXfrm>
    </dsp:sp>
    <dsp:sp modelId="{C3D43657-441C-1E4A-9F28-6E0126C0C267}">
      <dsp:nvSpPr>
        <dsp:cNvPr id="0" name=""/>
        <dsp:cNvSpPr/>
      </dsp:nvSpPr>
      <dsp:spPr>
        <a:xfrm>
          <a:off x="8650349" y="0"/>
          <a:ext cx="2702800" cy="465155"/>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8882927" y="0"/>
        <a:ext cx="2237645" cy="46515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52538" cy="499012"/>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59435" y="0"/>
            <a:ext cx="2952538" cy="499012"/>
          </a:xfrm>
          <a:prstGeom prst="rect">
            <a:avLst/>
          </a:prstGeom>
        </p:spPr>
        <p:txBody>
          <a:bodyPr vert="horz" lIns="91440" tIns="45720" rIns="91440" bIns="45720" rtlCol="0"/>
          <a:lstStyle>
            <a:lvl1pPr algn="r">
              <a:defRPr sz="1200"/>
            </a:lvl1pPr>
          </a:lstStyle>
          <a:p>
            <a:fld id="{2B47C828-60AB-443F-9E45-D7B2D07C1DD4}" type="datetimeFigureOut">
              <a:rPr lang="en-ZA" smtClean="0"/>
              <a:t>2021/11/09</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9446678"/>
            <a:ext cx="2952538" cy="499011"/>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59435" y="9446678"/>
            <a:ext cx="2952538" cy="499011"/>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538"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9435" y="0"/>
            <a:ext cx="2952538" cy="499012"/>
          </a:xfrm>
          <a:prstGeom prst="rect">
            <a:avLst/>
          </a:prstGeom>
        </p:spPr>
        <p:txBody>
          <a:bodyPr vert="horz" lIns="91440" tIns="45720" rIns="91440" bIns="45720" rtlCol="0"/>
          <a:lstStyle>
            <a:lvl1pPr algn="r">
              <a:defRPr sz="1200"/>
            </a:lvl1pPr>
          </a:lstStyle>
          <a:p>
            <a:fld id="{AED3D705-2DC0-4ED5-A781-AC75E4F22CFA}" type="datetimeFigureOut">
              <a:rPr lang="en-US" smtClean="0"/>
              <a:t>11/9/2021</a:t>
            </a:fld>
            <a:endParaRPr lang="en-US"/>
          </a:p>
        </p:txBody>
      </p:sp>
      <p:sp>
        <p:nvSpPr>
          <p:cNvPr id="4" name="Slide Image Placeholder 3"/>
          <p:cNvSpPr>
            <a:spLocks noGrp="1" noRot="1" noChangeAspect="1"/>
          </p:cNvSpPr>
          <p:nvPr>
            <p:ph type="sldImg" idx="2"/>
          </p:nvPr>
        </p:nvSpPr>
        <p:spPr>
          <a:xfrm>
            <a:off x="422275"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355" y="4786362"/>
            <a:ext cx="545084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52538" cy="499011"/>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59435" y="9446678"/>
            <a:ext cx="2952538" cy="499011"/>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207038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raw data of BAS from Limpopo / Mpumalanga for FY 2017/18</a:t>
            </a:r>
          </a:p>
          <a:p>
            <a:r>
              <a:rPr lang="en-GB" dirty="0"/>
              <a:t>Open “</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15</a:t>
            </a:fld>
            <a:endParaRPr lang="en-US"/>
          </a:p>
        </p:txBody>
      </p:sp>
    </p:spTree>
    <p:extLst>
      <p:ext uri="{BB962C8B-B14F-4D97-AF65-F5344CB8AC3E}">
        <p14:creationId xmlns:p14="http://schemas.microsoft.com/office/powerpoint/2010/main" val="251225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raw data of BAS from Limpopo / Mpumalanga for FY 2017/18</a:t>
            </a:r>
          </a:p>
          <a:p>
            <a:r>
              <a:rPr lang="en-GB" dirty="0"/>
              <a:t>Open “</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16</a:t>
            </a:fld>
            <a:endParaRPr lang="en-US"/>
          </a:p>
        </p:txBody>
      </p:sp>
    </p:spTree>
    <p:extLst>
      <p:ext uri="{BB962C8B-B14F-4D97-AF65-F5344CB8AC3E}">
        <p14:creationId xmlns:p14="http://schemas.microsoft.com/office/powerpoint/2010/main" val="259528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raw data of BAS from Limpopo / Mpumalanga for FY 2017/18</a:t>
            </a:r>
          </a:p>
          <a:p>
            <a:r>
              <a:rPr lang="en-GB" dirty="0"/>
              <a:t>Open “</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17</a:t>
            </a:fld>
            <a:endParaRPr lang="en-US"/>
          </a:p>
        </p:txBody>
      </p:sp>
    </p:spTree>
    <p:extLst>
      <p:ext uri="{BB962C8B-B14F-4D97-AF65-F5344CB8AC3E}">
        <p14:creationId xmlns:p14="http://schemas.microsoft.com/office/powerpoint/2010/main" val="57728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19</a:t>
            </a:fld>
            <a:endParaRPr lang="en-US"/>
          </a:p>
        </p:txBody>
      </p:sp>
    </p:spTree>
    <p:extLst>
      <p:ext uri="{BB962C8B-B14F-4D97-AF65-F5344CB8AC3E}">
        <p14:creationId xmlns:p14="http://schemas.microsoft.com/office/powerpoint/2010/main" val="266304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20</a:t>
            </a:fld>
            <a:endParaRPr lang="en-US"/>
          </a:p>
        </p:txBody>
      </p:sp>
    </p:spTree>
    <p:extLst>
      <p:ext uri="{BB962C8B-B14F-4D97-AF65-F5344CB8AC3E}">
        <p14:creationId xmlns:p14="http://schemas.microsoft.com/office/powerpoint/2010/main" val="24433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a:t>
            </a:fld>
            <a:endParaRPr lang="en-US"/>
          </a:p>
        </p:txBody>
      </p:sp>
    </p:spTree>
    <p:extLst>
      <p:ext uri="{BB962C8B-B14F-4D97-AF65-F5344CB8AC3E}">
        <p14:creationId xmlns:p14="http://schemas.microsoft.com/office/powerpoint/2010/main" val="352070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2562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376112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a:t>Exception – </a:t>
            </a:r>
            <a:r>
              <a:rPr lang="en-ZA" baseline="0" dirty="0" err="1"/>
              <a:t>e.g</a:t>
            </a:r>
            <a:r>
              <a:rPr lang="en-ZA" baseline="0" dirty="0"/>
              <a:t> DAF no points of entry spending. But staff biggest expenditure and had staff numbers per entry point</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4329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this links to next </a:t>
            </a:r>
            <a:r>
              <a:rPr lang="en-ZA" dirty="0" err="1"/>
              <a:t>moduel</a:t>
            </a:r>
            <a:r>
              <a:rPr lang="en-ZA" dirty="0"/>
              <a:t> (looking forward)</a:t>
            </a:r>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10</a:t>
            </a:fld>
            <a:endParaRPr lang="en-US"/>
          </a:p>
        </p:txBody>
      </p:sp>
    </p:spTree>
    <p:extLst>
      <p:ext uri="{BB962C8B-B14F-4D97-AF65-F5344CB8AC3E}">
        <p14:creationId xmlns:p14="http://schemas.microsoft.com/office/powerpoint/2010/main" val="348702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2 / 3 expenditure…</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12</a:t>
            </a:fld>
            <a:endParaRPr lang="en-US"/>
          </a:p>
        </p:txBody>
      </p:sp>
    </p:spTree>
    <p:extLst>
      <p:ext uri="{BB962C8B-B14F-4D97-AF65-F5344CB8AC3E}">
        <p14:creationId xmlns:p14="http://schemas.microsoft.com/office/powerpoint/2010/main" val="340558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13</a:t>
            </a:fld>
            <a:endParaRPr lang="en-US"/>
          </a:p>
        </p:txBody>
      </p:sp>
    </p:spTree>
    <p:extLst>
      <p:ext uri="{BB962C8B-B14F-4D97-AF65-F5344CB8AC3E}">
        <p14:creationId xmlns:p14="http://schemas.microsoft.com/office/powerpoint/2010/main" val="34913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14</a:t>
            </a:fld>
            <a:endParaRPr lang="en-US"/>
          </a:p>
        </p:txBody>
      </p:sp>
    </p:spTree>
    <p:extLst>
      <p:ext uri="{BB962C8B-B14F-4D97-AF65-F5344CB8AC3E}">
        <p14:creationId xmlns:p14="http://schemas.microsoft.com/office/powerpoint/2010/main" val="403200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userDrawn="1"/>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8383"/>
            <a:ext cx="12191999" cy="6837956"/>
          </a:xfrm>
          <a:prstGeom prst="rect">
            <a:avLst/>
          </a:prstGeom>
        </p:spPr>
      </p:pic>
      <p:sp>
        <p:nvSpPr>
          <p:cNvPr id="2" name="Title 1"/>
          <p:cNvSpPr>
            <a:spLocks noGrp="1"/>
          </p:cNvSpPr>
          <p:nvPr>
            <p:ph type="title"/>
          </p:nvPr>
        </p:nvSpPr>
        <p:spPr>
          <a:xfrm>
            <a:off x="963084" y="1687508"/>
            <a:ext cx="10363200" cy="1362075"/>
          </a:xfrm>
        </p:spPr>
        <p:txBody>
          <a:bodyPr anchor="ctr" anchorCtr="0">
            <a:normAutofit/>
          </a:bodyPr>
          <a:lstStyle>
            <a:lvl1pPr algn="ctr">
              <a:defRPr sz="2962" b="1" cap="all">
                <a:solidFill>
                  <a:srgbClr val="8B0E18"/>
                </a:solidFill>
              </a:defRPr>
            </a:lvl1pPr>
          </a:lstStyle>
          <a:p>
            <a:r>
              <a:rPr lang="en-US" dirty="0"/>
              <a:t>Click to edit Master title style</a:t>
            </a:r>
          </a:p>
        </p:txBody>
      </p:sp>
      <p:sp>
        <p:nvSpPr>
          <p:cNvPr id="3" name="Text Placeholder 2"/>
          <p:cNvSpPr>
            <a:spLocks noGrp="1"/>
          </p:cNvSpPr>
          <p:nvPr>
            <p:ph type="body" idx="1"/>
          </p:nvPr>
        </p:nvSpPr>
        <p:spPr>
          <a:xfrm>
            <a:off x="963084" y="141915"/>
            <a:ext cx="10363200" cy="1500187"/>
          </a:xfrm>
        </p:spPr>
        <p:txBody>
          <a:bodyPr anchor="b"/>
          <a:lstStyle>
            <a:lvl1pPr marL="0" indent="0" algn="ctr">
              <a:buNone/>
              <a:defRPr sz="2116">
                <a:solidFill>
                  <a:schemeClr val="tx1"/>
                </a:solidFill>
              </a:defRPr>
            </a:lvl1pPr>
            <a:lvl2pPr marL="483582" indent="0">
              <a:buNone/>
              <a:defRPr sz="1904">
                <a:solidFill>
                  <a:schemeClr val="tx1">
                    <a:tint val="75000"/>
                  </a:schemeClr>
                </a:solidFill>
              </a:defRPr>
            </a:lvl2pPr>
            <a:lvl3pPr marL="967163" indent="0">
              <a:buNone/>
              <a:defRPr sz="1692">
                <a:solidFill>
                  <a:schemeClr val="tx1">
                    <a:tint val="75000"/>
                  </a:schemeClr>
                </a:solidFill>
              </a:defRPr>
            </a:lvl3pPr>
            <a:lvl4pPr marL="1450745" indent="0">
              <a:buNone/>
              <a:defRPr sz="1481">
                <a:solidFill>
                  <a:schemeClr val="tx1">
                    <a:tint val="75000"/>
                  </a:schemeClr>
                </a:solidFill>
              </a:defRPr>
            </a:lvl4pPr>
            <a:lvl5pPr marL="1934327" indent="0">
              <a:buNone/>
              <a:defRPr sz="1481">
                <a:solidFill>
                  <a:schemeClr val="tx1">
                    <a:tint val="75000"/>
                  </a:schemeClr>
                </a:solidFill>
              </a:defRPr>
            </a:lvl5pPr>
            <a:lvl6pPr marL="2417909" indent="0">
              <a:buNone/>
              <a:defRPr sz="1481">
                <a:solidFill>
                  <a:schemeClr val="tx1">
                    <a:tint val="75000"/>
                  </a:schemeClr>
                </a:solidFill>
              </a:defRPr>
            </a:lvl6pPr>
            <a:lvl7pPr marL="2901490" indent="0">
              <a:buNone/>
              <a:defRPr sz="1481">
                <a:solidFill>
                  <a:schemeClr val="tx1">
                    <a:tint val="75000"/>
                  </a:schemeClr>
                </a:solidFill>
              </a:defRPr>
            </a:lvl7pPr>
            <a:lvl8pPr marL="3385072" indent="0">
              <a:buNone/>
              <a:defRPr sz="1481">
                <a:solidFill>
                  <a:schemeClr val="tx1">
                    <a:tint val="75000"/>
                  </a:schemeClr>
                </a:solidFill>
              </a:defRPr>
            </a:lvl8pPr>
            <a:lvl9pPr marL="3868653" indent="0">
              <a:buNone/>
              <a:defRPr sz="1481">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8204522"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2" y="5111362"/>
            <a:ext cx="3596687" cy="1357473"/>
          </a:xfrm>
          <a:prstGeom prst="rect">
            <a:avLst/>
          </a:prstGeom>
        </p:spPr>
      </p:pic>
    </p:spTree>
    <p:extLst>
      <p:ext uri="{BB962C8B-B14F-4D97-AF65-F5344CB8AC3E}">
        <p14:creationId xmlns:p14="http://schemas.microsoft.com/office/powerpoint/2010/main" val="3333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SPENDING REVIEWS</a:t>
            </a:r>
          </a:p>
        </p:txBody>
      </p:sp>
      <p:sp>
        <p:nvSpPr>
          <p:cNvPr id="7" name="Subtitle 2">
            <a:extLst>
              <a:ext uri="{FF2B5EF4-FFF2-40B4-BE49-F238E27FC236}">
                <a16:creationId xmlns:a16="http://schemas.microsoft.com/office/drawing/2014/main" id="{CC891452-2775-4B2D-9D81-B8EB49F97FF1}"/>
              </a:ext>
            </a:extLst>
          </p:cNvPr>
          <p:cNvSpPr>
            <a:spLocks noGrp="1"/>
          </p:cNvSpPr>
          <p:nvPr>
            <p:ph type="subTitle" idx="1"/>
          </p:nvPr>
        </p:nvSpPr>
        <p:spPr>
          <a:xfrm>
            <a:off x="1828800" y="2923673"/>
            <a:ext cx="8534400" cy="592399"/>
          </a:xfrm>
        </p:spPr>
        <p:txBody>
          <a:bodyPr/>
          <a:lstStyle/>
          <a:p>
            <a:r>
              <a:rPr lang="en-US" dirty="0"/>
              <a:t>4.3 Group and Allocate</a:t>
            </a:r>
            <a:endParaRPr lang="en-ZA" dirty="0"/>
          </a:p>
        </p:txBody>
      </p:sp>
      <p:sp>
        <p:nvSpPr>
          <p:cNvPr id="8" name="Subtitle 2">
            <a:extLst>
              <a:ext uri="{FF2B5EF4-FFF2-40B4-BE49-F238E27FC236}">
                <a16:creationId xmlns:a16="http://schemas.microsoft.com/office/drawing/2014/main" id="{1A4FB1CD-6620-4701-A773-5B3243D72AC3}"/>
              </a:ext>
            </a:extLst>
          </p:cNvPr>
          <p:cNvSpPr txBox="1">
            <a:spLocks/>
          </p:cNvSpPr>
          <p:nvPr/>
        </p:nvSpPr>
        <p:spPr>
          <a:xfrm>
            <a:off x="1828800" y="2015548"/>
            <a:ext cx="8534400" cy="592399"/>
          </a:xfrm>
          <a:prstGeom prst="rect">
            <a:avLst/>
          </a:prstGeom>
        </p:spPr>
        <p:txBody>
          <a:bodyPr vert="horz" lIns="91440" tIns="45720" rIns="91440" bIns="45720" rtlCol="0" anchor="ctr" anchorCtr="0">
            <a:noAutofit/>
          </a:bodyPr>
          <a:lstStyle>
            <a:lvl1pPr marL="0" indent="0" algn="ctr" defTabSz="483626" rtl="0" eaLnBrk="1" latinLnBrk="0" hangingPunct="1">
              <a:spcBef>
                <a:spcPct val="20000"/>
              </a:spcBef>
              <a:buClr>
                <a:srgbClr val="8B0E18"/>
              </a:buClr>
              <a:buFont typeface="Wingdings" charset="2"/>
              <a:buNone/>
              <a:defRPr lang="en-US" sz="2800" b="1" kern="1200">
                <a:solidFill>
                  <a:srgbClr val="FFFFFF"/>
                </a:solidFill>
                <a:latin typeface="Arial"/>
                <a:ea typeface="+mn-ea"/>
                <a:cs typeface="Arial"/>
              </a:defRPr>
            </a:lvl1pPr>
            <a:lvl2pPr marL="483626" indent="0" algn="ctr" defTabSz="483626" rtl="0" eaLnBrk="1" latinLnBrk="0" hangingPunct="1">
              <a:spcBef>
                <a:spcPct val="20000"/>
              </a:spcBef>
              <a:buClr>
                <a:srgbClr val="8B0E18"/>
              </a:buClr>
              <a:buFont typeface="Wingdings" charset="2"/>
              <a:buNone/>
              <a:defRPr lang="en-US" sz="2400" kern="1200">
                <a:solidFill>
                  <a:schemeClr val="tx1">
                    <a:tint val="75000"/>
                  </a:schemeClr>
                </a:solidFill>
                <a:latin typeface="Arial"/>
                <a:ea typeface="+mn-ea"/>
                <a:cs typeface="Arial"/>
              </a:defRPr>
            </a:lvl2pPr>
            <a:lvl3pPr marL="967252" indent="0" algn="ctr" defTabSz="483626" rtl="0" eaLnBrk="1" latinLnBrk="0" hangingPunct="1">
              <a:spcBef>
                <a:spcPct val="20000"/>
              </a:spcBef>
              <a:buClr>
                <a:srgbClr val="8B0E18"/>
              </a:buClr>
              <a:buFont typeface="Wingdings" charset="2"/>
              <a:buNone/>
              <a:defRPr lang="en-US" sz="2000" kern="1200">
                <a:solidFill>
                  <a:schemeClr val="tx1">
                    <a:tint val="75000"/>
                  </a:schemeClr>
                </a:solidFill>
                <a:latin typeface="Arial"/>
                <a:ea typeface="+mn-ea"/>
                <a:cs typeface="Arial"/>
              </a:defRPr>
            </a:lvl3pPr>
            <a:lvl4pPr marL="1450878" indent="0" algn="ctr" defTabSz="483626" rtl="0" eaLnBrk="1" latinLnBrk="0" hangingPunct="1">
              <a:spcBef>
                <a:spcPct val="20000"/>
              </a:spcBef>
              <a:buClr>
                <a:srgbClr val="8B0E18"/>
              </a:buClr>
              <a:buFont typeface="Wingdings" charset="2"/>
              <a:buNone/>
              <a:tabLst>
                <a:tab pos="1513012" algn="l"/>
              </a:tabLst>
              <a:defRPr lang="en-US" sz="1800" kern="1200">
                <a:solidFill>
                  <a:schemeClr val="tx1">
                    <a:tint val="75000"/>
                  </a:schemeClr>
                </a:solidFill>
                <a:latin typeface="Arial"/>
                <a:ea typeface="+mn-ea"/>
                <a:cs typeface="Arial"/>
              </a:defRPr>
            </a:lvl4pPr>
            <a:lvl5pPr marL="1934505" indent="0" algn="ctr" defTabSz="483626" rtl="0" eaLnBrk="1" latinLnBrk="0" hangingPunct="1">
              <a:spcBef>
                <a:spcPct val="20000"/>
              </a:spcBef>
              <a:buClr>
                <a:srgbClr val="8B0E18"/>
              </a:buClr>
              <a:buFont typeface="Wingdings" charset="2"/>
              <a:buNone/>
              <a:tabLst>
                <a:tab pos="1796806" algn="l"/>
              </a:tabLst>
              <a:defRPr lang="en-US" sz="1600" kern="1200">
                <a:solidFill>
                  <a:schemeClr val="tx1">
                    <a:tint val="75000"/>
                  </a:schemeClr>
                </a:solidFill>
                <a:latin typeface="Arial"/>
                <a:ea typeface="+mn-ea"/>
                <a:cs typeface="Arial"/>
              </a:defRPr>
            </a:lvl5pPr>
            <a:lvl6pPr marL="2418131"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6pPr>
            <a:lvl7pPr marL="2901757"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7pPr>
            <a:lvl8pPr marL="3385383"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8pPr>
            <a:lvl9pPr marL="3869009"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9pPr>
          </a:lstStyle>
          <a:p>
            <a:r>
              <a:rPr lang="en-US" dirty="0"/>
              <a:t>Step 4: Expenditure Analysis</a:t>
            </a:r>
            <a:endParaRPr lang="en-ZA" dirty="0"/>
          </a:p>
        </p:txBody>
      </p:sp>
    </p:spTree>
    <p:extLst>
      <p:ext uri="{BB962C8B-B14F-4D97-AF65-F5344CB8AC3E}">
        <p14:creationId xmlns:p14="http://schemas.microsoft.com/office/powerpoint/2010/main" val="134745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pPr marL="0" indent="0">
              <a:buNone/>
            </a:pPr>
            <a:r>
              <a:rPr lang="en-GB" sz="2400" dirty="0"/>
              <a:t>What information does the institutional analysis provide to understand expenditure?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Understand programme (assists for </a:t>
            </a:r>
            <a:r>
              <a:rPr lang="en-GB" sz="2400" dirty="0" err="1"/>
              <a:t>logframe</a:t>
            </a:r>
            <a:r>
              <a:rPr lang="en-GB" sz="2400" dirty="0"/>
              <a:t>)</a:t>
            </a:r>
          </a:p>
          <a:p>
            <a:pPr marL="0" indent="0">
              <a:buNone/>
            </a:pPr>
            <a:endParaRPr lang="en-GB" sz="2800" i="1" dirty="0"/>
          </a:p>
          <a:p>
            <a:pPr marL="0" indent="0">
              <a:buNone/>
            </a:pPr>
            <a:r>
              <a:rPr lang="en-GB" sz="2800" i="1" dirty="0"/>
              <a:t> </a:t>
            </a:r>
          </a:p>
          <a:p>
            <a:pPr marL="0" indent="0">
              <a:buNone/>
            </a:pPr>
            <a:endParaRPr lang="en-GB" sz="2800" i="1" dirty="0"/>
          </a:p>
          <a:p>
            <a:pPr marL="0" indent="0">
              <a:buNone/>
            </a:pPr>
            <a:endParaRPr lang="en-GB" sz="2800"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10</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nature of expenditure – WHAT?</a:t>
            </a:r>
          </a:p>
        </p:txBody>
      </p:sp>
      <p:pic>
        <p:nvPicPr>
          <p:cNvPr id="8" name="Picture 7" descr="A close up of a logo&#10;&#10;Description automatically generated">
            <a:extLst>
              <a:ext uri="{FF2B5EF4-FFF2-40B4-BE49-F238E27FC236}">
                <a16:creationId xmlns:a16="http://schemas.microsoft.com/office/drawing/2014/main" id="{3622B74B-AC29-4C48-BEA9-5BEE77821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765" y="70573"/>
            <a:ext cx="1010338" cy="857344"/>
          </a:xfrm>
          <a:prstGeom prst="rect">
            <a:avLst/>
          </a:prstGeom>
        </p:spPr>
      </p:pic>
      <p:sp>
        <p:nvSpPr>
          <p:cNvPr id="12" name="Content Placeholder 6">
            <a:extLst>
              <a:ext uri="{FF2B5EF4-FFF2-40B4-BE49-F238E27FC236}">
                <a16:creationId xmlns:a16="http://schemas.microsoft.com/office/drawing/2014/main" id="{E7EF0552-6EE3-43EB-8545-8B81E68560C9}"/>
              </a:ext>
            </a:extLst>
          </p:cNvPr>
          <p:cNvSpPr txBox="1">
            <a:spLocks/>
          </p:cNvSpPr>
          <p:nvPr/>
        </p:nvSpPr>
        <p:spPr>
          <a:xfrm>
            <a:off x="7965636" y="1399385"/>
            <a:ext cx="3088640" cy="4232010"/>
          </a:xfrm>
          <a:prstGeom prst="rect">
            <a:avLst/>
          </a:prstGeom>
          <a:ln w="38100">
            <a:solidFill>
              <a:srgbClr val="0B6C36"/>
            </a:solidFill>
          </a:ln>
        </p:spPr>
        <p:txBody>
          <a:bodyPr vert="horz" lIns="91440" tIns="45720" rIns="91440" bIns="45720" rtlCol="0">
            <a:noAutofit/>
          </a:bodyPr>
          <a:lstStyle>
            <a:defPPr>
              <a:defRPr lang="en-US"/>
            </a:defPPr>
            <a:lvl1pPr indent="0" defTabSz="483626">
              <a:spcBef>
                <a:spcPct val="20000"/>
              </a:spcBef>
              <a:buClr>
                <a:srgbClr val="8B0E18"/>
              </a:buClr>
              <a:buFont typeface="Wingdings" charset="2"/>
              <a:buNone/>
              <a:defRPr sz="2400">
                <a:latin typeface="Arial"/>
                <a:cs typeface="Arial"/>
              </a:defRPr>
            </a:lvl1pPr>
            <a:lvl2pPr marL="760704" indent="-362720" defTabSz="483626">
              <a:spcBef>
                <a:spcPct val="20000"/>
              </a:spcBef>
              <a:buClr>
                <a:srgbClr val="8B0E18"/>
              </a:buClr>
              <a:buFont typeface="Wingdings" charset="2"/>
              <a:buChar char="§"/>
              <a:defRPr sz="2400">
                <a:latin typeface="Arial"/>
                <a:cs typeface="Arial"/>
              </a:defRPr>
            </a:lvl2pPr>
            <a:lvl3pPr marL="1138537" indent="-362720" defTabSz="483626">
              <a:spcBef>
                <a:spcPct val="20000"/>
              </a:spcBef>
              <a:buClr>
                <a:srgbClr val="8B0E18"/>
              </a:buClr>
              <a:buFont typeface="Wingdings" charset="2"/>
              <a:buChar char="§"/>
              <a:defRPr sz="2000">
                <a:latin typeface="Arial"/>
                <a:cs typeface="Arial"/>
              </a:defRPr>
            </a:lvl3pPr>
            <a:lvl4pPr marL="1516370" indent="-362720" defTabSz="483626">
              <a:spcBef>
                <a:spcPct val="20000"/>
              </a:spcBef>
              <a:buClr>
                <a:srgbClr val="8B0E18"/>
              </a:buClr>
              <a:buFont typeface="Wingdings" charset="2"/>
              <a:buChar char="§"/>
              <a:tabLst>
                <a:tab pos="1513012" algn="l"/>
              </a:tabLst>
              <a:defRPr>
                <a:latin typeface="Arial"/>
                <a:cs typeface="Arial"/>
              </a:defRPr>
            </a:lvl4pPr>
            <a:lvl5pPr marL="1904278" indent="-362720" defTabSz="483626">
              <a:spcBef>
                <a:spcPct val="20000"/>
              </a:spcBef>
              <a:buClr>
                <a:srgbClr val="8B0E18"/>
              </a:buClr>
              <a:buFont typeface="Wingdings" charset="2"/>
              <a:buChar char="§"/>
              <a:tabLst>
                <a:tab pos="1796806" algn="l"/>
              </a:tabLst>
              <a:defRPr sz="1600">
                <a:latin typeface="Arial"/>
                <a:cs typeface="Arial"/>
              </a:defRPr>
            </a:lvl5pPr>
            <a:lvl6pPr marL="2659944" indent="-241813" defTabSz="483626">
              <a:spcBef>
                <a:spcPct val="20000"/>
              </a:spcBef>
              <a:buFont typeface="Arial"/>
              <a:buChar char="•"/>
              <a:defRPr sz="2116"/>
            </a:lvl6pPr>
            <a:lvl7pPr marL="3143570" indent="-241813" defTabSz="483626">
              <a:spcBef>
                <a:spcPct val="20000"/>
              </a:spcBef>
              <a:buFont typeface="Arial"/>
              <a:buChar char="•"/>
              <a:defRPr sz="2116"/>
            </a:lvl7pPr>
            <a:lvl8pPr marL="3627196" indent="-241813" defTabSz="483626">
              <a:spcBef>
                <a:spcPct val="20000"/>
              </a:spcBef>
              <a:buFont typeface="Arial"/>
              <a:buChar char="•"/>
              <a:defRPr sz="2116"/>
            </a:lvl8pPr>
            <a:lvl9pPr marL="4110822" indent="-241813" defTabSz="483626">
              <a:spcBef>
                <a:spcPct val="20000"/>
              </a:spcBef>
              <a:buFont typeface="Arial"/>
              <a:buChar char="•"/>
              <a:defRPr sz="2116"/>
            </a:lvl9pPr>
          </a:lstStyle>
          <a:p>
            <a:pPr marL="342900" indent="-342900">
              <a:buFont typeface="Arial" panose="020B0604020202020204" pitchFamily="34" charset="0"/>
              <a:buChar char="•"/>
            </a:pPr>
            <a:r>
              <a:rPr lang="en-ZA" dirty="0"/>
              <a:t>Expenditure is not available at output level</a:t>
            </a:r>
          </a:p>
          <a:p>
            <a:pPr marL="342900" indent="-342900">
              <a:buFont typeface="Arial" panose="020B0604020202020204" pitchFamily="34" charset="0"/>
              <a:buChar char="•"/>
            </a:pPr>
            <a:r>
              <a:rPr lang="en-ZA" dirty="0"/>
              <a:t>Identify expenditure at an input level </a:t>
            </a:r>
          </a:p>
          <a:p>
            <a:pPr marL="342900" indent="-342900">
              <a:buFont typeface="Arial" panose="020B0604020202020204" pitchFamily="34" charset="0"/>
              <a:buChar char="•"/>
            </a:pPr>
            <a:r>
              <a:rPr lang="en-ZA" dirty="0"/>
              <a:t>Match this the appropriate activities and / or outputs</a:t>
            </a:r>
          </a:p>
        </p:txBody>
      </p:sp>
      <p:sp>
        <p:nvSpPr>
          <p:cNvPr id="13" name="Oval 12"/>
          <p:cNvSpPr/>
          <p:nvPr/>
        </p:nvSpPr>
        <p:spPr>
          <a:xfrm>
            <a:off x="3724358" y="3899488"/>
            <a:ext cx="843280" cy="58928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9CD63CC7-6997-0940-9EF6-0C33F2081714}"/>
              </a:ext>
            </a:extLst>
          </p:cNvPr>
          <p:cNvPicPr>
            <a:picLocks noChangeAspect="1"/>
          </p:cNvPicPr>
          <p:nvPr/>
        </p:nvPicPr>
        <p:blipFill>
          <a:blip r:embed="rId4"/>
          <a:stretch>
            <a:fillRect/>
          </a:stretch>
        </p:blipFill>
        <p:spPr>
          <a:xfrm>
            <a:off x="2841762" y="1399385"/>
            <a:ext cx="4650685" cy="4232010"/>
          </a:xfrm>
          <a:prstGeom prst="rect">
            <a:avLst/>
          </a:prstGeom>
        </p:spPr>
      </p:pic>
    </p:spTree>
    <p:extLst>
      <p:ext uri="{BB962C8B-B14F-4D97-AF65-F5344CB8AC3E}">
        <p14:creationId xmlns:p14="http://schemas.microsoft.com/office/powerpoint/2010/main" val="274512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itle 3"/>
          <p:cNvSpPr>
            <a:spLocks noGrp="1"/>
          </p:cNvSpPr>
          <p:nvPr>
            <p:ph type="title"/>
          </p:nvPr>
        </p:nvSpPr>
        <p:spPr/>
        <p:txBody>
          <a:bodyPr/>
          <a:lstStyle/>
          <a:p>
            <a:r>
              <a:rPr lang="en-ZA" dirty="0"/>
              <a:t>Understand nature of expenditure – WHAT? </a:t>
            </a:r>
          </a:p>
        </p:txBody>
      </p:sp>
      <p:pic>
        <p:nvPicPr>
          <p:cNvPr id="5" name="Content Placeholder 4"/>
          <p:cNvPicPr>
            <a:picLocks noGrp="1" noChangeAspect="1"/>
          </p:cNvPicPr>
          <p:nvPr>
            <p:ph idx="1"/>
          </p:nvPr>
        </p:nvPicPr>
        <p:blipFill>
          <a:blip r:embed="rId2"/>
          <a:stretch>
            <a:fillRect/>
          </a:stretch>
        </p:blipFill>
        <p:spPr>
          <a:xfrm>
            <a:off x="399036" y="652804"/>
            <a:ext cx="11162117" cy="6205196"/>
          </a:xfrm>
          <a:prstGeom prst="rect">
            <a:avLst/>
          </a:prstGeom>
        </p:spPr>
      </p:pic>
      <p:sp>
        <p:nvSpPr>
          <p:cNvPr id="6" name="Rectangle 5"/>
          <p:cNvSpPr/>
          <p:nvPr/>
        </p:nvSpPr>
        <p:spPr>
          <a:xfrm>
            <a:off x="449835" y="856532"/>
            <a:ext cx="9716931" cy="6014720"/>
          </a:xfrm>
          <a:prstGeom prst="rect">
            <a:avLst/>
          </a:prstGeom>
          <a:solidFill>
            <a:schemeClr val="bg1">
              <a:lumMod val="85000"/>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Rectangle 7"/>
          <p:cNvSpPr/>
          <p:nvPr/>
        </p:nvSpPr>
        <p:spPr>
          <a:xfrm>
            <a:off x="4091093" y="1947948"/>
            <a:ext cx="3271520" cy="3613110"/>
          </a:xfrm>
          <a:prstGeom prst="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r>
              <a:rPr lang="en-ZA" sz="2400" dirty="0">
                <a:solidFill>
                  <a:schemeClr val="tx1"/>
                </a:solidFill>
                <a:latin typeface="Arial" panose="020B0604020202020204" pitchFamily="34" charset="0"/>
                <a:cs typeface="Arial" panose="020B0604020202020204" pitchFamily="34" charset="0"/>
              </a:rPr>
              <a:t>BAS item levels combined to create new expenditure buckets</a:t>
            </a:r>
          </a:p>
          <a:p>
            <a:endParaRPr lang="en-ZA" sz="2400" dirty="0">
              <a:solidFill>
                <a:schemeClr val="tx1"/>
              </a:solidFill>
              <a:latin typeface="Arial" panose="020B0604020202020204" pitchFamily="34" charset="0"/>
              <a:cs typeface="Arial" panose="020B0604020202020204" pitchFamily="34" charset="0"/>
            </a:endParaRPr>
          </a:p>
          <a:p>
            <a:r>
              <a:rPr lang="en-ZA" sz="2400" dirty="0">
                <a:solidFill>
                  <a:schemeClr val="tx1"/>
                </a:solidFill>
                <a:latin typeface="Arial" panose="020B0604020202020204" pitchFamily="34" charset="0"/>
                <a:cs typeface="Arial" panose="020B0604020202020204" pitchFamily="34" charset="0"/>
              </a:rPr>
              <a:t>Use remove duplicates, text filter, and </a:t>
            </a:r>
            <a:r>
              <a:rPr lang="en-ZA" sz="2400" dirty="0" err="1">
                <a:solidFill>
                  <a:schemeClr val="tx1"/>
                </a:solidFill>
                <a:latin typeface="Arial" panose="020B0604020202020204" pitchFamily="34" charset="0"/>
                <a:cs typeface="Arial" panose="020B0604020202020204" pitchFamily="34" charset="0"/>
              </a:rPr>
              <a:t>vlookup</a:t>
            </a:r>
            <a:r>
              <a:rPr lang="en-ZA" sz="2400" dirty="0">
                <a:solidFill>
                  <a:schemeClr val="tx1"/>
                </a:solidFill>
                <a:latin typeface="Arial" panose="020B0604020202020204" pitchFamily="34" charset="0"/>
                <a:cs typeface="Arial" panose="020B0604020202020204" pitchFamily="34" charset="0"/>
              </a:rPr>
              <a:t> to add these to the data set</a:t>
            </a:r>
            <a:endParaRPr lang="en-ZA" sz="2400" dirty="0">
              <a:latin typeface="Arial" panose="020B0604020202020204" pitchFamily="34" charset="0"/>
              <a:cs typeface="Arial" panose="020B0604020202020204" pitchFamily="34" charset="0"/>
            </a:endParaRPr>
          </a:p>
        </p:txBody>
      </p:sp>
      <p:sp>
        <p:nvSpPr>
          <p:cNvPr id="9" name="Right Arrow 8"/>
          <p:cNvSpPr/>
          <p:nvPr/>
        </p:nvSpPr>
        <p:spPr>
          <a:xfrm>
            <a:off x="7362613" y="3420122"/>
            <a:ext cx="2702560" cy="6705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889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itle 3"/>
          <p:cNvSpPr>
            <a:spLocks noGrp="1"/>
          </p:cNvSpPr>
          <p:nvPr>
            <p:ph type="title"/>
          </p:nvPr>
        </p:nvSpPr>
        <p:spPr/>
        <p:txBody>
          <a:bodyPr/>
          <a:lstStyle/>
          <a:p>
            <a:r>
              <a:rPr lang="en-ZA" dirty="0"/>
              <a:t>Understand nature of expenditure – WHAT? </a:t>
            </a:r>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11" name="Text Placeholder 6">
            <a:extLst>
              <a:ext uri="{FF2B5EF4-FFF2-40B4-BE49-F238E27FC236}">
                <a16:creationId xmlns:a16="http://schemas.microsoft.com/office/drawing/2014/main" id="{72CE7809-792A-40FA-AFAA-8DDA633A39FF}"/>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Creating expenditure buckets</a:t>
            </a:r>
          </a:p>
        </p:txBody>
      </p:sp>
      <p:pic>
        <p:nvPicPr>
          <p:cNvPr id="5" name="Picture 4">
            <a:extLst>
              <a:ext uri="{FF2B5EF4-FFF2-40B4-BE49-F238E27FC236}">
                <a16:creationId xmlns:a16="http://schemas.microsoft.com/office/drawing/2014/main" id="{643231D3-F92A-49DC-B9D5-C70F497D4A74}"/>
              </a:ext>
            </a:extLst>
          </p:cNvPr>
          <p:cNvPicPr>
            <a:picLocks noChangeAspect="1"/>
          </p:cNvPicPr>
          <p:nvPr/>
        </p:nvPicPr>
        <p:blipFill>
          <a:blip r:embed="rId4"/>
          <a:stretch>
            <a:fillRect/>
          </a:stretch>
        </p:blipFill>
        <p:spPr>
          <a:xfrm>
            <a:off x="2631723" y="963856"/>
            <a:ext cx="8972902" cy="5047258"/>
          </a:xfrm>
          <a:prstGeom prst="rect">
            <a:avLst/>
          </a:prstGeom>
        </p:spPr>
      </p:pic>
    </p:spTree>
    <p:extLst>
      <p:ext uri="{BB962C8B-B14F-4D97-AF65-F5344CB8AC3E}">
        <p14:creationId xmlns:p14="http://schemas.microsoft.com/office/powerpoint/2010/main" val="324158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pPr marL="0" indent="0">
              <a:buNone/>
            </a:pPr>
            <a:endParaRPr lang="en-GB" sz="2800" b="1" dirty="0"/>
          </a:p>
          <a:p>
            <a:pPr marL="0" indent="0">
              <a:buNone/>
            </a:pPr>
            <a:endParaRPr lang="en-GB" sz="2800"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nature of expenditure – ADDITIONAL…</a:t>
            </a:r>
          </a:p>
        </p:txBody>
      </p:sp>
      <p:grpSp>
        <p:nvGrpSpPr>
          <p:cNvPr id="4" name="Group 3">
            <a:extLst>
              <a:ext uri="{FF2B5EF4-FFF2-40B4-BE49-F238E27FC236}">
                <a16:creationId xmlns:a16="http://schemas.microsoft.com/office/drawing/2014/main" id="{6ED17A71-A395-41F0-8D2B-4ED0C2678389}"/>
              </a:ext>
            </a:extLst>
          </p:cNvPr>
          <p:cNvGrpSpPr/>
          <p:nvPr/>
        </p:nvGrpSpPr>
        <p:grpSpPr>
          <a:xfrm>
            <a:off x="2080687" y="1208629"/>
            <a:ext cx="8016615" cy="1408972"/>
            <a:chOff x="2159870" y="1208629"/>
            <a:chExt cx="8016615" cy="1408972"/>
          </a:xfrm>
        </p:grpSpPr>
        <p:sp>
          <p:nvSpPr>
            <p:cNvPr id="5" name="TextBox 4">
              <a:extLst>
                <a:ext uri="{FF2B5EF4-FFF2-40B4-BE49-F238E27FC236}">
                  <a16:creationId xmlns:a16="http://schemas.microsoft.com/office/drawing/2014/main" id="{60A748DD-2347-4695-B3CA-E79B573AEDD0}"/>
                </a:ext>
              </a:extLst>
            </p:cNvPr>
            <p:cNvSpPr txBox="1"/>
            <p:nvPr/>
          </p:nvSpPr>
          <p:spPr>
            <a:xfrm>
              <a:off x="2159870" y="1208629"/>
              <a:ext cx="1688571" cy="1408972"/>
            </a:xfrm>
            <a:prstGeom prst="rect">
              <a:avLst/>
            </a:prstGeom>
            <a:solidFill>
              <a:srgbClr val="59876D"/>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Backoffice</a:t>
              </a:r>
            </a:p>
            <a:p>
              <a:pPr algn="ctr"/>
              <a:r>
                <a:rPr lang="en-GB" dirty="0">
                  <a:solidFill>
                    <a:schemeClr val="bg1"/>
                  </a:solidFill>
                  <a:latin typeface="Arial" panose="020B0604020202020204" pitchFamily="34" charset="0"/>
                  <a:cs typeface="Arial" panose="020B0604020202020204" pitchFamily="34" charset="0"/>
                </a:rPr>
                <a:t>(General Support Functions)</a:t>
              </a:r>
            </a:p>
          </p:txBody>
        </p:sp>
        <p:sp>
          <p:nvSpPr>
            <p:cNvPr id="8" name="TextBox 7">
              <a:extLst>
                <a:ext uri="{FF2B5EF4-FFF2-40B4-BE49-F238E27FC236}">
                  <a16:creationId xmlns:a16="http://schemas.microsoft.com/office/drawing/2014/main" id="{789ECB7A-AD9C-4DF6-BC0D-8DBD72F846C6}"/>
                </a:ext>
              </a:extLst>
            </p:cNvPr>
            <p:cNvSpPr txBox="1"/>
            <p:nvPr/>
          </p:nvSpPr>
          <p:spPr>
            <a:xfrm>
              <a:off x="3848441" y="1208629"/>
              <a:ext cx="2968891" cy="1408972"/>
            </a:xfrm>
            <a:prstGeom prst="rect">
              <a:avLst/>
            </a:prstGeom>
            <a:solidFill>
              <a:srgbClr val="12A20E">
                <a:alpha val="47000"/>
              </a:srgbClr>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Middle Office</a:t>
              </a:r>
            </a:p>
            <a:p>
              <a:pPr algn="ctr"/>
              <a:r>
                <a:rPr lang="en-GB" dirty="0">
                  <a:solidFill>
                    <a:schemeClr val="bg1"/>
                  </a:solidFill>
                  <a:latin typeface="Arial" panose="020B0604020202020204" pitchFamily="34" charset="0"/>
                  <a:cs typeface="Arial" panose="020B0604020202020204" pitchFamily="34" charset="0"/>
                </a:rPr>
                <a:t>(Functions that directly support a number of front offices)</a:t>
              </a:r>
            </a:p>
          </p:txBody>
        </p:sp>
        <p:sp>
          <p:nvSpPr>
            <p:cNvPr id="9" name="TextBox 8">
              <a:extLst>
                <a:ext uri="{FF2B5EF4-FFF2-40B4-BE49-F238E27FC236}">
                  <a16:creationId xmlns:a16="http://schemas.microsoft.com/office/drawing/2014/main" id="{D116AEA8-8F50-4321-95E2-AC6D980414D5}"/>
                </a:ext>
              </a:extLst>
            </p:cNvPr>
            <p:cNvSpPr txBox="1"/>
            <p:nvPr/>
          </p:nvSpPr>
          <p:spPr>
            <a:xfrm>
              <a:off x="6817332" y="1208629"/>
              <a:ext cx="3359153" cy="1408972"/>
            </a:xfrm>
            <a:prstGeom prst="rect">
              <a:avLst/>
            </a:prstGeom>
            <a:solidFill>
              <a:schemeClr val="accent6">
                <a:lumMod val="75000"/>
              </a:schemeClr>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Front office                                (e.g. costs involved in delivering services directly to citizens )</a:t>
              </a:r>
            </a:p>
          </p:txBody>
        </p:sp>
      </p:grpSp>
      <p:sp>
        <p:nvSpPr>
          <p:cNvPr id="10" name="TextBox 9">
            <a:extLst>
              <a:ext uri="{FF2B5EF4-FFF2-40B4-BE49-F238E27FC236}">
                <a16:creationId xmlns:a16="http://schemas.microsoft.com/office/drawing/2014/main" id="{1D5E939C-1E12-4470-9ED8-E34293595F95}"/>
              </a:ext>
            </a:extLst>
          </p:cNvPr>
          <p:cNvSpPr txBox="1"/>
          <p:nvPr/>
        </p:nvSpPr>
        <p:spPr>
          <a:xfrm>
            <a:off x="6817333" y="2916270"/>
            <a:ext cx="3313162" cy="385362"/>
          </a:xfrm>
          <a:prstGeom prst="rect">
            <a:avLst/>
          </a:prstGeom>
          <a:solidFill>
            <a:schemeClr val="bg1"/>
          </a:solidFill>
        </p:spPr>
        <p:txBody>
          <a:bodyPr wrap="square" rtlCol="0">
            <a:spAutoFit/>
          </a:bodyPr>
          <a:lstStyle/>
          <a:p>
            <a:pPr algn="ctr"/>
            <a:r>
              <a:rPr lang="en-GB" sz="1904" b="1" dirty="0"/>
              <a:t>Direct programme costs</a:t>
            </a:r>
          </a:p>
        </p:txBody>
      </p:sp>
      <p:sp>
        <p:nvSpPr>
          <p:cNvPr id="11" name="TextBox 10">
            <a:extLst>
              <a:ext uri="{FF2B5EF4-FFF2-40B4-BE49-F238E27FC236}">
                <a16:creationId xmlns:a16="http://schemas.microsoft.com/office/drawing/2014/main" id="{C5311590-0640-42C0-A31D-A378F21BCC89}"/>
              </a:ext>
            </a:extLst>
          </p:cNvPr>
          <p:cNvSpPr txBox="1"/>
          <p:nvPr/>
        </p:nvSpPr>
        <p:spPr>
          <a:xfrm>
            <a:off x="3897622" y="2929956"/>
            <a:ext cx="2977282" cy="385362"/>
          </a:xfrm>
          <a:prstGeom prst="rect">
            <a:avLst/>
          </a:prstGeom>
          <a:solidFill>
            <a:schemeClr val="bg1"/>
          </a:solidFill>
        </p:spPr>
        <p:txBody>
          <a:bodyPr wrap="square" rtlCol="0">
            <a:spAutoFit/>
          </a:bodyPr>
          <a:lstStyle/>
          <a:p>
            <a:pPr algn="ctr"/>
            <a:r>
              <a:rPr lang="en-GB" sz="1904" b="1" dirty="0"/>
              <a:t>Programme overheads</a:t>
            </a:r>
          </a:p>
        </p:txBody>
      </p:sp>
      <p:sp>
        <p:nvSpPr>
          <p:cNvPr id="12" name="TextBox 11">
            <a:extLst>
              <a:ext uri="{FF2B5EF4-FFF2-40B4-BE49-F238E27FC236}">
                <a16:creationId xmlns:a16="http://schemas.microsoft.com/office/drawing/2014/main" id="{E2BF9930-DB59-4759-888B-0E9DC86F85F0}"/>
              </a:ext>
            </a:extLst>
          </p:cNvPr>
          <p:cNvSpPr txBox="1"/>
          <p:nvPr/>
        </p:nvSpPr>
        <p:spPr>
          <a:xfrm>
            <a:off x="2025895" y="2769767"/>
            <a:ext cx="1871728" cy="678391"/>
          </a:xfrm>
          <a:prstGeom prst="rect">
            <a:avLst/>
          </a:prstGeom>
          <a:solidFill>
            <a:schemeClr val="bg1"/>
          </a:solidFill>
        </p:spPr>
        <p:txBody>
          <a:bodyPr wrap="square" rtlCol="0">
            <a:spAutoFit/>
          </a:bodyPr>
          <a:lstStyle/>
          <a:p>
            <a:pPr algn="ctr"/>
            <a:r>
              <a:rPr lang="en-GB" sz="1904" b="1" dirty="0"/>
              <a:t>General overheads</a:t>
            </a:r>
          </a:p>
        </p:txBody>
      </p:sp>
      <p:grpSp>
        <p:nvGrpSpPr>
          <p:cNvPr id="3" name="Group 2">
            <a:extLst>
              <a:ext uri="{FF2B5EF4-FFF2-40B4-BE49-F238E27FC236}">
                <a16:creationId xmlns:a16="http://schemas.microsoft.com/office/drawing/2014/main" id="{01B53103-8031-43FC-9763-FAA52AE78C60}"/>
              </a:ext>
            </a:extLst>
          </p:cNvPr>
          <p:cNvGrpSpPr/>
          <p:nvPr/>
        </p:nvGrpSpPr>
        <p:grpSpPr>
          <a:xfrm>
            <a:off x="2080687" y="4392505"/>
            <a:ext cx="8016615" cy="1408972"/>
            <a:chOff x="2110688" y="4392505"/>
            <a:chExt cx="8016615" cy="1408972"/>
          </a:xfrm>
        </p:grpSpPr>
        <p:sp>
          <p:nvSpPr>
            <p:cNvPr id="13" name="TextBox 12">
              <a:extLst>
                <a:ext uri="{FF2B5EF4-FFF2-40B4-BE49-F238E27FC236}">
                  <a16:creationId xmlns:a16="http://schemas.microsoft.com/office/drawing/2014/main" id="{60A748DD-2347-4695-B3CA-E79B573AEDD0}"/>
                </a:ext>
              </a:extLst>
            </p:cNvPr>
            <p:cNvSpPr txBox="1"/>
            <p:nvPr/>
          </p:nvSpPr>
          <p:spPr>
            <a:xfrm>
              <a:off x="2110688" y="4392505"/>
              <a:ext cx="1688571" cy="1408972"/>
            </a:xfrm>
            <a:prstGeom prst="rect">
              <a:avLst/>
            </a:prstGeom>
            <a:solidFill>
              <a:srgbClr val="59876D"/>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Policy and Oversight Functions</a:t>
              </a:r>
            </a:p>
          </p:txBody>
        </p:sp>
        <p:sp>
          <p:nvSpPr>
            <p:cNvPr id="14" name="TextBox 13">
              <a:extLst>
                <a:ext uri="{FF2B5EF4-FFF2-40B4-BE49-F238E27FC236}">
                  <a16:creationId xmlns:a16="http://schemas.microsoft.com/office/drawing/2014/main" id="{789ECB7A-AD9C-4DF6-BC0D-8DBD72F846C6}"/>
                </a:ext>
              </a:extLst>
            </p:cNvPr>
            <p:cNvSpPr txBox="1"/>
            <p:nvPr/>
          </p:nvSpPr>
          <p:spPr>
            <a:xfrm>
              <a:off x="3799259" y="4392505"/>
              <a:ext cx="2968891" cy="1408972"/>
            </a:xfrm>
            <a:prstGeom prst="rect">
              <a:avLst/>
            </a:prstGeom>
            <a:solidFill>
              <a:srgbClr val="12A20E">
                <a:alpha val="47000"/>
              </a:srgbClr>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Shared service centres</a:t>
              </a:r>
            </a:p>
            <a:p>
              <a:pPr algn="ctr"/>
              <a:r>
                <a:rPr lang="en-GB" dirty="0">
                  <a:solidFill>
                    <a:schemeClr val="bg1"/>
                  </a:solidFill>
                  <a:latin typeface="Arial" panose="020B0604020202020204" pitchFamily="34" charset="0"/>
                  <a:cs typeface="Arial" panose="020B0604020202020204" pitchFamily="34" charset="0"/>
                </a:rPr>
                <a:t>(IT Systems and Regional Processing Centres)</a:t>
              </a:r>
            </a:p>
          </p:txBody>
        </p:sp>
        <p:sp>
          <p:nvSpPr>
            <p:cNvPr id="15" name="TextBox 14">
              <a:extLst>
                <a:ext uri="{FF2B5EF4-FFF2-40B4-BE49-F238E27FC236}">
                  <a16:creationId xmlns:a16="http://schemas.microsoft.com/office/drawing/2014/main" id="{D116AEA8-8F50-4321-95E2-AC6D980414D5}"/>
                </a:ext>
              </a:extLst>
            </p:cNvPr>
            <p:cNvSpPr txBox="1"/>
            <p:nvPr/>
          </p:nvSpPr>
          <p:spPr>
            <a:xfrm>
              <a:off x="6768150" y="4392505"/>
              <a:ext cx="3359153" cy="1408972"/>
            </a:xfrm>
            <a:prstGeom prst="rect">
              <a:avLst/>
            </a:prstGeom>
            <a:solidFill>
              <a:schemeClr val="accent6">
                <a:lumMod val="75000"/>
              </a:schemeClr>
            </a:solidFill>
          </p:spPr>
          <p:txBody>
            <a:bodyPr wrap="square" rtlCol="0" anchor="ctr">
              <a:noAutofit/>
            </a:bodyPr>
            <a:lstStyle/>
            <a:p>
              <a:pPr algn="ctr"/>
              <a:r>
                <a:rPr lang="en-GB" dirty="0">
                  <a:solidFill>
                    <a:schemeClr val="bg1"/>
                  </a:solidFill>
                  <a:latin typeface="Arial" panose="020B0604020202020204" pitchFamily="34" charset="0"/>
                  <a:cs typeface="Arial" panose="020B0604020202020204" pitchFamily="34" charset="0"/>
                </a:rPr>
                <a:t>Service delivery points</a:t>
              </a:r>
            </a:p>
            <a:p>
              <a:pPr algn="ctr"/>
              <a:r>
                <a:rPr lang="en-GB" dirty="0">
                  <a:solidFill>
                    <a:schemeClr val="bg1"/>
                  </a:solidFill>
                  <a:latin typeface="Arial" panose="020B0604020202020204" pitchFamily="34" charset="0"/>
                  <a:cs typeface="Arial" panose="020B0604020202020204" pitchFamily="34" charset="0"/>
                </a:rPr>
                <a:t>(e.g. Home Affairs Service Centres)</a:t>
              </a:r>
            </a:p>
          </p:txBody>
        </p:sp>
      </p:grpSp>
      <p:sp>
        <p:nvSpPr>
          <p:cNvPr id="16" name="TextBox 15">
            <a:extLst>
              <a:ext uri="{FF2B5EF4-FFF2-40B4-BE49-F238E27FC236}">
                <a16:creationId xmlns:a16="http://schemas.microsoft.com/office/drawing/2014/main" id="{E2BF9930-DB59-4759-888B-0E9DC86F85F0}"/>
              </a:ext>
            </a:extLst>
          </p:cNvPr>
          <p:cNvSpPr txBox="1"/>
          <p:nvPr/>
        </p:nvSpPr>
        <p:spPr>
          <a:xfrm>
            <a:off x="2159869" y="3810238"/>
            <a:ext cx="2478511" cy="385362"/>
          </a:xfrm>
          <a:prstGeom prst="rect">
            <a:avLst/>
          </a:prstGeom>
          <a:solidFill>
            <a:schemeClr val="bg1"/>
          </a:solidFill>
        </p:spPr>
        <p:txBody>
          <a:bodyPr wrap="square" rtlCol="0">
            <a:spAutoFit/>
          </a:bodyPr>
          <a:lstStyle/>
          <a:p>
            <a:r>
              <a:rPr lang="en-GB" sz="1904" b="1" dirty="0"/>
              <a:t>EXAMPLE</a:t>
            </a:r>
          </a:p>
        </p:txBody>
      </p:sp>
      <p:pic>
        <p:nvPicPr>
          <p:cNvPr id="17" name="Picture 16" descr="A close up of a logo&#10;&#10;Description automatically generated">
            <a:extLst>
              <a:ext uri="{FF2B5EF4-FFF2-40B4-BE49-F238E27FC236}">
                <a16:creationId xmlns:a16="http://schemas.microsoft.com/office/drawing/2014/main" id="{3622B74B-AC29-4C48-BEA9-5BEE77821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765" y="70573"/>
            <a:ext cx="1010338" cy="857344"/>
          </a:xfrm>
          <a:prstGeom prst="rect">
            <a:avLst/>
          </a:prstGeom>
        </p:spPr>
      </p:pic>
    </p:spTree>
    <p:extLst>
      <p:ext uri="{BB962C8B-B14F-4D97-AF65-F5344CB8AC3E}">
        <p14:creationId xmlns:p14="http://schemas.microsoft.com/office/powerpoint/2010/main" val="300139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Understand nature of expenditure – ADDITIONAL…</a:t>
            </a:r>
          </a:p>
        </p:txBody>
      </p:sp>
      <p:pic>
        <p:nvPicPr>
          <p:cNvPr id="8" name="Picture 7">
            <a:extLst>
              <a:ext uri="{FF2B5EF4-FFF2-40B4-BE49-F238E27FC236}">
                <a16:creationId xmlns:a16="http://schemas.microsoft.com/office/drawing/2014/main" id="{CE2B2ABC-D9C9-BA4D-96EA-9D800880E602}"/>
              </a:ext>
            </a:extLst>
          </p:cNvPr>
          <p:cNvPicPr>
            <a:picLocks noChangeAspect="1"/>
          </p:cNvPicPr>
          <p:nvPr/>
        </p:nvPicPr>
        <p:blipFill>
          <a:blip r:embed="rId3"/>
          <a:stretch>
            <a:fillRect/>
          </a:stretch>
        </p:blipFill>
        <p:spPr>
          <a:xfrm>
            <a:off x="948086" y="652805"/>
            <a:ext cx="10333859" cy="6113977"/>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70298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15</a:t>
            </a:fld>
            <a:endParaRPr lang="en-ZA" dirty="0"/>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14" name="Text Placeholder 3">
            <a:extLst>
              <a:ext uri="{FF2B5EF4-FFF2-40B4-BE49-F238E27FC236}">
                <a16:creationId xmlns:a16="http://schemas.microsoft.com/office/drawing/2014/main" id="{CC81D62D-7F73-4946-BBC4-30C49A3B73B0}"/>
              </a:ext>
            </a:extLst>
          </p:cNvPr>
          <p:cNvSpPr txBox="1">
            <a:spLocks/>
          </p:cNvSpPr>
          <p:nvPr/>
        </p:nvSpPr>
        <p:spPr>
          <a:xfrm>
            <a:off x="132226" y="720369"/>
            <a:ext cx="2481822" cy="2191369"/>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200" b="1" dirty="0">
                <a:solidFill>
                  <a:srgbClr val="0B6C36"/>
                </a:solidFill>
              </a:rPr>
              <a:t>Group and Allocate Demo 1</a:t>
            </a:r>
          </a:p>
          <a:p>
            <a:r>
              <a:rPr lang="en-US" sz="2200" dirty="0">
                <a:solidFill>
                  <a:srgbClr val="0B6C36"/>
                </a:solidFill>
              </a:rPr>
              <a:t>Direct </a:t>
            </a:r>
            <a:r>
              <a:rPr lang="en-US" sz="2200" dirty="0" err="1">
                <a:solidFill>
                  <a:srgbClr val="0B6C36"/>
                </a:solidFill>
              </a:rPr>
              <a:t>programme</a:t>
            </a:r>
            <a:r>
              <a:rPr lang="en-US" sz="2200" dirty="0">
                <a:solidFill>
                  <a:srgbClr val="0B6C36"/>
                </a:solidFill>
              </a:rPr>
              <a:t> and overhead costs</a:t>
            </a:r>
            <a:endParaRPr lang="en-ZA" sz="2200" b="1" dirty="0">
              <a:solidFill>
                <a:srgbClr val="0B6C36"/>
              </a:solidFill>
            </a:endParaRPr>
          </a:p>
        </p:txBody>
      </p:sp>
      <p:sp>
        <p:nvSpPr>
          <p:cNvPr id="6" name="Text Placeholder 6">
            <a:extLst>
              <a:ext uri="{FF2B5EF4-FFF2-40B4-BE49-F238E27FC236}">
                <a16:creationId xmlns:a16="http://schemas.microsoft.com/office/drawing/2014/main" id="{36EDD7D2-08BD-4EB6-9715-53B13865FE1A}"/>
              </a:ext>
            </a:extLst>
          </p:cNvPr>
          <p:cNvSpPr txBox="1">
            <a:spLocks/>
          </p:cNvSpPr>
          <p:nvPr/>
        </p:nvSpPr>
        <p:spPr>
          <a:xfrm>
            <a:off x="223479" y="1942059"/>
            <a:ext cx="2299316"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dirty="0"/>
          </a:p>
        </p:txBody>
      </p:sp>
      <p:sp>
        <p:nvSpPr>
          <p:cNvPr id="10" name="Content Placeholder 5">
            <a:extLst>
              <a:ext uri="{FF2B5EF4-FFF2-40B4-BE49-F238E27FC236}">
                <a16:creationId xmlns:a16="http://schemas.microsoft.com/office/drawing/2014/main" id="{874C9D71-33CC-40D5-BD9C-FA1432E45177}"/>
              </a:ext>
            </a:extLst>
          </p:cNvPr>
          <p:cNvSpPr>
            <a:spLocks noGrp="1"/>
          </p:cNvSpPr>
          <p:nvPr>
            <p:ph idx="1"/>
          </p:nvPr>
        </p:nvSpPr>
        <p:spPr>
          <a:xfrm>
            <a:off x="2775238" y="701337"/>
            <a:ext cx="9274522" cy="5448276"/>
          </a:xfrm>
        </p:spPr>
        <p:txBody>
          <a:bodyPr/>
          <a:lstStyle/>
          <a:p>
            <a:pPr marL="0" indent="0">
              <a:buNone/>
            </a:pPr>
            <a:r>
              <a:rPr lang="en-ZA" sz="1800" b="1" dirty="0">
                <a:solidFill>
                  <a:srgbClr val="0B6C36"/>
                </a:solidFill>
              </a:rPr>
              <a:t>Instructions</a:t>
            </a:r>
          </a:p>
          <a:p>
            <a:r>
              <a:rPr lang="en-ZA" sz="2000" dirty="0"/>
              <a:t>Consider the following situation and questions</a:t>
            </a:r>
          </a:p>
          <a:p>
            <a:pPr marL="0" indent="0">
              <a:buNone/>
            </a:pPr>
            <a:r>
              <a:rPr lang="en-ZA" sz="1800" b="1" dirty="0">
                <a:solidFill>
                  <a:srgbClr val="0B6C36"/>
                </a:solidFill>
              </a:rPr>
              <a:t>Situation</a:t>
            </a:r>
          </a:p>
          <a:p>
            <a:r>
              <a:rPr lang="en-GB" sz="2000" dirty="0"/>
              <a:t>A school has a monthly budget of R100,000.</a:t>
            </a:r>
          </a:p>
          <a:p>
            <a:r>
              <a:rPr lang="en-GB" sz="2000" dirty="0"/>
              <a:t>R40,000 is for the headmaster’s salary</a:t>
            </a:r>
          </a:p>
          <a:p>
            <a:r>
              <a:rPr lang="en-GB" sz="2000" dirty="0"/>
              <a:t>R50,000 is for the teachers’ salary</a:t>
            </a:r>
          </a:p>
          <a:p>
            <a:r>
              <a:rPr lang="en-GB" sz="2000" dirty="0"/>
              <a:t>R5,000 is for the caretaker’s salary</a:t>
            </a:r>
          </a:p>
          <a:p>
            <a:r>
              <a:rPr lang="en-GB" sz="2000" dirty="0"/>
              <a:t>R2,500 is for teaching material</a:t>
            </a:r>
          </a:p>
          <a:p>
            <a:r>
              <a:rPr lang="en-GB" sz="2000" dirty="0"/>
              <a:t>R2,500 is for the annual sports day</a:t>
            </a:r>
          </a:p>
          <a:p>
            <a:pPr marL="0" lvl="3" indent="0">
              <a:buNone/>
              <a:tabLst/>
            </a:pPr>
            <a:r>
              <a:rPr lang="en-GB" b="1" dirty="0">
                <a:solidFill>
                  <a:srgbClr val="0B6C36"/>
                </a:solidFill>
              </a:rPr>
              <a:t>Questions </a:t>
            </a:r>
          </a:p>
          <a:p>
            <a:r>
              <a:rPr lang="en-GB" sz="2000" dirty="0"/>
              <a:t>What are the direct programme costs for teaching?</a:t>
            </a:r>
          </a:p>
          <a:p>
            <a:r>
              <a:rPr lang="en-GB" sz="2000" dirty="0"/>
              <a:t>What are the programme overhead costs for teaching?</a:t>
            </a:r>
          </a:p>
          <a:p>
            <a:r>
              <a:rPr lang="en-GB" sz="2000" dirty="0"/>
              <a:t>What are the general overhead costs?</a:t>
            </a:r>
          </a:p>
          <a:p>
            <a:pPr marL="0" lvl="3" indent="0">
              <a:buNone/>
              <a:tabLst/>
            </a:pPr>
            <a:r>
              <a:rPr lang="en-GB" b="1" dirty="0">
                <a:solidFill>
                  <a:srgbClr val="0B6C36"/>
                </a:solidFill>
              </a:rPr>
              <a:t>Time</a:t>
            </a:r>
          </a:p>
          <a:p>
            <a:r>
              <a:rPr lang="en-ZA" sz="2000" dirty="0">
                <a:solidFill>
                  <a:srgbClr val="FF0000"/>
                </a:solidFill>
              </a:rPr>
              <a:t>5 mins</a:t>
            </a:r>
          </a:p>
          <a:p>
            <a:endParaRPr lang="en-GB" dirty="0"/>
          </a:p>
          <a:p>
            <a:endParaRPr lang="en-GB" dirty="0"/>
          </a:p>
          <a:p>
            <a:pPr marL="0" indent="0">
              <a:buNone/>
            </a:pPr>
            <a:endParaRPr lang="en-ZA" dirty="0"/>
          </a:p>
        </p:txBody>
      </p:sp>
    </p:spTree>
    <p:extLst>
      <p:ext uri="{BB962C8B-B14F-4D97-AF65-F5344CB8AC3E}">
        <p14:creationId xmlns:p14="http://schemas.microsoft.com/office/powerpoint/2010/main" val="135709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16</a:t>
            </a:fld>
            <a:endParaRPr lang="en-ZA" dirty="0"/>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14" name="Text Placeholder 3">
            <a:extLst>
              <a:ext uri="{FF2B5EF4-FFF2-40B4-BE49-F238E27FC236}">
                <a16:creationId xmlns:a16="http://schemas.microsoft.com/office/drawing/2014/main" id="{CC81D62D-7F73-4946-BBC4-30C49A3B73B0}"/>
              </a:ext>
            </a:extLst>
          </p:cNvPr>
          <p:cNvSpPr txBox="1">
            <a:spLocks/>
          </p:cNvSpPr>
          <p:nvPr/>
        </p:nvSpPr>
        <p:spPr>
          <a:xfrm>
            <a:off x="132226" y="720369"/>
            <a:ext cx="2481822" cy="2191369"/>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200" b="1" dirty="0">
                <a:solidFill>
                  <a:srgbClr val="0B6C36"/>
                </a:solidFill>
              </a:rPr>
              <a:t>Group and Allocate Demo 1</a:t>
            </a:r>
          </a:p>
          <a:p>
            <a:r>
              <a:rPr lang="en-US" sz="2200" dirty="0">
                <a:solidFill>
                  <a:srgbClr val="0B6C36"/>
                </a:solidFill>
              </a:rPr>
              <a:t>Direct </a:t>
            </a:r>
            <a:r>
              <a:rPr lang="en-US" sz="2200" dirty="0" err="1">
                <a:solidFill>
                  <a:srgbClr val="0B6C36"/>
                </a:solidFill>
              </a:rPr>
              <a:t>programme</a:t>
            </a:r>
            <a:r>
              <a:rPr lang="en-US" sz="2200" dirty="0">
                <a:solidFill>
                  <a:srgbClr val="0B6C36"/>
                </a:solidFill>
              </a:rPr>
              <a:t> and overhead costs - Answer</a:t>
            </a:r>
            <a:endParaRPr lang="en-ZA" sz="2200" b="1" dirty="0">
              <a:solidFill>
                <a:srgbClr val="0B6C36"/>
              </a:solidFill>
            </a:endParaRPr>
          </a:p>
        </p:txBody>
      </p:sp>
      <p:sp>
        <p:nvSpPr>
          <p:cNvPr id="6" name="Text Placeholder 6">
            <a:extLst>
              <a:ext uri="{FF2B5EF4-FFF2-40B4-BE49-F238E27FC236}">
                <a16:creationId xmlns:a16="http://schemas.microsoft.com/office/drawing/2014/main" id="{36EDD7D2-08BD-4EB6-9715-53B13865FE1A}"/>
              </a:ext>
            </a:extLst>
          </p:cNvPr>
          <p:cNvSpPr txBox="1">
            <a:spLocks/>
          </p:cNvSpPr>
          <p:nvPr/>
        </p:nvSpPr>
        <p:spPr>
          <a:xfrm>
            <a:off x="223479" y="1942059"/>
            <a:ext cx="2299316"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dirty="0"/>
          </a:p>
        </p:txBody>
      </p:sp>
      <p:sp>
        <p:nvSpPr>
          <p:cNvPr id="11" name="Content Placeholder 5">
            <a:extLst>
              <a:ext uri="{FF2B5EF4-FFF2-40B4-BE49-F238E27FC236}">
                <a16:creationId xmlns:a16="http://schemas.microsoft.com/office/drawing/2014/main" id="{B802DA6E-15C9-46A4-8050-6504F91A751A}"/>
              </a:ext>
            </a:extLst>
          </p:cNvPr>
          <p:cNvSpPr>
            <a:spLocks noGrp="1"/>
          </p:cNvSpPr>
          <p:nvPr>
            <p:ph idx="1"/>
          </p:nvPr>
        </p:nvSpPr>
        <p:spPr>
          <a:xfrm>
            <a:off x="2589990" y="527519"/>
            <a:ext cx="9274522" cy="5448276"/>
          </a:xfrm>
        </p:spPr>
        <p:txBody>
          <a:bodyPr/>
          <a:lstStyle/>
          <a:p>
            <a:pPr marL="0" indent="0">
              <a:buNone/>
            </a:pPr>
            <a:r>
              <a:rPr lang="en-ZA" sz="1800" b="1" dirty="0">
                <a:solidFill>
                  <a:srgbClr val="0B6C36"/>
                </a:solidFill>
              </a:rPr>
              <a:t>Instructions</a:t>
            </a:r>
          </a:p>
          <a:p>
            <a:r>
              <a:rPr lang="en-ZA" sz="1800" dirty="0"/>
              <a:t>Consider the following situation and questions</a:t>
            </a:r>
          </a:p>
          <a:p>
            <a:pPr marL="0" indent="0">
              <a:buNone/>
            </a:pPr>
            <a:r>
              <a:rPr lang="en-ZA" sz="1800" b="1" dirty="0">
                <a:solidFill>
                  <a:srgbClr val="0B6C36"/>
                </a:solidFill>
              </a:rPr>
              <a:t>Situation</a:t>
            </a:r>
          </a:p>
          <a:p>
            <a:r>
              <a:rPr lang="en-GB" sz="1800" dirty="0"/>
              <a:t>A school has a monthly budget of R100,000.</a:t>
            </a:r>
          </a:p>
          <a:p>
            <a:r>
              <a:rPr lang="en-GB" sz="1800" dirty="0"/>
              <a:t>R40,000 is for the headmaster’s salary (POC)</a:t>
            </a:r>
          </a:p>
          <a:p>
            <a:r>
              <a:rPr lang="en-GB" sz="1800" dirty="0"/>
              <a:t>R50,000 is for the teachers’ salary (DPC)</a:t>
            </a:r>
          </a:p>
          <a:p>
            <a:r>
              <a:rPr lang="en-GB" sz="1800" dirty="0"/>
              <a:t>R5,000 is for the caretaker’s salary (POC)</a:t>
            </a:r>
          </a:p>
          <a:p>
            <a:r>
              <a:rPr lang="en-GB" sz="1800" dirty="0"/>
              <a:t>R2,500 is for teaching material (DPC)</a:t>
            </a:r>
          </a:p>
          <a:p>
            <a:r>
              <a:rPr lang="en-GB" sz="1800" dirty="0"/>
              <a:t>R2,500 is for the annual sports day  (GOC)</a:t>
            </a:r>
          </a:p>
          <a:p>
            <a:pPr marL="0" lvl="3" indent="0">
              <a:buNone/>
              <a:tabLst/>
            </a:pPr>
            <a:r>
              <a:rPr lang="en-GB" b="1" dirty="0">
                <a:solidFill>
                  <a:srgbClr val="0B6C36"/>
                </a:solidFill>
              </a:rPr>
              <a:t>Questions </a:t>
            </a:r>
          </a:p>
          <a:p>
            <a:r>
              <a:rPr lang="en-GB" sz="1800" dirty="0"/>
              <a:t>What are the direct programme costs for teaching?</a:t>
            </a:r>
          </a:p>
          <a:p>
            <a:r>
              <a:rPr lang="en-GB" sz="1800" dirty="0"/>
              <a:t>What are the programme overhead costs for teaching?</a:t>
            </a:r>
          </a:p>
          <a:p>
            <a:r>
              <a:rPr lang="en-GB" sz="1800" dirty="0"/>
              <a:t>What are the general overhead costs?</a:t>
            </a:r>
          </a:p>
          <a:p>
            <a:pPr marL="0" lvl="3" indent="0">
              <a:buNone/>
              <a:tabLst/>
            </a:pPr>
            <a:r>
              <a:rPr lang="en-GB" b="1" dirty="0">
                <a:solidFill>
                  <a:srgbClr val="0B6C36"/>
                </a:solidFill>
              </a:rPr>
              <a:t>Answer </a:t>
            </a:r>
          </a:p>
          <a:p>
            <a:r>
              <a:rPr lang="en-GB" sz="1800" dirty="0">
                <a:solidFill>
                  <a:srgbClr val="FF0000"/>
                </a:solidFill>
              </a:rPr>
              <a:t>DPC = R52,500</a:t>
            </a:r>
          </a:p>
          <a:p>
            <a:r>
              <a:rPr lang="en-GB" sz="1800" dirty="0">
                <a:solidFill>
                  <a:srgbClr val="FF0000"/>
                </a:solidFill>
              </a:rPr>
              <a:t>POC = R45,000 (assuming that head master does not teach and caretaker ensures that classroom is fit for teaching)</a:t>
            </a:r>
          </a:p>
          <a:p>
            <a:r>
              <a:rPr lang="en-GB" sz="1800" dirty="0">
                <a:solidFill>
                  <a:srgbClr val="FF0000"/>
                </a:solidFill>
              </a:rPr>
              <a:t>GOC = R2,500</a:t>
            </a:r>
            <a:endParaRPr lang="en-ZA" sz="1800" dirty="0">
              <a:solidFill>
                <a:srgbClr val="FF0000"/>
              </a:solidFill>
            </a:endParaRPr>
          </a:p>
          <a:p>
            <a:endParaRPr lang="en-GB" sz="1800" dirty="0"/>
          </a:p>
          <a:p>
            <a:endParaRPr lang="en-GB" sz="1800" dirty="0"/>
          </a:p>
          <a:p>
            <a:pPr marL="0" indent="0">
              <a:buNone/>
            </a:pPr>
            <a:endParaRPr lang="en-ZA" sz="1800" dirty="0"/>
          </a:p>
        </p:txBody>
      </p:sp>
    </p:spTree>
    <p:extLst>
      <p:ext uri="{BB962C8B-B14F-4D97-AF65-F5344CB8AC3E}">
        <p14:creationId xmlns:p14="http://schemas.microsoft.com/office/powerpoint/2010/main" val="206907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17</a:t>
            </a:fld>
            <a:endParaRPr lang="en-ZA" dirty="0"/>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6" name="Text Placeholder 6">
            <a:extLst>
              <a:ext uri="{FF2B5EF4-FFF2-40B4-BE49-F238E27FC236}">
                <a16:creationId xmlns:a16="http://schemas.microsoft.com/office/drawing/2014/main" id="{36EDD7D2-08BD-4EB6-9715-53B13865FE1A}"/>
              </a:ext>
            </a:extLst>
          </p:cNvPr>
          <p:cNvSpPr txBox="1">
            <a:spLocks/>
          </p:cNvSpPr>
          <p:nvPr/>
        </p:nvSpPr>
        <p:spPr>
          <a:xfrm>
            <a:off x="223479" y="1942059"/>
            <a:ext cx="2299316"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dirty="0"/>
          </a:p>
        </p:txBody>
      </p:sp>
      <p:sp>
        <p:nvSpPr>
          <p:cNvPr id="7" name="Text Placeholder 3">
            <a:extLst>
              <a:ext uri="{FF2B5EF4-FFF2-40B4-BE49-F238E27FC236}">
                <a16:creationId xmlns:a16="http://schemas.microsoft.com/office/drawing/2014/main" id="{A5C2B785-770E-4C90-BD2E-CE6F0223E060}"/>
              </a:ext>
            </a:extLst>
          </p:cNvPr>
          <p:cNvSpPr txBox="1">
            <a:spLocks/>
          </p:cNvSpPr>
          <p:nvPr/>
        </p:nvSpPr>
        <p:spPr>
          <a:xfrm>
            <a:off x="251218" y="271846"/>
            <a:ext cx="2481822" cy="2985433"/>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200" b="1" dirty="0">
                <a:solidFill>
                  <a:srgbClr val="0B6C36"/>
                </a:solidFill>
              </a:rPr>
              <a:t>Group and Allocate Demo 2</a:t>
            </a:r>
          </a:p>
          <a:p>
            <a:pPr marL="362720" marR="0" lvl="0" indent="-362720" algn="l" defTabSz="483626" rtl="0" eaLnBrk="1" fontAlgn="auto" latinLnBrk="0" hangingPunct="1">
              <a:lnSpc>
                <a:spcPct val="100000"/>
              </a:lnSpc>
              <a:spcBef>
                <a:spcPct val="20000"/>
              </a:spcBef>
              <a:spcAft>
                <a:spcPts val="0"/>
              </a:spcAft>
              <a:buClr>
                <a:srgbClr val="8B0E18"/>
              </a:buClr>
              <a:buSzTx/>
              <a:buFont typeface="Wingdings" charset="2"/>
              <a:buChar char="§"/>
              <a:tabLst/>
              <a:defRPr/>
            </a:pPr>
            <a:r>
              <a:rPr kumimoji="0" lang="en-ZA" sz="2000" b="0" i="0" u="none" strike="noStrike" kern="1200" cap="none" spc="0" normalizeH="0" baseline="0" noProof="0" dirty="0">
                <a:ln>
                  <a:noFill/>
                </a:ln>
                <a:solidFill>
                  <a:srgbClr val="0B6C36"/>
                </a:solidFill>
                <a:effectLst/>
                <a:uLnTx/>
                <a:uFillTx/>
                <a:latin typeface="Arial"/>
                <a:ea typeface="+mn-ea"/>
                <a:cs typeface="Arial"/>
              </a:rPr>
              <a:t>Grouping lowest level responsibility fields and lowest item field into expenditure buckets</a:t>
            </a:r>
          </a:p>
        </p:txBody>
      </p:sp>
      <p:sp>
        <p:nvSpPr>
          <p:cNvPr id="10" name="Content Placeholder 1">
            <a:extLst>
              <a:ext uri="{FF2B5EF4-FFF2-40B4-BE49-F238E27FC236}">
                <a16:creationId xmlns:a16="http://schemas.microsoft.com/office/drawing/2014/main" id="{0AB46E90-6D36-4613-B1F5-3F88BB90AD3D}"/>
              </a:ext>
            </a:extLst>
          </p:cNvPr>
          <p:cNvSpPr>
            <a:spLocks noGrp="1"/>
          </p:cNvSpPr>
          <p:nvPr>
            <p:ph idx="1"/>
          </p:nvPr>
        </p:nvSpPr>
        <p:spPr>
          <a:xfrm>
            <a:off x="2731441" y="322725"/>
            <a:ext cx="8740087" cy="5448276"/>
          </a:xfrm>
        </p:spPr>
        <p:txBody>
          <a:bodyPr/>
          <a:lstStyle/>
          <a:p>
            <a:pPr marL="0" indent="0">
              <a:buNone/>
            </a:pPr>
            <a:r>
              <a:rPr lang="en-ZA" sz="2116" b="1" dirty="0">
                <a:solidFill>
                  <a:srgbClr val="0B6C36"/>
                </a:solidFill>
              </a:rPr>
              <a:t>Instructions</a:t>
            </a:r>
          </a:p>
          <a:p>
            <a:r>
              <a:rPr lang="en-ZA" sz="1800" dirty="0"/>
              <a:t>Observe the instructor working “</a:t>
            </a:r>
            <a:r>
              <a:rPr lang="en-US" sz="1800" dirty="0"/>
              <a:t>3. WC TB </a:t>
            </a:r>
            <a:r>
              <a:rPr lang="en-US" sz="1800" dirty="0" err="1"/>
              <a:t>Programme</a:t>
            </a:r>
            <a:r>
              <a:rPr lang="en-US" sz="1800" dirty="0"/>
              <a:t> - Group and Allocate Exercise - Without Answer.xls” workbook</a:t>
            </a:r>
            <a:r>
              <a:rPr lang="en-GB" sz="1800" dirty="0"/>
              <a:t> </a:t>
            </a:r>
          </a:p>
          <a:p>
            <a:pPr marL="0" indent="0">
              <a:buNone/>
            </a:pPr>
            <a:endParaRPr lang="en-GB" sz="1800" dirty="0"/>
          </a:p>
          <a:p>
            <a:pPr marL="0" indent="0">
              <a:buNone/>
            </a:pPr>
            <a:endParaRPr lang="en-ZA" sz="1800" dirty="0"/>
          </a:p>
          <a:p>
            <a:pPr marL="0" indent="0">
              <a:buNone/>
            </a:pPr>
            <a:r>
              <a:rPr lang="en-ZA" sz="2116" b="1" dirty="0">
                <a:solidFill>
                  <a:srgbClr val="0B6C36"/>
                </a:solidFill>
              </a:rPr>
              <a:t>Demonstration</a:t>
            </a:r>
          </a:p>
          <a:p>
            <a:r>
              <a:rPr lang="en-ZA" sz="1800" dirty="0"/>
              <a:t>Conducting a tooth and tail analysis of expenditure on the TB Programme by:</a:t>
            </a:r>
          </a:p>
          <a:p>
            <a:pPr marL="740553" lvl="2">
              <a:buFont typeface="+mj-lt"/>
              <a:buAutoNum type="arabicPeriod"/>
            </a:pPr>
            <a:r>
              <a:rPr lang="en-ZA" sz="1600" dirty="0"/>
              <a:t>Grouping facilities into frontline vs. </a:t>
            </a:r>
            <a:r>
              <a:rPr lang="en-ZA" sz="1600" dirty="0" err="1"/>
              <a:t>backoffice</a:t>
            </a:r>
            <a:endParaRPr lang="en-ZA" sz="1600" dirty="0"/>
          </a:p>
          <a:p>
            <a:pPr marL="740553" lvl="2">
              <a:buFont typeface="+mj-lt"/>
              <a:buAutoNum type="arabicPeriod"/>
            </a:pPr>
            <a:r>
              <a:rPr lang="en-ZA" sz="1600" dirty="0"/>
              <a:t>Grouping the item lowest level as direct, indirect, overhead, salary and wages, and other</a:t>
            </a:r>
          </a:p>
          <a:p>
            <a:pPr marL="740553" lvl="2">
              <a:buFont typeface="+mj-lt"/>
              <a:buAutoNum type="arabicPeriod"/>
            </a:pPr>
            <a:r>
              <a:rPr lang="en-ZA" sz="1600" dirty="0"/>
              <a:t>Creating a separate pivot table for each group to inspect the expenditure by groupings</a:t>
            </a:r>
          </a:p>
          <a:p>
            <a:pPr marL="362720" lvl="1">
              <a:buFont typeface="+mj-lt"/>
              <a:buAutoNum type="arabicPeriod"/>
            </a:pPr>
            <a:endParaRPr lang="en-ZA" sz="1600" dirty="0"/>
          </a:p>
          <a:p>
            <a:pPr marL="362720" lvl="1">
              <a:buFont typeface="+mj-lt"/>
              <a:buAutoNum type="arabicPeriod"/>
            </a:pPr>
            <a:endParaRPr lang="en-ZA" sz="1600" dirty="0"/>
          </a:p>
          <a:p>
            <a:pPr marL="0" lvl="1" indent="0">
              <a:buNone/>
            </a:pPr>
            <a:r>
              <a:rPr lang="en-ZA" sz="2116" b="1" dirty="0">
                <a:solidFill>
                  <a:srgbClr val="0B6C36"/>
                </a:solidFill>
              </a:rPr>
              <a:t>Discussion</a:t>
            </a:r>
          </a:p>
          <a:p>
            <a:pPr marL="285750" lvl="1" indent="-285750"/>
            <a:r>
              <a:rPr lang="en-ZA" sz="1800" dirty="0"/>
              <a:t>What do the observed expenditure patterns imply about the programme’s allocative efficiencies</a:t>
            </a:r>
          </a:p>
        </p:txBody>
      </p:sp>
    </p:spTree>
    <p:extLst>
      <p:ext uri="{BB962C8B-B14F-4D97-AF65-F5344CB8AC3E}">
        <p14:creationId xmlns:p14="http://schemas.microsoft.com/office/powerpoint/2010/main" val="163945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8" name="Text Placeholder 3">
            <a:extLst>
              <a:ext uri="{FF2B5EF4-FFF2-40B4-BE49-F238E27FC236}">
                <a16:creationId xmlns:a16="http://schemas.microsoft.com/office/drawing/2014/main" id="{AD1DAD5C-AC97-4172-B9F2-5DB8FBB664F2}"/>
              </a:ext>
            </a:extLst>
          </p:cNvPr>
          <p:cNvSpPr txBox="1">
            <a:spLocks/>
          </p:cNvSpPr>
          <p:nvPr/>
        </p:nvSpPr>
        <p:spPr>
          <a:xfrm>
            <a:off x="251218" y="271846"/>
            <a:ext cx="2481822" cy="3662541"/>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marR="0" lvl="0" indent="0" algn="ctr" defTabSz="483626" rtl="0" eaLnBrk="1" fontAlgn="auto" latinLnBrk="0" hangingPunct="1">
              <a:lnSpc>
                <a:spcPct val="100000"/>
              </a:lnSpc>
              <a:spcBef>
                <a:spcPct val="20000"/>
              </a:spcBef>
              <a:spcAft>
                <a:spcPts val="0"/>
              </a:spcAft>
              <a:buClr>
                <a:srgbClr val="8B0E18"/>
              </a:buClr>
              <a:buSzTx/>
              <a:buFont typeface="Wingdings" charset="2"/>
              <a:buNone/>
              <a:tabLst/>
              <a:defRPr/>
            </a:pPr>
            <a:r>
              <a:rPr kumimoji="0" lang="en-ZA" sz="2200" b="1" i="0" u="none" strike="noStrike" kern="1200" cap="none" spc="0" normalizeH="0" baseline="0" noProof="0" dirty="0">
                <a:ln>
                  <a:noFill/>
                </a:ln>
                <a:solidFill>
                  <a:srgbClr val="0B6C36"/>
                </a:solidFill>
                <a:effectLst/>
                <a:uLnTx/>
                <a:uFillTx/>
                <a:latin typeface="Arial"/>
                <a:ea typeface="+mn-ea"/>
                <a:cs typeface="Arial"/>
              </a:rPr>
              <a:t>Group and allocate breakaway session</a:t>
            </a:r>
          </a:p>
          <a:p>
            <a:pPr marL="362720" marR="0" lvl="0" indent="-362720" algn="l" defTabSz="483626" rtl="0" eaLnBrk="1" fontAlgn="auto" latinLnBrk="0" hangingPunct="1">
              <a:lnSpc>
                <a:spcPct val="100000"/>
              </a:lnSpc>
              <a:spcBef>
                <a:spcPct val="20000"/>
              </a:spcBef>
              <a:spcAft>
                <a:spcPts val="0"/>
              </a:spcAft>
              <a:buClr>
                <a:srgbClr val="8B0E18"/>
              </a:buClr>
              <a:buSzTx/>
              <a:buFont typeface="Wingdings" charset="2"/>
              <a:buChar char="§"/>
              <a:tabLst/>
              <a:defRPr/>
            </a:pPr>
            <a:r>
              <a:rPr kumimoji="0" lang="en-ZA" sz="2000" b="0" i="0" u="none" strike="noStrike" kern="1200" cap="none" spc="0" normalizeH="0" baseline="0" noProof="0" dirty="0">
                <a:ln>
                  <a:noFill/>
                </a:ln>
                <a:solidFill>
                  <a:srgbClr val="0B6C36"/>
                </a:solidFill>
                <a:effectLst/>
                <a:uLnTx/>
                <a:uFillTx/>
                <a:latin typeface="Arial"/>
                <a:ea typeface="+mn-ea"/>
                <a:cs typeface="Arial"/>
              </a:rPr>
              <a:t>Grouping lowest level responsibility fields and lowest item field into expenditure buckets</a:t>
            </a:r>
          </a:p>
        </p:txBody>
      </p:sp>
      <p:sp>
        <p:nvSpPr>
          <p:cNvPr id="10" name="Content Placeholder 1">
            <a:extLst>
              <a:ext uri="{FF2B5EF4-FFF2-40B4-BE49-F238E27FC236}">
                <a16:creationId xmlns:a16="http://schemas.microsoft.com/office/drawing/2014/main" id="{9923BC9B-B8A5-4EB6-890D-E5766BB192B4}"/>
              </a:ext>
            </a:extLst>
          </p:cNvPr>
          <p:cNvSpPr>
            <a:spLocks noGrp="1"/>
          </p:cNvSpPr>
          <p:nvPr>
            <p:ph idx="1"/>
          </p:nvPr>
        </p:nvSpPr>
        <p:spPr>
          <a:xfrm>
            <a:off x="2731441" y="322725"/>
            <a:ext cx="8740087" cy="5448276"/>
          </a:xfrm>
        </p:spPr>
        <p:txBody>
          <a:bodyPr/>
          <a:lstStyle/>
          <a:p>
            <a:pPr marL="0" indent="0">
              <a:buNone/>
            </a:pPr>
            <a:r>
              <a:rPr lang="en-ZA" sz="2116" b="1" dirty="0">
                <a:solidFill>
                  <a:srgbClr val="0B6C36"/>
                </a:solidFill>
              </a:rPr>
              <a:t>Getting Started</a:t>
            </a:r>
          </a:p>
          <a:p>
            <a:pPr marL="0" indent="0">
              <a:buNone/>
            </a:pPr>
            <a:r>
              <a:rPr lang="en-ZA" sz="1800" dirty="0"/>
              <a:t>Open the file “</a:t>
            </a:r>
            <a:r>
              <a:rPr lang="en-US" sz="1800" dirty="0"/>
              <a:t>3. WC TB </a:t>
            </a:r>
            <a:r>
              <a:rPr lang="en-US" sz="1800" dirty="0" err="1"/>
              <a:t>Programme</a:t>
            </a:r>
            <a:r>
              <a:rPr lang="en-US" sz="1800" dirty="0"/>
              <a:t> - Group and Allocate Exercise - Without Answer”</a:t>
            </a:r>
            <a:r>
              <a:rPr lang="en-GB" sz="1800" dirty="0"/>
              <a:t> </a:t>
            </a:r>
            <a:endParaRPr lang="en-ZA" sz="1800" dirty="0"/>
          </a:p>
          <a:p>
            <a:pPr marL="0" indent="0">
              <a:buNone/>
            </a:pPr>
            <a:r>
              <a:rPr lang="en-ZA" sz="2116" b="1" dirty="0">
                <a:solidFill>
                  <a:srgbClr val="0B6C36"/>
                </a:solidFill>
              </a:rPr>
              <a:t>Breakaway challenge </a:t>
            </a:r>
          </a:p>
          <a:p>
            <a:pPr marL="0" indent="0">
              <a:buNone/>
            </a:pPr>
            <a:r>
              <a:rPr lang="en-ZA" sz="1800" dirty="0"/>
              <a:t>Conduct a tooth and tail analysis of expenditure on the TB Programme by:</a:t>
            </a:r>
          </a:p>
          <a:p>
            <a:pPr marL="362720" lvl="1">
              <a:buFont typeface="+mj-lt"/>
              <a:buAutoNum type="arabicPeriod"/>
            </a:pPr>
            <a:r>
              <a:rPr lang="en-ZA" sz="1600" dirty="0"/>
              <a:t>Grouping facilities into frontline vs. </a:t>
            </a:r>
            <a:r>
              <a:rPr lang="en-ZA" sz="1600" dirty="0" err="1"/>
              <a:t>backoffice</a:t>
            </a:r>
            <a:endParaRPr lang="en-ZA" sz="1600" dirty="0"/>
          </a:p>
          <a:p>
            <a:pPr marL="362720" lvl="1">
              <a:buFont typeface="+mj-lt"/>
              <a:buAutoNum type="arabicPeriod"/>
            </a:pPr>
            <a:r>
              <a:rPr lang="en-ZA" sz="1600" dirty="0"/>
              <a:t>Grouping the  item lowest level as direct, indirect, overhead, Salary and Wages and Other</a:t>
            </a:r>
          </a:p>
          <a:p>
            <a:pPr marL="362720" lvl="1">
              <a:buFont typeface="+mj-lt"/>
              <a:buAutoNum type="arabicPeriod"/>
            </a:pPr>
            <a:r>
              <a:rPr lang="en-ZA" sz="1600" dirty="0"/>
              <a:t>Creating a separate pivot table for each group to inspect the expenditure by groupings</a:t>
            </a:r>
          </a:p>
          <a:p>
            <a:pPr marL="362720" lvl="1">
              <a:buFont typeface="+mj-lt"/>
              <a:buAutoNum type="arabicPeriod"/>
            </a:pPr>
            <a:r>
              <a:rPr lang="en-ZA" sz="1600" dirty="0"/>
              <a:t>Discussing observed expenditure patterns and form an opinion on the programme’s allocative efficiencies</a:t>
            </a:r>
          </a:p>
          <a:p>
            <a:pPr marL="0" lvl="1" indent="0">
              <a:buNone/>
            </a:pPr>
            <a:r>
              <a:rPr lang="en-ZA" sz="2116" b="1" dirty="0">
                <a:solidFill>
                  <a:srgbClr val="0B6C36"/>
                </a:solidFill>
              </a:rPr>
              <a:t>General Guidelines</a:t>
            </a:r>
            <a:endParaRPr lang="en-GB" sz="1800" dirty="0"/>
          </a:p>
          <a:p>
            <a:pPr>
              <a:buFont typeface="+mj-lt"/>
              <a:buAutoNum type="arabicPeriod"/>
            </a:pPr>
            <a:r>
              <a:rPr lang="en-ZA" sz="1600" dirty="0"/>
              <a:t>Follow similar steps used to clean the </a:t>
            </a:r>
            <a:r>
              <a:rPr lang="en-ZA" sz="1600" i="1" dirty="0"/>
              <a:t>“Responsibility Lowest Level” </a:t>
            </a:r>
            <a:r>
              <a:rPr lang="en-ZA" sz="1600" dirty="0"/>
              <a:t>field to group the </a:t>
            </a:r>
            <a:r>
              <a:rPr lang="en-ZA" sz="1600" i="1" dirty="0"/>
              <a:t>“Cleaned Responsibility Lowest Level” </a:t>
            </a:r>
            <a:r>
              <a:rPr lang="en-ZA" sz="1600" dirty="0"/>
              <a:t>field to back office and frontline office</a:t>
            </a:r>
          </a:p>
          <a:p>
            <a:pPr>
              <a:buFont typeface="+mj-lt"/>
              <a:buAutoNum type="arabicPeriod"/>
            </a:pPr>
            <a:r>
              <a:rPr lang="en-ZA" sz="1600" dirty="0"/>
              <a:t>Repeat for item lowest level. </a:t>
            </a:r>
            <a:r>
              <a:rPr lang="en-ZA" sz="1600" i="1" dirty="0"/>
              <a:t>Given the number of rows, copy columns all item fields into the grouping item worksheet and use the higher item levels to guide your grouping</a:t>
            </a:r>
          </a:p>
          <a:p>
            <a:pPr>
              <a:buFont typeface="+mj-lt"/>
              <a:buAutoNum type="arabicPeriod"/>
            </a:pPr>
            <a:r>
              <a:rPr lang="en-ZA" sz="1600" dirty="0"/>
              <a:t>Create pivot table 1 containing new </a:t>
            </a:r>
            <a:r>
              <a:rPr lang="en-ZA" sz="1600" i="1" dirty="0"/>
              <a:t>“Facility Group”</a:t>
            </a:r>
            <a:r>
              <a:rPr lang="en-ZA" sz="1600" dirty="0"/>
              <a:t> field in the rows section, the financial years in the values section, and </a:t>
            </a:r>
            <a:r>
              <a:rPr lang="en-ZA" sz="1600" i="1" dirty="0"/>
              <a:t>“Item Level 3”</a:t>
            </a:r>
            <a:r>
              <a:rPr lang="en-ZA" sz="1600" dirty="0"/>
              <a:t> field in the filter section</a:t>
            </a:r>
          </a:p>
          <a:p>
            <a:pPr>
              <a:buFont typeface="+mj-lt"/>
              <a:buAutoNum type="arabicPeriod"/>
            </a:pPr>
            <a:r>
              <a:rPr lang="en-ZA" sz="1600" dirty="0"/>
              <a:t>Create pivot table 2 containing the new </a:t>
            </a:r>
            <a:r>
              <a:rPr lang="en-ZA" sz="1600" i="1" dirty="0"/>
              <a:t>“Item Level Group”</a:t>
            </a:r>
            <a:r>
              <a:rPr lang="en-ZA" sz="1600" dirty="0"/>
              <a:t> in the row section, financial years in the values section, and facility grouping in the filter section. Use the pivot filter to only show expenditure in frontline facilities in the pivot table</a:t>
            </a:r>
          </a:p>
          <a:p>
            <a:pPr marL="0" indent="0" algn="ctr">
              <a:buNone/>
            </a:pPr>
            <a:r>
              <a:rPr lang="en-US" sz="1600" b="1" i="1" dirty="0"/>
              <a:t>Detailed guidelines and steps are contained in the excel workbook</a:t>
            </a:r>
          </a:p>
        </p:txBody>
      </p:sp>
    </p:spTree>
    <p:extLst>
      <p:ext uri="{BB962C8B-B14F-4D97-AF65-F5344CB8AC3E}">
        <p14:creationId xmlns:p14="http://schemas.microsoft.com/office/powerpoint/2010/main" val="47897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C65107B7-4C30-4AAF-BCD8-D0BDB7F796B6}"/>
              </a:ext>
            </a:extLst>
          </p:cNvPr>
          <p:cNvSpPr>
            <a:spLocks noGrp="1"/>
          </p:cNvSpPr>
          <p:nvPr>
            <p:ph idx="1"/>
          </p:nvPr>
        </p:nvSpPr>
        <p:spPr>
          <a:xfrm>
            <a:off x="203200" y="4590869"/>
            <a:ext cx="11714480" cy="1448102"/>
          </a:xfrm>
        </p:spPr>
        <p:txBody>
          <a:bodyPr/>
          <a:lstStyle/>
          <a:p>
            <a:pPr>
              <a:spcBef>
                <a:spcPts val="600"/>
              </a:spcBef>
            </a:pPr>
            <a:r>
              <a:rPr lang="en-ZA" sz="2400" dirty="0"/>
              <a:t>By doing analysis to answer key questions</a:t>
            </a:r>
          </a:p>
          <a:p>
            <a:pPr>
              <a:spcBef>
                <a:spcPts val="600"/>
              </a:spcBef>
            </a:pPr>
            <a:r>
              <a:rPr lang="en-ZA" sz="2400" dirty="0"/>
              <a:t>Before proceeding we encourage you to watch the demonstration on how to group and allocate in excel</a:t>
            </a:r>
          </a:p>
          <a:p>
            <a:pPr>
              <a:spcBef>
                <a:spcPts val="600"/>
              </a:spcBef>
            </a:pPr>
            <a:endParaRPr lang="en-ZA" sz="2400" dirty="0"/>
          </a:p>
        </p:txBody>
      </p:sp>
      <p:sp>
        <p:nvSpPr>
          <p:cNvPr id="3" name="Slide Number Placeholder 2">
            <a:extLst>
              <a:ext uri="{FF2B5EF4-FFF2-40B4-BE49-F238E27FC236}">
                <a16:creationId xmlns:a16="http://schemas.microsoft.com/office/drawing/2014/main" id="{B967D6B4-ED33-4167-B9CC-C69D4611351A}"/>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4" name="Title 3">
            <a:extLst>
              <a:ext uri="{FF2B5EF4-FFF2-40B4-BE49-F238E27FC236}">
                <a16:creationId xmlns:a16="http://schemas.microsoft.com/office/drawing/2014/main" id="{E9222EF4-C1EA-41A9-8BF2-98105663F79B}"/>
              </a:ext>
            </a:extLst>
          </p:cNvPr>
          <p:cNvSpPr>
            <a:spLocks noGrp="1"/>
          </p:cNvSpPr>
          <p:nvPr>
            <p:ph type="title"/>
          </p:nvPr>
        </p:nvSpPr>
        <p:spPr>
          <a:xfrm>
            <a:off x="824252" y="244753"/>
            <a:ext cx="11002789" cy="408052"/>
          </a:xfrm>
        </p:spPr>
        <p:txBody>
          <a:bodyPr/>
          <a:lstStyle/>
          <a:p>
            <a:r>
              <a:rPr lang="en-US" dirty="0"/>
              <a:t>After doing Step 3: Group and allocate - You should be able to explain expenditure on your </a:t>
            </a:r>
            <a:r>
              <a:rPr lang="en-US" dirty="0" err="1"/>
              <a:t>programme</a:t>
            </a:r>
            <a:r>
              <a:rPr lang="en-US" dirty="0"/>
              <a:t> in terms of:</a:t>
            </a:r>
            <a:endParaRPr lang="en-ZA" dirty="0"/>
          </a:p>
        </p:txBody>
      </p:sp>
      <p:pic>
        <p:nvPicPr>
          <p:cNvPr id="6" name="Graphic 5" descr="Puzzle pieces">
            <a:extLst>
              <a:ext uri="{FF2B5EF4-FFF2-40B4-BE49-F238E27FC236}">
                <a16:creationId xmlns:a16="http://schemas.microsoft.com/office/drawing/2014/main" id="{589CD717-F6AF-43E3-BA9A-B02997B8B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6423" y="2384368"/>
            <a:ext cx="1280160" cy="1280160"/>
          </a:xfrm>
          <a:prstGeom prst="rect">
            <a:avLst/>
          </a:prstGeom>
        </p:spPr>
      </p:pic>
      <p:sp>
        <p:nvSpPr>
          <p:cNvPr id="7" name="TextBox 6">
            <a:extLst>
              <a:ext uri="{FF2B5EF4-FFF2-40B4-BE49-F238E27FC236}">
                <a16:creationId xmlns:a16="http://schemas.microsoft.com/office/drawing/2014/main" id="{9BD3D2FE-5AD1-4967-931A-F1B70EADA1A3}"/>
              </a:ext>
            </a:extLst>
          </p:cNvPr>
          <p:cNvSpPr txBox="1"/>
          <p:nvPr/>
        </p:nvSpPr>
        <p:spPr>
          <a:xfrm>
            <a:off x="2141908" y="1332795"/>
            <a:ext cx="4175942"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Who is spending on your </a:t>
            </a:r>
            <a:r>
              <a:rPr lang="en-US" b="1" i="1"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AB7CA-180A-477F-9816-A0AC9D583302}"/>
              </a:ext>
            </a:extLst>
          </p:cNvPr>
          <p:cNvSpPr txBox="1"/>
          <p:nvPr/>
        </p:nvSpPr>
        <p:spPr>
          <a:xfrm>
            <a:off x="2141908" y="2839782"/>
            <a:ext cx="4250584" cy="36933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Where the expenditure is incurred?</a:t>
            </a:r>
            <a:endParaRPr lang="en-US" dirty="0">
              <a:latin typeface="Arial" panose="020B0604020202020204" pitchFamily="34" charset="0"/>
              <a:cs typeface="Arial" panose="020B0604020202020204" pitchFamily="34" charset="0"/>
            </a:endParaRPr>
          </a:p>
        </p:txBody>
      </p:sp>
      <p:pic>
        <p:nvPicPr>
          <p:cNvPr id="11" name="Graphic 10" descr="Court">
            <a:extLst>
              <a:ext uri="{FF2B5EF4-FFF2-40B4-BE49-F238E27FC236}">
                <a16:creationId xmlns:a16="http://schemas.microsoft.com/office/drawing/2014/main" id="{469FA0D7-819A-4D97-9AEC-4049353B9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354" y="2567248"/>
            <a:ext cx="914400" cy="914400"/>
          </a:xfrm>
          <a:prstGeom prst="rect">
            <a:avLst/>
          </a:prstGeom>
        </p:spPr>
      </p:pic>
      <p:sp>
        <p:nvSpPr>
          <p:cNvPr id="12" name="TextBox 11">
            <a:extLst>
              <a:ext uri="{FF2B5EF4-FFF2-40B4-BE49-F238E27FC236}">
                <a16:creationId xmlns:a16="http://schemas.microsoft.com/office/drawing/2014/main" id="{24DE39E3-6A29-4171-972B-7637ABA9E1B3}"/>
              </a:ext>
            </a:extLst>
          </p:cNvPr>
          <p:cNvSpPr txBox="1"/>
          <p:nvPr/>
        </p:nvSpPr>
        <p:spPr>
          <a:xfrm>
            <a:off x="8036318" y="1332795"/>
            <a:ext cx="3479328"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What the expenditure is incurred on (e.g., expenditure buckets)</a:t>
            </a:r>
          </a:p>
        </p:txBody>
      </p:sp>
      <p:pic>
        <p:nvPicPr>
          <p:cNvPr id="15" name="Graphic 14" descr="Fork In Road">
            <a:extLst>
              <a:ext uri="{FF2B5EF4-FFF2-40B4-BE49-F238E27FC236}">
                <a16:creationId xmlns:a16="http://schemas.microsoft.com/office/drawing/2014/main" id="{504B5967-3F1E-4287-8FEC-4F4D793431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9884" y="1198760"/>
            <a:ext cx="914400" cy="914400"/>
          </a:xfrm>
          <a:prstGeom prst="rect">
            <a:avLst/>
          </a:prstGeom>
        </p:spPr>
      </p:pic>
      <p:sp>
        <p:nvSpPr>
          <p:cNvPr id="25" name="Rectangle 24">
            <a:extLst>
              <a:ext uri="{FF2B5EF4-FFF2-40B4-BE49-F238E27FC236}">
                <a16:creationId xmlns:a16="http://schemas.microsoft.com/office/drawing/2014/main" id="{24E7494A-DDC3-4A4F-AFDC-6392B6A4B25A}"/>
              </a:ext>
            </a:extLst>
          </p:cNvPr>
          <p:cNvSpPr/>
          <p:nvPr/>
        </p:nvSpPr>
        <p:spPr>
          <a:xfrm>
            <a:off x="203200" y="1016000"/>
            <a:ext cx="11714480" cy="2794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9" name="Callout: Down Arrow 28">
            <a:extLst>
              <a:ext uri="{FF2B5EF4-FFF2-40B4-BE49-F238E27FC236}">
                <a16:creationId xmlns:a16="http://schemas.microsoft.com/office/drawing/2014/main" id="{52A809F0-E7A1-486A-8372-CEDF0FBDCCC9}"/>
              </a:ext>
            </a:extLst>
          </p:cNvPr>
          <p:cNvSpPr/>
          <p:nvPr/>
        </p:nvSpPr>
        <p:spPr>
          <a:xfrm>
            <a:off x="203200" y="3937000"/>
            <a:ext cx="11714480" cy="6350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Next step ‘</a:t>
            </a:r>
            <a:r>
              <a:rPr lang="en-US" dirty="0" err="1">
                <a:latin typeface="Arial" panose="020B0604020202020204" pitchFamily="34" charset="0"/>
                <a:cs typeface="Arial" panose="020B0604020202020204" pitchFamily="34" charset="0"/>
              </a:rPr>
              <a:t>Analyse</a:t>
            </a:r>
            <a:r>
              <a:rPr lang="en-US" dirty="0">
                <a:latin typeface="Arial" panose="020B0604020202020204" pitchFamily="34" charset="0"/>
                <a:cs typeface="Arial" panose="020B0604020202020204" pitchFamily="34" charset="0"/>
              </a:rPr>
              <a:t>’ will enable you to draw insights from your expenditure data: </a:t>
            </a:r>
            <a:endParaRPr lang="en-ZA"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A111EB6-DCF5-F44E-A3DC-197E38D31E12}"/>
              </a:ext>
            </a:extLst>
          </p:cNvPr>
          <p:cNvSpPr txBox="1"/>
          <p:nvPr/>
        </p:nvSpPr>
        <p:spPr>
          <a:xfrm>
            <a:off x="8020514" y="2424284"/>
            <a:ext cx="3495132" cy="1200329"/>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How much is spent on direct </a:t>
            </a:r>
            <a:r>
              <a:rPr lang="en-US" b="1" i="1" dirty="0" err="1">
                <a:latin typeface="Arial" panose="020B0604020202020204" pitchFamily="34" charset="0"/>
                <a:cs typeface="Arial" panose="020B0604020202020204" pitchFamily="34" charset="0"/>
              </a:rPr>
              <a:t>programme</a:t>
            </a:r>
            <a:r>
              <a:rPr lang="en-US" b="1" i="1" dirty="0">
                <a:latin typeface="Arial" panose="020B0604020202020204" pitchFamily="34" charset="0"/>
                <a:cs typeface="Arial" panose="020B0604020202020204" pitchFamily="34" charset="0"/>
              </a:rPr>
              <a:t> costs, </a:t>
            </a:r>
            <a:r>
              <a:rPr lang="en-US" b="1" i="1" dirty="0" err="1">
                <a:latin typeface="Arial" panose="020B0604020202020204" pitchFamily="34" charset="0"/>
                <a:cs typeface="Arial" panose="020B0604020202020204" pitchFamily="34" charset="0"/>
              </a:rPr>
              <a:t>programme</a:t>
            </a:r>
            <a:r>
              <a:rPr lang="en-US" b="1" i="1" dirty="0">
                <a:latin typeface="Arial" panose="020B0604020202020204" pitchFamily="34" charset="0"/>
                <a:cs typeface="Arial" panose="020B0604020202020204" pitchFamily="34" charset="0"/>
              </a:rPr>
              <a:t> overheads, and general overheads</a:t>
            </a:r>
            <a:endParaRPr lang="en-US" dirty="0">
              <a:latin typeface="Arial" panose="020B0604020202020204" pitchFamily="34" charset="0"/>
              <a:cs typeface="Arial" panose="020B0604020202020204" pitchFamily="34" charset="0"/>
            </a:endParaRPr>
          </a:p>
        </p:txBody>
      </p:sp>
      <p:pic>
        <p:nvPicPr>
          <p:cNvPr id="2" name="Graphic 1" descr="Users">
            <a:extLst>
              <a:ext uri="{FF2B5EF4-FFF2-40B4-BE49-F238E27FC236}">
                <a16:creationId xmlns:a16="http://schemas.microsoft.com/office/drawing/2014/main" id="{D57ABBDF-D58D-4637-86C4-1829AAEF6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776" y="1198760"/>
            <a:ext cx="914400" cy="914400"/>
          </a:xfrm>
          <a:prstGeom prst="rect">
            <a:avLst/>
          </a:prstGeom>
        </p:spPr>
      </p:pic>
    </p:spTree>
    <p:extLst>
      <p:ext uri="{BB962C8B-B14F-4D97-AF65-F5344CB8AC3E}">
        <p14:creationId xmlns:p14="http://schemas.microsoft.com/office/powerpoint/2010/main" val="338785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How to do an expenditure analysis?</a:t>
            </a:r>
          </a:p>
        </p:txBody>
      </p:sp>
      <p:sp>
        <p:nvSpPr>
          <p:cNvPr id="227" name="Rectangle 222">
            <a:extLst>
              <a:ext uri="{FF2B5EF4-FFF2-40B4-BE49-F238E27FC236}">
                <a16:creationId xmlns:a16="http://schemas.microsoft.com/office/drawing/2014/main" id="{A04A91FB-69FC-4A72-B066-404A46C23189}"/>
              </a:ext>
            </a:extLst>
          </p:cNvPr>
          <p:cNvSpPr>
            <a:spLocks noChangeArrowheads="1"/>
          </p:cNvSpPr>
          <p:nvPr/>
        </p:nvSpPr>
        <p:spPr bwMode="auto">
          <a:xfrm>
            <a:off x="1525120" y="401615"/>
            <a:ext cx="8594330" cy="404813"/>
          </a:xfrm>
          <a:prstGeom prst="rect">
            <a:avLst/>
          </a:prstGeom>
          <a:noFill/>
          <a:ln w="12700">
            <a:noFill/>
            <a:miter lim="800000"/>
            <a:headEnd/>
            <a:tailEnd/>
          </a:ln>
          <a:effectLst/>
        </p:spPr>
        <p:txBody>
          <a:bodyPr lIns="67169" tIns="28548" rIns="67169" bIns="28548" anchor="b"/>
          <a:lstStyle/>
          <a:p>
            <a:pPr defTabSz="977328" eaLnBrk="0" fontAlgn="base" hangingPunct="0">
              <a:lnSpc>
                <a:spcPct val="97000"/>
              </a:lnSpc>
              <a:spcBef>
                <a:spcPct val="49000"/>
              </a:spcBef>
              <a:spcAft>
                <a:spcPct val="0"/>
              </a:spcAft>
            </a:pPr>
            <a:endParaRPr lang="en-US" sz="1904" b="1" dirty="0">
              <a:solidFill>
                <a:srgbClr val="00000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1E1B3E36-671E-4D93-9734-DEDDCB4218EE}"/>
              </a:ext>
            </a:extLst>
          </p:cNvPr>
          <p:cNvSpPr>
            <a:spLocks noGrp="1"/>
          </p:cNvSpPr>
          <p:nvPr>
            <p:ph idx="1"/>
          </p:nvPr>
        </p:nvSpPr>
        <p:spPr>
          <a:xfrm>
            <a:off x="824253" y="429482"/>
            <a:ext cx="11062947" cy="5268443"/>
          </a:xfrm>
        </p:spPr>
        <p:txBody>
          <a:bodyPr/>
          <a:lstStyle/>
          <a:p>
            <a:pPr marL="0" indent="0">
              <a:buNone/>
            </a:pPr>
            <a:endParaRPr lang="en-US" sz="2400" b="1" dirty="0"/>
          </a:p>
          <a:p>
            <a:pPr marL="0" indent="0">
              <a:buNone/>
            </a:pPr>
            <a:r>
              <a:rPr lang="en-US" sz="2400" b="1" dirty="0"/>
              <a:t>	5 steps:</a:t>
            </a:r>
          </a:p>
          <a:p>
            <a:pPr marL="0" indent="0">
              <a:buNone/>
            </a:pPr>
            <a:endParaRPr lang="en-US" sz="2400" b="1" dirty="0"/>
          </a:p>
          <a:p>
            <a:pPr marL="0" indent="0">
              <a:buNone/>
            </a:pPr>
            <a:endParaRPr lang="en-US" sz="2400" b="1" dirty="0"/>
          </a:p>
          <a:p>
            <a:pPr marL="760634" lvl="1" indent="-362686" defTabSz="483582">
              <a:spcBef>
                <a:spcPts val="1800"/>
              </a:spcBef>
              <a:spcAft>
                <a:spcPts val="635"/>
              </a:spcAft>
              <a:tabLst>
                <a:tab pos="241813" algn="l"/>
              </a:tabLst>
            </a:pPr>
            <a:endParaRPr lang="en-GB" b="1" dirty="0">
              <a:solidFill>
                <a:prstClr val="black"/>
              </a:solidFill>
              <a:latin typeface="Arial" panose="020B0604020202020204" pitchFamily="34" charset="0"/>
              <a:ea typeface="MS Gothic" panose="020B0609070205080204" pitchFamily="49" charset="-128"/>
              <a:cs typeface="Arial" panose="020B0604020202020204" pitchFamily="34" charset="0"/>
            </a:endParaRPr>
          </a:p>
          <a:p>
            <a:pPr marL="760634" lvl="1" indent="-362686" defTabSz="483582">
              <a:spcBef>
                <a:spcPts val="18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Find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identify funding sources </a:t>
            </a:r>
          </a:p>
          <a:p>
            <a:pPr marL="760634" lvl="1" indent="-362686" defTabSz="483582">
              <a:spcBef>
                <a:spcPts val="12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Consolidate &amp; Clean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data to show total expenditure </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Group &amp; Allocate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expenditure to expenditure buckets aligned to log frame</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Analyse</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 to show trends and findings</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Interpret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the key findings supported by evidence</a:t>
            </a:r>
          </a:p>
          <a:p>
            <a:pPr marL="0" indent="0">
              <a:buNone/>
            </a:pPr>
            <a:endParaRPr lang="en-US" sz="2400" b="1" dirty="0"/>
          </a:p>
          <a:p>
            <a:pPr marL="0" indent="0">
              <a:buNone/>
            </a:pPr>
            <a:endParaRPr lang="en-US" sz="2400" b="1" dirty="0"/>
          </a:p>
        </p:txBody>
      </p:sp>
      <p:graphicFrame>
        <p:nvGraphicFramePr>
          <p:cNvPr id="7" name="Content Placeholder 7">
            <a:extLst>
              <a:ext uri="{FF2B5EF4-FFF2-40B4-BE49-F238E27FC236}">
                <a16:creationId xmlns:a16="http://schemas.microsoft.com/office/drawing/2014/main" id="{DB619AD6-F7EA-4029-BD19-1D840677C9DF}"/>
              </a:ext>
            </a:extLst>
          </p:cNvPr>
          <p:cNvGraphicFramePr>
            <a:graphicFrameLocks/>
          </p:cNvGraphicFramePr>
          <p:nvPr/>
        </p:nvGraphicFramePr>
        <p:xfrm>
          <a:off x="678458" y="1762877"/>
          <a:ext cx="11354536" cy="7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FB3394A-FBA1-7749-A40F-620449F3DA96}"/>
              </a:ext>
            </a:extLst>
          </p:cNvPr>
          <p:cNvSpPr txBox="1"/>
          <p:nvPr/>
        </p:nvSpPr>
        <p:spPr>
          <a:xfrm rot="16200000">
            <a:off x="-408164" y="3408232"/>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Preparation</a:t>
            </a:r>
          </a:p>
        </p:txBody>
      </p:sp>
      <p:sp>
        <p:nvSpPr>
          <p:cNvPr id="9" name="TextBox 8">
            <a:extLst>
              <a:ext uri="{FF2B5EF4-FFF2-40B4-BE49-F238E27FC236}">
                <a16:creationId xmlns:a16="http://schemas.microsoft.com/office/drawing/2014/main" id="{D54BB6F9-D072-C142-B5DE-DEC7079EA04D}"/>
              </a:ext>
            </a:extLst>
          </p:cNvPr>
          <p:cNvSpPr txBox="1"/>
          <p:nvPr/>
        </p:nvSpPr>
        <p:spPr>
          <a:xfrm rot="16200000">
            <a:off x="-407334" y="4943257"/>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Analysis</a:t>
            </a:r>
          </a:p>
        </p:txBody>
      </p:sp>
      <p:sp>
        <p:nvSpPr>
          <p:cNvPr id="5" name="Left Brace 4">
            <a:extLst>
              <a:ext uri="{FF2B5EF4-FFF2-40B4-BE49-F238E27FC236}">
                <a16:creationId xmlns:a16="http://schemas.microsoft.com/office/drawing/2014/main" id="{772A32C2-2C38-8146-AC54-D64E4E59DFB3}"/>
              </a:ext>
            </a:extLst>
          </p:cNvPr>
          <p:cNvSpPr/>
          <p:nvPr/>
        </p:nvSpPr>
        <p:spPr>
          <a:xfrm>
            <a:off x="958146" y="2920933"/>
            <a:ext cx="383443" cy="1584129"/>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62E47A4A-4608-2240-9510-0005D4E15910}"/>
              </a:ext>
            </a:extLst>
          </p:cNvPr>
          <p:cNvSpPr/>
          <p:nvPr/>
        </p:nvSpPr>
        <p:spPr>
          <a:xfrm>
            <a:off x="958145" y="4604462"/>
            <a:ext cx="383443" cy="1046922"/>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 name="Oval 1">
            <a:extLst>
              <a:ext uri="{FF2B5EF4-FFF2-40B4-BE49-F238E27FC236}">
                <a16:creationId xmlns:a16="http://schemas.microsoft.com/office/drawing/2014/main" id="{5BDA3D8F-78AF-A248-A0B6-54A33B31DF9B}"/>
              </a:ext>
            </a:extLst>
          </p:cNvPr>
          <p:cNvSpPr/>
          <p:nvPr/>
        </p:nvSpPr>
        <p:spPr>
          <a:xfrm>
            <a:off x="454091" y="144457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E25DA60A-8BB5-CD4E-BC33-8E8437D33599}"/>
              </a:ext>
            </a:extLst>
          </p:cNvPr>
          <p:cNvSpPr/>
          <p:nvPr/>
        </p:nvSpPr>
        <p:spPr>
          <a:xfrm>
            <a:off x="3012017" y="1459637"/>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69B89E74-E3E4-6941-836E-728AB0A93C76}"/>
              </a:ext>
            </a:extLst>
          </p:cNvPr>
          <p:cNvSpPr/>
          <p:nvPr/>
        </p:nvSpPr>
        <p:spPr>
          <a:xfrm>
            <a:off x="5199781" y="1440285"/>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a:t>
            </a:r>
          </a:p>
        </p:txBody>
      </p:sp>
      <p:sp>
        <p:nvSpPr>
          <p:cNvPr id="14" name="Oval 13">
            <a:extLst>
              <a:ext uri="{FF2B5EF4-FFF2-40B4-BE49-F238E27FC236}">
                <a16:creationId xmlns:a16="http://schemas.microsoft.com/office/drawing/2014/main" id="{DD52EF18-5142-A842-BA89-AF3C81A3A6FC}"/>
              </a:ext>
            </a:extLst>
          </p:cNvPr>
          <p:cNvSpPr/>
          <p:nvPr/>
        </p:nvSpPr>
        <p:spPr>
          <a:xfrm>
            <a:off x="7338657" y="144028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4</a:t>
            </a:r>
          </a:p>
        </p:txBody>
      </p:sp>
      <p:sp>
        <p:nvSpPr>
          <p:cNvPr id="15" name="Oval 14">
            <a:extLst>
              <a:ext uri="{FF2B5EF4-FFF2-40B4-BE49-F238E27FC236}">
                <a16:creationId xmlns:a16="http://schemas.microsoft.com/office/drawing/2014/main" id="{0D7600A8-7711-E54B-B1AC-8D7110BD3F40}"/>
              </a:ext>
            </a:extLst>
          </p:cNvPr>
          <p:cNvSpPr/>
          <p:nvPr/>
        </p:nvSpPr>
        <p:spPr>
          <a:xfrm>
            <a:off x="9575309" y="1440283"/>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7384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B814-AB94-1640-B57D-4633934FA5AB}"/>
              </a:ext>
            </a:extLst>
          </p:cNvPr>
          <p:cNvSpPr>
            <a:spLocks noGrp="1"/>
          </p:cNvSpPr>
          <p:nvPr>
            <p:ph type="title"/>
          </p:nvPr>
        </p:nvSpPr>
        <p:spPr/>
        <p:txBody>
          <a:bodyPr/>
          <a:lstStyle/>
          <a:p>
            <a:r>
              <a:rPr lang="en-GB" dirty="0"/>
              <a:t>STEP 3:</a:t>
            </a:r>
            <a:br>
              <a:rPr lang="en-GB" dirty="0"/>
            </a:br>
            <a:r>
              <a:rPr lang="en-GB" dirty="0"/>
              <a:t>Group &amp; Allocate</a:t>
            </a:r>
          </a:p>
        </p:txBody>
      </p:sp>
      <p:sp>
        <p:nvSpPr>
          <p:cNvPr id="3" name="Text Placeholder 2">
            <a:extLst>
              <a:ext uri="{FF2B5EF4-FFF2-40B4-BE49-F238E27FC236}">
                <a16:creationId xmlns:a16="http://schemas.microsoft.com/office/drawing/2014/main" id="{7CDA8189-F442-0A48-912F-1BD9CD535A9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100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5" name="Content Placeholder 1">
            <a:extLst>
              <a:ext uri="{FF2B5EF4-FFF2-40B4-BE49-F238E27FC236}">
                <a16:creationId xmlns:a16="http://schemas.microsoft.com/office/drawing/2014/main" id="{3E1D64B4-C053-E947-8DEA-416C2EC02206}"/>
              </a:ext>
            </a:extLst>
          </p:cNvPr>
          <p:cNvSpPr txBox="1">
            <a:spLocks/>
          </p:cNvSpPr>
          <p:nvPr/>
        </p:nvSpPr>
        <p:spPr>
          <a:xfrm>
            <a:off x="3904366" y="691081"/>
            <a:ext cx="7194549" cy="5093855"/>
          </a:xfrm>
          <a:prstGeom prst="rect">
            <a:avLst/>
          </a:prstGeom>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3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3200" b="0" i="0" u="none" strike="noStrike" kern="1200" cap="none" spc="0" normalizeH="0" baseline="0" noProof="0" dirty="0">
              <a:ln>
                <a:noFill/>
              </a:ln>
              <a:solidFill>
                <a:prstClr val="black"/>
              </a:solidFill>
              <a:effectLst/>
              <a:uLnTx/>
              <a:uFillTx/>
              <a:latin typeface="Arial"/>
              <a:ea typeface="+mn-ea"/>
              <a:cs typeface="Arial"/>
            </a:endParaRPr>
          </a:p>
          <a:p>
            <a:pPr marL="719072" marR="0" lvl="1" indent="-342868" algn="l" defTabSz="457158" rtl="0" eaLnBrk="1" fontAlgn="auto" latinLnBrk="0" hangingPunct="1">
              <a:lnSpc>
                <a:spcPct val="100000"/>
              </a:lnSpc>
              <a:spcBef>
                <a:spcPct val="20000"/>
              </a:spcBef>
              <a:spcAft>
                <a:spcPts val="0"/>
              </a:spcAft>
              <a:buClr>
                <a:srgbClr val="8B0E18"/>
              </a:buClr>
              <a:buSzTx/>
              <a:buFont typeface="Wingdings" charset="2"/>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Arial"/>
              </a:rPr>
              <a:t>Why we group?</a:t>
            </a:r>
          </a:p>
          <a:p>
            <a:pPr lvl="2">
              <a:defRPr/>
            </a:pPr>
            <a:r>
              <a:rPr lang="en-GB" sz="2400" dirty="0">
                <a:solidFill>
                  <a:prstClr val="black"/>
                </a:solidFill>
              </a:rPr>
              <a:t>Nature of expenditure</a:t>
            </a:r>
          </a:p>
          <a:p>
            <a:pPr lvl="2">
              <a:defRPr/>
            </a:pPr>
            <a:r>
              <a:rPr kumimoji="0" lang="en-GB" sz="2400" b="0" i="0" u="none" strike="noStrike" kern="1200" cap="none" spc="0" normalizeH="0" baseline="0" noProof="0" dirty="0">
                <a:ln>
                  <a:noFill/>
                </a:ln>
                <a:solidFill>
                  <a:prstClr val="black"/>
                </a:solidFill>
                <a:effectLst/>
                <a:uLnTx/>
                <a:uFillTx/>
                <a:latin typeface="Arial"/>
                <a:ea typeface="+mn-ea"/>
                <a:cs typeface="Arial"/>
              </a:rPr>
              <a:t>Direct and indirect</a:t>
            </a:r>
            <a:r>
              <a:rPr kumimoji="0" lang="en-GB" sz="2400" b="0" i="0" u="none" strike="noStrike" kern="1200" cap="none" spc="0" normalizeH="0" noProof="0" dirty="0">
                <a:ln>
                  <a:noFill/>
                </a:ln>
                <a:solidFill>
                  <a:prstClr val="black"/>
                </a:solidFill>
                <a:effectLst/>
                <a:uLnTx/>
                <a:uFillTx/>
                <a:latin typeface="Arial"/>
                <a:ea typeface="+mn-ea"/>
                <a:cs typeface="Arial"/>
              </a:rPr>
              <a:t> cost</a:t>
            </a:r>
          </a:p>
          <a:p>
            <a:pPr marL="733358" lvl="2" indent="0">
              <a:buNone/>
              <a:defRPr/>
            </a:pPr>
            <a:endParaRPr kumimoji="0" lang="en-GB" sz="2400" b="0" i="0" u="none" strike="noStrike" kern="1200" cap="none" spc="0" normalizeH="0" noProof="0" dirty="0">
              <a:ln>
                <a:noFill/>
              </a:ln>
              <a:solidFill>
                <a:prstClr val="black"/>
              </a:solidFill>
              <a:effectLst/>
              <a:uLnTx/>
              <a:uFillTx/>
              <a:latin typeface="Arial"/>
              <a:ea typeface="+mn-ea"/>
              <a:cs typeface="Arial"/>
            </a:endParaRPr>
          </a:p>
          <a:p>
            <a:pPr lvl="1">
              <a:defRPr/>
            </a:pPr>
            <a:r>
              <a:rPr lang="en-GB" sz="2400" dirty="0">
                <a:solidFill>
                  <a:prstClr val="black"/>
                </a:solidFill>
              </a:rPr>
              <a:t>Additional excel functions</a:t>
            </a:r>
          </a:p>
          <a:p>
            <a:pPr lvl="2">
              <a:defRPr/>
            </a:pPr>
            <a:r>
              <a:rPr lang="en-GB" sz="2400" dirty="0">
                <a:solidFill>
                  <a:prstClr val="black"/>
                </a:solidFill>
              </a:rPr>
              <a:t>Text filter</a:t>
            </a:r>
          </a:p>
        </p:txBody>
      </p:sp>
      <p:sp>
        <p:nvSpPr>
          <p:cNvPr id="8" name="Title 2">
            <a:extLst>
              <a:ext uri="{FF2B5EF4-FFF2-40B4-BE49-F238E27FC236}">
                <a16:creationId xmlns:a16="http://schemas.microsoft.com/office/drawing/2014/main" id="{5BE25095-F789-2D44-96B2-1411B02600B9}"/>
              </a:ext>
            </a:extLst>
          </p:cNvPr>
          <p:cNvSpPr txBox="1">
            <a:spLocks/>
          </p:cNvSpPr>
          <p:nvPr/>
        </p:nvSpPr>
        <p:spPr>
          <a:xfrm>
            <a:off x="666601" y="1157938"/>
            <a:ext cx="2605517" cy="1235638"/>
          </a:xfrm>
          <a:prstGeom prst="rect">
            <a:avLst/>
          </a:prstGeom>
        </p:spPr>
        <p:txBody>
          <a:bodyPr vert="horz" lIns="91432" tIns="45716" rIns="91432" bIns="45716" rtlCol="0" anchor="b">
            <a:normAutofit fontScale="97500"/>
          </a:bodyPr>
          <a:lstStyle>
            <a:lvl1pPr algn="l" defTabSz="457158" rtl="0" eaLnBrk="1" latinLnBrk="0" hangingPunct="1">
              <a:spcBef>
                <a:spcPct val="0"/>
              </a:spcBef>
              <a:buNone/>
              <a:defRPr sz="2000" b="1" kern="1200">
                <a:solidFill>
                  <a:srgbClr val="FFFFFF"/>
                </a:solidFill>
                <a:latin typeface="Arial"/>
                <a:ea typeface="+mj-ea"/>
                <a:cs typeface="Arial"/>
              </a:defRPr>
            </a:lvl1pPr>
          </a:lstStyle>
          <a:p>
            <a:pPr marL="0" marR="0" lvl="0" indent="0" algn="l" defTabSz="457158" rtl="0" eaLnBrk="1" fontAlgn="auto" latinLnBrk="0" hangingPunct="1">
              <a:lnSpc>
                <a:spcPct val="100000"/>
              </a:lnSpc>
              <a:spcBef>
                <a:spcPct val="0"/>
              </a:spcBef>
              <a:spcAft>
                <a:spcPts val="0"/>
              </a:spcAft>
              <a:buClrTx/>
              <a:buSzTx/>
              <a:buFontTx/>
              <a:buNone/>
              <a:tabLst/>
              <a:defRPr/>
            </a:pPr>
            <a:br>
              <a:rPr kumimoji="0" lang="en-GB" sz="2000" b="1" i="0" u="none" strike="noStrike" kern="1200" cap="none" spc="0" normalizeH="0" baseline="0" noProof="0" dirty="0">
                <a:ln>
                  <a:noFill/>
                </a:ln>
                <a:solidFill>
                  <a:srgbClr val="FFFFFF"/>
                </a:solidFill>
                <a:effectLst/>
                <a:uLnTx/>
                <a:uFillTx/>
                <a:latin typeface="Arial"/>
                <a:ea typeface="+mj-ea"/>
                <a:cs typeface="Arial"/>
              </a:rPr>
            </a:br>
            <a:r>
              <a:rPr kumimoji="0" lang="en-GB" sz="2000" b="1" i="0" u="none" strike="noStrike" kern="1200" cap="none" spc="0" normalizeH="0" baseline="0" noProof="0" dirty="0">
                <a:ln>
                  <a:noFill/>
                </a:ln>
                <a:solidFill>
                  <a:srgbClr val="FFFFFF"/>
                </a:solidFill>
                <a:effectLst/>
                <a:uLnTx/>
                <a:uFillTx/>
                <a:latin typeface="Arial"/>
                <a:ea typeface="+mj-ea"/>
                <a:cs typeface="Arial"/>
              </a:rPr>
              <a:t>STEP 3: GROUP &amp; ALLOCATE</a:t>
            </a:r>
          </a:p>
        </p:txBody>
      </p:sp>
      <p:sp>
        <p:nvSpPr>
          <p:cNvPr id="9" name="Text Placeholder 3">
            <a:extLst>
              <a:ext uri="{FF2B5EF4-FFF2-40B4-BE49-F238E27FC236}">
                <a16:creationId xmlns:a16="http://schemas.microsoft.com/office/drawing/2014/main" id="{0CCC50E4-83DA-2749-95AB-5B313A5FBF78}"/>
              </a:ext>
            </a:extLst>
          </p:cNvPr>
          <p:cNvSpPr txBox="1">
            <a:spLocks/>
          </p:cNvSpPr>
          <p:nvPr/>
        </p:nvSpPr>
        <p:spPr>
          <a:xfrm>
            <a:off x="814290" y="2507989"/>
            <a:ext cx="2314393" cy="3276947"/>
          </a:xfrm>
          <a:prstGeom prst="rect">
            <a:avLst/>
          </a:prstGeom>
        </p:spPr>
        <p:txBody>
          <a:bodyPr vert="horz" lIns="91432" tIns="45716" rIns="91432" bIns="45716" rtlCol="0">
            <a:noAutofit/>
          </a:bodyPr>
          <a:lstStyle>
            <a:lvl1pPr marL="0" indent="0" algn="l" defTabSz="457158" rtl="0" eaLnBrk="1" latinLnBrk="0" hangingPunct="1">
              <a:spcBef>
                <a:spcPct val="20000"/>
              </a:spcBef>
              <a:buClr>
                <a:srgbClr val="8B0E18"/>
              </a:buClr>
              <a:buFont typeface="Wingdings" charset="2"/>
              <a:buNone/>
              <a:defRPr sz="1800" kern="1200">
                <a:solidFill>
                  <a:srgbClr val="FFFFFF"/>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1200"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000"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900"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900"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900"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900"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900"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By the end of step 3 you will be able to </a:t>
            </a:r>
            <a:r>
              <a:rPr kumimoji="0" lang="en-GB" sz="2400" b="1" i="0" u="none" strike="noStrike" kern="1200" cap="none" spc="0" normalizeH="0" baseline="0" noProof="0" dirty="0">
                <a:ln>
                  <a:noFill/>
                </a:ln>
                <a:solidFill>
                  <a:srgbClr val="FFFFFF"/>
                </a:solidFill>
                <a:effectLst/>
                <a:uLnTx/>
                <a:uFillTx/>
                <a:latin typeface="Arial"/>
                <a:ea typeface="+mn-ea"/>
                <a:cs typeface="Arial"/>
              </a:rPr>
              <a:t>link</a:t>
            </a:r>
            <a:r>
              <a:rPr kumimoji="0" lang="en-GB" sz="2400" b="0" i="0" u="none" strike="noStrike" kern="1200" cap="none" spc="0" normalizeH="0" baseline="0" noProof="0" dirty="0">
                <a:ln>
                  <a:noFill/>
                </a:ln>
                <a:solidFill>
                  <a:srgbClr val="FFFFFF"/>
                </a:solidFill>
                <a:effectLst/>
                <a:uLnTx/>
                <a:uFillTx/>
                <a:latin typeface="Arial"/>
                <a:ea typeface="+mn-ea"/>
                <a:cs typeface="Arial"/>
              </a:rPr>
              <a:t> expenditure to understandable and explainable groups</a:t>
            </a:r>
          </a:p>
        </p:txBody>
      </p:sp>
      <p:graphicFrame>
        <p:nvGraphicFramePr>
          <p:cNvPr id="10" name="Content Placeholder 7">
            <a:extLst>
              <a:ext uri="{FF2B5EF4-FFF2-40B4-BE49-F238E27FC236}">
                <a16:creationId xmlns:a16="http://schemas.microsoft.com/office/drawing/2014/main" id="{2FCEAA70-08A7-6F49-A3C7-0AECB78512DF}"/>
              </a:ext>
            </a:extLst>
          </p:cNvPr>
          <p:cNvGraphicFramePr>
            <a:graphicFrameLocks/>
          </p:cNvGraphicFramePr>
          <p:nvPr/>
        </p:nvGraphicFramePr>
        <p:xfrm>
          <a:off x="559558" y="111513"/>
          <a:ext cx="11354536" cy="465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82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81056" y="701337"/>
            <a:ext cx="9267104" cy="5448276"/>
          </a:xfrm>
        </p:spPr>
        <p:txBody>
          <a:bodyPr/>
          <a:lstStyle/>
          <a:p>
            <a:pPr marL="0" indent="0">
              <a:buNone/>
            </a:pPr>
            <a:r>
              <a:rPr lang="en-GB" dirty="0"/>
              <a:t>Expenditure buckets = Grouping of similar expenditure items</a:t>
            </a:r>
          </a:p>
          <a:p>
            <a:pPr marL="0" indent="0">
              <a:buNone/>
            </a:pPr>
            <a:endParaRPr lang="en-ZA" dirty="0"/>
          </a:p>
          <a:p>
            <a:pPr marL="0" indent="0">
              <a:buNone/>
            </a:pPr>
            <a:r>
              <a:rPr lang="en-ZA" b="1" dirty="0">
                <a:solidFill>
                  <a:srgbClr val="8E1E25"/>
                </a:solidFill>
              </a:rPr>
              <a:t>Why we do it? </a:t>
            </a:r>
          </a:p>
          <a:p>
            <a:r>
              <a:rPr lang="en-GB" dirty="0"/>
              <a:t>Understand nature of expenditure (who, where and what)</a:t>
            </a:r>
          </a:p>
          <a:p>
            <a:r>
              <a:rPr lang="en-GB" dirty="0"/>
              <a:t>Understand the cost-effectiveness of the operating model</a:t>
            </a:r>
          </a:p>
          <a:p>
            <a:r>
              <a:rPr lang="en-ZA" dirty="0"/>
              <a:t>BAS/PERSAL are accounting systems  </a:t>
            </a:r>
          </a:p>
          <a:p>
            <a:r>
              <a:rPr lang="en-ZA" dirty="0"/>
              <a:t>SCOA categories do not necessarily reflect expenditure as understood in policy terms</a:t>
            </a:r>
          </a:p>
          <a:p>
            <a:endParaRPr lang="en-GB" dirty="0"/>
          </a:p>
          <a:p>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Expenditure Buckets</a:t>
            </a:r>
          </a:p>
        </p:txBody>
      </p:sp>
    </p:spTree>
    <p:extLst>
      <p:ext uri="{BB962C8B-B14F-4D97-AF65-F5344CB8AC3E}">
        <p14:creationId xmlns:p14="http://schemas.microsoft.com/office/powerpoint/2010/main" val="263013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pPr marL="0" indent="0">
              <a:buNone/>
            </a:pPr>
            <a:r>
              <a:rPr lang="en-GB" sz="3200" b="1" dirty="0"/>
              <a:t>Who?</a:t>
            </a:r>
          </a:p>
          <a:p>
            <a:r>
              <a:rPr lang="en-GB" sz="2800" i="1" dirty="0"/>
              <a:t>Institutional role players</a:t>
            </a:r>
          </a:p>
          <a:p>
            <a:r>
              <a:rPr lang="en-GB" sz="2800" i="1" dirty="0"/>
              <a:t>Branch or unit in institution</a:t>
            </a:r>
          </a:p>
          <a:p>
            <a:pPr marL="0" indent="0">
              <a:buNone/>
            </a:pPr>
            <a:r>
              <a:rPr lang="en-GB" sz="3200" b="1" dirty="0"/>
              <a:t>Where</a:t>
            </a:r>
            <a:r>
              <a:rPr lang="en-GB" sz="2800" b="1" i="1" dirty="0"/>
              <a:t>?</a:t>
            </a:r>
            <a:endParaRPr lang="en-GB" sz="2800" i="1" dirty="0"/>
          </a:p>
          <a:p>
            <a:r>
              <a:rPr lang="en-GB" sz="2800" i="1" dirty="0"/>
              <a:t>Point of service delivery, facility, operating location</a:t>
            </a:r>
            <a:endParaRPr lang="en-GB" sz="2800" dirty="0"/>
          </a:p>
          <a:p>
            <a:pPr marL="0" indent="0">
              <a:buNone/>
            </a:pPr>
            <a:r>
              <a:rPr lang="en-GB" sz="3200" b="1" dirty="0"/>
              <a:t>What?</a:t>
            </a:r>
            <a:r>
              <a:rPr lang="en-GB" sz="3600" b="1" dirty="0"/>
              <a:t> </a:t>
            </a:r>
          </a:p>
          <a:p>
            <a:r>
              <a:rPr lang="en-GB" sz="2800" i="1" dirty="0"/>
              <a:t>Programme outputs (institutional analysis / log frame)</a:t>
            </a:r>
            <a:endParaRPr lang="en-GB" sz="3200" i="1" dirty="0"/>
          </a:p>
          <a:p>
            <a:pPr marL="0" indent="0">
              <a:buNone/>
            </a:pPr>
            <a:r>
              <a:rPr lang="en-GB" sz="3200" b="1" dirty="0"/>
              <a:t>Additional…</a:t>
            </a:r>
          </a:p>
          <a:p>
            <a:r>
              <a:rPr lang="en-GB" sz="2800" i="1" dirty="0"/>
              <a:t>General overheads, programme overheads, direct programme cost</a:t>
            </a:r>
          </a:p>
          <a:p>
            <a:pPr marL="0" indent="0">
              <a:buNone/>
            </a:pPr>
            <a:endParaRPr lang="en-GB" sz="2800" i="1" dirty="0"/>
          </a:p>
          <a:p>
            <a:pPr marL="0" indent="0">
              <a:buNone/>
            </a:pPr>
            <a:endParaRPr lang="en-GB" sz="2800"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nature of expenditure</a:t>
            </a:r>
          </a:p>
        </p:txBody>
      </p:sp>
    </p:spTree>
    <p:extLst>
      <p:ext uri="{BB962C8B-B14F-4D97-AF65-F5344CB8AC3E}">
        <p14:creationId xmlns:p14="http://schemas.microsoft.com/office/powerpoint/2010/main" val="403094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862" y="2519376"/>
            <a:ext cx="5364480" cy="3251200"/>
          </a:xfrm>
          <a:prstGeom prst="rect">
            <a:avLst/>
          </a:prstGeom>
          <a:solidFill>
            <a:srgbClr val="59876D">
              <a:alpha val="1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r>
              <a:rPr lang="en-GB" sz="2800" dirty="0"/>
              <a:t>National, province, district, municipality, or public entities </a:t>
            </a:r>
          </a:p>
          <a:p>
            <a:r>
              <a:rPr lang="en-GB" sz="2800" dirty="0"/>
              <a:t>Department, responsibility centres </a:t>
            </a:r>
          </a:p>
          <a:p>
            <a:pPr marL="0" indent="0">
              <a:buNone/>
            </a:pPr>
            <a:endParaRPr lang="en-GB" sz="3200" dirty="0">
              <a:solidFill>
                <a:srgbClr val="8E1E25"/>
              </a:solidFill>
            </a:endParaRPr>
          </a:p>
          <a:p>
            <a:pPr marL="0" indent="0">
              <a:buNone/>
            </a:pPr>
            <a:endParaRPr lang="en-GB" sz="3200" b="1" dirty="0"/>
          </a:p>
          <a:p>
            <a:pPr marL="0" indent="0">
              <a:buNone/>
            </a:pPr>
            <a:endParaRPr lang="en-GB" sz="3200" b="1" dirty="0"/>
          </a:p>
          <a:p>
            <a:pPr marL="0" indent="0">
              <a:buNone/>
            </a:pPr>
            <a:endParaRPr lang="en-GB" sz="3200" b="1" dirty="0"/>
          </a:p>
          <a:p>
            <a:pPr marL="0" indent="0">
              <a:buNone/>
            </a:pPr>
            <a:endParaRPr lang="en-GB" sz="3200" b="1"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nature of expenditure – WHO?</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76" y="2632202"/>
            <a:ext cx="5074464" cy="3016454"/>
          </a:xfrm>
          <a:prstGeom prst="rect">
            <a:avLst/>
          </a:prstGeom>
          <a:solidFill>
            <a:srgbClr val="59876D">
              <a:alpha val="8000"/>
            </a:srgbClr>
          </a:solidFill>
        </p:spPr>
      </p:pic>
      <p:sp>
        <p:nvSpPr>
          <p:cNvPr id="10" name="Content Placeholder 6">
            <a:extLst>
              <a:ext uri="{FF2B5EF4-FFF2-40B4-BE49-F238E27FC236}">
                <a16:creationId xmlns:a16="http://schemas.microsoft.com/office/drawing/2014/main" id="{E7EF0552-6EE3-43EB-8545-8B81E68560C9}"/>
              </a:ext>
            </a:extLst>
          </p:cNvPr>
          <p:cNvSpPr txBox="1">
            <a:spLocks/>
          </p:cNvSpPr>
          <p:nvPr/>
        </p:nvSpPr>
        <p:spPr>
          <a:xfrm>
            <a:off x="7612119" y="3234008"/>
            <a:ext cx="3368305" cy="1762827"/>
          </a:xfrm>
          <a:prstGeom prst="rect">
            <a:avLst/>
          </a:prstGeom>
          <a:ln w="38100">
            <a:solidFill>
              <a:srgbClr val="0B6C36"/>
            </a:solidFill>
          </a:ln>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Font typeface="Wingdings" charset="2"/>
              <a:buNone/>
            </a:pPr>
            <a:r>
              <a:rPr lang="en-GB" sz="2400" dirty="0"/>
              <a:t>Understand who is spending</a:t>
            </a:r>
          </a:p>
          <a:p>
            <a:pPr marL="0" indent="0">
              <a:buFont typeface="Wingdings" charset="2"/>
              <a:buNone/>
            </a:pPr>
            <a:r>
              <a:rPr lang="en-GB" sz="2400" dirty="0"/>
              <a:t>Look at previous institutional analysis</a:t>
            </a:r>
            <a:endParaRPr lang="en-ZA" dirty="0"/>
          </a:p>
        </p:txBody>
      </p:sp>
      <p:sp>
        <p:nvSpPr>
          <p:cNvPr id="11" name="Right Arrow 10"/>
          <p:cNvSpPr/>
          <p:nvPr/>
        </p:nvSpPr>
        <p:spPr>
          <a:xfrm rot="10800000">
            <a:off x="6173340" y="4115421"/>
            <a:ext cx="1421027" cy="701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747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r>
              <a:rPr lang="en-GB" sz="2800" dirty="0"/>
              <a:t>Point of service delivery, facility or operating location</a:t>
            </a:r>
          </a:p>
          <a:p>
            <a:r>
              <a:rPr lang="en-GB" sz="2800" dirty="0"/>
              <a:t>Schools, TVET colleges, libraries, museums, hospitals, leased buildings</a:t>
            </a:r>
          </a:p>
          <a:p>
            <a:pPr marL="0" indent="0">
              <a:buNone/>
            </a:pPr>
            <a:endParaRPr lang="en-GB" sz="2800"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nature of expenditure – WHERE?</a:t>
            </a:r>
          </a:p>
        </p:txBody>
      </p:sp>
      <p:pic>
        <p:nvPicPr>
          <p:cNvPr id="8" name="Picture 7" descr="A close up of a logo&#10;&#10;Description automatically generated">
            <a:extLst>
              <a:ext uri="{FF2B5EF4-FFF2-40B4-BE49-F238E27FC236}">
                <a16:creationId xmlns:a16="http://schemas.microsoft.com/office/drawing/2014/main" id="{3622B74B-AC29-4C48-BEA9-5BEE77821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765" y="70573"/>
            <a:ext cx="1010338" cy="857344"/>
          </a:xfrm>
          <a:prstGeom prst="rect">
            <a:avLst/>
          </a:prstGeom>
        </p:spPr>
      </p:pic>
      <p:pic>
        <p:nvPicPr>
          <p:cNvPr id="9" name="Picture 2"/>
          <p:cNvPicPr>
            <a:picLocks noChangeAspect="1" noChangeArrowheads="1"/>
          </p:cNvPicPr>
          <p:nvPr/>
        </p:nvPicPr>
        <p:blipFill rotWithShape="1">
          <a:blip r:embed="rId4"/>
          <a:srcRect l="798" t="25895" r="5910" b="4225"/>
          <a:stretch/>
        </p:blipFill>
        <p:spPr bwMode="auto">
          <a:xfrm>
            <a:off x="233680" y="2519681"/>
            <a:ext cx="7335520" cy="4160376"/>
          </a:xfrm>
          <a:prstGeom prst="rect">
            <a:avLst/>
          </a:prstGeom>
          <a:noFill/>
          <a:ln w="9525">
            <a:noFill/>
            <a:miter lim="800000"/>
            <a:headEnd/>
            <a:tailEnd/>
          </a:ln>
        </p:spPr>
      </p:pic>
      <p:sp>
        <p:nvSpPr>
          <p:cNvPr id="3" name="Oval 2"/>
          <p:cNvSpPr/>
          <p:nvPr/>
        </p:nvSpPr>
        <p:spPr>
          <a:xfrm>
            <a:off x="5829060" y="3940584"/>
            <a:ext cx="1264023" cy="171853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Down Arrow 3"/>
          <p:cNvSpPr/>
          <p:nvPr/>
        </p:nvSpPr>
        <p:spPr>
          <a:xfrm rot="5400000">
            <a:off x="7440475" y="3767925"/>
            <a:ext cx="539390" cy="12341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Content Placeholder 6">
            <a:extLst>
              <a:ext uri="{FF2B5EF4-FFF2-40B4-BE49-F238E27FC236}">
                <a16:creationId xmlns:a16="http://schemas.microsoft.com/office/drawing/2014/main" id="{E7EF0552-6EE3-43EB-8545-8B81E68560C9}"/>
              </a:ext>
            </a:extLst>
          </p:cNvPr>
          <p:cNvSpPr txBox="1">
            <a:spLocks/>
          </p:cNvSpPr>
          <p:nvPr/>
        </p:nvSpPr>
        <p:spPr>
          <a:xfrm>
            <a:off x="8327258" y="4038533"/>
            <a:ext cx="3368305" cy="1232349"/>
          </a:xfrm>
          <a:prstGeom prst="rect">
            <a:avLst/>
          </a:prstGeom>
          <a:ln w="38100">
            <a:solidFill>
              <a:srgbClr val="0B6C36"/>
            </a:solidFill>
          </a:ln>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Font typeface="Wingdings" charset="2"/>
              <a:buNone/>
            </a:pPr>
            <a:r>
              <a:rPr lang="en-GB" sz="2400" dirty="0"/>
              <a:t>Find locations in BAS - </a:t>
            </a:r>
          </a:p>
          <a:p>
            <a:pPr marL="0" indent="0">
              <a:buFont typeface="Wingdings" charset="2"/>
              <a:buNone/>
            </a:pPr>
            <a:r>
              <a:rPr lang="en-GB" sz="2400" dirty="0"/>
              <a:t>lowest responsibility field</a:t>
            </a:r>
          </a:p>
          <a:p>
            <a:pPr marL="0" indent="0">
              <a:buFont typeface="Wingdings" charset="2"/>
              <a:buNone/>
            </a:pPr>
            <a:endParaRPr lang="en-ZA" dirty="0"/>
          </a:p>
        </p:txBody>
      </p:sp>
    </p:spTree>
    <p:extLst>
      <p:ext uri="{BB962C8B-B14F-4D97-AF65-F5344CB8AC3E}">
        <p14:creationId xmlns:p14="http://schemas.microsoft.com/office/powerpoint/2010/main" val="8625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2164" r="4580" b="4245"/>
          <a:stretch/>
        </p:blipFill>
        <p:spPr>
          <a:xfrm>
            <a:off x="75656" y="1107440"/>
            <a:ext cx="10177899" cy="5572617"/>
          </a:xfrm>
          <a:prstGeom prst="rect">
            <a:avLst/>
          </a:prstGeom>
        </p:spPr>
      </p:pic>
      <p:sp>
        <p:nvSpPr>
          <p:cNvPr id="3" name="Slide Number Placeholder 2"/>
          <p:cNvSpPr>
            <a:spLocks noGrp="1"/>
          </p:cNvSpPr>
          <p:nvPr>
            <p:ph type="sldNum" sz="quarter" idx="11"/>
          </p:nvPr>
        </p:nvSpPr>
        <p:spPr/>
        <p:txBody>
          <a:bodyPr/>
          <a:lstStyle/>
          <a:p>
            <a:fld id="{31311CA2-5603-4F1C-8B97-F29961F83655}" type="slidenum">
              <a:rPr lang="en-ZA" smtClean="0"/>
              <a:pPr/>
              <a:t>9</a:t>
            </a:fld>
            <a:endParaRPr lang="en-ZA" dirty="0"/>
          </a:p>
        </p:txBody>
      </p:sp>
      <p:sp>
        <p:nvSpPr>
          <p:cNvPr id="4" name="Title 3"/>
          <p:cNvSpPr>
            <a:spLocks noGrp="1"/>
          </p:cNvSpPr>
          <p:nvPr>
            <p:ph type="title"/>
          </p:nvPr>
        </p:nvSpPr>
        <p:spPr/>
        <p:txBody>
          <a:bodyPr/>
          <a:lstStyle/>
          <a:p>
            <a:r>
              <a:rPr lang="en-ZA" dirty="0"/>
              <a:t>Understand nature of expenditure – WHERE?</a:t>
            </a:r>
          </a:p>
        </p:txBody>
      </p:sp>
      <p:sp>
        <p:nvSpPr>
          <p:cNvPr id="6" name="Content Placeholder 6">
            <a:extLst>
              <a:ext uri="{FF2B5EF4-FFF2-40B4-BE49-F238E27FC236}">
                <a16:creationId xmlns:a16="http://schemas.microsoft.com/office/drawing/2014/main" id="{E7EF0552-6EE3-43EB-8545-8B81E68560C9}"/>
              </a:ext>
            </a:extLst>
          </p:cNvPr>
          <p:cNvSpPr txBox="1">
            <a:spLocks/>
          </p:cNvSpPr>
          <p:nvPr/>
        </p:nvSpPr>
        <p:spPr>
          <a:xfrm>
            <a:off x="6916417" y="4444630"/>
            <a:ext cx="3551415" cy="1600570"/>
          </a:xfrm>
          <a:prstGeom prst="rect">
            <a:avLst/>
          </a:prstGeom>
          <a:ln w="38100">
            <a:solidFill>
              <a:srgbClr val="0B6C36"/>
            </a:solidFill>
          </a:ln>
        </p:spPr>
        <p:txBody>
          <a:bodyPr vert="horz" lIns="91440" tIns="45720" rIns="91440" bIns="45720" rtlCol="0">
            <a:noAutofit/>
          </a:bodyPr>
          <a:lstStyle>
            <a:defPPr>
              <a:defRPr lang="en-US"/>
            </a:defPPr>
            <a:lvl1pPr indent="0" defTabSz="483626">
              <a:spcBef>
                <a:spcPct val="20000"/>
              </a:spcBef>
              <a:buClr>
                <a:srgbClr val="8B0E18"/>
              </a:buClr>
              <a:buFont typeface="Wingdings" charset="2"/>
              <a:buNone/>
              <a:defRPr sz="2400">
                <a:latin typeface="Arial"/>
                <a:cs typeface="Arial"/>
              </a:defRPr>
            </a:lvl1pPr>
            <a:lvl2pPr marL="760704" indent="-362720" defTabSz="483626">
              <a:spcBef>
                <a:spcPct val="20000"/>
              </a:spcBef>
              <a:buClr>
                <a:srgbClr val="8B0E18"/>
              </a:buClr>
              <a:buFont typeface="Wingdings" charset="2"/>
              <a:buChar char="§"/>
              <a:defRPr sz="2400">
                <a:latin typeface="Arial"/>
                <a:cs typeface="Arial"/>
              </a:defRPr>
            </a:lvl2pPr>
            <a:lvl3pPr marL="1138537" indent="-362720" defTabSz="483626">
              <a:spcBef>
                <a:spcPct val="20000"/>
              </a:spcBef>
              <a:buClr>
                <a:srgbClr val="8B0E18"/>
              </a:buClr>
              <a:buFont typeface="Wingdings" charset="2"/>
              <a:buChar char="§"/>
              <a:defRPr sz="2000">
                <a:latin typeface="Arial"/>
                <a:cs typeface="Arial"/>
              </a:defRPr>
            </a:lvl3pPr>
            <a:lvl4pPr marL="1516370" indent="-362720" defTabSz="483626">
              <a:spcBef>
                <a:spcPct val="20000"/>
              </a:spcBef>
              <a:buClr>
                <a:srgbClr val="8B0E18"/>
              </a:buClr>
              <a:buFont typeface="Wingdings" charset="2"/>
              <a:buChar char="§"/>
              <a:tabLst>
                <a:tab pos="1513012" algn="l"/>
              </a:tabLst>
              <a:defRPr>
                <a:latin typeface="Arial"/>
                <a:cs typeface="Arial"/>
              </a:defRPr>
            </a:lvl4pPr>
            <a:lvl5pPr marL="1904278" indent="-362720" defTabSz="483626">
              <a:spcBef>
                <a:spcPct val="20000"/>
              </a:spcBef>
              <a:buClr>
                <a:srgbClr val="8B0E18"/>
              </a:buClr>
              <a:buFont typeface="Wingdings" charset="2"/>
              <a:buChar char="§"/>
              <a:tabLst>
                <a:tab pos="1796806" algn="l"/>
              </a:tabLst>
              <a:defRPr sz="1600">
                <a:latin typeface="Arial"/>
                <a:cs typeface="Arial"/>
              </a:defRPr>
            </a:lvl5pPr>
            <a:lvl6pPr marL="2659944" indent="-241813" defTabSz="483626">
              <a:spcBef>
                <a:spcPct val="20000"/>
              </a:spcBef>
              <a:buFont typeface="Arial"/>
              <a:buChar char="•"/>
              <a:defRPr sz="2116"/>
            </a:lvl6pPr>
            <a:lvl7pPr marL="3143570" indent="-241813" defTabSz="483626">
              <a:spcBef>
                <a:spcPct val="20000"/>
              </a:spcBef>
              <a:buFont typeface="Arial"/>
              <a:buChar char="•"/>
              <a:defRPr sz="2116"/>
            </a:lvl7pPr>
            <a:lvl8pPr marL="3627196" indent="-241813" defTabSz="483626">
              <a:spcBef>
                <a:spcPct val="20000"/>
              </a:spcBef>
              <a:buFont typeface="Arial"/>
              <a:buChar char="•"/>
              <a:defRPr sz="2116"/>
            </a:lvl8pPr>
            <a:lvl9pPr marL="4110822" indent="-241813" defTabSz="483626">
              <a:spcBef>
                <a:spcPct val="20000"/>
              </a:spcBef>
              <a:buFont typeface="Arial"/>
              <a:buChar char="•"/>
              <a:defRPr sz="2116"/>
            </a:lvl9pPr>
          </a:lstStyle>
          <a:p>
            <a:r>
              <a:rPr lang="en-ZA" dirty="0"/>
              <a:t>Group operating locations in sensible categories – FOREIGN MISSION Example</a:t>
            </a:r>
          </a:p>
          <a:p>
            <a:endParaRPr lang="en-ZA" dirty="0"/>
          </a:p>
          <a:p>
            <a:endParaRPr lang="en-ZA" dirty="0"/>
          </a:p>
        </p:txBody>
      </p:sp>
      <p:sp>
        <p:nvSpPr>
          <p:cNvPr id="10" name="Right Arrow 9"/>
          <p:cNvSpPr/>
          <p:nvPr/>
        </p:nvSpPr>
        <p:spPr>
          <a:xfrm rot="10800000">
            <a:off x="5046978" y="4896750"/>
            <a:ext cx="1869440" cy="701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70407176"/>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24AFD8-043B-4606-BE22-7B13C18683AE}"/>
</file>

<file path=customXml/itemProps2.xml><?xml version="1.0" encoding="utf-8"?>
<ds:datastoreItem xmlns:ds="http://schemas.openxmlformats.org/officeDocument/2006/customXml" ds:itemID="{2E94FFCC-4FA3-4F8B-8874-650C8F318087}"/>
</file>

<file path=customXml/itemProps3.xml><?xml version="1.0" encoding="utf-8"?>
<ds:datastoreItem xmlns:ds="http://schemas.openxmlformats.org/officeDocument/2006/customXml" ds:itemID="{DD0F2807-98DA-4C38-8737-E942AC4072FD}"/>
</file>

<file path=docProps/app.xml><?xml version="1.0" encoding="utf-8"?>
<Properties xmlns="http://schemas.openxmlformats.org/officeDocument/2006/extended-properties" xmlns:vt="http://schemas.openxmlformats.org/officeDocument/2006/docPropsVTypes">
  <Template>GTAC PER Training Template</Template>
  <TotalTime>4958</TotalTime>
  <Words>1432</Words>
  <Application>Microsoft Office PowerPoint</Application>
  <PresentationFormat>Widescreen</PresentationFormat>
  <Paragraphs>256</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1_Office Theme</vt:lpstr>
      <vt:lpstr>SPENDING REVIEWS</vt:lpstr>
      <vt:lpstr>How to do an expenditure analysis?</vt:lpstr>
      <vt:lpstr>STEP 3: Group &amp; Allocate</vt:lpstr>
      <vt:lpstr>PowerPoint Presentation</vt:lpstr>
      <vt:lpstr>PowerPoint Presentation</vt:lpstr>
      <vt:lpstr>Understand nature of expenditure</vt:lpstr>
      <vt:lpstr>Understand nature of expenditure – WHO?</vt:lpstr>
      <vt:lpstr>Understand nature of expenditure – WHERE?</vt:lpstr>
      <vt:lpstr>Understand nature of expenditure – WHERE?</vt:lpstr>
      <vt:lpstr>Understand nature of expenditure – WHAT?</vt:lpstr>
      <vt:lpstr>Understand nature of expenditure – WHAT? </vt:lpstr>
      <vt:lpstr>Understand nature of expenditure – WHAT? </vt:lpstr>
      <vt:lpstr>Understand nature of expenditure – ADDITIONAL…</vt:lpstr>
      <vt:lpstr>Understand nature of expenditure – ADDITIONAL…</vt:lpstr>
      <vt:lpstr>PowerPoint Presentation</vt:lpstr>
      <vt:lpstr>PowerPoint Presentation</vt:lpstr>
      <vt:lpstr>PowerPoint Presentation</vt:lpstr>
      <vt:lpstr>PowerPoint Presentation</vt:lpstr>
      <vt:lpstr>After doing Step 3: Group and allocate - You should be able to explain expenditure on your programme in terms of:</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Mbali Buthelezi</cp:lastModifiedBy>
  <cp:revision>357</cp:revision>
  <cp:lastPrinted>2019-05-28T07:03:44Z</cp:lastPrinted>
  <dcterms:created xsi:type="dcterms:W3CDTF">2019-03-14T08:21:11Z</dcterms:created>
  <dcterms:modified xsi:type="dcterms:W3CDTF">2021-11-09T11:28:14Z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0x01010077A96867530E964BB8C2BAD600ADF732</vt:lpwstr>
  </property>
</Properties>
</file>