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6" r:id="rId2"/>
  </p:sldMasterIdLst>
  <p:notesMasterIdLst>
    <p:notesMasterId r:id="rId36"/>
  </p:notesMasterIdLst>
  <p:handoutMasterIdLst>
    <p:handoutMasterId r:id="rId37"/>
  </p:handoutMasterIdLst>
  <p:sldIdLst>
    <p:sldId id="1248" r:id="rId3"/>
    <p:sldId id="429" r:id="rId4"/>
    <p:sldId id="1117" r:id="rId5"/>
    <p:sldId id="1243" r:id="rId6"/>
    <p:sldId id="1153" r:id="rId7"/>
    <p:sldId id="1246" r:id="rId8"/>
    <p:sldId id="1231" r:id="rId9"/>
    <p:sldId id="1269" r:id="rId10"/>
    <p:sldId id="1166" r:id="rId11"/>
    <p:sldId id="1253" r:id="rId12"/>
    <p:sldId id="1262" r:id="rId13"/>
    <p:sldId id="1252" r:id="rId14"/>
    <p:sldId id="1254" r:id="rId15"/>
    <p:sldId id="1263" r:id="rId16"/>
    <p:sldId id="1264" r:id="rId17"/>
    <p:sldId id="1250" r:id="rId18"/>
    <p:sldId id="1256" r:id="rId19"/>
    <p:sldId id="1257" r:id="rId20"/>
    <p:sldId id="1265" r:id="rId21"/>
    <p:sldId id="1249" r:id="rId22"/>
    <p:sldId id="267" r:id="rId23"/>
    <p:sldId id="268" r:id="rId24"/>
    <p:sldId id="270" r:id="rId25"/>
    <p:sldId id="274" r:id="rId26"/>
    <p:sldId id="269" r:id="rId27"/>
    <p:sldId id="1266" r:id="rId28"/>
    <p:sldId id="1268" r:id="rId29"/>
    <p:sldId id="1267" r:id="rId30"/>
    <p:sldId id="1146" r:id="rId31"/>
    <p:sldId id="420" r:id="rId32"/>
    <p:sldId id="1162" r:id="rId33"/>
    <p:sldId id="1251" r:id="rId34"/>
    <p:sldId id="42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  <p:cmAuthor id="2" name="Mehleli Mpofu" initials="MM" lastIdx="48" clrIdx="1">
    <p:extLst>
      <p:ext uri="{19B8F6BF-5375-455C-9EA6-DF929625EA0E}">
        <p15:presenceInfo xmlns:p15="http://schemas.microsoft.com/office/powerpoint/2012/main" userId="bc4f0738fda063fa" providerId="Windows Live"/>
      </p:ext>
    </p:extLst>
  </p:cmAuthor>
  <p:cmAuthor id="3" name="K H" initials="KH" lastIdx="15" clrIdx="2">
    <p:extLst>
      <p:ext uri="{19B8F6BF-5375-455C-9EA6-DF929625EA0E}">
        <p15:presenceInfo xmlns:p15="http://schemas.microsoft.com/office/powerpoint/2012/main" userId="K 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20E"/>
    <a:srgbClr val="D3B052"/>
    <a:srgbClr val="6BA846"/>
    <a:srgbClr val="59876D"/>
    <a:srgbClr val="0B6C36"/>
    <a:srgbClr val="8E1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 autoAdjust="0"/>
    <p:restoredTop sz="81228" autoAdjust="0"/>
  </p:normalViewPr>
  <p:slideViewPr>
    <p:cSldViewPr snapToGrid="0" showGuides="1">
      <p:cViewPr varScale="1">
        <p:scale>
          <a:sx n="70" d="100"/>
          <a:sy n="70" d="100"/>
        </p:scale>
        <p:origin x="1426" y="43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492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 custLinFactNeighborX="-18795" custLinFactNeighborY="59569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DB5E6-6F18-DA44-BF59-53D3D8B5A763}" type="doc">
      <dgm:prSet loTypeId="urn:microsoft.com/office/officeart/2005/8/layout/hChevron3" loCatId="" qsTypeId="urn:microsoft.com/office/officeart/2005/8/quickstyle/simple1" qsCatId="simple" csTypeId="urn:microsoft.com/office/officeart/2005/8/colors/colorful2" csCatId="colorful" phldr="1"/>
      <dgm:spPr/>
    </dgm:pt>
    <dgm:pt modelId="{FC15DEA1-A1A1-024F-B467-E714E1FC3419}">
      <dgm:prSet phldrT="[Text]" custT="1"/>
      <dgm:spPr>
        <a:xfrm>
          <a:off x="968" y="0"/>
          <a:ext cx="1887950" cy="488441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gm:t>
    </dgm:pt>
    <dgm:pt modelId="{B050258C-3E66-2040-ADE6-2A592B0BA1BE}" type="par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AD0B6-3BC0-D744-ADEF-DFE7127140CD}" type="sibTrans" cxnId="{738A0482-B4C6-CA49-9C8C-A2E9E3FC8FF2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6EB4D1-FFD8-3044-8C2A-C1234D88523B}">
      <dgm:prSet phldrT="[Text]" custT="1"/>
      <dgm:spPr>
        <a:xfrm>
          <a:off x="1511328" y="0"/>
          <a:ext cx="1887950" cy="488441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gm:t>
    </dgm:pt>
    <dgm:pt modelId="{6B81BF6D-EEB0-FF42-AA49-DB0EA2309B8F}" type="par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2E7585-9A9E-BB49-9AA1-7620FFF119CC}" type="sibTrans" cxnId="{F2A22089-E32D-AB42-9435-1CC7E7591DD3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AD431-F26F-F14B-AD24-73EE226A99A1}">
      <dgm:prSet phldrT="[Text]" custT="1"/>
      <dgm:spPr>
        <a:xfrm>
          <a:off x="3021688" y="0"/>
          <a:ext cx="1887950" cy="488441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gm:t>
    </dgm:pt>
    <dgm:pt modelId="{C4BD4DD5-C61C-4848-AE6A-F48AAC262DEC}" type="par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6CA626-EC2F-8E49-8F8D-33B3925DA197}" type="sibTrans" cxnId="{7851C762-F42A-D14D-B4DD-56AC38DAC7BA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478CA-A544-344D-9D84-9AF007C9722B}">
      <dgm:prSet phldrT="[Text]" custT="1"/>
      <dgm:spPr>
        <a:xfrm>
          <a:off x="4532049" y="0"/>
          <a:ext cx="1887950" cy="488441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GB" sz="1400" b="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gm:t>
    </dgm:pt>
    <dgm:pt modelId="{D4D48B69-6CB1-F240-822C-C179F549F568}" type="par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91C25B-AB7F-8941-B560-D5277628A110}" type="sibTrans" cxnId="{3EEBAB51-DDF9-2D45-810F-2E2ABB4CA1DF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92FE-ADDE-E64A-B1B4-BBDB8392CAD7}">
      <dgm:prSet phldrT="[Text]" custT="1"/>
      <dgm:spPr>
        <a:xfrm>
          <a:off x="6042409" y="0"/>
          <a:ext cx="1887950" cy="488441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400" b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gm:t>
    </dgm:pt>
    <dgm:pt modelId="{F639E6EC-E0B3-6048-B5FF-93DC8856DF8D}" type="sib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1C20E-5AB8-054E-BDF0-60EF61AE4E47}" type="parTrans" cxnId="{573B083B-6C9E-2940-808E-74E489B555F0}">
      <dgm:prSet/>
      <dgm:spPr/>
      <dgm:t>
        <a:bodyPr/>
        <a:lstStyle/>
        <a:p>
          <a:endParaRPr lang="en-US" sz="1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44837-1968-864D-8A85-9E68959EC76A}" type="pres">
      <dgm:prSet presAssocID="{78BDB5E6-6F18-DA44-BF59-53D3D8B5A763}" presName="Name0" presStyleCnt="0">
        <dgm:presLayoutVars>
          <dgm:dir/>
          <dgm:resizeHandles val="exact"/>
        </dgm:presLayoutVars>
      </dgm:prSet>
      <dgm:spPr/>
    </dgm:pt>
    <dgm:pt modelId="{C4A02068-C4EE-AA4E-8115-7FEC82940AA1}" type="pres">
      <dgm:prSet presAssocID="{FC15DEA1-A1A1-024F-B467-E714E1FC3419}" presName="parTxOnly" presStyleLbl="node1" presStyleIdx="0" presStyleCnt="5">
        <dgm:presLayoutVars>
          <dgm:bulletEnabled val="1"/>
        </dgm:presLayoutVars>
      </dgm:prSet>
      <dgm:spPr/>
    </dgm:pt>
    <dgm:pt modelId="{2B18E99A-3F1D-674C-8A23-C5B0EDDCDE7A}" type="pres">
      <dgm:prSet presAssocID="{B40AD0B6-3BC0-D744-ADEF-DFE7127140CD}" presName="parSpace" presStyleCnt="0"/>
      <dgm:spPr/>
    </dgm:pt>
    <dgm:pt modelId="{6A0B54D4-54DB-B746-9E1D-3BE66FF6DBFB}" type="pres">
      <dgm:prSet presAssocID="{806EB4D1-FFD8-3044-8C2A-C1234D88523B}" presName="parTxOnly" presStyleLbl="node1" presStyleIdx="1" presStyleCnt="5">
        <dgm:presLayoutVars>
          <dgm:bulletEnabled val="1"/>
        </dgm:presLayoutVars>
      </dgm:prSet>
      <dgm:spPr/>
    </dgm:pt>
    <dgm:pt modelId="{EF28B04C-CAF9-124A-A62D-78A797ECCC4A}" type="pres">
      <dgm:prSet presAssocID="{192E7585-9A9E-BB49-9AA1-7620FFF119CC}" presName="parSpace" presStyleCnt="0"/>
      <dgm:spPr/>
    </dgm:pt>
    <dgm:pt modelId="{3A6D03CE-C98A-E947-8FD8-4FE792E419D9}" type="pres">
      <dgm:prSet presAssocID="{D04AD431-F26F-F14B-AD24-73EE226A99A1}" presName="parTxOnly" presStyleLbl="node1" presStyleIdx="2" presStyleCnt="5" custLinFactNeighborX="2511" custLinFactNeighborY="1753">
        <dgm:presLayoutVars>
          <dgm:bulletEnabled val="1"/>
        </dgm:presLayoutVars>
      </dgm:prSet>
      <dgm:spPr/>
    </dgm:pt>
    <dgm:pt modelId="{1CD80CD5-9817-BC40-9375-0FD9F14D9497}" type="pres">
      <dgm:prSet presAssocID="{DD6CA626-EC2F-8E49-8F8D-33B3925DA197}" presName="parSpace" presStyleCnt="0"/>
      <dgm:spPr/>
    </dgm:pt>
    <dgm:pt modelId="{416B6391-ACF2-DD45-A46A-98F44B8B5485}" type="pres">
      <dgm:prSet presAssocID="{13C478CA-A544-344D-9D84-9AF007C9722B}" presName="parTxOnly" presStyleLbl="node1" presStyleIdx="3" presStyleCnt="5">
        <dgm:presLayoutVars>
          <dgm:bulletEnabled val="1"/>
        </dgm:presLayoutVars>
      </dgm:prSet>
      <dgm:spPr/>
    </dgm:pt>
    <dgm:pt modelId="{6EF4F7E0-C733-D546-BFF6-9F41DB178B66}" type="pres">
      <dgm:prSet presAssocID="{2791C25B-AB7F-8941-B560-D5277628A110}" presName="parSpace" presStyleCnt="0"/>
      <dgm:spPr/>
    </dgm:pt>
    <dgm:pt modelId="{C3D43657-441C-1E4A-9F28-6E0126C0C267}" type="pres">
      <dgm:prSet presAssocID="{C27892FE-ADDE-E64A-B1B4-BBDB8392CAD7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17303F19-C026-E247-93F5-4BCCDA2E9DB2}" type="presOf" srcId="{78BDB5E6-6F18-DA44-BF59-53D3D8B5A763}" destId="{0D644837-1968-864D-8A85-9E68959EC76A}" srcOrd="0" destOrd="0" presId="urn:microsoft.com/office/officeart/2005/8/layout/hChevron3"/>
    <dgm:cxn modelId="{573B083B-6C9E-2940-808E-74E489B555F0}" srcId="{78BDB5E6-6F18-DA44-BF59-53D3D8B5A763}" destId="{C27892FE-ADDE-E64A-B1B4-BBDB8392CAD7}" srcOrd="4" destOrd="0" parTransId="{A6A1C20E-5AB8-054E-BDF0-60EF61AE4E47}" sibTransId="{F639E6EC-E0B3-6048-B5FF-93DC8856DF8D}"/>
    <dgm:cxn modelId="{7851C762-F42A-D14D-B4DD-56AC38DAC7BA}" srcId="{78BDB5E6-6F18-DA44-BF59-53D3D8B5A763}" destId="{D04AD431-F26F-F14B-AD24-73EE226A99A1}" srcOrd="2" destOrd="0" parTransId="{C4BD4DD5-C61C-4848-AE6A-F48AAC262DEC}" sibTransId="{DD6CA626-EC2F-8E49-8F8D-33B3925DA197}"/>
    <dgm:cxn modelId="{CAE4BD63-36E2-1640-AA6D-976D67782A8E}" type="presOf" srcId="{FC15DEA1-A1A1-024F-B467-E714E1FC3419}" destId="{C4A02068-C4EE-AA4E-8115-7FEC82940AA1}" srcOrd="0" destOrd="0" presId="urn:microsoft.com/office/officeart/2005/8/layout/hChevron3"/>
    <dgm:cxn modelId="{04FCA345-8C9C-FA4F-B406-148E53D1A0C5}" type="presOf" srcId="{806EB4D1-FFD8-3044-8C2A-C1234D88523B}" destId="{6A0B54D4-54DB-B746-9E1D-3BE66FF6DBFB}" srcOrd="0" destOrd="0" presId="urn:microsoft.com/office/officeart/2005/8/layout/hChevron3"/>
    <dgm:cxn modelId="{3EEBAB51-DDF9-2D45-810F-2E2ABB4CA1DF}" srcId="{78BDB5E6-6F18-DA44-BF59-53D3D8B5A763}" destId="{13C478CA-A544-344D-9D84-9AF007C9722B}" srcOrd="3" destOrd="0" parTransId="{D4D48B69-6CB1-F240-822C-C179F549F568}" sibTransId="{2791C25B-AB7F-8941-B560-D5277628A110}"/>
    <dgm:cxn modelId="{9318BE53-362C-3444-9870-769836AEA805}" type="presOf" srcId="{D04AD431-F26F-F14B-AD24-73EE226A99A1}" destId="{3A6D03CE-C98A-E947-8FD8-4FE792E419D9}" srcOrd="0" destOrd="0" presId="urn:microsoft.com/office/officeart/2005/8/layout/hChevron3"/>
    <dgm:cxn modelId="{738A0482-B4C6-CA49-9C8C-A2E9E3FC8FF2}" srcId="{78BDB5E6-6F18-DA44-BF59-53D3D8B5A763}" destId="{FC15DEA1-A1A1-024F-B467-E714E1FC3419}" srcOrd="0" destOrd="0" parTransId="{B050258C-3E66-2040-ADE6-2A592B0BA1BE}" sibTransId="{B40AD0B6-3BC0-D744-ADEF-DFE7127140CD}"/>
    <dgm:cxn modelId="{F2A22089-E32D-AB42-9435-1CC7E7591DD3}" srcId="{78BDB5E6-6F18-DA44-BF59-53D3D8B5A763}" destId="{806EB4D1-FFD8-3044-8C2A-C1234D88523B}" srcOrd="1" destOrd="0" parTransId="{6B81BF6D-EEB0-FF42-AA49-DB0EA2309B8F}" sibTransId="{192E7585-9A9E-BB49-9AA1-7620FFF119CC}"/>
    <dgm:cxn modelId="{99087489-17AB-2145-9802-0AC570205260}" type="presOf" srcId="{C27892FE-ADDE-E64A-B1B4-BBDB8392CAD7}" destId="{C3D43657-441C-1E4A-9F28-6E0126C0C267}" srcOrd="0" destOrd="0" presId="urn:microsoft.com/office/officeart/2005/8/layout/hChevron3"/>
    <dgm:cxn modelId="{9C7F72B8-B5E0-9B49-8F81-6B6166E561FD}" type="presOf" srcId="{13C478CA-A544-344D-9D84-9AF007C9722B}" destId="{416B6391-ACF2-DD45-A46A-98F44B8B5485}" srcOrd="0" destOrd="0" presId="urn:microsoft.com/office/officeart/2005/8/layout/hChevron3"/>
    <dgm:cxn modelId="{75576A38-33D6-8648-8BC3-526ACDD4B9F0}" type="presParOf" srcId="{0D644837-1968-864D-8A85-9E68959EC76A}" destId="{C4A02068-C4EE-AA4E-8115-7FEC82940AA1}" srcOrd="0" destOrd="0" presId="urn:microsoft.com/office/officeart/2005/8/layout/hChevron3"/>
    <dgm:cxn modelId="{600A25D5-8753-6E41-9F07-A9C2CCB25630}" type="presParOf" srcId="{0D644837-1968-864D-8A85-9E68959EC76A}" destId="{2B18E99A-3F1D-674C-8A23-C5B0EDDCDE7A}" srcOrd="1" destOrd="0" presId="urn:microsoft.com/office/officeart/2005/8/layout/hChevron3"/>
    <dgm:cxn modelId="{1828B56E-B30F-D845-973B-0982C92EB994}" type="presParOf" srcId="{0D644837-1968-864D-8A85-9E68959EC76A}" destId="{6A0B54D4-54DB-B746-9E1D-3BE66FF6DBFB}" srcOrd="2" destOrd="0" presId="urn:microsoft.com/office/officeart/2005/8/layout/hChevron3"/>
    <dgm:cxn modelId="{9B1FFD2D-206F-BE45-B79F-930EDFC2B2D5}" type="presParOf" srcId="{0D644837-1968-864D-8A85-9E68959EC76A}" destId="{EF28B04C-CAF9-124A-A62D-78A797ECCC4A}" srcOrd="3" destOrd="0" presId="urn:microsoft.com/office/officeart/2005/8/layout/hChevron3"/>
    <dgm:cxn modelId="{F5D7D6DF-5D56-8740-BAC5-D90616FF7DFB}" type="presParOf" srcId="{0D644837-1968-864D-8A85-9E68959EC76A}" destId="{3A6D03CE-C98A-E947-8FD8-4FE792E419D9}" srcOrd="4" destOrd="0" presId="urn:microsoft.com/office/officeart/2005/8/layout/hChevron3"/>
    <dgm:cxn modelId="{F429ECE7-8C31-BF44-9976-2EC4B008C539}" type="presParOf" srcId="{0D644837-1968-864D-8A85-9E68959EC76A}" destId="{1CD80CD5-9817-BC40-9375-0FD9F14D9497}" srcOrd="5" destOrd="0" presId="urn:microsoft.com/office/officeart/2005/8/layout/hChevron3"/>
    <dgm:cxn modelId="{C5A1EA05-76F0-BE4A-B79A-2EA27A3A72ED}" type="presParOf" srcId="{0D644837-1968-864D-8A85-9E68959EC76A}" destId="{416B6391-ACF2-DD45-A46A-98F44B8B5485}" srcOrd="6" destOrd="0" presId="urn:microsoft.com/office/officeart/2005/8/layout/hChevron3"/>
    <dgm:cxn modelId="{31E4249E-AC02-E145-8C68-6E88C925D0B3}" type="presParOf" srcId="{0D644837-1968-864D-8A85-9E68959EC76A}" destId="{6EF4F7E0-C733-D546-BFF6-9F41DB178B66}" srcOrd="7" destOrd="0" presId="urn:microsoft.com/office/officeart/2005/8/layout/hChevron3"/>
    <dgm:cxn modelId="{012ED108-F76E-724A-957B-5758530ED0DA}" type="presParOf" srcId="{0D644837-1968-864D-8A85-9E68959EC76A}" destId="{C3D43657-441C-1E4A-9F28-6E0126C0C26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0" y="0"/>
          <a:ext cx="2702800" cy="783099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0" y="0"/>
        <a:ext cx="2507025" cy="783099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783099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555176" y="0"/>
        <a:ext cx="1919701" cy="783099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783099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730991" y="0"/>
        <a:ext cx="1919701" cy="783099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783099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879658" y="0"/>
        <a:ext cx="1919701" cy="783099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783099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9041899" y="0"/>
        <a:ext cx="1919701" cy="78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2068-C4EE-AA4E-8115-7FEC82940AA1}">
      <dsp:nvSpPr>
        <dsp:cNvPr id="0" name=""/>
        <dsp:cNvSpPr/>
      </dsp:nvSpPr>
      <dsp:spPr>
        <a:xfrm>
          <a:off x="1386" y="0"/>
          <a:ext cx="2702800" cy="465155"/>
        </a:xfrm>
        <a:prstGeom prst="homePlat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Find</a:t>
          </a:r>
        </a:p>
      </dsp:txBody>
      <dsp:txXfrm>
        <a:off x="1386" y="0"/>
        <a:ext cx="2586511" cy="465155"/>
      </dsp:txXfrm>
    </dsp:sp>
    <dsp:sp modelId="{6A0B54D4-54DB-B746-9E1D-3BE66FF6DBFB}">
      <dsp:nvSpPr>
        <dsp:cNvPr id="0" name=""/>
        <dsp:cNvSpPr/>
      </dsp:nvSpPr>
      <dsp:spPr>
        <a:xfrm>
          <a:off x="2163626" y="0"/>
          <a:ext cx="2702800" cy="465155"/>
        </a:xfrm>
        <a:prstGeom prst="chevron">
          <a:avLst/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Consolidate &amp; Clean</a:t>
          </a:r>
        </a:p>
      </dsp:txBody>
      <dsp:txXfrm>
        <a:off x="2396204" y="0"/>
        <a:ext cx="2237645" cy="465155"/>
      </dsp:txXfrm>
    </dsp:sp>
    <dsp:sp modelId="{3A6D03CE-C98A-E947-8FD8-4FE792E419D9}">
      <dsp:nvSpPr>
        <dsp:cNvPr id="0" name=""/>
        <dsp:cNvSpPr/>
      </dsp:nvSpPr>
      <dsp:spPr>
        <a:xfrm>
          <a:off x="4339441" y="0"/>
          <a:ext cx="2702800" cy="465155"/>
        </a:xfrm>
        <a:prstGeom prst="chevron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Group &amp; Allocate </a:t>
          </a:r>
        </a:p>
      </dsp:txBody>
      <dsp:txXfrm>
        <a:off x="4572019" y="0"/>
        <a:ext cx="2237645" cy="465155"/>
      </dsp:txXfrm>
    </dsp:sp>
    <dsp:sp modelId="{416B6391-ACF2-DD45-A46A-98F44B8B5485}">
      <dsp:nvSpPr>
        <dsp:cNvPr id="0" name=""/>
        <dsp:cNvSpPr/>
      </dsp:nvSpPr>
      <dsp:spPr>
        <a:xfrm>
          <a:off x="6488108" y="0"/>
          <a:ext cx="2702800" cy="465155"/>
        </a:xfrm>
        <a:prstGeom prst="chevron">
          <a:avLst/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noProof="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Analyse</a:t>
          </a:r>
        </a:p>
      </dsp:txBody>
      <dsp:txXfrm>
        <a:off x="6720686" y="0"/>
        <a:ext cx="2237645" cy="465155"/>
      </dsp:txXfrm>
    </dsp:sp>
    <dsp:sp modelId="{C3D43657-441C-1E4A-9F28-6E0126C0C267}">
      <dsp:nvSpPr>
        <dsp:cNvPr id="0" name=""/>
        <dsp:cNvSpPr/>
      </dsp:nvSpPr>
      <dsp:spPr>
        <a:xfrm>
          <a:off x="8650349" y="0"/>
          <a:ext cx="2702800" cy="465155"/>
        </a:xfrm>
        <a:prstGeom prst="chevron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Interpret</a:t>
          </a:r>
        </a:p>
      </dsp:txBody>
      <dsp:txXfrm>
        <a:off x="8882927" y="0"/>
        <a:ext cx="2237645" cy="46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2021/11/09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73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If you do not know how to add a filter there are instructions in slides 30 and 31 on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support.office.com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-us/article/create-a-pivottable-to-analyze-worksheet-data-a9a84538-bfe9-40a9-a8e9-f99134456576?wt.mc_id=</a:t>
            </a:r>
            <a:r>
              <a:rPr lang="en-GB" dirty="0" err="1"/>
              <a:t>otc_excel#OfficeVersion</a:t>
            </a:r>
            <a:r>
              <a:rPr lang="en-GB" dirty="0"/>
              <a:t>=Windows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Very useful to review data that we have… provides guide to next steps…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Note ask participants to do this for THEIR province</a:t>
            </a:r>
          </a:p>
          <a:p>
            <a:r>
              <a:rPr lang="en-ZA" dirty="0"/>
              <a:t>This to show the find can result in difference information</a:t>
            </a:r>
          </a:p>
          <a:p>
            <a:endParaRPr lang="en-ZA" dirty="0"/>
          </a:p>
          <a:p>
            <a:r>
              <a:rPr lang="en-ZA" dirty="0"/>
              <a:t>Find Implementation Programme (related TB)</a:t>
            </a:r>
          </a:p>
          <a:p>
            <a:r>
              <a:rPr lang="en-ZA" dirty="0"/>
              <a:t>Find Facilities</a:t>
            </a:r>
          </a:p>
          <a:p>
            <a:r>
              <a:rPr lang="en-ZA" dirty="0"/>
              <a:t>Find Expenditure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4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2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=EF9a5XuOu2w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36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1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ZA" sz="1200" dirty="0" err="1">
                <a:latin typeface="Arial" panose="020B0604020202020204" pitchFamily="34" charset="0"/>
                <a:cs typeface="Arial" panose="020B0604020202020204" pitchFamily="34" charset="0"/>
              </a:rPr>
              <a:t>Vulindela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ZA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Consol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has a predetermined structure to help navigate around the data…  show you later</a:t>
            </a:r>
            <a:endParaRPr lang="en-Z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ZA" sz="1200" dirty="0" err="1">
                <a:latin typeface="Arial" panose="020B0604020202020204" pitchFamily="34" charset="0"/>
                <a:cs typeface="Arial" panose="020B0604020202020204" pitchFamily="34" charset="0"/>
              </a:rPr>
              <a:t>Vulindela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ZA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Consol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has a predetermined structure to help navigate around the data…  show you later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understand what the data includes (Step 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support.office.com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-us/article/create-a-pivottable-to-analyze-worksheet-data-a9a84538-bfe9-40a9-a8e9-f99134456576?wt.mc_id=</a:t>
            </a:r>
            <a:r>
              <a:rPr lang="en-GB" dirty="0" err="1"/>
              <a:t>otc_excel#OfficeVersion</a:t>
            </a:r>
            <a:r>
              <a:rPr lang="en-GB" dirty="0"/>
              <a:t>=Windows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Very useful to review data that we have… provides guide to next steps…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6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support.office.com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-us/article/create-a-pivottable-to-analyze-worksheet-data-a9a84538-bfe9-40a9-a8e9-f99134456576?wt.mc_id=</a:t>
            </a:r>
            <a:r>
              <a:rPr lang="en-GB" dirty="0" err="1"/>
              <a:t>otc_excel#OfficeVersion</a:t>
            </a:r>
            <a:r>
              <a:rPr lang="en-GB" dirty="0"/>
              <a:t>=Windows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Very useful to review data that we have… provides guide to next steps…</a:t>
            </a: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C74F6-F1CC-44B7-824D-80930BA949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92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3194B-287C-40A7-917D-BA1D053A8797}"/>
              </a:ext>
            </a:extLst>
          </p:cNvPr>
          <p:cNvSpPr/>
          <p:nvPr userDrawn="1"/>
        </p:nvSpPr>
        <p:spPr>
          <a:xfrm>
            <a:off x="6993467" y="6231467"/>
            <a:ext cx="4148666" cy="48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703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6" y="5912420"/>
            <a:ext cx="3229708" cy="9455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57836A6-438D-4F0F-B7BD-6D552516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1164" y="6400799"/>
            <a:ext cx="696036" cy="3206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223BFE4-A283-4949-A49E-4C0F7EEACC25}" type="slidenum">
              <a:rPr kumimoji="0" lang="en-GB" altLang="en-US" sz="2400" b="0">
                <a:solidFill>
                  <a:srgbClr val="0000FF"/>
                </a:solidFill>
                <a:latin typeface="Tahoma" panose="020B0604030504040204" pitchFamily="34" charset="0"/>
              </a:rPr>
              <a:pPr>
                <a:spcBef>
                  <a:spcPct val="50000"/>
                </a:spcBef>
                <a:buFontTx/>
                <a:buNone/>
              </a:pPr>
              <a:t>‹#›</a:t>
            </a:fld>
            <a:endParaRPr kumimoji="0" lang="en-GB" altLang="en-US" sz="2400" b="0" dirty="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9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2667198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12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481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458646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0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52538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3194B-287C-40A7-917D-BA1D053A8797}"/>
              </a:ext>
            </a:extLst>
          </p:cNvPr>
          <p:cNvSpPr/>
          <p:nvPr userDrawn="1"/>
        </p:nvSpPr>
        <p:spPr>
          <a:xfrm>
            <a:off x="6993467" y="6231467"/>
            <a:ext cx="4148666" cy="482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64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41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1862773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3320811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87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  <p:sldLayoutId id="2147483695" r:id="rId16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6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EF9a5XuOu2w" TargetMode="Externa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SPENDING REVIEWS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13E9CBE-BD98-4B8B-BB69-827B33C3D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23673"/>
            <a:ext cx="8534400" cy="592399"/>
          </a:xfrm>
        </p:spPr>
        <p:txBody>
          <a:bodyPr/>
          <a:lstStyle/>
          <a:p>
            <a:r>
              <a:rPr lang="en-US" dirty="0"/>
              <a:t>4.2 Consolidate and Clean</a:t>
            </a:r>
            <a:endParaRPr lang="en-ZA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73670D9-3584-4719-B1EB-A33798840244}"/>
              </a:ext>
            </a:extLst>
          </p:cNvPr>
          <p:cNvSpPr txBox="1">
            <a:spLocks/>
          </p:cNvSpPr>
          <p:nvPr/>
        </p:nvSpPr>
        <p:spPr>
          <a:xfrm>
            <a:off x="1828800" y="2015548"/>
            <a:ext cx="8534400" cy="5923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8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83626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67252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50878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513012" algn="l"/>
              </a:tabLst>
              <a:defRPr lang="en-US"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934505" indent="0" algn="ctr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796806" algn="l"/>
              </a:tabLst>
              <a:defRPr lang="en-US"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418131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01757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85383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69009" indent="0" algn="ctr" defTabSz="483626" rtl="0" eaLnBrk="1" latinLnBrk="0" hangingPunct="1">
              <a:spcBef>
                <a:spcPct val="20000"/>
              </a:spcBef>
              <a:buFont typeface="Arial"/>
              <a:buNone/>
              <a:defRPr sz="211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 4: Expenditure Analysis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6246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FD92F-42ED-417D-88F2-583693E4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789869"/>
            <a:ext cx="6276202" cy="3193313"/>
          </a:xfrm>
        </p:spPr>
        <p:txBody>
          <a:bodyPr/>
          <a:lstStyle/>
          <a:p>
            <a:r>
              <a:rPr lang="en-ZA" dirty="0"/>
              <a:t>Go to A1 of the “C&amp;C Data” Tab</a:t>
            </a:r>
          </a:p>
          <a:p>
            <a:r>
              <a:rPr lang="en-ZA" dirty="0"/>
              <a:t>Go to Insert</a:t>
            </a:r>
          </a:p>
          <a:p>
            <a:pPr lvl="1"/>
            <a:r>
              <a:rPr lang="en-ZA" dirty="0"/>
              <a:t>&gt; Pivot Table</a:t>
            </a:r>
          </a:p>
          <a:p>
            <a:pPr lvl="1"/>
            <a:r>
              <a:rPr lang="en-ZA" dirty="0"/>
              <a:t>&gt; Choose New Worksheet</a:t>
            </a:r>
          </a:p>
          <a:p>
            <a:pPr lvl="1"/>
            <a:r>
              <a:rPr lang="en-ZA" dirty="0"/>
              <a:t>&gt;Change the tab name of the new worksheet with the Pivot to “TB Pivot”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BAD4AD-38AF-4885-B8F5-D37A62E58E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3A3A7D-32AD-4116-832B-AE9CD21C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65535"/>
            <a:ext cx="10528512" cy="408052"/>
          </a:xfrm>
          <a:noFill/>
        </p:spPr>
        <p:txBody>
          <a:bodyPr/>
          <a:lstStyle/>
          <a:p>
            <a:r>
              <a:rPr lang="en-ZA" dirty="0"/>
              <a:t>Pivot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260EC-7E23-4453-B261-77B45AA88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152" y="335106"/>
            <a:ext cx="4333875" cy="38004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5C88BFD-F9D1-4962-9743-7AA950E71788}"/>
              </a:ext>
            </a:extLst>
          </p:cNvPr>
          <p:cNvSpPr/>
          <p:nvPr/>
        </p:nvSpPr>
        <p:spPr>
          <a:xfrm>
            <a:off x="7647709" y="1578471"/>
            <a:ext cx="671945" cy="734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28AD14-FD7B-4282-AAA2-5919CA8E00E3}"/>
              </a:ext>
            </a:extLst>
          </p:cNvPr>
          <p:cNvSpPr txBox="1"/>
          <p:nvPr/>
        </p:nvSpPr>
        <p:spPr>
          <a:xfrm>
            <a:off x="962889" y="4549736"/>
            <a:ext cx="10467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600" dirty="0">
                <a:latin typeface="Arial"/>
                <a:cs typeface="Arial"/>
              </a:rPr>
              <a:t>Set up a Pivot using the Programme Budget structure: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ZA" sz="2600" dirty="0">
                <a:latin typeface="Arial"/>
                <a:cs typeface="Arial"/>
              </a:rPr>
              <a:t>Province / Programme / Sub-Programme / Item level 4 and the years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905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18F8C7-4606-41CB-85EB-EB17C471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Your Pivot should look like this once you have clicked the fields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AEFCD-0E64-4F09-A26B-8FF1E739F8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AC7542-2492-4783-9DF9-74B7E6C8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Select the fields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80E81D-5E13-42B2-9FBB-033911281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53" y="1557231"/>
            <a:ext cx="10629900" cy="44958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94F8AC9-E16B-4B6B-81CD-E6F138695753}"/>
              </a:ext>
            </a:extLst>
          </p:cNvPr>
          <p:cNvSpPr/>
          <p:nvPr/>
        </p:nvSpPr>
        <p:spPr>
          <a:xfrm>
            <a:off x="6636328" y="3872346"/>
            <a:ext cx="2763982" cy="194475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1) Tick the boxes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2E4EA-A17D-4634-BF0E-1B8AEC7765C2}"/>
              </a:ext>
            </a:extLst>
          </p:cNvPr>
          <p:cNvSpPr/>
          <p:nvPr/>
        </p:nvSpPr>
        <p:spPr>
          <a:xfrm>
            <a:off x="3774914" y="5545985"/>
            <a:ext cx="4017818" cy="11106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2) Right click on any number and select “Pivot Table Options” – then see next slide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031AF7-8EBA-453F-B156-A28F42DDD199}"/>
              </a:ext>
            </a:extLst>
          </p:cNvPr>
          <p:cNvCxnSpPr/>
          <p:nvPr/>
        </p:nvCxnSpPr>
        <p:spPr>
          <a:xfrm flipH="1" flipV="1">
            <a:off x="5424055" y="4592782"/>
            <a:ext cx="304800" cy="953203"/>
          </a:xfrm>
          <a:prstGeom prst="straightConnector1">
            <a:avLst/>
          </a:prstGeom>
          <a:ln w="57150">
            <a:solidFill>
              <a:srgbClr val="12A20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837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63FD7F-CBEE-466A-B2A4-A24E83F274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C93C5D-A748-432F-818F-2F379102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939271" cy="70226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18CB781-3EF8-4A14-BEA0-E2EF764870D0}"/>
              </a:ext>
            </a:extLst>
          </p:cNvPr>
          <p:cNvSpPr/>
          <p:nvPr/>
        </p:nvSpPr>
        <p:spPr>
          <a:xfrm>
            <a:off x="8936181" y="781834"/>
            <a:ext cx="671945" cy="734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91D0C6-A033-48B3-A13C-1649CCDC0FC7}"/>
              </a:ext>
            </a:extLst>
          </p:cNvPr>
          <p:cNvSpPr/>
          <p:nvPr/>
        </p:nvSpPr>
        <p:spPr>
          <a:xfrm>
            <a:off x="6546272" y="2860016"/>
            <a:ext cx="671945" cy="734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F62F14E-650D-49FE-AB4B-5D6CCD77E41A}"/>
              </a:ext>
            </a:extLst>
          </p:cNvPr>
          <p:cNvSpPr/>
          <p:nvPr/>
        </p:nvSpPr>
        <p:spPr>
          <a:xfrm>
            <a:off x="1087582" y="2265218"/>
            <a:ext cx="5410200" cy="2029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</a:rPr>
              <a:t>2) Click on Classic PivotTable Layout (enables dragging of fields in the Grid)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7BE8ACD-0C2E-49CB-9FD4-6986E2498F9F}"/>
              </a:ext>
            </a:extLst>
          </p:cNvPr>
          <p:cNvSpPr/>
          <p:nvPr/>
        </p:nvSpPr>
        <p:spPr>
          <a:xfrm>
            <a:off x="1087582" y="235527"/>
            <a:ext cx="5410200" cy="2029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/>
                </a:solidFill>
              </a:rPr>
              <a:t>1) Select Display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293025D-16E6-4624-B98D-1DE512E52470}"/>
              </a:ext>
            </a:extLst>
          </p:cNvPr>
          <p:cNvSpPr txBox="1">
            <a:spLocks/>
          </p:cNvSpPr>
          <p:nvPr/>
        </p:nvSpPr>
        <p:spPr>
          <a:xfrm>
            <a:off x="630289" y="65406"/>
            <a:ext cx="10528512" cy="408052"/>
          </a:xfrm>
          <a:prstGeom prst="rect">
            <a:avLst/>
          </a:prstGeom>
          <a:noFill/>
        </p:spPr>
        <p:txBody>
          <a:bodyPr/>
          <a:lstStyle>
            <a:lvl1pPr algn="l" defTabSz="483626" rtl="0" eaLnBrk="1" latinLnBrk="0" hangingPunct="1">
              <a:spcBef>
                <a:spcPct val="0"/>
              </a:spcBef>
              <a:buNone/>
              <a:defRPr sz="3173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ZA" dirty="0"/>
              <a:t>Make the display pretty</a:t>
            </a:r>
          </a:p>
        </p:txBody>
      </p:sp>
    </p:spTree>
    <p:extLst>
      <p:ext uri="{BB962C8B-B14F-4D97-AF65-F5344CB8AC3E}">
        <p14:creationId xmlns:p14="http://schemas.microsoft.com/office/powerpoint/2010/main" val="78451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7C15AFB-07FD-4C62-A0E4-653D78B37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34375" cy="3848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233DF4-ECF5-49D4-B6E4-DF221A377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DE9FEB95-6344-493A-AA63-2CC9A94FCF7D}"/>
              </a:ext>
            </a:extLst>
          </p:cNvPr>
          <p:cNvSpPr/>
          <p:nvPr/>
        </p:nvSpPr>
        <p:spPr>
          <a:xfrm>
            <a:off x="2763980" y="848724"/>
            <a:ext cx="2417619" cy="201583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“Push” these up to the left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E3AE6C4-5655-413F-A5EC-5050A0F2B3C6}"/>
              </a:ext>
            </a:extLst>
          </p:cNvPr>
          <p:cNvSpPr/>
          <p:nvPr/>
        </p:nvSpPr>
        <p:spPr>
          <a:xfrm>
            <a:off x="371475" y="4205435"/>
            <a:ext cx="3096491" cy="1435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So that it looks like this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43E8CD-8756-4811-A748-60E666707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5" y="4005276"/>
            <a:ext cx="7943850" cy="2447925"/>
          </a:xfrm>
          <a:prstGeom prst="rect">
            <a:avLst/>
          </a:prstGeom>
        </p:spPr>
      </p:pic>
      <p:sp>
        <p:nvSpPr>
          <p:cNvPr id="19" name="Title 4">
            <a:extLst>
              <a:ext uri="{FF2B5EF4-FFF2-40B4-BE49-F238E27FC236}">
                <a16:creationId xmlns:a16="http://schemas.microsoft.com/office/drawing/2014/main" id="{0A3DB306-CC96-4BD7-B232-8DB33D099DCA}"/>
              </a:ext>
            </a:extLst>
          </p:cNvPr>
          <p:cNvSpPr txBox="1">
            <a:spLocks/>
          </p:cNvSpPr>
          <p:nvPr/>
        </p:nvSpPr>
        <p:spPr>
          <a:xfrm>
            <a:off x="6990653" y="119390"/>
            <a:ext cx="4979674" cy="40805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83626" rtl="0" eaLnBrk="1" latinLnBrk="0" hangingPunct="1">
              <a:spcBef>
                <a:spcPct val="0"/>
              </a:spcBef>
              <a:buNone/>
              <a:defRPr sz="3173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ZA" dirty="0"/>
              <a:t>Make the display fabulous</a:t>
            </a:r>
          </a:p>
        </p:txBody>
      </p:sp>
    </p:spTree>
    <p:extLst>
      <p:ext uri="{BB962C8B-B14F-4D97-AF65-F5344CB8AC3E}">
        <p14:creationId xmlns:p14="http://schemas.microsoft.com/office/powerpoint/2010/main" val="3314585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3BFF83-CAA2-4B04-B0F8-C2C911A6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Step 1 – Add Responsibility Lowest Level to the pivot</a:t>
            </a:r>
          </a:p>
          <a:p>
            <a:r>
              <a:rPr lang="en-ZA" dirty="0"/>
              <a:t>What do you notice about the names of the hospitals and clinics</a:t>
            </a:r>
          </a:p>
          <a:p>
            <a:pPr lvl="1"/>
            <a:r>
              <a:rPr lang="en-ZA" dirty="0"/>
              <a:t>Clue – compare 2016/17 to 2017/18 onwards</a:t>
            </a:r>
          </a:p>
          <a:p>
            <a:pPr lvl="1"/>
            <a:r>
              <a:rPr lang="en-ZA" dirty="0"/>
              <a:t>Which name is correct?</a:t>
            </a:r>
          </a:p>
          <a:p>
            <a:pPr lvl="1"/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CF5D2-F369-4EDD-A07C-61FAC8836C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8B45E8-A30C-493B-ACC1-5AD5821B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Next few steps will look at cleaning data</a:t>
            </a:r>
          </a:p>
        </p:txBody>
      </p:sp>
    </p:spTree>
    <p:extLst>
      <p:ext uri="{BB962C8B-B14F-4D97-AF65-F5344CB8AC3E}">
        <p14:creationId xmlns:p14="http://schemas.microsoft.com/office/powerpoint/2010/main" val="351613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3F3B09-B3E9-4F03-BC55-2E978FE7B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728769"/>
            <a:ext cx="10528512" cy="5268443"/>
          </a:xfrm>
        </p:spPr>
        <p:txBody>
          <a:bodyPr/>
          <a:lstStyle/>
          <a:p>
            <a:r>
              <a:rPr lang="en-ZA" dirty="0"/>
              <a:t>We need to replace</a:t>
            </a:r>
          </a:p>
          <a:p>
            <a:pPr lvl="1"/>
            <a:r>
              <a:rPr lang="en-ZA" dirty="0"/>
              <a:t> “HOSP” with “HOSPITAL” and</a:t>
            </a:r>
          </a:p>
          <a:p>
            <a:pPr lvl="1"/>
            <a:r>
              <a:rPr lang="en-ZA" dirty="0"/>
              <a:t>“CLINIC</a:t>
            </a:r>
            <a:r>
              <a:rPr lang="en-ZA" b="1" dirty="0">
                <a:solidFill>
                  <a:srgbClr val="FF0000"/>
                </a:solidFill>
              </a:rPr>
              <a:t>S</a:t>
            </a:r>
            <a:r>
              <a:rPr lang="en-ZA" dirty="0"/>
              <a:t>” with “CLINIC”</a:t>
            </a:r>
          </a:p>
          <a:p>
            <a:r>
              <a:rPr lang="en-ZA" dirty="0"/>
              <a:t>You can run a search and replace with CLINICS, but not for HOSP as you will end up with “HOSPHOSPITAL” </a:t>
            </a:r>
          </a:p>
          <a:p>
            <a:endParaRPr lang="en-ZA" dirty="0"/>
          </a:p>
          <a:p>
            <a:r>
              <a:rPr lang="en-ZA" dirty="0"/>
              <a:t>Select all the data in Column L of “</a:t>
            </a:r>
            <a:r>
              <a:rPr lang="en-ZA" dirty="0" err="1"/>
              <a:t>C&amp;Clean</a:t>
            </a:r>
            <a:r>
              <a:rPr lang="en-ZA" dirty="0"/>
              <a:t>” </a:t>
            </a:r>
          </a:p>
          <a:p>
            <a:r>
              <a:rPr lang="en-ZA" dirty="0"/>
              <a:t>Type “Ctrl + F”</a:t>
            </a:r>
          </a:p>
          <a:p>
            <a:pPr lvl="1"/>
            <a:r>
              <a:rPr lang="en-ZA" dirty="0"/>
              <a:t> In Find Type CLINICS</a:t>
            </a:r>
          </a:p>
          <a:p>
            <a:pPr lvl="1"/>
            <a:r>
              <a:rPr lang="en-ZA" dirty="0"/>
              <a:t>And in Replace Type CLINIC</a:t>
            </a:r>
          </a:p>
          <a:p>
            <a:pPr lvl="1"/>
            <a:r>
              <a:rPr lang="en-ZA" dirty="0"/>
              <a:t>And Select “Replace All”</a:t>
            </a:r>
          </a:p>
          <a:p>
            <a:r>
              <a:rPr lang="en-ZA" dirty="0"/>
              <a:t>Fixing HOSPITAL takes a few more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8A526-4DF8-4A2A-8EEC-EB90ADD58E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2F72FB-B0F1-4829-801A-A88322B8C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Cleaning data</a:t>
            </a:r>
          </a:p>
        </p:txBody>
      </p:sp>
    </p:spTree>
    <p:extLst>
      <p:ext uri="{BB962C8B-B14F-4D97-AF65-F5344CB8AC3E}">
        <p14:creationId xmlns:p14="http://schemas.microsoft.com/office/powerpoint/2010/main" val="221242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Remove Duplicates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6D4C1-2726-2544-B6C8-ADD3EE22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701337"/>
            <a:ext cx="7858451" cy="5319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Easy shorten a long list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Quick to view to see if information is useful</a:t>
            </a:r>
          </a:p>
          <a:p>
            <a:pPr lvl="1"/>
            <a:endParaRPr lang="en-ZA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r>
              <a:rPr lang="en-ZA" sz="2400" dirty="0"/>
              <a:t>Select the range of cells that has </a:t>
            </a:r>
            <a:r>
              <a:rPr lang="en-ZA" sz="2400" b="1" dirty="0"/>
              <a:t>duplicate</a:t>
            </a:r>
            <a:r>
              <a:rPr lang="en-ZA" sz="2400" dirty="0"/>
              <a:t> values you want to </a:t>
            </a:r>
            <a:r>
              <a:rPr lang="en-ZA" sz="2400" b="1" dirty="0"/>
              <a:t>remove</a:t>
            </a:r>
            <a:r>
              <a:rPr lang="en-ZA" sz="2400" dirty="0"/>
              <a:t>. Tip: </a:t>
            </a:r>
            <a:r>
              <a:rPr lang="en-ZA" sz="2400" b="1" dirty="0"/>
              <a:t>Remove</a:t>
            </a:r>
            <a:r>
              <a:rPr lang="en-ZA" sz="2400" dirty="0"/>
              <a:t> any outlines or subtotals from your data before trying to </a:t>
            </a:r>
            <a:r>
              <a:rPr lang="en-ZA" sz="2400" b="1" dirty="0"/>
              <a:t>remove duplicates</a:t>
            </a:r>
            <a:r>
              <a:rPr lang="en-ZA" sz="2400" dirty="0"/>
              <a:t>.</a:t>
            </a:r>
          </a:p>
          <a:p>
            <a:r>
              <a:rPr lang="en-ZA" sz="2400" dirty="0"/>
              <a:t>Click Data &gt; </a:t>
            </a:r>
            <a:r>
              <a:rPr lang="en-ZA" sz="2400" b="1" dirty="0"/>
              <a:t>Remove Duplicates</a:t>
            </a:r>
            <a:r>
              <a:rPr lang="en-ZA" sz="2400" dirty="0"/>
              <a:t>, and then Under Columns, check or uncheck the columns where you want to </a:t>
            </a:r>
            <a:r>
              <a:rPr lang="en-ZA" sz="2400" b="1" dirty="0"/>
              <a:t>remove</a:t>
            </a:r>
            <a:r>
              <a:rPr lang="en-ZA" sz="2400" dirty="0"/>
              <a:t> the </a:t>
            </a:r>
            <a:r>
              <a:rPr lang="en-ZA" sz="2400" b="1" dirty="0"/>
              <a:t>duplicates</a:t>
            </a:r>
            <a:r>
              <a:rPr lang="en-ZA" sz="2400" dirty="0"/>
              <a:t>. ... Click OK.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4" dirty="0"/>
          </a:p>
        </p:txBody>
      </p:sp>
    </p:spTree>
    <p:extLst>
      <p:ext uri="{BB962C8B-B14F-4D97-AF65-F5344CB8AC3E}">
        <p14:creationId xmlns:p14="http://schemas.microsoft.com/office/powerpoint/2010/main" val="76499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BA681-F8CF-4A59-B47E-50B8E5ACD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Go Back to the “</a:t>
            </a:r>
            <a:r>
              <a:rPr lang="en-ZA" dirty="0" err="1"/>
              <a:t>C&amp;Clean</a:t>
            </a:r>
            <a:r>
              <a:rPr lang="en-ZA" dirty="0"/>
              <a:t>” Tab</a:t>
            </a:r>
          </a:p>
          <a:p>
            <a:r>
              <a:rPr lang="en-ZA" dirty="0"/>
              <a:t>Copy all the “Responsibility Lowest Levels” (i.e. copy all the contents in Column L) and paste into Column A in the worksheet “Remove Duplicates”</a:t>
            </a:r>
          </a:p>
          <a:p>
            <a:r>
              <a:rPr lang="en-ZA" dirty="0"/>
              <a:t>Click on C at the top so the whole column is highlighted</a:t>
            </a:r>
          </a:p>
          <a:p>
            <a:r>
              <a:rPr lang="en-ZA" dirty="0"/>
              <a:t>Copy the contents of this column</a:t>
            </a:r>
          </a:p>
          <a:p>
            <a:r>
              <a:rPr lang="en-ZA" dirty="0"/>
              <a:t>Go to the sheet “Remove Duplicates”</a:t>
            </a:r>
          </a:p>
          <a:p>
            <a:r>
              <a:rPr lang="en-ZA" dirty="0"/>
              <a:t>Paste the contents in Column A</a:t>
            </a:r>
          </a:p>
          <a:p>
            <a:r>
              <a:rPr lang="en-ZA" dirty="0"/>
              <a:t>Keep the whole column highlighted</a:t>
            </a:r>
          </a:p>
          <a:p>
            <a:r>
              <a:rPr lang="en-ZA" dirty="0"/>
              <a:t>Now remove duplicates … see next slide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C47C7-CE11-48AD-8A05-EB3D6E120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502C5D-904D-4AAB-AF3C-937EEE28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Remove Duplicates</a:t>
            </a:r>
          </a:p>
        </p:txBody>
      </p:sp>
    </p:spTree>
    <p:extLst>
      <p:ext uri="{BB962C8B-B14F-4D97-AF65-F5344CB8AC3E}">
        <p14:creationId xmlns:p14="http://schemas.microsoft.com/office/powerpoint/2010/main" val="1948470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9F5D53A-354F-4D40-A33C-9F488B21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19" y="2125300"/>
            <a:ext cx="7315200" cy="44862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BA681-F8CF-4A59-B47E-50B8E5ACD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C47C7-CE11-48AD-8A05-EB3D6E1204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18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502C5D-904D-4AAB-AF3C-937EEE28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Remove Duplicates – go to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91C68-81CC-41B7-8533-D2EE2AA6E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35" y="708388"/>
            <a:ext cx="10258425" cy="17811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E75BFE4-9C83-4565-892C-18B958BE54E3}"/>
              </a:ext>
            </a:extLst>
          </p:cNvPr>
          <p:cNvSpPr/>
          <p:nvPr/>
        </p:nvSpPr>
        <p:spPr>
          <a:xfrm>
            <a:off x="10216512" y="1336928"/>
            <a:ext cx="429489" cy="3661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5164AFB-8DAF-4548-A056-A3DAB9056A40}"/>
              </a:ext>
            </a:extLst>
          </p:cNvPr>
          <p:cNvSpPr/>
          <p:nvPr/>
        </p:nvSpPr>
        <p:spPr>
          <a:xfrm>
            <a:off x="9163520" y="-120190"/>
            <a:ext cx="2535474" cy="13120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This tiny little thing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9AAD17-3358-4E68-9F7B-4B2AF074B6D3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6924689" y="1703124"/>
            <a:ext cx="3506568" cy="44464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B1DD0EA-ADB5-44A3-A097-88862CA1E9DB}"/>
              </a:ext>
            </a:extLst>
          </p:cNvPr>
          <p:cNvSpPr/>
          <p:nvPr/>
        </p:nvSpPr>
        <p:spPr>
          <a:xfrm>
            <a:off x="4272894" y="879728"/>
            <a:ext cx="429489" cy="3661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83272-C2BF-4F96-8C68-BAE4DC305DFB}"/>
              </a:ext>
            </a:extLst>
          </p:cNvPr>
          <p:cNvSpPr/>
          <p:nvPr/>
        </p:nvSpPr>
        <p:spPr>
          <a:xfrm>
            <a:off x="8331946" y="5077410"/>
            <a:ext cx="3567545" cy="14654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After you click “Ok” check how many Duplicates were found and how many unique values remain – what do these numbers mean?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F8BEBA-15F3-4F78-9919-99E415947DA8}"/>
              </a:ext>
            </a:extLst>
          </p:cNvPr>
          <p:cNvCxnSpPr>
            <a:cxnSpLocks/>
          </p:cNvCxnSpPr>
          <p:nvPr/>
        </p:nvCxnSpPr>
        <p:spPr>
          <a:xfrm flipH="1">
            <a:off x="4754914" y="535834"/>
            <a:ext cx="1248268" cy="481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964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084A86-DAE7-482B-9EDD-0FE4D9C0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10" y="652805"/>
            <a:ext cx="10945184" cy="5268443"/>
          </a:xfrm>
        </p:spPr>
        <p:txBody>
          <a:bodyPr/>
          <a:lstStyle/>
          <a:p>
            <a:r>
              <a:rPr lang="en-ZA" dirty="0"/>
              <a:t>Bear with me, this is the least tedious way to do this: We need to identify all “HOSP”s, change these to “HOSPITAL” and  then update the Responsibility Lowest Level in the data using a VLOOKUP…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In the </a:t>
            </a:r>
            <a:r>
              <a:rPr lang="en-ZA" i="1" dirty="0"/>
              <a:t>Remove Duplicates</a:t>
            </a:r>
            <a:r>
              <a:rPr lang="en-ZA" dirty="0"/>
              <a:t> sheet 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Copy the contents in Column A into Column B – (Copy Paste Column A into Column B)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In Column C use the function RIGHT() to extract the 4 letters on the right of each name in Column A</a:t>
            </a:r>
          </a:p>
          <a:p>
            <a:pPr marL="912334" lvl="1" indent="-514350">
              <a:buFont typeface="+mj-lt"/>
              <a:buAutoNum type="arabicPeriod"/>
            </a:pPr>
            <a:r>
              <a:rPr lang="en-ZA" dirty="0"/>
              <a:t>In C2 Type =RIGHT(B2,</a:t>
            </a:r>
            <a:r>
              <a:rPr lang="en-ZA" b="1" dirty="0">
                <a:solidFill>
                  <a:srgbClr val="12A20E"/>
                </a:solidFill>
              </a:rPr>
              <a:t>4</a:t>
            </a:r>
            <a:r>
              <a:rPr lang="en-ZA" dirty="0"/>
              <a:t>) and drag this down</a:t>
            </a:r>
          </a:p>
          <a:p>
            <a:pPr marL="912334" lvl="1" indent="-514350">
              <a:buFont typeface="+mj-lt"/>
              <a:buAutoNum type="arabicPeriod"/>
            </a:pPr>
            <a:r>
              <a:rPr lang="en-ZA" dirty="0"/>
              <a:t>Add a filter to Column C and Select “HOSP” </a:t>
            </a:r>
            <a:r>
              <a:rPr lang="en-ZA" sz="1600" i="1" dirty="0"/>
              <a:t>(See Slides 30, 31)</a:t>
            </a:r>
            <a:endParaRPr lang="en-ZA" i="1" dirty="0"/>
          </a:p>
          <a:p>
            <a:pPr marL="912334" lvl="1" indent="-514350">
              <a:buFont typeface="+mj-lt"/>
              <a:buAutoNum type="arabicPeriod"/>
            </a:pPr>
            <a:r>
              <a:rPr lang="en-ZA" dirty="0"/>
              <a:t>With the filter on Use </a:t>
            </a:r>
            <a:r>
              <a:rPr lang="en-ZA" i="1" dirty="0"/>
              <a:t>Find and Replace </a:t>
            </a:r>
            <a:r>
              <a:rPr lang="en-ZA" dirty="0"/>
              <a:t>on Column B to replace “HOSP” with “HOSPITAL” (Leave the names in Column A as they are)</a:t>
            </a:r>
          </a:p>
          <a:p>
            <a:pPr marL="912334" lvl="1" indent="-514350">
              <a:buFont typeface="+mj-lt"/>
              <a:buAutoNum type="arabicPeriod"/>
            </a:pPr>
            <a:r>
              <a:rPr lang="en-ZA" dirty="0"/>
              <a:t>Deactivate the filter in Column C and use the filter in Column A to check all HOSP has been removed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25A64-B3E0-4755-A8BA-910A18960E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55A11E-0246-4A57-9310-B3FC2DD5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177943"/>
            <a:ext cx="10528512" cy="408052"/>
          </a:xfrm>
        </p:spPr>
        <p:txBody>
          <a:bodyPr/>
          <a:lstStyle/>
          <a:p>
            <a:r>
              <a:rPr lang="en-ZA" dirty="0"/>
              <a:t>Converting HOSP to HOSPITAL</a:t>
            </a:r>
          </a:p>
        </p:txBody>
      </p:sp>
    </p:spTree>
    <p:extLst>
      <p:ext uri="{BB962C8B-B14F-4D97-AF65-F5344CB8AC3E}">
        <p14:creationId xmlns:p14="http://schemas.microsoft.com/office/powerpoint/2010/main" val="399127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A92267-A209-48F9-962D-7216FDA3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Expenditure Analysis</a:t>
            </a:r>
            <a:br>
              <a:rPr lang="en-ZA" dirty="0"/>
            </a:br>
            <a:r>
              <a:rPr lang="en-ZA" dirty="0"/>
              <a:t>Step 2 – Consolidate and Clean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C540A7-1178-4DBD-BA22-7FAA98CFB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731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65DC54-4D85-2A4B-AB32-8737C13F1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4" y="1752166"/>
            <a:ext cx="2703966" cy="15037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 err="1"/>
              <a:t>Vlookup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6D4C1-2726-2544-B6C8-ADD3EE22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701337"/>
            <a:ext cx="8866415" cy="568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Links cleaned information into working data sheet without affecting existing data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Allows quick updates if assumptions change</a:t>
            </a:r>
          </a:p>
          <a:p>
            <a:pPr lvl="1"/>
            <a:endParaRPr lang="en-ZA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r>
              <a:rPr lang="en-ZA" sz="2400" b="1" i="1" dirty="0"/>
              <a:t>Formula</a:t>
            </a:r>
            <a:r>
              <a:rPr lang="en-ZA" sz="2400" b="1" i="1" dirty="0">
                <a:solidFill>
                  <a:schemeClr val="accent1"/>
                </a:solidFill>
              </a:rPr>
              <a:t> = </a:t>
            </a:r>
            <a:r>
              <a:rPr lang="en-ZA" sz="2400" b="1" dirty="0">
                <a:solidFill>
                  <a:schemeClr val="accent1"/>
                </a:solidFill>
              </a:rPr>
              <a:t>VLOOKUP (value, table, </a:t>
            </a:r>
            <a:r>
              <a:rPr lang="en-ZA" sz="2400" b="1" dirty="0" err="1">
                <a:solidFill>
                  <a:schemeClr val="accent1"/>
                </a:solidFill>
              </a:rPr>
              <a:t>col_index</a:t>
            </a:r>
            <a:r>
              <a:rPr lang="en-ZA" sz="2400" b="1" dirty="0">
                <a:solidFill>
                  <a:schemeClr val="accent1"/>
                </a:solidFill>
              </a:rPr>
              <a:t>, [</a:t>
            </a:r>
            <a:r>
              <a:rPr lang="en-ZA" sz="2400" b="1" dirty="0" err="1">
                <a:solidFill>
                  <a:schemeClr val="accent1"/>
                </a:solidFill>
              </a:rPr>
              <a:t>range_lookup</a:t>
            </a:r>
            <a:r>
              <a:rPr lang="en-ZA" sz="2400" b="1" dirty="0">
                <a:solidFill>
                  <a:schemeClr val="accent1"/>
                </a:solidFill>
              </a:rPr>
              <a:t>])</a:t>
            </a:r>
          </a:p>
          <a:p>
            <a:endParaRPr lang="en-ZA" sz="2400" b="1" dirty="0">
              <a:solidFill>
                <a:schemeClr val="accent1"/>
              </a:solidFill>
            </a:endParaRPr>
          </a:p>
          <a:p>
            <a:pPr lvl="1" fontAlgn="base"/>
            <a:r>
              <a:rPr lang="en-ZA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 - The value to look for in the first column of a table.</a:t>
            </a:r>
          </a:p>
          <a:p>
            <a:pPr lvl="1" fontAlgn="base"/>
            <a:r>
              <a:rPr lang="en-ZA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 - The table from which to retrieve a value</a:t>
            </a:r>
          </a:p>
          <a:p>
            <a:pPr lvl="1" fontAlgn="base"/>
            <a:r>
              <a:rPr lang="en-ZA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ZA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- The column in the table from which to retrieve a value.</a:t>
            </a:r>
          </a:p>
          <a:p>
            <a:pPr lvl="1" fontAlgn="base"/>
            <a:r>
              <a:rPr lang="en-ZA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range_lookup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 - FALSE = exact match.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4" dirty="0"/>
          </a:p>
        </p:txBody>
      </p:sp>
    </p:spTree>
    <p:extLst>
      <p:ext uri="{BB962C8B-B14F-4D97-AF65-F5344CB8AC3E}">
        <p14:creationId xmlns:p14="http://schemas.microsoft.com/office/powerpoint/2010/main" val="1205136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6A1D08-4345-4BD5-91A5-8FD7CF2D17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66" y="977083"/>
            <a:ext cx="10973228" cy="449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2326A-AB00-4495-BF46-F06CF6081D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fld id="{0223BFE4-A283-4949-A49E-4C0F7EEACC25}" type="slidenum">
              <a:rPr kumimoji="0" lang="en-GB" altLang="en-US" sz="2400" b="0" smtClean="0">
                <a:solidFill>
                  <a:srgbClr val="0000FF"/>
                </a:solidFill>
                <a:latin typeface="Tahoma" panose="020B060403050404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21</a:t>
            </a:fld>
            <a:endParaRPr kumimoji="0" lang="en-GB" altLang="en-US" sz="2400" b="0" dirty="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02229-AE19-4478-8FE8-E572AC9B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VLOOKUP – Go through next 5 slides on your own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43A63-254B-4A82-84A9-266303DEEF40}"/>
              </a:ext>
            </a:extLst>
          </p:cNvPr>
          <p:cNvSpPr txBox="1"/>
          <p:nvPr/>
        </p:nvSpPr>
        <p:spPr>
          <a:xfrm>
            <a:off x="1443038" y="5798820"/>
            <a:ext cx="8758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Source https://www.extendoffice.com/documents/excel/6393-excel-vlookup-function.html</a:t>
            </a:r>
          </a:p>
        </p:txBody>
      </p:sp>
    </p:spTree>
    <p:extLst>
      <p:ext uri="{BB962C8B-B14F-4D97-AF65-F5344CB8AC3E}">
        <p14:creationId xmlns:p14="http://schemas.microsoft.com/office/powerpoint/2010/main" val="2300332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C624B-E262-4F3E-AB2D-DA1513F5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How it can be used</a:t>
            </a:r>
          </a:p>
          <a:p>
            <a:pPr lvl="1"/>
            <a:r>
              <a:rPr lang="en-ZA" dirty="0"/>
              <a:t>Spit out a result from a table, like in previous slide</a:t>
            </a:r>
          </a:p>
          <a:p>
            <a:pPr lvl="1"/>
            <a:r>
              <a:rPr lang="en-ZA" dirty="0"/>
              <a:t>Select specific data from a table</a:t>
            </a:r>
          </a:p>
          <a:p>
            <a:pPr lvl="2"/>
            <a:r>
              <a:rPr lang="en-ZA" dirty="0"/>
              <a:t>Replicate the data, but just for certain categories</a:t>
            </a:r>
          </a:p>
          <a:p>
            <a:pPr lvl="1"/>
            <a:r>
              <a:rPr lang="en-ZA" dirty="0"/>
              <a:t>Check if labels from one data set match another</a:t>
            </a:r>
          </a:p>
          <a:p>
            <a:pPr lvl="1"/>
            <a:r>
              <a:rPr lang="en-ZA" dirty="0"/>
              <a:t>Import a column, or a few columns, of data from one table to another</a:t>
            </a:r>
          </a:p>
          <a:p>
            <a:r>
              <a:rPr lang="en-ZA" dirty="0"/>
              <a:t>Notes:</a:t>
            </a:r>
          </a:p>
          <a:p>
            <a:pPr lvl="1"/>
            <a:r>
              <a:rPr lang="en-ZA" dirty="0"/>
              <a:t>The lookup value must be identical to the value looked for otherwise you will get a N/A</a:t>
            </a:r>
          </a:p>
          <a:p>
            <a:pPr lvl="2"/>
            <a:r>
              <a:rPr lang="en-ZA" dirty="0"/>
              <a:t>Case sensitive, space sensitive, empty spaces etc</a:t>
            </a:r>
          </a:p>
          <a:p>
            <a:pPr lvl="1"/>
            <a:r>
              <a:rPr lang="en-ZA" dirty="0"/>
              <a:t>Table must be structured with Lookup values in left column of table</a:t>
            </a:r>
          </a:p>
          <a:p>
            <a:pPr lvl="2"/>
            <a:r>
              <a:rPr lang="en-ZA" dirty="0" err="1"/>
              <a:t>Vlookup</a:t>
            </a:r>
            <a:r>
              <a:rPr lang="en-ZA" dirty="0"/>
              <a:t> looks to the right</a:t>
            </a:r>
          </a:p>
          <a:p>
            <a:pPr lvl="1"/>
            <a:r>
              <a:rPr lang="en-ZA" dirty="0"/>
              <a:t>Always use “false”…especially with big data =VLOOKUP(A13,A3:D12,3,</a:t>
            </a:r>
            <a:r>
              <a:rPr lang="en-ZA" dirty="0">
                <a:solidFill>
                  <a:srgbClr val="00B050"/>
                </a:solidFill>
              </a:rPr>
              <a:t>FALSE</a:t>
            </a:r>
            <a:r>
              <a:rPr lang="en-ZA" dirty="0"/>
              <a:t>)</a:t>
            </a:r>
          </a:p>
          <a:p>
            <a:pPr lvl="1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74008-53C2-45E8-9C55-F61D22ABC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fld id="{0223BFE4-A283-4949-A49E-4C0F7EEACC25}" type="slidenum">
              <a:rPr kumimoji="0" lang="en-GB" altLang="en-US" sz="2400" b="0" smtClean="0">
                <a:solidFill>
                  <a:srgbClr val="0000FF"/>
                </a:solidFill>
                <a:latin typeface="Tahoma" panose="020B060403050404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22</a:t>
            </a:fld>
            <a:endParaRPr kumimoji="0" lang="en-GB" altLang="en-US" sz="2400" b="0" dirty="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A88A0-5B41-4844-B201-142FDFD2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Vlookup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137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A4DBA-BA56-4529-ACCD-2CDAB6637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40D0E-8481-436A-90C7-3EC09B43B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fld id="{0223BFE4-A283-4949-A49E-4C0F7EEACC25}" type="slidenum">
              <a:rPr kumimoji="0" lang="en-GB" altLang="en-US" sz="2400" b="0" smtClean="0">
                <a:solidFill>
                  <a:srgbClr val="0000FF"/>
                </a:solidFill>
                <a:latin typeface="Tahoma" panose="020B060403050404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GB" altLang="en-US" sz="2400" b="0" dirty="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C91E5-8A5D-4C6A-A6F2-2D0F87B8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=</a:t>
            </a:r>
            <a:r>
              <a:rPr lang="en-US" sz="2800" dirty="0" err="1"/>
              <a:t>vlookup</a:t>
            </a:r>
            <a:r>
              <a:rPr lang="en-US" sz="2800" dirty="0"/>
              <a:t>(</a:t>
            </a:r>
            <a:r>
              <a:rPr lang="en-US" sz="2800" dirty="0" err="1">
                <a:solidFill>
                  <a:srgbClr val="00B050"/>
                </a:solidFill>
              </a:rPr>
              <a:t>lookup_value</a:t>
            </a:r>
            <a:r>
              <a:rPr lang="en-US" sz="2800" dirty="0" err="1"/>
              <a:t>,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table_array</a:t>
            </a:r>
            <a:r>
              <a:rPr lang="en-US" sz="2800" dirty="0" err="1"/>
              <a:t>,</a:t>
            </a:r>
            <a:r>
              <a:rPr lang="en-US" sz="2800" dirty="0" err="1">
                <a:solidFill>
                  <a:srgbClr val="FF0000"/>
                </a:solidFill>
              </a:rPr>
              <a:t>col_index</a:t>
            </a:r>
            <a:r>
              <a:rPr lang="en-US" sz="2800" dirty="0"/>
              <a:t>,[range lookup])</a:t>
            </a:r>
            <a:endParaRPr lang="en-Z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95272-FBA7-4FF6-87C1-3BB7CC71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70" y="1453810"/>
            <a:ext cx="7217377" cy="464716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4FAA7A-0D18-4975-8AB3-B63E55AB22B2}"/>
              </a:ext>
            </a:extLst>
          </p:cNvPr>
          <p:cNvCxnSpPr/>
          <p:nvPr/>
        </p:nvCxnSpPr>
        <p:spPr>
          <a:xfrm flipH="1">
            <a:off x="2984500" y="889000"/>
            <a:ext cx="958850" cy="49276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54EAC70-0C06-41FC-B5B8-438884C33F61}"/>
              </a:ext>
            </a:extLst>
          </p:cNvPr>
          <p:cNvSpPr/>
          <p:nvPr/>
        </p:nvSpPr>
        <p:spPr>
          <a:xfrm>
            <a:off x="1458097" y="1958546"/>
            <a:ext cx="7679725" cy="334250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D5318F-F8CE-4195-81C9-88183247CCD3}"/>
              </a:ext>
            </a:extLst>
          </p:cNvPr>
          <p:cNvCxnSpPr>
            <a:cxnSpLocks/>
          </p:cNvCxnSpPr>
          <p:nvPr/>
        </p:nvCxnSpPr>
        <p:spPr>
          <a:xfrm>
            <a:off x="5934674" y="889000"/>
            <a:ext cx="0" cy="116222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575EE3-FC43-4631-A936-BBAA78C3C6E6}"/>
              </a:ext>
            </a:extLst>
          </p:cNvPr>
          <p:cNvSpPr txBox="1"/>
          <p:nvPr/>
        </p:nvSpPr>
        <p:spPr>
          <a:xfrm>
            <a:off x="2412826" y="1046324"/>
            <a:ext cx="54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3D53B-1938-408E-A7C0-1C19E6CB9714}"/>
              </a:ext>
            </a:extLst>
          </p:cNvPr>
          <p:cNvSpPr txBox="1"/>
          <p:nvPr/>
        </p:nvSpPr>
        <p:spPr>
          <a:xfrm>
            <a:off x="4428009" y="1057432"/>
            <a:ext cx="54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60872-CC22-4000-9681-D6CCA78F0D88}"/>
              </a:ext>
            </a:extLst>
          </p:cNvPr>
          <p:cNvSpPr txBox="1"/>
          <p:nvPr/>
        </p:nvSpPr>
        <p:spPr>
          <a:xfrm>
            <a:off x="6089651" y="1079647"/>
            <a:ext cx="54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80FC0A-5E5A-4081-AF74-7F7F4D55BB9F}"/>
              </a:ext>
            </a:extLst>
          </p:cNvPr>
          <p:cNvSpPr txBox="1"/>
          <p:nvPr/>
        </p:nvSpPr>
        <p:spPr>
          <a:xfrm>
            <a:off x="7699293" y="1079648"/>
            <a:ext cx="54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3075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5C22-4558-4EDB-A195-207BAFD99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40D0E-8481-436A-90C7-3EC09B43B1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fld id="{0223BFE4-A283-4949-A49E-4C0F7EEACC25}" type="slidenum">
              <a:rPr kumimoji="0" lang="en-GB" altLang="en-US" sz="2400" b="0" smtClean="0">
                <a:solidFill>
                  <a:srgbClr val="0000FF"/>
                </a:solidFill>
                <a:latin typeface="Tahoma" panose="020B060403050404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GB" altLang="en-US" sz="2400" b="0" dirty="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EC91E5-8A5D-4C6A-A6F2-2D0F87B8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=</a:t>
            </a:r>
            <a:r>
              <a:rPr lang="en-US" sz="2800" dirty="0" err="1"/>
              <a:t>vlookup</a:t>
            </a:r>
            <a:r>
              <a:rPr lang="en-US" sz="2800" dirty="0"/>
              <a:t>(</a:t>
            </a:r>
            <a:r>
              <a:rPr lang="en-US" sz="2800" dirty="0" err="1">
                <a:solidFill>
                  <a:srgbClr val="00B050"/>
                </a:solidFill>
              </a:rPr>
              <a:t>lookup_value</a:t>
            </a:r>
            <a:r>
              <a:rPr lang="en-US" sz="2800" dirty="0" err="1"/>
              <a:t>,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</a:rPr>
              <a:t>table_array</a:t>
            </a:r>
            <a:r>
              <a:rPr lang="en-US" sz="2800" dirty="0" err="1"/>
              <a:t>,</a:t>
            </a:r>
            <a:r>
              <a:rPr lang="en-US" sz="2800" dirty="0" err="1">
                <a:solidFill>
                  <a:srgbClr val="FF0000"/>
                </a:solidFill>
              </a:rPr>
              <a:t>col_index</a:t>
            </a:r>
            <a:r>
              <a:rPr lang="en-US" sz="2800" dirty="0"/>
              <a:t>,[range lookup])</a:t>
            </a:r>
            <a:endParaRPr lang="en-ZA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95272-FBA7-4FF6-87C1-3BB7CC71E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270" y="1453810"/>
            <a:ext cx="7217377" cy="464716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4FAA7A-0D18-4975-8AB3-B63E55AB22B2}"/>
              </a:ext>
            </a:extLst>
          </p:cNvPr>
          <p:cNvCxnSpPr/>
          <p:nvPr/>
        </p:nvCxnSpPr>
        <p:spPr>
          <a:xfrm flipH="1">
            <a:off x="2984500" y="889000"/>
            <a:ext cx="958850" cy="49276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54EAC70-0C06-41FC-B5B8-438884C33F61}"/>
              </a:ext>
            </a:extLst>
          </p:cNvPr>
          <p:cNvSpPr/>
          <p:nvPr/>
        </p:nvSpPr>
        <p:spPr>
          <a:xfrm>
            <a:off x="1458097" y="1958546"/>
            <a:ext cx="7679725" cy="334250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D5318F-F8CE-4195-81C9-88183247CCD3}"/>
              </a:ext>
            </a:extLst>
          </p:cNvPr>
          <p:cNvCxnSpPr>
            <a:cxnSpLocks/>
          </p:cNvCxnSpPr>
          <p:nvPr/>
        </p:nvCxnSpPr>
        <p:spPr>
          <a:xfrm>
            <a:off x="5934674" y="889000"/>
            <a:ext cx="0" cy="116222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575EE3-FC43-4631-A936-BBAA78C3C6E6}"/>
              </a:ext>
            </a:extLst>
          </p:cNvPr>
          <p:cNvSpPr txBox="1"/>
          <p:nvPr/>
        </p:nvSpPr>
        <p:spPr>
          <a:xfrm>
            <a:off x="2412826" y="1046324"/>
            <a:ext cx="54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3D53B-1938-408E-A7C0-1C19E6CB9714}"/>
              </a:ext>
            </a:extLst>
          </p:cNvPr>
          <p:cNvSpPr txBox="1"/>
          <p:nvPr/>
        </p:nvSpPr>
        <p:spPr>
          <a:xfrm>
            <a:off x="4428009" y="1057432"/>
            <a:ext cx="54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60872-CC22-4000-9681-D6CCA78F0D88}"/>
              </a:ext>
            </a:extLst>
          </p:cNvPr>
          <p:cNvSpPr txBox="1"/>
          <p:nvPr/>
        </p:nvSpPr>
        <p:spPr>
          <a:xfrm>
            <a:off x="6089651" y="1079647"/>
            <a:ext cx="54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80FC0A-5E5A-4081-AF74-7F7F4D55BB9F}"/>
              </a:ext>
            </a:extLst>
          </p:cNvPr>
          <p:cNvSpPr txBox="1"/>
          <p:nvPr/>
        </p:nvSpPr>
        <p:spPr>
          <a:xfrm>
            <a:off x="7699293" y="1079648"/>
            <a:ext cx="54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E15A4AF-EEB9-4945-AAA1-864B53434DE7}"/>
              </a:ext>
            </a:extLst>
          </p:cNvPr>
          <p:cNvSpPr/>
          <p:nvPr/>
        </p:nvSpPr>
        <p:spPr>
          <a:xfrm>
            <a:off x="4322836" y="2764136"/>
            <a:ext cx="7216346" cy="2026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dirty="0"/>
              <a:t>VLOOKUP  looks to the right</a:t>
            </a:r>
          </a:p>
        </p:txBody>
      </p:sp>
    </p:spTree>
    <p:extLst>
      <p:ext uri="{BB962C8B-B14F-4D97-AF65-F5344CB8AC3E}">
        <p14:creationId xmlns:p14="http://schemas.microsoft.com/office/powerpoint/2010/main" val="477886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1B4D-039F-4ABC-9512-466CA5085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1B187-35E3-4B24-8092-55EF142A3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fld id="{0223BFE4-A283-4949-A49E-4C0F7EEACC25}" type="slidenum">
              <a:rPr kumimoji="0" lang="en-GB" altLang="en-US" sz="2400" b="0" smtClean="0">
                <a:solidFill>
                  <a:srgbClr val="0000FF"/>
                </a:solidFill>
                <a:latin typeface="Tahoma" panose="020B0604030504040204" pitchFamily="34" charset="0"/>
              </a:rPr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GB" altLang="en-US" sz="2400" b="0" dirty="0">
              <a:solidFill>
                <a:schemeClr val="folHlink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F3116-3E78-4E25-B5E6-4856DEC1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44157-6C7C-4878-86CE-DA9732C6D94F}"/>
              </a:ext>
            </a:extLst>
          </p:cNvPr>
          <p:cNvSpPr txBox="1"/>
          <p:nvPr/>
        </p:nvSpPr>
        <p:spPr>
          <a:xfrm>
            <a:off x="1400948" y="5679559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"=VLOOKUP($A17,$A$3:$D$12,</a:t>
            </a:r>
            <a:r>
              <a:rPr lang="en-ZA" dirty="0">
                <a:solidFill>
                  <a:srgbClr val="FF0000"/>
                </a:solidFill>
              </a:rPr>
              <a:t>2</a:t>
            </a:r>
            <a:r>
              <a:rPr lang="en-ZA" dirty="0"/>
              <a:t>,FALSE)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16D5C-1464-47C6-B59C-778A8237B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1" y="162176"/>
            <a:ext cx="8568896" cy="55173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77488F-D042-4E0E-97A8-8974384C93BE}"/>
              </a:ext>
            </a:extLst>
          </p:cNvPr>
          <p:cNvSpPr txBox="1"/>
          <p:nvPr/>
        </p:nvSpPr>
        <p:spPr>
          <a:xfrm>
            <a:off x="3145824" y="6018509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"=VLOOKUP($A17,$A$3:$D$12,</a:t>
            </a:r>
            <a:r>
              <a:rPr lang="en-ZA" dirty="0">
                <a:solidFill>
                  <a:srgbClr val="FF0000"/>
                </a:solidFill>
              </a:rPr>
              <a:t>3</a:t>
            </a:r>
            <a:r>
              <a:rPr lang="en-ZA" dirty="0"/>
              <a:t>,FALSE)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E38C6-95F2-438B-AF36-0641F23C1666}"/>
              </a:ext>
            </a:extLst>
          </p:cNvPr>
          <p:cNvSpPr txBox="1"/>
          <p:nvPr/>
        </p:nvSpPr>
        <p:spPr>
          <a:xfrm>
            <a:off x="5678959" y="6414008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"=VLOOKUP($A17,$A$3:$D$12,</a:t>
            </a:r>
            <a:r>
              <a:rPr lang="en-ZA" dirty="0">
                <a:solidFill>
                  <a:srgbClr val="FF0000"/>
                </a:solidFill>
              </a:rPr>
              <a:t>4</a:t>
            </a:r>
            <a:r>
              <a:rPr lang="en-ZA" dirty="0"/>
              <a:t>,FALSE)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4DC292-7547-4EB0-A2D5-F7357066B39F}"/>
              </a:ext>
            </a:extLst>
          </p:cNvPr>
          <p:cNvCxnSpPr>
            <a:cxnSpLocks/>
          </p:cNvCxnSpPr>
          <p:nvPr/>
        </p:nvCxnSpPr>
        <p:spPr>
          <a:xfrm flipV="1">
            <a:off x="4491682" y="5467866"/>
            <a:ext cx="0" cy="33981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666E4E-CF16-4747-98F4-4B94A1E69D12}"/>
              </a:ext>
            </a:extLst>
          </p:cNvPr>
          <p:cNvCxnSpPr>
            <a:cxnSpLocks/>
          </p:cNvCxnSpPr>
          <p:nvPr/>
        </p:nvCxnSpPr>
        <p:spPr>
          <a:xfrm flipV="1">
            <a:off x="6231925" y="5467866"/>
            <a:ext cx="0" cy="67962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4CF314-E0B7-47F5-8678-5484F97CBB65}"/>
              </a:ext>
            </a:extLst>
          </p:cNvPr>
          <p:cNvCxnSpPr>
            <a:cxnSpLocks/>
          </p:cNvCxnSpPr>
          <p:nvPr/>
        </p:nvCxnSpPr>
        <p:spPr>
          <a:xfrm flipV="1">
            <a:off x="8800071" y="5542005"/>
            <a:ext cx="0" cy="87552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255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84ECC9-6259-4336-8885-5D760557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In the Sheet “</a:t>
            </a:r>
            <a:r>
              <a:rPr lang="en-ZA" dirty="0" err="1"/>
              <a:t>C&amp;Clean</a:t>
            </a:r>
            <a:r>
              <a:rPr lang="en-ZA" dirty="0"/>
              <a:t>” insert a column next to column L (it will be the new Column M)</a:t>
            </a:r>
          </a:p>
          <a:p>
            <a:r>
              <a:rPr lang="en-ZA" dirty="0"/>
              <a:t>Title this “</a:t>
            </a:r>
            <a:r>
              <a:rPr lang="en-ZA" dirty="0" err="1"/>
              <a:t>Responsibility_Lowest_Level_Clean</a:t>
            </a:r>
            <a:r>
              <a:rPr lang="en-ZA" dirty="0"/>
              <a:t>”</a:t>
            </a:r>
          </a:p>
          <a:p>
            <a:r>
              <a:rPr lang="en-ZA" dirty="0"/>
              <a:t>Use a VLOOKUP in this new column to insert the correct names from Column B in the “Remove Duplicates” Sheet</a:t>
            </a:r>
          </a:p>
          <a:p>
            <a:pPr lvl="1"/>
            <a:r>
              <a:rPr lang="en-ZA" dirty="0"/>
              <a:t>The formula in M2 should look like this:</a:t>
            </a:r>
          </a:p>
          <a:p>
            <a:pPr lvl="1"/>
            <a:r>
              <a:rPr lang="en-ZA" dirty="0"/>
              <a:t>=VLOOKUP(L2,'Remove Duplicates'!A:B,2,FALSE)*</a:t>
            </a:r>
          </a:p>
          <a:p>
            <a:pPr lvl="1"/>
            <a:r>
              <a:rPr lang="en-ZA" dirty="0"/>
              <a:t>Drag this down to the bottom of the sheet (or double click on the + IYKYK)</a:t>
            </a:r>
          </a:p>
          <a:p>
            <a:r>
              <a:rPr lang="en-ZA" dirty="0"/>
              <a:t>Refresh your Pivot table (PivotTable </a:t>
            </a:r>
            <a:r>
              <a:rPr lang="en-ZA" dirty="0" err="1"/>
              <a:t>Analyze</a:t>
            </a:r>
            <a:r>
              <a:rPr lang="en-ZA" dirty="0"/>
              <a:t> / Refresh) and unclick the old Responsibility Lowest Level and Click the clean option and take a look at the results (next slide)</a:t>
            </a:r>
          </a:p>
          <a:p>
            <a:r>
              <a:rPr lang="en-ZA" i="1" dirty="0"/>
              <a:t>* </a:t>
            </a:r>
            <a:r>
              <a:rPr lang="en-ZA" sz="1400" i="1" dirty="0"/>
              <a:t>or</a:t>
            </a:r>
            <a:r>
              <a:rPr lang="en-ZA" i="1" dirty="0"/>
              <a:t> </a:t>
            </a:r>
            <a:r>
              <a:rPr lang="en-ZA" sz="1400" i="1" dirty="0"/>
              <a:t>=XLOOKUP(L2,'Remove </a:t>
            </a:r>
            <a:r>
              <a:rPr lang="en-ZA" sz="1400" i="1" dirty="0" err="1"/>
              <a:t>Duplicates'!A:A,'Remove</a:t>
            </a:r>
            <a:r>
              <a:rPr lang="en-ZA" sz="1400" i="1" dirty="0"/>
              <a:t> </a:t>
            </a:r>
            <a:r>
              <a:rPr lang="en-ZA" sz="1400" i="1" dirty="0" err="1"/>
              <a:t>Duplicates'!B:B</a:t>
            </a:r>
            <a:r>
              <a:rPr lang="en-ZA" sz="1400" i="1" dirty="0"/>
              <a:t>)</a:t>
            </a:r>
          </a:p>
          <a:p>
            <a:pPr marL="397984" lvl="1" indent="0">
              <a:buNone/>
            </a:pPr>
            <a:endParaRPr lang="en-ZA" dirty="0"/>
          </a:p>
          <a:p>
            <a:pPr lvl="1"/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93563-E357-4846-A08C-22E937D704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D2C608-42BF-4190-A380-7E9B010B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Clean the Responsibility Lowest Level using VLOOKUP</a:t>
            </a:r>
          </a:p>
        </p:txBody>
      </p:sp>
    </p:spTree>
    <p:extLst>
      <p:ext uri="{BB962C8B-B14F-4D97-AF65-F5344CB8AC3E}">
        <p14:creationId xmlns:p14="http://schemas.microsoft.com/office/powerpoint/2010/main" val="1023739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54B00-09EA-4A2B-BB6D-8EE6E75978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F57C15-BA37-4A4D-8ABB-D4BB3B7A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VLOOKUP ‘replaces’ the value in the left with the value on the right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F435CFD-E5B1-428C-B0F9-EDD96943257D}"/>
              </a:ext>
            </a:extLst>
          </p:cNvPr>
          <p:cNvSpPr/>
          <p:nvPr/>
        </p:nvSpPr>
        <p:spPr>
          <a:xfrm>
            <a:off x="574964" y="1690254"/>
            <a:ext cx="3618286" cy="18041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If the original value is correct, it will be replaced with the same correct description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119005-7504-4D24-B447-4197FD8D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250" y="1036665"/>
            <a:ext cx="7325931" cy="467140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8DEF3DA-EDE3-4C74-824F-374FA0F3CC41}"/>
              </a:ext>
            </a:extLst>
          </p:cNvPr>
          <p:cNvSpPr/>
          <p:nvPr/>
        </p:nvSpPr>
        <p:spPr>
          <a:xfrm>
            <a:off x="672819" y="3494412"/>
            <a:ext cx="3520431" cy="1804158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If the original value is incorrect, it will be replaced with a corrected description</a:t>
            </a:r>
          </a:p>
        </p:txBody>
      </p:sp>
    </p:spTree>
    <p:extLst>
      <p:ext uri="{BB962C8B-B14F-4D97-AF65-F5344CB8AC3E}">
        <p14:creationId xmlns:p14="http://schemas.microsoft.com/office/powerpoint/2010/main" val="2911178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761B09-7895-45D1-9A66-2C1363483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2720" lvl="1"/>
            <a:r>
              <a:rPr lang="en-GB" sz="2800" b="1" baseline="0" dirty="0">
                <a:solidFill>
                  <a:schemeClr val="bg2">
                    <a:lumMod val="25000"/>
                  </a:schemeClr>
                </a:solidFill>
              </a:rPr>
              <a:t>What is the total expenditure in each year across all clinics?</a:t>
            </a:r>
          </a:p>
          <a:p>
            <a:pPr marL="362720" lvl="1"/>
            <a:r>
              <a:rPr lang="en-GB" sz="2800" b="1" baseline="0" dirty="0">
                <a:solidFill>
                  <a:schemeClr val="bg2">
                    <a:lumMod val="25000"/>
                  </a:schemeClr>
                </a:solidFill>
              </a:rPr>
              <a:t>Which 3 clinics ranked highest in terms of spend per year in FY 2016/17, FY 2018/19 and FY 2020/21</a:t>
            </a:r>
          </a:p>
          <a:p>
            <a:pPr marL="740553" lvl="2"/>
            <a:r>
              <a:rPr lang="en-GB" sz="2400" dirty="0">
                <a:solidFill>
                  <a:schemeClr val="bg2">
                    <a:lumMod val="25000"/>
                  </a:schemeClr>
                </a:solidFill>
              </a:rPr>
              <a:t>I will show you how to Sort in the Pivot</a:t>
            </a:r>
            <a:endParaRPr lang="en-GB" sz="2400" baseline="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9FD9E9-3E71-46B0-9161-434B94FBC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30FF42-BE53-4967-9418-F0BB55ABA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Use the updated pivot to answer the following</a:t>
            </a:r>
          </a:p>
        </p:txBody>
      </p:sp>
    </p:spTree>
    <p:extLst>
      <p:ext uri="{BB962C8B-B14F-4D97-AF65-F5344CB8AC3E}">
        <p14:creationId xmlns:p14="http://schemas.microsoft.com/office/powerpoint/2010/main" val="3683664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90667-295C-4548-A8F3-2AF8F8044C0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D8B5740-86F9-4131-8F2B-44C72A38DB9E}"/>
              </a:ext>
            </a:extLst>
          </p:cNvPr>
          <p:cNvSpPr txBox="1">
            <a:spLocks/>
          </p:cNvSpPr>
          <p:nvPr/>
        </p:nvSpPr>
        <p:spPr>
          <a:xfrm>
            <a:off x="251218" y="271846"/>
            <a:ext cx="2481822" cy="27699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0B6C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Consolidate and clean breakaway session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0B6C3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2720" marR="0" lvl="0" indent="-362720" algn="l" defTabSz="4836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srgbClr val="0B6C3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Clean expenditure data and create summation pivot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3A563BE-32B0-47DA-A495-3EA410C3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9989" y="271846"/>
            <a:ext cx="8740087" cy="5448276"/>
          </a:xfrm>
        </p:spPr>
        <p:txBody>
          <a:bodyPr/>
          <a:lstStyle/>
          <a:p>
            <a:pPr marL="0" indent="0">
              <a:buNone/>
            </a:pPr>
            <a:r>
              <a:rPr lang="en-ZA" sz="1800" b="1" dirty="0">
                <a:solidFill>
                  <a:srgbClr val="0B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  <a:p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Open the excel file called:</a:t>
            </a:r>
          </a:p>
          <a:p>
            <a:pPr marL="397984" lvl="1" indent="0">
              <a:buNone/>
            </a:pPr>
            <a:r>
              <a:rPr lang="en-ZA" sz="16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2a. WC TB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- Consolidated and Clean Exercise - Without Answer”</a:t>
            </a:r>
          </a:p>
          <a:p>
            <a:pPr marL="362720" lvl="1"/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Data represents WC’s expenditure on TB Programmes at hospitals, clinics, community health centres, and on programme administration and management as extracted during the find exercise</a:t>
            </a:r>
          </a:p>
          <a:p>
            <a:pPr marL="397984" lvl="1" indent="0">
              <a:buNone/>
            </a:pPr>
            <a:endParaRPr lang="en-Z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ZA" sz="1800" b="1" dirty="0">
                <a:solidFill>
                  <a:srgbClr val="0B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Breakaway challenge</a:t>
            </a:r>
          </a:p>
          <a:p>
            <a:pPr marL="362720" lvl="2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Create a Pivot table to show expenditure on TB in different hospitals and clinics in each of the year over the 5-year period</a:t>
            </a:r>
          </a:p>
          <a:p>
            <a:pPr marL="815975" lvl="3" indent="-358775">
              <a:buFont typeface="+mj-lt"/>
              <a:buAutoNum type="alphaLcPeriod"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total expenditure in each year across all hospitals and clinics?</a:t>
            </a:r>
          </a:p>
          <a:p>
            <a:pPr marL="815975" lvl="3" indent="-358775">
              <a:buFont typeface="+mj-lt"/>
              <a:buAutoNum type="alphaLcPeriod"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3 clinics ranked highest in terms of spend per year in FY 2016/17 and FY 2020/21</a:t>
            </a:r>
          </a:p>
          <a:p>
            <a:pPr marL="815975" lvl="3" indent="-358775">
              <a:buFont typeface="+mj-lt"/>
              <a:buAutoNum type="alphaLcPeriod"/>
            </a:pPr>
            <a:r>
              <a:rPr lang="en-GB" sz="16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3 hospitals ranked highest in terms of spend per year in FY 2016/17 and FY 2020/21</a:t>
            </a:r>
          </a:p>
          <a:p>
            <a:pPr marL="77788" lvl="2" indent="285750">
              <a:buNone/>
            </a:pPr>
            <a:r>
              <a:rPr lang="en-GB" sz="16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and detailed guidelines for the exercise are contained in the excel workbook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ZA" sz="1800" b="1" dirty="0">
                <a:solidFill>
                  <a:srgbClr val="0B6C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requirements</a:t>
            </a:r>
          </a:p>
          <a:p>
            <a:pPr>
              <a:spcAft>
                <a:spcPts val="600"/>
              </a:spcAft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Email the updated workbook to your LTA as proof that you have mastered the exercise</a:t>
            </a:r>
          </a:p>
          <a:p>
            <a:pPr>
              <a:spcAft>
                <a:spcPts val="600"/>
              </a:spcAft>
            </a:pPr>
            <a:r>
              <a:rPr lang="en-ZA" sz="1600" dirty="0">
                <a:latin typeface="Arial" panose="020B0604020202020204" pitchFamily="34" charset="0"/>
                <a:cs typeface="Arial" panose="020B0604020202020204" pitchFamily="34" charset="0"/>
              </a:rPr>
              <a:t>Show and tell in your group and prepare to share summary in plenary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318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B00D787-8465-442B-A7CE-0A1F93B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do an expenditure analysis?</a:t>
            </a:r>
          </a:p>
        </p:txBody>
      </p:sp>
      <p:sp>
        <p:nvSpPr>
          <p:cNvPr id="227" name="Rectangle 222">
            <a:extLst>
              <a:ext uri="{FF2B5EF4-FFF2-40B4-BE49-F238E27FC236}">
                <a16:creationId xmlns:a16="http://schemas.microsoft.com/office/drawing/2014/main" id="{A04A91FB-69FC-4A72-B066-404A46C2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5120" y="401615"/>
            <a:ext cx="8594330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7169" tIns="28548" rIns="67169" bIns="28548" anchor="b"/>
          <a:lstStyle/>
          <a:p>
            <a:pPr defTabSz="977328" eaLnBrk="0" fontAlgn="base" hangingPunct="0">
              <a:lnSpc>
                <a:spcPct val="97000"/>
              </a:lnSpc>
              <a:spcBef>
                <a:spcPct val="49000"/>
              </a:spcBef>
              <a:spcAft>
                <a:spcPct val="0"/>
              </a:spcAft>
            </a:pPr>
            <a:endParaRPr lang="en-US" sz="1904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E1B3E36-671E-4D93-9734-DEDDCB421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429482"/>
            <a:ext cx="11062947" cy="5268443"/>
          </a:xfrm>
        </p:spPr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5 steps: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ea typeface="MS Gothic" panose="020B0609070205080204" pitchFamily="49" charset="-128"/>
              <a:cs typeface="Arial" panose="020B0604020202020204" pitchFamily="34" charset="0"/>
            </a:endParaRPr>
          </a:p>
          <a:p>
            <a:pPr marL="760634" lvl="1" indent="-362686" defTabSz="483582">
              <a:spcBef>
                <a:spcPts val="18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Find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identify funding sources </a:t>
            </a:r>
          </a:p>
          <a:p>
            <a:pPr marL="760634" lvl="1" indent="-362686" defTabSz="483582">
              <a:spcBef>
                <a:spcPts val="1200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Consolidate &amp; Clean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data to show total expenditure 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Group &amp; Allocate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expenditure to expenditure buckets aligned to log frame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Analyse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 to show trends and findings</a:t>
            </a:r>
          </a:p>
          <a:p>
            <a:pPr marL="760634" lvl="1" indent="-362686" defTabSz="483582">
              <a:spcBef>
                <a:spcPts val="635"/>
              </a:spcBef>
              <a:spcAft>
                <a:spcPts val="635"/>
              </a:spcAft>
              <a:tabLst>
                <a:tab pos="241813" algn="l"/>
              </a:tabLst>
            </a:pPr>
            <a:r>
              <a:rPr lang="en-GB" b="1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Interpret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the key findings supported by evidence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DB619AD6-F7EA-4029-BD19-1D840677C9DF}"/>
              </a:ext>
            </a:extLst>
          </p:cNvPr>
          <p:cNvGraphicFramePr>
            <a:graphicFrameLocks/>
          </p:cNvGraphicFramePr>
          <p:nvPr/>
        </p:nvGraphicFramePr>
        <p:xfrm>
          <a:off x="678458" y="1762877"/>
          <a:ext cx="11354536" cy="78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FB3394A-FBA1-7749-A40F-620449F3DA96}"/>
              </a:ext>
            </a:extLst>
          </p:cNvPr>
          <p:cNvSpPr txBox="1"/>
          <p:nvPr/>
        </p:nvSpPr>
        <p:spPr>
          <a:xfrm rot="16200000">
            <a:off x="-408164" y="3408232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B6F9-D072-C142-B5DE-DEC7079EA04D}"/>
              </a:ext>
            </a:extLst>
          </p:cNvPr>
          <p:cNvSpPr txBox="1"/>
          <p:nvPr/>
        </p:nvSpPr>
        <p:spPr>
          <a:xfrm rot="16200000">
            <a:off x="-407334" y="4943257"/>
            <a:ext cx="209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772A32C2-2C38-8146-AC54-D64E4E59DFB3}"/>
              </a:ext>
            </a:extLst>
          </p:cNvPr>
          <p:cNvSpPr/>
          <p:nvPr/>
        </p:nvSpPr>
        <p:spPr>
          <a:xfrm>
            <a:off x="958146" y="2920933"/>
            <a:ext cx="383443" cy="1584129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62E47A4A-4608-2240-9510-0005D4E15910}"/>
              </a:ext>
            </a:extLst>
          </p:cNvPr>
          <p:cNvSpPr/>
          <p:nvPr/>
        </p:nvSpPr>
        <p:spPr>
          <a:xfrm>
            <a:off x="958145" y="4604462"/>
            <a:ext cx="383443" cy="1046922"/>
          </a:xfrm>
          <a:prstGeom prst="leftBrace">
            <a:avLst>
              <a:gd name="adj1" fmla="val 4289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A3D8F-78AF-A248-A0B6-54A33B31DF9B}"/>
              </a:ext>
            </a:extLst>
          </p:cNvPr>
          <p:cNvSpPr/>
          <p:nvPr/>
        </p:nvSpPr>
        <p:spPr>
          <a:xfrm>
            <a:off x="454091" y="144457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5DA60A-8BB5-CD4E-BC33-8E8437D33599}"/>
              </a:ext>
            </a:extLst>
          </p:cNvPr>
          <p:cNvSpPr/>
          <p:nvPr/>
        </p:nvSpPr>
        <p:spPr>
          <a:xfrm>
            <a:off x="3012017" y="1459637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B89E74-E3E4-6941-836E-728AB0A93C76}"/>
              </a:ext>
            </a:extLst>
          </p:cNvPr>
          <p:cNvSpPr/>
          <p:nvPr/>
        </p:nvSpPr>
        <p:spPr>
          <a:xfrm>
            <a:off x="5199781" y="1440285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52EF18-5142-A842-BA89-AF3C81A3A6FC}"/>
              </a:ext>
            </a:extLst>
          </p:cNvPr>
          <p:cNvSpPr/>
          <p:nvPr/>
        </p:nvSpPr>
        <p:spPr>
          <a:xfrm>
            <a:off x="7338657" y="1440284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7600A8-7711-E54B-B1AC-8D7110BD3F40}"/>
              </a:ext>
            </a:extLst>
          </p:cNvPr>
          <p:cNvSpPr/>
          <p:nvPr/>
        </p:nvSpPr>
        <p:spPr>
          <a:xfrm>
            <a:off x="9575309" y="1440283"/>
            <a:ext cx="594530" cy="5766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1903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C65107B7-4C30-4AAF-BCD8-D0BDB7F79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4590869"/>
            <a:ext cx="11714480" cy="144810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ZA" sz="2400" dirty="0"/>
              <a:t>This will link the expenditure data to the process maps and </a:t>
            </a:r>
            <a:r>
              <a:rPr lang="en-ZA" sz="2400" dirty="0" err="1"/>
              <a:t>Logframe</a:t>
            </a:r>
            <a:endParaRPr lang="en-ZA" sz="2400" dirty="0"/>
          </a:p>
          <a:p>
            <a:pPr>
              <a:spcBef>
                <a:spcPts val="600"/>
              </a:spcBef>
            </a:pPr>
            <a:r>
              <a:rPr lang="en-ZA" sz="2400" dirty="0"/>
              <a:t>Provide a dataset for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7D6B4-ED33-4167-B9CC-C69D461135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222EF4-C1EA-41A9-8BF2-98105663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2" y="244753"/>
            <a:ext cx="11367748" cy="408052"/>
          </a:xfrm>
        </p:spPr>
        <p:txBody>
          <a:bodyPr/>
          <a:lstStyle/>
          <a:p>
            <a:r>
              <a:rPr lang="en-US" dirty="0"/>
              <a:t>After doing Step 2: Consolidate &amp; Clean, you should understand:</a:t>
            </a:r>
            <a:endParaRPr lang="en-ZA" dirty="0"/>
          </a:p>
        </p:txBody>
      </p:sp>
      <p:pic>
        <p:nvPicPr>
          <p:cNvPr id="6" name="Graphic 5" descr="Puzzle pieces">
            <a:extLst>
              <a:ext uri="{FF2B5EF4-FFF2-40B4-BE49-F238E27FC236}">
                <a16:creationId xmlns:a16="http://schemas.microsoft.com/office/drawing/2014/main" id="{589CD717-F6AF-43E3-BA9A-B02997B8B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258" y="1431330"/>
            <a:ext cx="1280160" cy="128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D3D2FE-5AD1-4967-931A-F1B70EADA1A3}"/>
              </a:ext>
            </a:extLst>
          </p:cNvPr>
          <p:cNvSpPr txBox="1"/>
          <p:nvPr/>
        </p:nvSpPr>
        <p:spPr>
          <a:xfrm>
            <a:off x="1855620" y="1431330"/>
            <a:ext cx="4175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Consolidated set of expenditure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All relevant departments / role-players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Appropriate time period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AB7CA-180A-477F-9816-A0AC9D583302}"/>
              </a:ext>
            </a:extLst>
          </p:cNvPr>
          <p:cNvSpPr txBox="1"/>
          <p:nvPr/>
        </p:nvSpPr>
        <p:spPr>
          <a:xfrm>
            <a:off x="7705179" y="1431330"/>
            <a:ext cx="3773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Cleaned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Consolidated dataset has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standardised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, simple common language descriptions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Related to the programme context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Court">
            <a:extLst>
              <a:ext uri="{FF2B5EF4-FFF2-40B4-BE49-F238E27FC236}">
                <a16:creationId xmlns:a16="http://schemas.microsoft.com/office/drawing/2014/main" id="{469FA0D7-819A-4D97-9AEC-4049353B9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4634" y="1431330"/>
            <a:ext cx="914400" cy="9144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4E7494A-DDC3-4A4F-AFDC-6392B6A4B25A}"/>
              </a:ext>
            </a:extLst>
          </p:cNvPr>
          <p:cNvSpPr/>
          <p:nvPr/>
        </p:nvSpPr>
        <p:spPr>
          <a:xfrm>
            <a:off x="203200" y="1016000"/>
            <a:ext cx="11714480" cy="279400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Callout: Down Arrow 28">
            <a:extLst>
              <a:ext uri="{FF2B5EF4-FFF2-40B4-BE49-F238E27FC236}">
                <a16:creationId xmlns:a16="http://schemas.microsoft.com/office/drawing/2014/main" id="{52A809F0-E7A1-486A-8372-CEDF0FBDCCC9}"/>
              </a:ext>
            </a:extLst>
          </p:cNvPr>
          <p:cNvSpPr/>
          <p:nvPr/>
        </p:nvSpPr>
        <p:spPr>
          <a:xfrm>
            <a:off x="203200" y="3937000"/>
            <a:ext cx="11714480" cy="635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 ‘Group and Allocate’ is the last step in the preparation of data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56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1500CC-E289-5B48-B1A1-6BA9CAB8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2" y="1752166"/>
            <a:ext cx="2677276" cy="1503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445D8-7A63-E949-A80B-53949E202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4" y="1752166"/>
            <a:ext cx="2677276" cy="150377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49756-9994-4D19-8FD8-C18857204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7984" lvl="1" indent="0">
              <a:buNone/>
            </a:pPr>
            <a:endParaRPr lang="en-ZA" dirty="0">
              <a:hlinkClick r:id="rId5"/>
            </a:endParaRP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31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701337"/>
            <a:ext cx="2299316" cy="2973881"/>
          </a:xfrm>
        </p:spPr>
        <p:txBody>
          <a:bodyPr/>
          <a:lstStyle/>
          <a:p>
            <a:r>
              <a:rPr lang="en-ZA" dirty="0"/>
              <a:t>Filter</a:t>
            </a:r>
          </a:p>
          <a:p>
            <a:endParaRPr lang="en-ZA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AAD5327-E0BD-824A-811B-639913EFF900}"/>
              </a:ext>
            </a:extLst>
          </p:cNvPr>
          <p:cNvSpPr txBox="1">
            <a:spLocks/>
          </p:cNvSpPr>
          <p:nvPr/>
        </p:nvSpPr>
        <p:spPr>
          <a:xfrm>
            <a:off x="3494314" y="701337"/>
            <a:ext cx="7858451" cy="497443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b="1" dirty="0"/>
              <a:t>Why?</a:t>
            </a:r>
          </a:p>
          <a:p>
            <a:r>
              <a:rPr lang="en-ZA" dirty="0"/>
              <a:t>The </a:t>
            </a:r>
            <a:r>
              <a:rPr lang="en-ZA" b="1" dirty="0"/>
              <a:t>FILTER</a:t>
            </a:r>
            <a:r>
              <a:rPr lang="en-ZA" dirty="0"/>
              <a:t> function allows you to filter a range of data based on criteria you define. </a:t>
            </a:r>
          </a:p>
          <a:p>
            <a:pPr lvl="1"/>
            <a:r>
              <a:rPr lang="en-ZA" dirty="0"/>
              <a:t>Search</a:t>
            </a:r>
          </a:p>
          <a:p>
            <a:pPr lvl="1"/>
            <a:r>
              <a:rPr lang="en-ZA" dirty="0"/>
              <a:t>Sort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b="1" dirty="0"/>
              <a:t>How?</a:t>
            </a:r>
          </a:p>
          <a:p>
            <a:r>
              <a:rPr lang="en-ZA" dirty="0"/>
              <a:t>Apply filter to headings</a:t>
            </a:r>
          </a:p>
          <a:p>
            <a:r>
              <a:rPr lang="en-ZA" dirty="0"/>
              <a:t>Enter search criteria in filter</a:t>
            </a:r>
          </a:p>
          <a:p>
            <a:pPr marL="302266" indent="-302266">
              <a:buFont typeface="Arial" panose="020B0604020202020204" pitchFamily="34" charset="0"/>
              <a:buChar char="•"/>
            </a:pP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904" dirty="0"/>
          </a:p>
        </p:txBody>
      </p:sp>
    </p:spTree>
    <p:extLst>
      <p:ext uri="{BB962C8B-B14F-4D97-AF65-F5344CB8AC3E}">
        <p14:creationId xmlns:p14="http://schemas.microsoft.com/office/powerpoint/2010/main" val="243209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3FD92F-42ED-417D-88F2-583693E4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623687"/>
            <a:ext cx="10528512" cy="7190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/>
              <a:t>Click on B2 and then Freeze Panes (View / Freeze Panes)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Highlight Row 1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Click on Sort &amp; Filter and select filter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BAD4AD-38AF-4885-B8F5-D37A62E58E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32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3A3A7D-32AD-4116-832B-AE9CD21CB33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ZA" dirty="0">
                <a:highlight>
                  <a:srgbClr val="FFFF00"/>
                </a:highlight>
              </a:rPr>
              <a:t>To add a filter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FF2283-D0E5-44D1-AFFC-82E7204A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184959"/>
            <a:ext cx="12153900" cy="2038350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93F2434-59BF-4105-BD5D-5573A359E443}"/>
              </a:ext>
            </a:extLst>
          </p:cNvPr>
          <p:cNvSpPr txBox="1">
            <a:spLocks/>
          </p:cNvSpPr>
          <p:nvPr/>
        </p:nvSpPr>
        <p:spPr>
          <a:xfrm>
            <a:off x="976653" y="4448608"/>
            <a:ext cx="10528512" cy="719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ZA" dirty="0"/>
              <a:t>A filter at the top of the row will appear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C88BFD-F9D1-4962-9743-7AA950E71788}"/>
              </a:ext>
            </a:extLst>
          </p:cNvPr>
          <p:cNvSpPr/>
          <p:nvPr/>
        </p:nvSpPr>
        <p:spPr>
          <a:xfrm>
            <a:off x="9850581" y="2334491"/>
            <a:ext cx="671945" cy="7342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C1204-9362-40AC-8B48-B395D2CD5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50" y="5061296"/>
            <a:ext cx="10045845" cy="126087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47D2213-DD52-42BC-8CCD-5E8F83155144}"/>
              </a:ext>
            </a:extLst>
          </p:cNvPr>
          <p:cNvSpPr/>
          <p:nvPr/>
        </p:nvSpPr>
        <p:spPr>
          <a:xfrm>
            <a:off x="686836" y="5223057"/>
            <a:ext cx="10818330" cy="4434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3988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8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1375106"/>
            <a:ext cx="2299316" cy="2973881"/>
          </a:xfrm>
        </p:spPr>
        <p:txBody>
          <a:bodyPr/>
          <a:lstStyle/>
          <a:p>
            <a:r>
              <a:rPr lang="en-ZA" dirty="0"/>
              <a:t>How do we clean &amp; consolidate data?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662188-AEE0-49E7-BD2C-8743843A64FB}"/>
              </a:ext>
            </a:extLst>
          </p:cNvPr>
          <p:cNvSpPr txBox="1">
            <a:spLocks/>
          </p:cNvSpPr>
          <p:nvPr/>
        </p:nvSpPr>
        <p:spPr>
          <a:xfrm>
            <a:off x="2488390" y="1375106"/>
            <a:ext cx="9431018" cy="2815328"/>
          </a:xfrm>
          <a:prstGeom prst="rect">
            <a:avLst/>
          </a:prstGeom>
        </p:spPr>
        <p:txBody>
          <a:bodyPr vert="horz" lIns="96716" tIns="48358" rIns="96716" bIns="48358" rtlCol="0" anchor="b">
            <a:sp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rgbClr val="0E5B2A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spcBef>
                <a:spcPts val="600"/>
              </a:spcBef>
              <a:spcAft>
                <a:spcPts val="600"/>
              </a:spcAft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Excel techniques to: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Restructure the data into a suitable format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/ standardise basic elements of the data to assist in understanding what the data contains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Summarise data</a:t>
            </a:r>
          </a:p>
          <a:p>
            <a:pPr marL="1176230" lvl="2" indent="-342868">
              <a:buFont typeface="Wingdings" charset="2"/>
              <a:buChar char="§"/>
            </a:pPr>
            <a:endParaRPr lang="en-ZA" b="0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832298-8DDE-9148-8243-B83E7F5DDDFF}"/>
              </a:ext>
            </a:extLst>
          </p:cNvPr>
          <p:cNvSpPr/>
          <p:nvPr/>
        </p:nvSpPr>
        <p:spPr>
          <a:xfrm>
            <a:off x="2468725" y="4842503"/>
            <a:ext cx="8808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600"/>
              </a:spcBef>
              <a:spcAft>
                <a:spcPts val="600"/>
              </a:spcAft>
            </a:pPr>
            <a:r>
              <a:rPr lang="en-ZA" sz="2000" i="1" dirty="0">
                <a:latin typeface="Arial" panose="020B0604020202020204" pitchFamily="34" charset="0"/>
                <a:cs typeface="Arial" panose="020B0604020202020204" pitchFamily="34" charset="0"/>
              </a:rPr>
              <a:t>The following slides introduce some common / often used techniques. </a:t>
            </a:r>
          </a:p>
        </p:txBody>
      </p:sp>
      <p:sp>
        <p:nvSpPr>
          <p:cNvPr id="6" name="Callout: Down Arrow 28">
            <a:extLst>
              <a:ext uri="{FF2B5EF4-FFF2-40B4-BE49-F238E27FC236}">
                <a16:creationId xmlns:a16="http://schemas.microsoft.com/office/drawing/2014/main" id="{E2A3F2DB-F22A-EC41-AF27-7AA304051437}"/>
              </a:ext>
            </a:extLst>
          </p:cNvPr>
          <p:cNvSpPr/>
          <p:nvPr/>
        </p:nvSpPr>
        <p:spPr>
          <a:xfrm>
            <a:off x="2488390" y="4112301"/>
            <a:ext cx="8789210" cy="635000"/>
          </a:xfrm>
          <a:prstGeom prst="down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Tools &amp; Techniques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2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E1D64B4-C053-E947-8DEA-416C2EC02206}"/>
              </a:ext>
            </a:extLst>
          </p:cNvPr>
          <p:cNvSpPr txBox="1">
            <a:spLocks/>
          </p:cNvSpPr>
          <p:nvPr/>
        </p:nvSpPr>
        <p:spPr>
          <a:xfrm>
            <a:off x="3904366" y="691081"/>
            <a:ext cx="7194549" cy="5093855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342868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19072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76226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33381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430207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00060" indent="-342868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698469" algn="l"/>
              </a:tabLst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369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5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45715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GB" dirty="0"/>
          </a:p>
          <a:p>
            <a:r>
              <a:rPr lang="en-GB" dirty="0"/>
              <a:t>Create uniform dataset from multiple years</a:t>
            </a:r>
          </a:p>
          <a:p>
            <a:endParaRPr lang="en-GB" dirty="0"/>
          </a:p>
          <a:p>
            <a:r>
              <a:rPr lang="en-GB" dirty="0"/>
              <a:t>Additional Excel Functions</a:t>
            </a:r>
          </a:p>
          <a:p>
            <a:pPr lvl="2"/>
            <a:r>
              <a:rPr lang="en-GB" dirty="0"/>
              <a:t>Pivots</a:t>
            </a:r>
          </a:p>
          <a:p>
            <a:pPr lvl="2"/>
            <a:r>
              <a:rPr lang="en-GB" dirty="0"/>
              <a:t>Find &amp; Replace</a:t>
            </a:r>
          </a:p>
          <a:p>
            <a:pPr lvl="2"/>
            <a:r>
              <a:rPr lang="en-GB" dirty="0"/>
              <a:t>Remove Duplicates</a:t>
            </a:r>
          </a:p>
          <a:p>
            <a:pPr lvl="2"/>
            <a:r>
              <a:rPr lang="en-GB" dirty="0"/>
              <a:t>Sort</a:t>
            </a:r>
          </a:p>
          <a:p>
            <a:pPr lvl="2"/>
            <a:r>
              <a:rPr lang="en-GB" dirty="0" err="1"/>
              <a:t>Vlookup</a:t>
            </a:r>
            <a:endParaRPr lang="en-GB" dirty="0"/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BE25095-F789-2D44-96B2-1411B02600B9}"/>
              </a:ext>
            </a:extLst>
          </p:cNvPr>
          <p:cNvSpPr txBox="1">
            <a:spLocks/>
          </p:cNvSpPr>
          <p:nvPr/>
        </p:nvSpPr>
        <p:spPr>
          <a:xfrm>
            <a:off x="666601" y="1157938"/>
            <a:ext cx="2605517" cy="1235638"/>
          </a:xfrm>
          <a:prstGeom prst="rect">
            <a:avLst/>
          </a:prstGeom>
        </p:spPr>
        <p:txBody>
          <a:bodyPr vert="horz" lIns="91432" tIns="45716" rIns="91432" bIns="45716" rtlCol="0" anchor="b">
            <a:normAutofit fontScale="97500" lnSpcReduction="10000"/>
          </a:bodyPr>
          <a:lstStyle>
            <a:lvl1pPr algn="l" defTabSz="457158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>
              <a:defRPr/>
            </a:pP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lang="en-GB" dirty="0"/>
              <a:t>STEP 2: CONSOLIDATE &amp; CLEAN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CCC50E4-83DA-2749-95AB-5B313A5FBF78}"/>
              </a:ext>
            </a:extLst>
          </p:cNvPr>
          <p:cNvSpPr txBox="1">
            <a:spLocks/>
          </p:cNvSpPr>
          <p:nvPr/>
        </p:nvSpPr>
        <p:spPr>
          <a:xfrm>
            <a:off x="814290" y="2507989"/>
            <a:ext cx="2314393" cy="3276947"/>
          </a:xfrm>
          <a:prstGeom prst="rect">
            <a:avLst/>
          </a:prstGeom>
        </p:spPr>
        <p:txBody>
          <a:bodyPr vert="horz" lIns="91432" tIns="45716" rIns="91432" bIns="45716" rtlCol="0">
            <a:no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the end of step </a:t>
            </a:r>
            <a:r>
              <a:rPr lang="en-GB" sz="2400" dirty="0"/>
              <a:t>2 you will be able to structure a dataset </a:t>
            </a:r>
          </a:p>
          <a:p>
            <a:r>
              <a:rPr lang="en-GB" sz="2400" dirty="0"/>
              <a:t> </a:t>
            </a:r>
          </a:p>
          <a:p>
            <a:pPr marL="0" marR="0" lvl="0" indent="0" algn="l" defTabSz="4571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0E18"/>
              </a:buClr>
              <a:buSzTx/>
              <a:buFont typeface="Wingdings" charset="2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2FCEAA70-08A7-6F49-A3C7-0AECB78512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452044"/>
              </p:ext>
            </p:extLst>
          </p:nvPr>
        </p:nvGraphicFramePr>
        <p:xfrm>
          <a:off x="559558" y="111513"/>
          <a:ext cx="11354536" cy="46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32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1095407"/>
            <a:ext cx="2299316" cy="2973881"/>
          </a:xfrm>
        </p:spPr>
        <p:txBody>
          <a:bodyPr/>
          <a:lstStyle/>
          <a:p>
            <a:r>
              <a:rPr lang="en-ZA" dirty="0"/>
              <a:t>Why do we consolidate data?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662188-AEE0-49E7-BD2C-8743843A64FB}"/>
              </a:ext>
            </a:extLst>
          </p:cNvPr>
          <p:cNvSpPr txBox="1">
            <a:spLocks/>
          </p:cNvSpPr>
          <p:nvPr/>
        </p:nvSpPr>
        <p:spPr>
          <a:xfrm>
            <a:off x="2827826" y="1095407"/>
            <a:ext cx="9431018" cy="2929205"/>
          </a:xfrm>
          <a:prstGeom prst="rect">
            <a:avLst/>
          </a:prstGeom>
        </p:spPr>
        <p:txBody>
          <a:bodyPr vert="horz" lIns="96716" tIns="48358" rIns="96716" bIns="48358" rtlCol="0" anchor="b">
            <a:sp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rgbClr val="0E5B2A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set of data over a time period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budget programmes / multiple department data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useful, as simple as possible dataset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ZA" sz="2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Fortunately the programme budget structures in provincial budgets does most of the consolidating of data</a:t>
            </a:r>
          </a:p>
        </p:txBody>
      </p:sp>
    </p:spTree>
    <p:extLst>
      <p:ext uri="{BB962C8B-B14F-4D97-AF65-F5344CB8AC3E}">
        <p14:creationId xmlns:p14="http://schemas.microsoft.com/office/powerpoint/2010/main" val="360028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11CA2-5603-4F1C-8B97-F29961F8365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1320499"/>
            <a:ext cx="2299316" cy="2973881"/>
          </a:xfrm>
        </p:spPr>
        <p:txBody>
          <a:bodyPr/>
          <a:lstStyle/>
          <a:p>
            <a:r>
              <a:rPr lang="en-ZA" dirty="0"/>
              <a:t>Why do we clean data?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5662188-AEE0-49E7-BD2C-8743843A64FB}"/>
              </a:ext>
            </a:extLst>
          </p:cNvPr>
          <p:cNvSpPr txBox="1">
            <a:spLocks/>
          </p:cNvSpPr>
          <p:nvPr/>
        </p:nvSpPr>
        <p:spPr>
          <a:xfrm>
            <a:off x="2571908" y="1320499"/>
            <a:ext cx="9431018" cy="3083093"/>
          </a:xfrm>
          <a:prstGeom prst="rect">
            <a:avLst/>
          </a:prstGeom>
        </p:spPr>
        <p:txBody>
          <a:bodyPr vert="horz" lIns="96716" tIns="48358" rIns="96716" bIns="48358" rtlCol="0" anchor="b">
            <a:spAutoFit/>
          </a:bodyPr>
          <a:lstStyle>
            <a:lvl1pPr marL="0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rgbClr val="0E5B2A"/>
                </a:solidFill>
                <a:latin typeface="Arial"/>
                <a:ea typeface="+mn-ea"/>
                <a:cs typeface="Arial"/>
              </a:defRPr>
            </a:lvl1pPr>
            <a:lvl2pPr marL="457158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16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474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430207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632" indent="0" algn="l" defTabSz="457158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None/>
              <a:tabLst>
                <a:tab pos="1698469" algn="l"/>
              </a:tabLst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5790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8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6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3" indent="0" algn="l" defTabSz="457158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 and </a:t>
            </a:r>
            <a:r>
              <a:rPr lang="en-ZA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Persal</a:t>
            </a: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uses human input - GIGO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 and </a:t>
            </a:r>
            <a:r>
              <a:rPr lang="en-ZA" sz="24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Persal</a:t>
            </a: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fields change in different years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Provinces &amp; departments capture differently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fields are centralised / user defined entries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conventions change</a:t>
            </a:r>
          </a:p>
          <a:p>
            <a:pPr marL="342900" indent="-342900" fontAlgn="ctr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ZA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Ring-fence useful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592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5A4A12-6D57-49F5-BCAA-1F5509E0C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6" y="794779"/>
            <a:ext cx="11506199" cy="5114186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You will set up a Pivot table using the data you created during the “Find” step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Arrange existing data using the programme budget structures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We will clean the Responsibility names of “legacy” issues – so that each clinic and hospital has only one name/title in the Responsibility segment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We will use find and replace for one problem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a few more steps for the other problem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These steps involve: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Removing duplicates to shorten a list of names to make them easier to work with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Search for a portion of text in a cell so we can select the incorrect names quickly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Use a lookup function to correct the original data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Last part is to look at the data…</a:t>
            </a:r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91F679-82D3-408E-AA02-5EFA1E033F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F712BC-BE49-4F01-95C6-EB5BECF25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This is what I am going to take you through</a:t>
            </a:r>
          </a:p>
        </p:txBody>
      </p:sp>
    </p:spTree>
    <p:extLst>
      <p:ext uri="{BB962C8B-B14F-4D97-AF65-F5344CB8AC3E}">
        <p14:creationId xmlns:p14="http://schemas.microsoft.com/office/powerpoint/2010/main" val="56741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42DB0A-7691-49A1-981A-B43FAF19E2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30516C-E655-4863-BB34-8FE959469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dirty="0"/>
              <a:t>Pivot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36D4C1-2726-2544-B6C8-ADD3EE22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4" y="701337"/>
            <a:ext cx="7858451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View data in different summarised formats quickly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Informs the next step</a:t>
            </a:r>
          </a:p>
          <a:p>
            <a:pPr lvl="1"/>
            <a:endParaRPr lang="en-ZA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 table</a:t>
            </a:r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program tool that allows you to reorganise and summarise </a:t>
            </a: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columns and rows</a:t>
            </a:r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of data in a spreadsheet or database </a:t>
            </a: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obtain a desired </a:t>
            </a:r>
            <a:r>
              <a:rPr lang="en-ZA" sz="2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ZA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pivot table doesn't actually change the spreadsheet or database itself.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FF5D0-1C1B-6444-B4E8-ADF341E83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4" y="1752166"/>
            <a:ext cx="2677276" cy="150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961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2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96867530E964BB8C2BAD600ADF732" ma:contentTypeVersion="0" ma:contentTypeDescription="Create a new document." ma:contentTypeScope="" ma:versionID="aff164f1bba284845b7f53e063c8a0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E5A024-95D2-4A62-A112-8C3E7D5A4D9C}"/>
</file>

<file path=customXml/itemProps2.xml><?xml version="1.0" encoding="utf-8"?>
<ds:datastoreItem xmlns:ds="http://schemas.openxmlformats.org/officeDocument/2006/customXml" ds:itemID="{01A1BA92-0896-47AA-A2FD-074358595F76}"/>
</file>

<file path=customXml/itemProps3.xml><?xml version="1.0" encoding="utf-8"?>
<ds:datastoreItem xmlns:ds="http://schemas.openxmlformats.org/officeDocument/2006/customXml" ds:itemID="{A35A7C05-06BE-4652-B540-CB08B2FD27BB}"/>
</file>

<file path=docProps/app.xml><?xml version="1.0" encoding="utf-8"?>
<Properties xmlns="http://schemas.openxmlformats.org/officeDocument/2006/extended-properties" xmlns:vt="http://schemas.openxmlformats.org/officeDocument/2006/docPropsVTypes">
  <Template>GTAC PER Training Template</Template>
  <TotalTime>10397</TotalTime>
  <Words>2412</Words>
  <Application>Microsoft Office PowerPoint</Application>
  <PresentationFormat>Widescreen</PresentationFormat>
  <Paragraphs>330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Courier New</vt:lpstr>
      <vt:lpstr>Garamond</vt:lpstr>
      <vt:lpstr>Symbol</vt:lpstr>
      <vt:lpstr>Tahoma</vt:lpstr>
      <vt:lpstr>Wingdings</vt:lpstr>
      <vt:lpstr>1_Office Theme</vt:lpstr>
      <vt:lpstr>2_Office Theme</vt:lpstr>
      <vt:lpstr>SPENDING REVIEWS</vt:lpstr>
      <vt:lpstr>Expenditure Analysis Step 2 – Consolidate and Clean</vt:lpstr>
      <vt:lpstr>How to do an expenditure analysis?</vt:lpstr>
      <vt:lpstr>PowerPoint Presentation</vt:lpstr>
      <vt:lpstr>PowerPoint Presentation</vt:lpstr>
      <vt:lpstr>PowerPoint Presentation</vt:lpstr>
      <vt:lpstr>PowerPoint Presentation</vt:lpstr>
      <vt:lpstr>This is what I am going to take you through</vt:lpstr>
      <vt:lpstr>PowerPoint Presentation</vt:lpstr>
      <vt:lpstr>Pivot Table</vt:lpstr>
      <vt:lpstr>Select the fields</vt:lpstr>
      <vt:lpstr>PowerPoint Presentation</vt:lpstr>
      <vt:lpstr>PowerPoint Presentation</vt:lpstr>
      <vt:lpstr>Next few steps will look at cleaning data</vt:lpstr>
      <vt:lpstr>Cleaning data</vt:lpstr>
      <vt:lpstr>PowerPoint Presentation</vt:lpstr>
      <vt:lpstr>Remove Duplicates</vt:lpstr>
      <vt:lpstr>Remove Duplicates – go to Data</vt:lpstr>
      <vt:lpstr>Converting HOSP to HOSPITAL</vt:lpstr>
      <vt:lpstr>PowerPoint Presentation</vt:lpstr>
      <vt:lpstr>VLOOKUP – Go through next 5 slides on your own</vt:lpstr>
      <vt:lpstr>Vlookup</vt:lpstr>
      <vt:lpstr>=vlookup(lookup_value,table_array,col_index,[range lookup])</vt:lpstr>
      <vt:lpstr>=vlookup(lookup_value,table_array,col_index,[range lookup])</vt:lpstr>
      <vt:lpstr>PowerPoint Presentation</vt:lpstr>
      <vt:lpstr>Clean the Responsibility Lowest Level using VLOOKUP</vt:lpstr>
      <vt:lpstr>The VLOOKUP ‘replaces’ the value in the left with the value on the right </vt:lpstr>
      <vt:lpstr>Use the updated pivot to answer the following</vt:lpstr>
      <vt:lpstr>PowerPoint Presentation</vt:lpstr>
      <vt:lpstr>After doing Step 2: Consolidate &amp; Clean, you should understand:</vt:lpstr>
      <vt:lpstr>PowerPoint Presentation</vt:lpstr>
      <vt:lpstr>To add a filter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Ronette Engela</dc:creator>
  <cp:lastModifiedBy>Mbali Buthelezi</cp:lastModifiedBy>
  <cp:revision>489</cp:revision>
  <cp:lastPrinted>2020-07-31T16:00:43Z</cp:lastPrinted>
  <dcterms:created xsi:type="dcterms:W3CDTF">2019-03-14T08:21:11Z</dcterms:created>
  <dcterms:modified xsi:type="dcterms:W3CDTF">2021-11-09T11:28:32Z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0x01010077A96867530E964BB8C2BAD600ADF732</vt:lpwstr>
  </property>
</Properties>
</file>