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5" r:id="rId2"/>
  </p:sldMasterIdLst>
  <p:notesMasterIdLst>
    <p:notesMasterId r:id="rId28"/>
  </p:notesMasterIdLst>
  <p:handoutMasterIdLst>
    <p:handoutMasterId r:id="rId29"/>
  </p:handoutMasterIdLst>
  <p:sldIdLst>
    <p:sldId id="257" r:id="rId3"/>
    <p:sldId id="557" r:id="rId4"/>
    <p:sldId id="558" r:id="rId5"/>
    <p:sldId id="427" r:id="rId6"/>
    <p:sldId id="559" r:id="rId7"/>
    <p:sldId id="561" r:id="rId8"/>
    <p:sldId id="562" r:id="rId9"/>
    <p:sldId id="538" r:id="rId10"/>
    <p:sldId id="537" r:id="rId11"/>
    <p:sldId id="556" r:id="rId12"/>
    <p:sldId id="424" r:id="rId13"/>
    <p:sldId id="425" r:id="rId14"/>
    <p:sldId id="563" r:id="rId15"/>
    <p:sldId id="432" r:id="rId16"/>
    <p:sldId id="542" r:id="rId17"/>
    <p:sldId id="544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353" r:id="rId2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DE1492-176F-41DD-927C-349326C7D492}">
          <p14:sldIdLst>
            <p14:sldId id="257"/>
            <p14:sldId id="557"/>
            <p14:sldId id="558"/>
            <p14:sldId id="427"/>
            <p14:sldId id="559"/>
            <p14:sldId id="561"/>
            <p14:sldId id="562"/>
            <p14:sldId id="538"/>
            <p14:sldId id="537"/>
            <p14:sldId id="556"/>
            <p14:sldId id="424"/>
            <p14:sldId id="425"/>
            <p14:sldId id="563"/>
            <p14:sldId id="432"/>
            <p14:sldId id="542"/>
            <p14:sldId id="544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Conrad Barberton" initials="CB" lastIdx="3" clrIdx="1">
    <p:extLst>
      <p:ext uri="{19B8F6BF-5375-455C-9EA6-DF929625EA0E}">
        <p15:presenceInfo xmlns:p15="http://schemas.microsoft.com/office/powerpoint/2012/main" userId="Conrad Barberton" providerId="None"/>
      </p:ext>
    </p:extLst>
  </p:cmAuthor>
  <p:cmAuthor id="3" name="Mrs. Mpofu" initials="MM" lastIdx="8" clrIdx="2">
    <p:extLst>
      <p:ext uri="{19B8F6BF-5375-455C-9EA6-DF929625EA0E}">
        <p15:presenceInfo xmlns:p15="http://schemas.microsoft.com/office/powerpoint/2012/main" userId="Mrs. Mpof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C36"/>
    <a:srgbClr val="8E1E25"/>
    <a:srgbClr val="285034"/>
    <a:srgbClr val="993300"/>
    <a:srgbClr val="D3B052"/>
    <a:srgbClr val="3D4552"/>
    <a:srgbClr val="0C8041"/>
    <a:srgbClr val="598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71" autoAdjust="0"/>
    <p:restoredTop sz="96357" autoAdjust="0"/>
  </p:normalViewPr>
  <p:slideViewPr>
    <p:cSldViewPr snapToGrid="0" showGuides="1">
      <p:cViewPr varScale="1">
        <p:scale>
          <a:sx n="84" d="100"/>
          <a:sy n="84" d="100"/>
        </p:scale>
        <p:origin x="86" y="110"/>
      </p:cViewPr>
      <p:guideLst>
        <p:guide orient="horz" pos="2183"/>
        <p:guide pos="3863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-894"/>
    </p:cViewPr>
  </p:sorterViewPr>
  <p:notesViewPr>
    <p:cSldViewPr snapToGrid="0">
      <p:cViewPr varScale="1">
        <p:scale>
          <a:sx n="77" d="100"/>
          <a:sy n="77" d="100"/>
        </p:scale>
        <p:origin x="39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56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406070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2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39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713023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46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3554336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45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4178182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83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657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0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SPENDING REVIEWS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284D-6801-469B-9643-7EF9F9FB6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Using decisions trees to steer your spending review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6C43EA6-D544-4DEB-8D7B-965AF4380355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396E9-73C2-4B0E-AEA2-7DF1C6722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F075F-8888-4937-882F-3721BECE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Decision tree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51858F-FEE0-4B28-B1C0-83D9A00412A5}"/>
              </a:ext>
            </a:extLst>
          </p:cNvPr>
          <p:cNvSpPr/>
          <p:nvPr/>
        </p:nvSpPr>
        <p:spPr>
          <a:xfrm>
            <a:off x="182879" y="2971978"/>
            <a:ext cx="1869281" cy="8795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service still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to the needs of beneficiaries?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DDB2C8-535D-492F-8542-285D62D4208C}"/>
              </a:ext>
            </a:extLst>
          </p:cNvPr>
          <p:cNvSpPr/>
          <p:nvPr/>
        </p:nvSpPr>
        <p:spPr>
          <a:xfrm>
            <a:off x="2667884" y="2971978"/>
            <a:ext cx="1869281" cy="8795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should deliver these services?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332EBE-9963-4A1F-93B7-D63027BC4D71}"/>
              </a:ext>
            </a:extLst>
          </p:cNvPr>
          <p:cNvSpPr/>
          <p:nvPr/>
        </p:nvSpPr>
        <p:spPr>
          <a:xfrm>
            <a:off x="5112168" y="2971978"/>
            <a:ext cx="1869281" cy="879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best to deliver the service?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2D4C4A-A977-4C72-AB60-889DD664B92F}"/>
              </a:ext>
            </a:extLst>
          </p:cNvPr>
          <p:cNvSpPr/>
          <p:nvPr/>
        </p:nvSpPr>
        <p:spPr>
          <a:xfrm>
            <a:off x="7574036" y="2971978"/>
            <a:ext cx="1869281" cy="8795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government delivering the services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efficiently and cost-effectively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820E95-301D-4D52-BCB7-2B68E5DD7759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052160" y="3411761"/>
            <a:ext cx="61572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878783-F50F-41FA-A7F6-82D8D8F0B77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37165" y="3411761"/>
            <a:ext cx="57500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DB161-5716-4CCC-B7E5-8D2908EE4F4F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6981449" y="3411761"/>
            <a:ext cx="59258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44931A-7943-4838-9FF3-78B1DEDFBF31}"/>
              </a:ext>
            </a:extLst>
          </p:cNvPr>
          <p:cNvSpPr/>
          <p:nvPr/>
        </p:nvSpPr>
        <p:spPr>
          <a:xfrm>
            <a:off x="9945189" y="1006937"/>
            <a:ext cx="1753805" cy="5812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there potential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duplication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with other programmes?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7B4126-7087-436D-A381-E2FCEC3CD053}"/>
              </a:ext>
            </a:extLst>
          </p:cNvPr>
          <p:cNvSpPr/>
          <p:nvPr/>
        </p:nvSpPr>
        <p:spPr>
          <a:xfrm>
            <a:off x="9945188" y="1780834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 mix of personnel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used to produce outputs?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5DBE49-9B6A-4257-8DA5-8508C7127588}"/>
              </a:ext>
            </a:extLst>
          </p:cNvPr>
          <p:cNvSpPr/>
          <p:nvPr/>
        </p:nvSpPr>
        <p:spPr>
          <a:xfrm>
            <a:off x="9945187" y="263543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buying goods and services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best prices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807C0C-8F54-4F21-9AEC-47A81670E0F8}"/>
              </a:ext>
            </a:extLst>
          </p:cNvPr>
          <p:cNvSpPr/>
          <p:nvPr/>
        </p:nvSpPr>
        <p:spPr>
          <a:xfrm>
            <a:off x="9945187" y="352129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implementing the programme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pace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63A989-011B-45FB-829F-158DC1FF3A33}"/>
              </a:ext>
            </a:extLst>
          </p:cNvPr>
          <p:cNvSpPr/>
          <p:nvPr/>
        </p:nvSpPr>
        <p:spPr>
          <a:xfrm>
            <a:off x="9945187" y="439867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using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and affordable technology 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to deliver?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FB3C3AD-C849-427E-8600-8AB3018E1124}"/>
              </a:ext>
            </a:extLst>
          </p:cNvPr>
          <p:cNvSpPr/>
          <p:nvPr/>
        </p:nvSpPr>
        <p:spPr>
          <a:xfrm>
            <a:off x="9945187" y="523949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programme consistently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overspending or underspending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09E6089-6015-41E1-9E20-2F5167C8DD0F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 flipV="1">
            <a:off x="9443317" y="1297585"/>
            <a:ext cx="501872" cy="2114176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9F0A1AF-B1EC-48D5-8A40-882AD192B8C2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 flipV="1">
            <a:off x="9443317" y="2109582"/>
            <a:ext cx="501871" cy="130217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D6D0202-33F1-4872-8514-DCF4A39C5532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9443317" y="2964186"/>
            <a:ext cx="501870" cy="44757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45579B9-B559-4E7E-A06E-C177F2CA3A14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9443317" y="3411761"/>
            <a:ext cx="501870" cy="43828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8417AA0-E920-4285-B63A-160CADE39275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9443317" y="3411761"/>
            <a:ext cx="501870" cy="131566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FE6817-B621-4599-A5B3-75E5452B43AC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>
            <a:off x="9443317" y="3411761"/>
            <a:ext cx="501870" cy="215648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51D766-4EA0-4CA7-88BA-63413031E8FF}"/>
              </a:ext>
            </a:extLst>
          </p:cNvPr>
          <p:cNvSpPr/>
          <p:nvPr/>
        </p:nvSpPr>
        <p:spPr>
          <a:xfrm>
            <a:off x="7179013" y="943453"/>
            <a:ext cx="4796738" cy="528224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410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1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4B7E24A-3CDC-4D19-AE19-0843E984ACAF}"/>
              </a:ext>
            </a:extLst>
          </p:cNvPr>
          <p:cNvSpPr/>
          <p:nvPr/>
        </p:nvSpPr>
        <p:spPr>
          <a:xfrm>
            <a:off x="0" y="0"/>
            <a:ext cx="12192000" cy="748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2A3DD-B6E8-47C1-90A4-C5FED8FC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8" y="186339"/>
            <a:ext cx="10514017" cy="408052"/>
          </a:xfrm>
        </p:spPr>
        <p:txBody>
          <a:bodyPr/>
          <a:lstStyle/>
          <a:p>
            <a:r>
              <a:rPr lang="en-ZA" dirty="0"/>
              <a:t>Efficiency and cost-effectiveness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D46E5-D49E-47C4-AA81-6D8C25921E65}"/>
              </a:ext>
            </a:extLst>
          </p:cNvPr>
          <p:cNvSpPr/>
          <p:nvPr/>
        </p:nvSpPr>
        <p:spPr>
          <a:xfrm>
            <a:off x="242419" y="2790092"/>
            <a:ext cx="1757897" cy="1865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Is government delivering the services efficiently and cost-effectively?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49209E0-E576-41E3-AF33-47C783F938F0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000316" y="1173298"/>
            <a:ext cx="505299" cy="2549460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2C21D16-0B22-4544-B131-EC26537B2E89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000316" y="3712388"/>
            <a:ext cx="505294" cy="10370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1E3C502-4455-4452-94F5-A0FCDCAC3954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000316" y="3722758"/>
            <a:ext cx="505294" cy="245089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A9EFD4E-BBE5-4DC7-90FE-E69688CB2891}"/>
              </a:ext>
            </a:extLst>
          </p:cNvPr>
          <p:cNvGrpSpPr/>
          <p:nvPr/>
        </p:nvGrpSpPr>
        <p:grpSpPr>
          <a:xfrm>
            <a:off x="2505615" y="627072"/>
            <a:ext cx="5011060" cy="1993755"/>
            <a:chOff x="2505615" y="627072"/>
            <a:chExt cx="5011060" cy="19937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DBDFFE-5DEB-4F3A-9A98-56A4454F4326}"/>
                </a:ext>
              </a:extLst>
            </p:cNvPr>
            <p:cNvSpPr/>
            <p:nvPr/>
          </p:nvSpPr>
          <p:spPr>
            <a:xfrm>
              <a:off x="2505615" y="835751"/>
              <a:ext cx="1337883" cy="675093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there potential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duplication of functions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 with other programmes?</a:t>
              </a:r>
            </a:p>
          </p:txBody>
        </p:sp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FDFB2CA5-7E8A-4967-A058-0C6C2CFCC368}"/>
                </a:ext>
              </a:extLst>
            </p:cNvPr>
            <p:cNvSpPr/>
            <p:nvPr/>
          </p:nvSpPr>
          <p:spPr>
            <a:xfrm>
              <a:off x="4279912" y="718691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lowchart: Decision 32">
              <a:extLst>
                <a:ext uri="{FF2B5EF4-FFF2-40B4-BE49-F238E27FC236}">
                  <a16:creationId xmlns:a16="http://schemas.microsoft.com/office/drawing/2014/main" id="{EB1AA216-6161-4CFF-8808-A7254C87FC70}"/>
                </a:ext>
              </a:extLst>
            </p:cNvPr>
            <p:cNvSpPr/>
            <p:nvPr/>
          </p:nvSpPr>
          <p:spPr>
            <a:xfrm>
              <a:off x="4274050" y="1296388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EE71E6A6-C3B0-405E-AB00-4E13345081B6}"/>
                </a:ext>
              </a:extLst>
            </p:cNvPr>
            <p:cNvCxnSpPr>
              <a:cxnSpLocks/>
              <a:stCxn id="7" idx="3"/>
              <a:endCxn id="31" idx="1"/>
            </p:cNvCxnSpPr>
            <p:nvPr/>
          </p:nvCxnSpPr>
          <p:spPr>
            <a:xfrm flipV="1">
              <a:off x="3843498" y="887465"/>
              <a:ext cx="436414" cy="285833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36AD591-7BD4-45D0-A774-6C1487C21062}"/>
                </a:ext>
              </a:extLst>
            </p:cNvPr>
            <p:cNvCxnSpPr>
              <a:cxnSpLocks/>
              <a:stCxn id="7" idx="3"/>
              <a:endCxn id="33" idx="1"/>
            </p:cNvCxnSpPr>
            <p:nvPr/>
          </p:nvCxnSpPr>
          <p:spPr>
            <a:xfrm>
              <a:off x="3843498" y="1173298"/>
              <a:ext cx="430552" cy="291864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D34001E6-BC1C-4700-B652-13194D762B37}"/>
                </a:ext>
              </a:extLst>
            </p:cNvPr>
            <p:cNvSpPr/>
            <p:nvPr/>
          </p:nvSpPr>
          <p:spPr>
            <a:xfrm>
              <a:off x="5975083" y="627072"/>
              <a:ext cx="1524000" cy="520264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Downscale the programme to eliminate duplication</a:t>
              </a:r>
            </a:p>
          </p:txBody>
        </p:sp>
        <p:sp>
          <p:nvSpPr>
            <p:cNvPr id="46" name="Flowchart: Terminator 45">
              <a:extLst>
                <a:ext uri="{FF2B5EF4-FFF2-40B4-BE49-F238E27FC236}">
                  <a16:creationId xmlns:a16="http://schemas.microsoft.com/office/drawing/2014/main" id="{1D3CF4A0-26F4-471D-9A21-4F034410565F}"/>
                </a:ext>
              </a:extLst>
            </p:cNvPr>
            <p:cNvSpPr/>
            <p:nvPr/>
          </p:nvSpPr>
          <p:spPr>
            <a:xfrm>
              <a:off x="5987735" y="1337602"/>
              <a:ext cx="1524000" cy="686823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Merge the programme with others to minimise duplication  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A41CDEE8-8352-4561-A564-A89C97EC0636}"/>
                </a:ext>
              </a:extLst>
            </p:cNvPr>
            <p:cNvCxnSpPr>
              <a:cxnSpLocks/>
              <a:stCxn id="31" idx="3"/>
              <a:endCxn id="38" idx="1"/>
            </p:cNvCxnSpPr>
            <p:nvPr/>
          </p:nvCxnSpPr>
          <p:spPr>
            <a:xfrm flipV="1">
              <a:off x="5066704" y="887204"/>
              <a:ext cx="908379" cy="26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229E0B35-2A4A-49CE-8BA2-34FD0DE54810}"/>
                </a:ext>
              </a:extLst>
            </p:cNvPr>
            <p:cNvCxnSpPr>
              <a:cxnSpLocks/>
              <a:stCxn id="31" idx="3"/>
              <a:endCxn id="46" idx="1"/>
            </p:cNvCxnSpPr>
            <p:nvPr/>
          </p:nvCxnSpPr>
          <p:spPr>
            <a:xfrm>
              <a:off x="5066704" y="887465"/>
              <a:ext cx="921031" cy="79354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lowchart: Terminator 56">
              <a:extLst>
                <a:ext uri="{FF2B5EF4-FFF2-40B4-BE49-F238E27FC236}">
                  <a16:creationId xmlns:a16="http://schemas.microsoft.com/office/drawing/2014/main" id="{7A6AD392-0FF4-4E43-8598-9CF263CA3766}"/>
                </a:ext>
              </a:extLst>
            </p:cNvPr>
            <p:cNvSpPr/>
            <p:nvPr/>
          </p:nvSpPr>
          <p:spPr>
            <a:xfrm>
              <a:off x="5992676" y="2143982"/>
              <a:ext cx="1523999" cy="432807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Close the programme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A6F46620-C949-4319-AADC-56FB89669954}"/>
                </a:ext>
              </a:extLst>
            </p:cNvPr>
            <p:cNvCxnSpPr>
              <a:stCxn id="31" idx="3"/>
              <a:endCxn id="57" idx="1"/>
            </p:cNvCxnSpPr>
            <p:nvPr/>
          </p:nvCxnSpPr>
          <p:spPr>
            <a:xfrm>
              <a:off x="5066704" y="887465"/>
              <a:ext cx="925972" cy="147292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Terminator 63">
              <a:extLst>
                <a:ext uri="{FF2B5EF4-FFF2-40B4-BE49-F238E27FC236}">
                  <a16:creationId xmlns:a16="http://schemas.microsoft.com/office/drawing/2014/main" id="{45C71B07-888E-44AA-84CB-D02B3763783F}"/>
                </a:ext>
              </a:extLst>
            </p:cNvPr>
            <p:cNvSpPr/>
            <p:nvPr/>
          </p:nvSpPr>
          <p:spPr>
            <a:xfrm>
              <a:off x="3911308" y="2188020"/>
              <a:ext cx="1524000" cy="432807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8C3CD9A2-217F-44C6-8A1B-4B6854E32845}"/>
                </a:ext>
              </a:extLst>
            </p:cNvPr>
            <p:cNvCxnSpPr>
              <a:cxnSpLocks/>
              <a:stCxn id="33" idx="2"/>
              <a:endCxn id="64" idx="0"/>
            </p:cNvCxnSpPr>
            <p:nvPr/>
          </p:nvCxnSpPr>
          <p:spPr>
            <a:xfrm rot="16200000" flipH="1">
              <a:off x="4393335" y="1908046"/>
              <a:ext cx="554085" cy="58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AAB9CF-CB30-45AA-A5F2-0F72B0BBB63E}"/>
              </a:ext>
            </a:extLst>
          </p:cNvPr>
          <p:cNvGrpSpPr/>
          <p:nvPr/>
        </p:nvGrpSpPr>
        <p:grpSpPr>
          <a:xfrm>
            <a:off x="2505610" y="2620827"/>
            <a:ext cx="9453665" cy="3043368"/>
            <a:chOff x="2505610" y="2620827"/>
            <a:chExt cx="9453665" cy="3043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D37D76-7697-4255-96CF-A7E8461598BB}"/>
                </a:ext>
              </a:extLst>
            </p:cNvPr>
            <p:cNvSpPr/>
            <p:nvPr/>
          </p:nvSpPr>
          <p:spPr>
            <a:xfrm>
              <a:off x="2505610" y="3301004"/>
              <a:ext cx="1337883" cy="822767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most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cost-effective mix of personnel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 used to produce outputs?</a:t>
              </a:r>
            </a:p>
          </p:txBody>
        </p:sp>
        <p:sp>
          <p:nvSpPr>
            <p:cNvPr id="71" name="Flowchart: Decision 70">
              <a:extLst>
                <a:ext uri="{FF2B5EF4-FFF2-40B4-BE49-F238E27FC236}">
                  <a16:creationId xmlns:a16="http://schemas.microsoft.com/office/drawing/2014/main" id="{B8CE594E-0326-45A8-BF43-AE858076294D}"/>
                </a:ext>
              </a:extLst>
            </p:cNvPr>
            <p:cNvSpPr/>
            <p:nvPr/>
          </p:nvSpPr>
          <p:spPr>
            <a:xfrm>
              <a:off x="4274044" y="2848771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lowchart: Decision 72">
              <a:extLst>
                <a:ext uri="{FF2B5EF4-FFF2-40B4-BE49-F238E27FC236}">
                  <a16:creationId xmlns:a16="http://schemas.microsoft.com/office/drawing/2014/main" id="{C1049FB0-E0CD-4889-B217-F42C6DE79C4A}"/>
                </a:ext>
              </a:extLst>
            </p:cNvPr>
            <p:cNvSpPr/>
            <p:nvPr/>
          </p:nvSpPr>
          <p:spPr>
            <a:xfrm>
              <a:off x="4268182" y="4055429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926459BA-A616-4114-855B-368805E39004}"/>
                </a:ext>
              </a:extLst>
            </p:cNvPr>
            <p:cNvCxnSpPr>
              <a:stCxn id="9" idx="3"/>
              <a:endCxn id="71" idx="1"/>
            </p:cNvCxnSpPr>
            <p:nvPr/>
          </p:nvCxnSpPr>
          <p:spPr>
            <a:xfrm flipV="1">
              <a:off x="3843493" y="3017545"/>
              <a:ext cx="430551" cy="694843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C97D5B81-0C20-421A-9C4A-36137E6970A5}"/>
                </a:ext>
              </a:extLst>
            </p:cNvPr>
            <p:cNvCxnSpPr>
              <a:stCxn id="9" idx="3"/>
              <a:endCxn id="73" idx="1"/>
            </p:cNvCxnSpPr>
            <p:nvPr/>
          </p:nvCxnSpPr>
          <p:spPr>
            <a:xfrm>
              <a:off x="3843493" y="3712388"/>
              <a:ext cx="424689" cy="51181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5579A09E-31BC-4348-B88E-ABDF6ADB5B50}"/>
                </a:ext>
              </a:extLst>
            </p:cNvPr>
            <p:cNvCxnSpPr>
              <a:cxnSpLocks/>
              <a:stCxn id="71" idx="0"/>
              <a:endCxn id="64" idx="2"/>
            </p:cNvCxnSpPr>
            <p:nvPr/>
          </p:nvCxnSpPr>
          <p:spPr>
            <a:xfrm rot="5400000" flipH="1" flipV="1">
              <a:off x="4556402" y="2731865"/>
              <a:ext cx="227944" cy="586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8BAAFDF-7AFB-4802-BB01-92788C656CE5}"/>
                </a:ext>
              </a:extLst>
            </p:cNvPr>
            <p:cNvSpPr/>
            <p:nvPr/>
          </p:nvSpPr>
          <p:spPr>
            <a:xfrm>
              <a:off x="6016117" y="2968227"/>
              <a:ext cx="1488828" cy="5202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Can you use lower grade personnel to deliver the service?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8CF44DB-EC20-45C3-B14A-010F780F4695}"/>
                </a:ext>
              </a:extLst>
            </p:cNvPr>
            <p:cNvSpPr/>
            <p:nvPr/>
          </p:nvSpPr>
          <p:spPr>
            <a:xfrm>
              <a:off x="6025657" y="3968559"/>
              <a:ext cx="1479288" cy="5118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Can you use fewer people to deliver the service?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8592A8-5A72-4C54-BBBD-04EDB1C81F9B}"/>
                </a:ext>
              </a:extLst>
            </p:cNvPr>
            <p:cNvSpPr/>
            <p:nvPr/>
          </p:nvSpPr>
          <p:spPr>
            <a:xfrm>
              <a:off x="6005776" y="4895935"/>
              <a:ext cx="1473426" cy="5202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Can you reduce the amount of overtime on this service?</a:t>
              </a:r>
            </a:p>
          </p:txBody>
        </p: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D47F96A9-A164-47F7-ACA3-19F658CDA639}"/>
                </a:ext>
              </a:extLst>
            </p:cNvPr>
            <p:cNvCxnSpPr>
              <a:cxnSpLocks/>
              <a:stCxn id="73" idx="3"/>
              <a:endCxn id="86" idx="1"/>
            </p:cNvCxnSpPr>
            <p:nvPr/>
          </p:nvCxnSpPr>
          <p:spPr>
            <a:xfrm>
              <a:off x="5054974" y="4224203"/>
              <a:ext cx="970683" cy="28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0CF7F5AD-E6BF-4539-B29E-92E5653D7497}"/>
                </a:ext>
              </a:extLst>
            </p:cNvPr>
            <p:cNvCxnSpPr>
              <a:cxnSpLocks/>
              <a:stCxn id="73" idx="2"/>
              <a:endCxn id="89" idx="1"/>
            </p:cNvCxnSpPr>
            <p:nvPr/>
          </p:nvCxnSpPr>
          <p:spPr>
            <a:xfrm rot="16200000" flipH="1">
              <a:off x="4952132" y="4102422"/>
              <a:ext cx="763091" cy="1344198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lowchart: Decision 96">
              <a:extLst>
                <a:ext uri="{FF2B5EF4-FFF2-40B4-BE49-F238E27FC236}">
                  <a16:creationId xmlns:a16="http://schemas.microsoft.com/office/drawing/2014/main" id="{326615CC-AFF7-4375-9678-FD7A5AF71C4D}"/>
                </a:ext>
              </a:extLst>
            </p:cNvPr>
            <p:cNvSpPr/>
            <p:nvPr/>
          </p:nvSpPr>
          <p:spPr>
            <a:xfrm>
              <a:off x="8058329" y="3782064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2EAECBD1-2A28-4B17-BF9B-6C4C89E932CF}"/>
                </a:ext>
              </a:extLst>
            </p:cNvPr>
            <p:cNvSpPr/>
            <p:nvPr/>
          </p:nvSpPr>
          <p:spPr>
            <a:xfrm>
              <a:off x="8058329" y="4317876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12A74AAA-A77F-4FFE-A33E-8403BED4870F}"/>
                </a:ext>
              </a:extLst>
            </p:cNvPr>
            <p:cNvCxnSpPr>
              <a:cxnSpLocks/>
              <a:stCxn id="89" idx="3"/>
              <a:endCxn id="39" idx="1"/>
            </p:cNvCxnSpPr>
            <p:nvPr/>
          </p:nvCxnSpPr>
          <p:spPr>
            <a:xfrm flipV="1">
              <a:off x="7479202" y="4963133"/>
              <a:ext cx="579127" cy="1929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37CF8E19-50AD-492F-95BB-58D7993126A2}"/>
                </a:ext>
              </a:extLst>
            </p:cNvPr>
            <p:cNvCxnSpPr>
              <a:cxnSpLocks/>
              <a:stCxn id="86" idx="3"/>
              <a:endCxn id="97" idx="1"/>
            </p:cNvCxnSpPr>
            <p:nvPr/>
          </p:nvCxnSpPr>
          <p:spPr>
            <a:xfrm flipV="1">
              <a:off x="7504945" y="3950838"/>
              <a:ext cx="553384" cy="2736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F4455E29-F1A2-47A5-AB60-DF6AD36B4C81}"/>
                </a:ext>
              </a:extLst>
            </p:cNvPr>
            <p:cNvCxnSpPr>
              <a:cxnSpLocks/>
              <a:stCxn id="84" idx="3"/>
              <a:endCxn id="41" idx="1"/>
            </p:cNvCxnSpPr>
            <p:nvPr/>
          </p:nvCxnSpPr>
          <p:spPr>
            <a:xfrm flipV="1">
              <a:off x="7504945" y="2877432"/>
              <a:ext cx="553384" cy="35092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owchart: Terminator 106">
              <a:extLst>
                <a:ext uri="{FF2B5EF4-FFF2-40B4-BE49-F238E27FC236}">
                  <a16:creationId xmlns:a16="http://schemas.microsoft.com/office/drawing/2014/main" id="{4101B6D9-9545-4CAD-95BD-72F6A4795D06}"/>
                </a:ext>
              </a:extLst>
            </p:cNvPr>
            <p:cNvSpPr/>
            <p:nvPr/>
          </p:nvSpPr>
          <p:spPr>
            <a:xfrm>
              <a:off x="9413121" y="2624605"/>
              <a:ext cx="1521938" cy="510793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Change the grade of personnel to improve cost-efficiency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9C66B05-82AB-46C2-9686-0A3247584DCA}"/>
                </a:ext>
              </a:extLst>
            </p:cNvPr>
            <p:cNvCxnSpPr>
              <a:cxnSpLocks/>
              <a:stCxn id="97" idx="3"/>
              <a:endCxn id="152" idx="1"/>
            </p:cNvCxnSpPr>
            <p:nvPr/>
          </p:nvCxnSpPr>
          <p:spPr>
            <a:xfrm>
              <a:off x="8845121" y="3950838"/>
              <a:ext cx="568000" cy="1865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or: Elbow 120">
              <a:extLst>
                <a:ext uri="{FF2B5EF4-FFF2-40B4-BE49-F238E27FC236}">
                  <a16:creationId xmlns:a16="http://schemas.microsoft.com/office/drawing/2014/main" id="{0047264A-AE8D-432B-9FB0-981FB37EC314}"/>
                </a:ext>
              </a:extLst>
            </p:cNvPr>
            <p:cNvCxnSpPr>
              <a:cxnSpLocks/>
              <a:stCxn id="84" idx="3"/>
              <a:endCxn id="42" idx="1"/>
            </p:cNvCxnSpPr>
            <p:nvPr/>
          </p:nvCxnSpPr>
          <p:spPr>
            <a:xfrm>
              <a:off x="7504945" y="3228359"/>
              <a:ext cx="553384" cy="2024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or: Elbow 126">
              <a:extLst>
                <a:ext uri="{FF2B5EF4-FFF2-40B4-BE49-F238E27FC236}">
                  <a16:creationId xmlns:a16="http://schemas.microsoft.com/office/drawing/2014/main" id="{23CCC1B3-E7EA-4F5A-BF20-3C99956F8A90}"/>
                </a:ext>
              </a:extLst>
            </p:cNvPr>
            <p:cNvCxnSpPr>
              <a:cxnSpLocks/>
              <a:stCxn id="89" idx="3"/>
              <a:endCxn id="40" idx="1"/>
            </p:cNvCxnSpPr>
            <p:nvPr/>
          </p:nvCxnSpPr>
          <p:spPr>
            <a:xfrm>
              <a:off x="7479202" y="5156067"/>
              <a:ext cx="579127" cy="2795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>
              <a:extLst>
                <a:ext uri="{FF2B5EF4-FFF2-40B4-BE49-F238E27FC236}">
                  <a16:creationId xmlns:a16="http://schemas.microsoft.com/office/drawing/2014/main" id="{64D06358-36CB-4C51-8FFD-EF7B43F6AF1A}"/>
                </a:ext>
              </a:extLst>
            </p:cNvPr>
            <p:cNvSpPr/>
            <p:nvPr/>
          </p:nvSpPr>
          <p:spPr>
            <a:xfrm>
              <a:off x="10435275" y="5228973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8021560-B64A-4A16-918D-FEE78F288660}"/>
                </a:ext>
              </a:extLst>
            </p:cNvPr>
            <p:cNvCxnSpPr>
              <a:cxnSpLocks/>
              <a:stCxn id="99" idx="3"/>
              <a:endCxn id="169" idx="1"/>
            </p:cNvCxnSpPr>
            <p:nvPr/>
          </p:nvCxnSpPr>
          <p:spPr>
            <a:xfrm flipV="1">
              <a:off x="8845121" y="4478177"/>
              <a:ext cx="1590154" cy="847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or: Elbow 186">
              <a:extLst>
                <a:ext uri="{FF2B5EF4-FFF2-40B4-BE49-F238E27FC236}">
                  <a16:creationId xmlns:a16="http://schemas.microsoft.com/office/drawing/2014/main" id="{1DAF455A-BAAB-42E4-A164-16A4C085561C}"/>
                </a:ext>
              </a:extLst>
            </p:cNvPr>
            <p:cNvCxnSpPr>
              <a:cxnSpLocks/>
              <a:stCxn id="86" idx="3"/>
              <a:endCxn id="99" idx="1"/>
            </p:cNvCxnSpPr>
            <p:nvPr/>
          </p:nvCxnSpPr>
          <p:spPr>
            <a:xfrm>
              <a:off x="7504945" y="4224486"/>
              <a:ext cx="553384" cy="26216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Decision 38">
              <a:extLst>
                <a:ext uri="{FF2B5EF4-FFF2-40B4-BE49-F238E27FC236}">
                  <a16:creationId xmlns:a16="http://schemas.microsoft.com/office/drawing/2014/main" id="{F7882220-23C5-4811-9772-FE07A951FCF8}"/>
                </a:ext>
              </a:extLst>
            </p:cNvPr>
            <p:cNvSpPr/>
            <p:nvPr/>
          </p:nvSpPr>
          <p:spPr>
            <a:xfrm>
              <a:off x="8058329" y="4794359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lowchart: Decision 39">
              <a:extLst>
                <a:ext uri="{FF2B5EF4-FFF2-40B4-BE49-F238E27FC236}">
                  <a16:creationId xmlns:a16="http://schemas.microsoft.com/office/drawing/2014/main" id="{C7998843-1D0E-49DD-854F-2E6750F41963}"/>
                </a:ext>
              </a:extLst>
            </p:cNvPr>
            <p:cNvSpPr/>
            <p:nvPr/>
          </p:nvSpPr>
          <p:spPr>
            <a:xfrm>
              <a:off x="8058329" y="5266830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lowchart: Decision 40">
              <a:extLst>
                <a:ext uri="{FF2B5EF4-FFF2-40B4-BE49-F238E27FC236}">
                  <a16:creationId xmlns:a16="http://schemas.microsoft.com/office/drawing/2014/main" id="{05F8EABA-76CD-4B9A-A8C9-E27CE6CC25BD}"/>
                </a:ext>
              </a:extLst>
            </p:cNvPr>
            <p:cNvSpPr/>
            <p:nvPr/>
          </p:nvSpPr>
          <p:spPr>
            <a:xfrm>
              <a:off x="8058329" y="2708658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lowchart: Decision 41">
              <a:extLst>
                <a:ext uri="{FF2B5EF4-FFF2-40B4-BE49-F238E27FC236}">
                  <a16:creationId xmlns:a16="http://schemas.microsoft.com/office/drawing/2014/main" id="{8D1A6FE8-132A-403B-8D1E-9B95638F5CED}"/>
                </a:ext>
              </a:extLst>
            </p:cNvPr>
            <p:cNvSpPr/>
            <p:nvPr/>
          </p:nvSpPr>
          <p:spPr>
            <a:xfrm>
              <a:off x="8058329" y="3262048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Connector: Elbow 131">
              <a:extLst>
                <a:ext uri="{FF2B5EF4-FFF2-40B4-BE49-F238E27FC236}">
                  <a16:creationId xmlns:a16="http://schemas.microsoft.com/office/drawing/2014/main" id="{DFA6DB76-2909-4B11-AEA7-9216060343B0}"/>
                </a:ext>
              </a:extLst>
            </p:cNvPr>
            <p:cNvCxnSpPr>
              <a:cxnSpLocks/>
              <a:stCxn id="73" idx="0"/>
              <a:endCxn id="84" idx="1"/>
            </p:cNvCxnSpPr>
            <p:nvPr/>
          </p:nvCxnSpPr>
          <p:spPr>
            <a:xfrm rot="5400000" flipH="1" flipV="1">
              <a:off x="4925312" y="2964625"/>
              <a:ext cx="827070" cy="135453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or: Elbow 165">
              <a:extLst>
                <a:ext uri="{FF2B5EF4-FFF2-40B4-BE49-F238E27FC236}">
                  <a16:creationId xmlns:a16="http://schemas.microsoft.com/office/drawing/2014/main" id="{6CB7CC41-57B9-47DA-913E-961E7D3EB6AE}"/>
                </a:ext>
              </a:extLst>
            </p:cNvPr>
            <p:cNvCxnSpPr>
              <a:cxnSpLocks/>
              <a:stCxn id="40" idx="3"/>
              <a:endCxn id="129" idx="1"/>
            </p:cNvCxnSpPr>
            <p:nvPr/>
          </p:nvCxnSpPr>
          <p:spPr>
            <a:xfrm>
              <a:off x="8845121" y="5435604"/>
              <a:ext cx="1590154" cy="1098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>
              <a:extLst>
                <a:ext uri="{FF2B5EF4-FFF2-40B4-BE49-F238E27FC236}">
                  <a16:creationId xmlns:a16="http://schemas.microsoft.com/office/drawing/2014/main" id="{C2278BB9-144E-48A0-B668-13F14AFDB607}"/>
                </a:ext>
              </a:extLst>
            </p:cNvPr>
            <p:cNvSpPr/>
            <p:nvPr/>
          </p:nvSpPr>
          <p:spPr>
            <a:xfrm>
              <a:off x="9413121" y="3714098"/>
              <a:ext cx="1521938" cy="510793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Use fewer staff to improve cost-efficiency</a:t>
              </a:r>
            </a:p>
          </p:txBody>
        </p:sp>
        <p:sp>
          <p:nvSpPr>
            <p:cNvPr id="153" name="Flowchart: Terminator 152">
              <a:extLst>
                <a:ext uri="{FF2B5EF4-FFF2-40B4-BE49-F238E27FC236}">
                  <a16:creationId xmlns:a16="http://schemas.microsoft.com/office/drawing/2014/main" id="{18F7330F-F666-4482-B020-08EC155C41A1}"/>
                </a:ext>
              </a:extLst>
            </p:cNvPr>
            <p:cNvSpPr/>
            <p:nvPr/>
          </p:nvSpPr>
          <p:spPr>
            <a:xfrm>
              <a:off x="9413121" y="4765928"/>
              <a:ext cx="1521938" cy="395883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Manage overtime more tightly</a:t>
              </a:r>
            </a:p>
          </p:txBody>
        </p:sp>
        <p:cxnSp>
          <p:nvCxnSpPr>
            <p:cNvPr id="176" name="Connector: Elbow 175">
              <a:extLst>
                <a:ext uri="{FF2B5EF4-FFF2-40B4-BE49-F238E27FC236}">
                  <a16:creationId xmlns:a16="http://schemas.microsoft.com/office/drawing/2014/main" id="{5D02D78B-4685-4DA3-8B8C-EAEA56582D77}"/>
                </a:ext>
              </a:extLst>
            </p:cNvPr>
            <p:cNvCxnSpPr>
              <a:cxnSpLocks/>
              <a:stCxn id="39" idx="3"/>
              <a:endCxn id="153" idx="1"/>
            </p:cNvCxnSpPr>
            <p:nvPr/>
          </p:nvCxnSpPr>
          <p:spPr>
            <a:xfrm>
              <a:off x="8845121" y="4963133"/>
              <a:ext cx="568000" cy="737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or: Elbow 177">
              <a:extLst>
                <a:ext uri="{FF2B5EF4-FFF2-40B4-BE49-F238E27FC236}">
                  <a16:creationId xmlns:a16="http://schemas.microsoft.com/office/drawing/2014/main" id="{2A948C9C-8DA0-489E-AC18-B53523D86915}"/>
                </a:ext>
              </a:extLst>
            </p:cNvPr>
            <p:cNvCxnSpPr>
              <a:cxnSpLocks/>
              <a:stCxn id="41" idx="3"/>
              <a:endCxn id="107" idx="1"/>
            </p:cNvCxnSpPr>
            <p:nvPr/>
          </p:nvCxnSpPr>
          <p:spPr>
            <a:xfrm>
              <a:off x="8845121" y="2877432"/>
              <a:ext cx="568000" cy="257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lowchart: Terminator 168">
              <a:extLst>
                <a:ext uri="{FF2B5EF4-FFF2-40B4-BE49-F238E27FC236}">
                  <a16:creationId xmlns:a16="http://schemas.microsoft.com/office/drawing/2014/main" id="{59F55E0E-276F-49D0-B2F5-B2B6215DDC3F}"/>
                </a:ext>
              </a:extLst>
            </p:cNvPr>
            <p:cNvSpPr/>
            <p:nvPr/>
          </p:nvSpPr>
          <p:spPr>
            <a:xfrm>
              <a:off x="10435275" y="4260566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sp>
          <p:nvSpPr>
            <p:cNvPr id="185" name="Flowchart: Terminator 184">
              <a:extLst>
                <a:ext uri="{FF2B5EF4-FFF2-40B4-BE49-F238E27FC236}">
                  <a16:creationId xmlns:a16="http://schemas.microsoft.com/office/drawing/2014/main" id="{7B48D3FF-469E-4792-91FC-061A033E05C6}"/>
                </a:ext>
              </a:extLst>
            </p:cNvPr>
            <p:cNvSpPr/>
            <p:nvPr/>
          </p:nvSpPr>
          <p:spPr>
            <a:xfrm>
              <a:off x="10435275" y="3211389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201" name="Connector: Elbow 200">
              <a:extLst>
                <a:ext uri="{FF2B5EF4-FFF2-40B4-BE49-F238E27FC236}">
                  <a16:creationId xmlns:a16="http://schemas.microsoft.com/office/drawing/2014/main" id="{4E844618-98C4-48F6-A223-2ADEC6FC115D}"/>
                </a:ext>
              </a:extLst>
            </p:cNvPr>
            <p:cNvCxnSpPr>
              <a:cxnSpLocks/>
              <a:stCxn id="42" idx="3"/>
              <a:endCxn id="185" idx="1"/>
            </p:cNvCxnSpPr>
            <p:nvPr/>
          </p:nvCxnSpPr>
          <p:spPr>
            <a:xfrm flipV="1">
              <a:off x="8845121" y="3429000"/>
              <a:ext cx="1590154" cy="182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7D1816-05BF-400B-9914-E6CA67DB9FE6}"/>
              </a:ext>
            </a:extLst>
          </p:cNvPr>
          <p:cNvGrpSpPr/>
          <p:nvPr/>
        </p:nvGrpSpPr>
        <p:grpSpPr>
          <a:xfrm>
            <a:off x="2505610" y="5713432"/>
            <a:ext cx="9453665" cy="1139933"/>
            <a:chOff x="2505610" y="5713432"/>
            <a:chExt cx="9453665" cy="11399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214ECE-AE6E-4BAD-ADCB-071EF27BD44D}"/>
                </a:ext>
              </a:extLst>
            </p:cNvPr>
            <p:cNvSpPr/>
            <p:nvPr/>
          </p:nvSpPr>
          <p:spPr>
            <a:xfrm>
              <a:off x="2505610" y="5762269"/>
              <a:ext cx="1337883" cy="822767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Are we buying goods and services at the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best prices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7" name="Flowchart: Decision 156">
              <a:extLst>
                <a:ext uri="{FF2B5EF4-FFF2-40B4-BE49-F238E27FC236}">
                  <a16:creationId xmlns:a16="http://schemas.microsoft.com/office/drawing/2014/main" id="{00B9ECA0-01C3-4409-84D7-1DEC83F47D8C}"/>
                </a:ext>
              </a:extLst>
            </p:cNvPr>
            <p:cNvSpPr/>
            <p:nvPr/>
          </p:nvSpPr>
          <p:spPr>
            <a:xfrm>
              <a:off x="4241889" y="5762269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lowchart: Decision 158">
              <a:extLst>
                <a:ext uri="{FF2B5EF4-FFF2-40B4-BE49-F238E27FC236}">
                  <a16:creationId xmlns:a16="http://schemas.microsoft.com/office/drawing/2014/main" id="{446D2057-8863-4524-BCD7-93D09B4826E2}"/>
                </a:ext>
              </a:extLst>
            </p:cNvPr>
            <p:cNvSpPr/>
            <p:nvPr/>
          </p:nvSpPr>
          <p:spPr>
            <a:xfrm>
              <a:off x="4225147" y="6288034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56416F3-FDAB-444B-BC41-1741D2E717AE}"/>
                </a:ext>
              </a:extLst>
            </p:cNvPr>
            <p:cNvSpPr/>
            <p:nvPr/>
          </p:nvSpPr>
          <p:spPr>
            <a:xfrm>
              <a:off x="5975083" y="6196675"/>
              <a:ext cx="1524000" cy="5202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Can you negotiate better prices for goods and services?</a:t>
              </a:r>
            </a:p>
          </p:txBody>
        </p:sp>
        <p:sp>
          <p:nvSpPr>
            <p:cNvPr id="164" name="Flowchart: Terminator 163">
              <a:extLst>
                <a:ext uri="{FF2B5EF4-FFF2-40B4-BE49-F238E27FC236}">
                  <a16:creationId xmlns:a16="http://schemas.microsoft.com/office/drawing/2014/main" id="{847F7804-FFC8-4DBE-BFD2-D0A37122CDA6}"/>
                </a:ext>
              </a:extLst>
            </p:cNvPr>
            <p:cNvSpPr/>
            <p:nvPr/>
          </p:nvSpPr>
          <p:spPr>
            <a:xfrm>
              <a:off x="5975083" y="5713432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173" name="Connector: Elbow 172">
              <a:extLst>
                <a:ext uri="{FF2B5EF4-FFF2-40B4-BE49-F238E27FC236}">
                  <a16:creationId xmlns:a16="http://schemas.microsoft.com/office/drawing/2014/main" id="{EFE07FB1-2B68-4B55-95E3-CF402DE3DEEA}"/>
                </a:ext>
              </a:extLst>
            </p:cNvPr>
            <p:cNvCxnSpPr>
              <a:stCxn id="11" idx="3"/>
              <a:endCxn id="157" idx="1"/>
            </p:cNvCxnSpPr>
            <p:nvPr/>
          </p:nvCxnSpPr>
          <p:spPr>
            <a:xfrm flipV="1">
              <a:off x="3843493" y="5931043"/>
              <a:ext cx="398396" cy="24261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or: Elbow 174">
              <a:extLst>
                <a:ext uri="{FF2B5EF4-FFF2-40B4-BE49-F238E27FC236}">
                  <a16:creationId xmlns:a16="http://schemas.microsoft.com/office/drawing/2014/main" id="{343FAD05-F677-46EA-9A7F-A8DFB2E088A1}"/>
                </a:ext>
              </a:extLst>
            </p:cNvPr>
            <p:cNvCxnSpPr>
              <a:stCxn id="11" idx="3"/>
              <a:endCxn id="159" idx="1"/>
            </p:cNvCxnSpPr>
            <p:nvPr/>
          </p:nvCxnSpPr>
          <p:spPr>
            <a:xfrm>
              <a:off x="3843493" y="6173653"/>
              <a:ext cx="381654" cy="28315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459B4DEC-F70D-444B-B4F4-03F8CD84452D}"/>
                </a:ext>
              </a:extLst>
            </p:cNvPr>
            <p:cNvCxnSpPr>
              <a:stCxn id="157" idx="3"/>
              <a:endCxn id="164" idx="1"/>
            </p:cNvCxnSpPr>
            <p:nvPr/>
          </p:nvCxnSpPr>
          <p:spPr>
            <a:xfrm>
              <a:off x="5028681" y="5931043"/>
              <a:ext cx="94640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E35D926E-7E7F-4174-8D16-65B6DDA56C94}"/>
                </a:ext>
              </a:extLst>
            </p:cNvPr>
            <p:cNvCxnSpPr>
              <a:stCxn id="159" idx="3"/>
              <a:endCxn id="161" idx="1"/>
            </p:cNvCxnSpPr>
            <p:nvPr/>
          </p:nvCxnSpPr>
          <p:spPr>
            <a:xfrm flipV="1">
              <a:off x="5011939" y="6456807"/>
              <a:ext cx="963144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Flowchart: Decision 197">
              <a:extLst>
                <a:ext uri="{FF2B5EF4-FFF2-40B4-BE49-F238E27FC236}">
                  <a16:creationId xmlns:a16="http://schemas.microsoft.com/office/drawing/2014/main" id="{43ED7807-1DDF-42FD-B315-38C93EBB3C82}"/>
                </a:ext>
              </a:extLst>
            </p:cNvPr>
            <p:cNvSpPr/>
            <p:nvPr/>
          </p:nvSpPr>
          <p:spPr>
            <a:xfrm>
              <a:off x="8063574" y="6004878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Decision 199">
              <a:extLst>
                <a:ext uri="{FF2B5EF4-FFF2-40B4-BE49-F238E27FC236}">
                  <a16:creationId xmlns:a16="http://schemas.microsoft.com/office/drawing/2014/main" id="{5EAB357A-A67D-4F08-A65E-2D6272C6316A}"/>
                </a:ext>
              </a:extLst>
            </p:cNvPr>
            <p:cNvSpPr/>
            <p:nvPr/>
          </p:nvSpPr>
          <p:spPr>
            <a:xfrm>
              <a:off x="8058329" y="6456807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0" name="Connector: Elbow 219">
              <a:extLst>
                <a:ext uri="{FF2B5EF4-FFF2-40B4-BE49-F238E27FC236}">
                  <a16:creationId xmlns:a16="http://schemas.microsoft.com/office/drawing/2014/main" id="{9169D3D5-B57D-4660-8783-31388E1D0119}"/>
                </a:ext>
              </a:extLst>
            </p:cNvPr>
            <p:cNvCxnSpPr>
              <a:stCxn id="161" idx="3"/>
              <a:endCxn id="198" idx="1"/>
            </p:cNvCxnSpPr>
            <p:nvPr/>
          </p:nvCxnSpPr>
          <p:spPr>
            <a:xfrm flipV="1">
              <a:off x="7499083" y="6173652"/>
              <a:ext cx="564491" cy="28315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or: Elbow 221">
              <a:extLst>
                <a:ext uri="{FF2B5EF4-FFF2-40B4-BE49-F238E27FC236}">
                  <a16:creationId xmlns:a16="http://schemas.microsoft.com/office/drawing/2014/main" id="{0983D368-8F67-409D-B455-AAF05A9F94BF}"/>
                </a:ext>
              </a:extLst>
            </p:cNvPr>
            <p:cNvCxnSpPr>
              <a:stCxn id="161" idx="3"/>
              <a:endCxn id="200" idx="1"/>
            </p:cNvCxnSpPr>
            <p:nvPr/>
          </p:nvCxnSpPr>
          <p:spPr>
            <a:xfrm>
              <a:off x="7499083" y="6456807"/>
              <a:ext cx="559246" cy="1687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lowchart: Terminator 224">
              <a:extLst>
                <a:ext uri="{FF2B5EF4-FFF2-40B4-BE49-F238E27FC236}">
                  <a16:creationId xmlns:a16="http://schemas.microsoft.com/office/drawing/2014/main" id="{A8E4FCA7-DE37-48DA-B802-DE988416BA71}"/>
                </a:ext>
              </a:extLst>
            </p:cNvPr>
            <p:cNvSpPr/>
            <p:nvPr/>
          </p:nvSpPr>
          <p:spPr>
            <a:xfrm>
              <a:off x="9413121" y="5719010"/>
              <a:ext cx="1524000" cy="628993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Renegotiate contracts to reduce to the cost of goods and services</a:t>
              </a:r>
            </a:p>
          </p:txBody>
        </p:sp>
        <p:sp>
          <p:nvSpPr>
            <p:cNvPr id="227" name="Flowchart: Terminator 226">
              <a:extLst>
                <a:ext uri="{FF2B5EF4-FFF2-40B4-BE49-F238E27FC236}">
                  <a16:creationId xmlns:a16="http://schemas.microsoft.com/office/drawing/2014/main" id="{64BB01DE-9BB1-40EE-A4A0-EFF6955D4797}"/>
                </a:ext>
              </a:extLst>
            </p:cNvPr>
            <p:cNvSpPr/>
            <p:nvPr/>
          </p:nvSpPr>
          <p:spPr>
            <a:xfrm>
              <a:off x="10435275" y="6418143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BD8ED20B-9E1C-4FD1-B7B2-D716665CFE03}"/>
                </a:ext>
              </a:extLst>
            </p:cNvPr>
            <p:cNvCxnSpPr>
              <a:cxnSpLocks/>
              <a:stCxn id="200" idx="3"/>
              <a:endCxn id="227" idx="1"/>
            </p:cNvCxnSpPr>
            <p:nvPr/>
          </p:nvCxnSpPr>
          <p:spPr>
            <a:xfrm>
              <a:off x="8845121" y="6625581"/>
              <a:ext cx="1590154" cy="1017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or: Elbow 247">
              <a:extLst>
                <a:ext uri="{FF2B5EF4-FFF2-40B4-BE49-F238E27FC236}">
                  <a16:creationId xmlns:a16="http://schemas.microsoft.com/office/drawing/2014/main" id="{5365DFDB-2BAA-43D8-A5CC-AE4901E5D860}"/>
                </a:ext>
              </a:extLst>
            </p:cNvPr>
            <p:cNvCxnSpPr>
              <a:cxnSpLocks/>
              <a:stCxn id="198" idx="3"/>
              <a:endCxn id="225" idx="1"/>
            </p:cNvCxnSpPr>
            <p:nvPr/>
          </p:nvCxnSpPr>
          <p:spPr>
            <a:xfrm flipV="1">
              <a:off x="8850366" y="6033507"/>
              <a:ext cx="562755" cy="14014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43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CCD5DBF-36A4-438A-8188-B36CA3308021}"/>
              </a:ext>
            </a:extLst>
          </p:cNvPr>
          <p:cNvSpPr/>
          <p:nvPr/>
        </p:nvSpPr>
        <p:spPr>
          <a:xfrm>
            <a:off x="0" y="0"/>
            <a:ext cx="12192000" cy="748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092FF-1333-4F63-B7D2-1F11D39FB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</p:spPr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2A3DD-B6E8-47C1-90A4-C5FED8FC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ZA" dirty="0"/>
              <a:t>Efficiency and cost-effectiveness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D46E5-D49E-47C4-AA81-6D8C25921E65}"/>
              </a:ext>
            </a:extLst>
          </p:cNvPr>
          <p:cNvSpPr/>
          <p:nvPr/>
        </p:nvSpPr>
        <p:spPr>
          <a:xfrm>
            <a:off x="110150" y="2596693"/>
            <a:ext cx="1688984" cy="18379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Is government delivering the services efficiently and cost-effectively?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01CB0F0-486A-4DC6-854B-9F2A0D6C5708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1799134" y="3515670"/>
            <a:ext cx="285120" cy="978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42754F5-919E-4315-BC76-CE84EE7D61D6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1799134" y="1229882"/>
            <a:ext cx="276854" cy="2285788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916E5C6E-B644-4F64-88C1-0F79046D52CB}"/>
              </a:ext>
            </a:extLst>
          </p:cNvPr>
          <p:cNvCxnSpPr>
            <a:cxnSpLocks/>
            <a:stCxn id="5" idx="3"/>
            <a:endCxn id="95" idx="1"/>
          </p:cNvCxnSpPr>
          <p:nvPr/>
        </p:nvCxnSpPr>
        <p:spPr>
          <a:xfrm>
            <a:off x="1799134" y="3515670"/>
            <a:ext cx="279584" cy="2210323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4BA8B-F45B-440A-A710-7CDEF067C46D}"/>
              </a:ext>
            </a:extLst>
          </p:cNvPr>
          <p:cNvGrpSpPr/>
          <p:nvPr/>
        </p:nvGrpSpPr>
        <p:grpSpPr>
          <a:xfrm>
            <a:off x="2075988" y="673724"/>
            <a:ext cx="8887261" cy="2329042"/>
            <a:chOff x="2075988" y="673724"/>
            <a:chExt cx="8887261" cy="23290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521E69-503D-40A8-9D17-7BFC98ED3022}"/>
                </a:ext>
              </a:extLst>
            </p:cNvPr>
            <p:cNvSpPr/>
            <p:nvPr/>
          </p:nvSpPr>
          <p:spPr>
            <a:xfrm>
              <a:off x="2075988" y="818498"/>
              <a:ext cx="1337883" cy="822767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Are we implementing the programme at the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right pace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FDFB2CA5-7E8A-4967-A058-0C6C2CFCC368}"/>
                </a:ext>
              </a:extLst>
            </p:cNvPr>
            <p:cNvSpPr/>
            <p:nvPr/>
          </p:nvSpPr>
          <p:spPr>
            <a:xfrm>
              <a:off x="3689416" y="794835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lowchart: Decision 32">
              <a:extLst>
                <a:ext uri="{FF2B5EF4-FFF2-40B4-BE49-F238E27FC236}">
                  <a16:creationId xmlns:a16="http://schemas.microsoft.com/office/drawing/2014/main" id="{EB1AA216-6161-4CFF-8808-A7254C87FC70}"/>
                </a:ext>
              </a:extLst>
            </p:cNvPr>
            <p:cNvSpPr/>
            <p:nvPr/>
          </p:nvSpPr>
          <p:spPr>
            <a:xfrm>
              <a:off x="3689416" y="1190824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EE71E6A6-C3B0-405E-AB00-4E13345081B6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3422144" y="963609"/>
              <a:ext cx="267272" cy="227216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36AD591-7BD4-45D0-A774-6C1487C21062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3422144" y="1190825"/>
              <a:ext cx="267272" cy="168773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D3CF4A0-26F4-471D-9A21-4F034410565F}"/>
                </a:ext>
              </a:extLst>
            </p:cNvPr>
            <p:cNvSpPr/>
            <p:nvPr/>
          </p:nvSpPr>
          <p:spPr>
            <a:xfrm>
              <a:off x="4871691" y="1909944"/>
              <a:ext cx="1524000" cy="7086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Should government slow the implementation of the programme?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A41CDEE8-8352-4561-A564-A89C97EC0636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4476208" y="851977"/>
              <a:ext cx="409301" cy="11163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229E0B35-2A4A-49CE-8BA2-34FD0DE54810}"/>
                </a:ext>
              </a:extLst>
            </p:cNvPr>
            <p:cNvCxnSpPr>
              <a:cxnSpLocks/>
              <a:stCxn id="33" idx="3"/>
              <a:endCxn id="46" idx="1"/>
            </p:cNvCxnSpPr>
            <p:nvPr/>
          </p:nvCxnSpPr>
          <p:spPr>
            <a:xfrm>
              <a:off x="4476208" y="1359598"/>
              <a:ext cx="395483" cy="90465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FFC418F2-9810-4ACF-9100-4461CBE63D3B}"/>
                </a:ext>
              </a:extLst>
            </p:cNvPr>
            <p:cNvSpPr/>
            <p:nvPr/>
          </p:nvSpPr>
          <p:spPr>
            <a:xfrm>
              <a:off x="4910300" y="673724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2CACB7-DE25-4BB5-8A63-7DFD51B16172}"/>
                </a:ext>
              </a:extLst>
            </p:cNvPr>
            <p:cNvSpPr/>
            <p:nvPr/>
          </p:nvSpPr>
          <p:spPr>
            <a:xfrm>
              <a:off x="4871230" y="1150482"/>
              <a:ext cx="1524000" cy="7086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Should government implement the programme at a faster pace?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DF4DD0-6AC8-4704-AAF6-1C84ABC6FF48}"/>
                </a:ext>
              </a:extLst>
            </p:cNvPr>
            <p:cNvSpPr/>
            <p:nvPr/>
          </p:nvSpPr>
          <p:spPr>
            <a:xfrm>
              <a:off x="6680811" y="1150481"/>
              <a:ext cx="1524000" cy="7086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Do the long term savings outweigh the short term costs?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36A634-CB48-4F7F-B3F3-6E9A586A7242}"/>
                </a:ext>
              </a:extLst>
            </p:cNvPr>
            <p:cNvCxnSpPr>
              <a:stCxn id="16" idx="3"/>
              <a:endCxn id="19" idx="1"/>
            </p:cNvCxnSpPr>
            <p:nvPr/>
          </p:nvCxnSpPr>
          <p:spPr>
            <a:xfrm flipV="1">
              <a:off x="6395230" y="1504785"/>
              <a:ext cx="285581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Decision 24">
              <a:extLst>
                <a:ext uri="{FF2B5EF4-FFF2-40B4-BE49-F238E27FC236}">
                  <a16:creationId xmlns:a16="http://schemas.microsoft.com/office/drawing/2014/main" id="{B95A748F-90CE-477B-96A4-55DE531A8779}"/>
                </a:ext>
              </a:extLst>
            </p:cNvPr>
            <p:cNvSpPr/>
            <p:nvPr/>
          </p:nvSpPr>
          <p:spPr>
            <a:xfrm>
              <a:off x="8413816" y="1150481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lowchart: Decision 26">
              <a:extLst>
                <a:ext uri="{FF2B5EF4-FFF2-40B4-BE49-F238E27FC236}">
                  <a16:creationId xmlns:a16="http://schemas.microsoft.com/office/drawing/2014/main" id="{C904EDB6-85AC-4DEE-8B80-D105EAD671F5}"/>
                </a:ext>
              </a:extLst>
            </p:cNvPr>
            <p:cNvSpPr/>
            <p:nvPr/>
          </p:nvSpPr>
          <p:spPr>
            <a:xfrm>
              <a:off x="8413816" y="1546470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5CF85F-C46E-4F04-9388-2A07E476DE9B}"/>
                </a:ext>
              </a:extLst>
            </p:cNvPr>
            <p:cNvSpPr/>
            <p:nvPr/>
          </p:nvSpPr>
          <p:spPr>
            <a:xfrm>
              <a:off x="6680811" y="1917530"/>
              <a:ext cx="1524000" cy="7086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Do the short-term savings outweigh the long term costs?</a:t>
              </a:r>
            </a:p>
          </p:txBody>
        </p:sp>
        <p:sp>
          <p:nvSpPr>
            <p:cNvPr id="32" name="Flowchart: Decision 31">
              <a:extLst>
                <a:ext uri="{FF2B5EF4-FFF2-40B4-BE49-F238E27FC236}">
                  <a16:creationId xmlns:a16="http://schemas.microsoft.com/office/drawing/2014/main" id="{0B54CD9D-92FA-4395-9A1A-CA3C23AA62D6}"/>
                </a:ext>
              </a:extLst>
            </p:cNvPr>
            <p:cNvSpPr/>
            <p:nvPr/>
          </p:nvSpPr>
          <p:spPr>
            <a:xfrm>
              <a:off x="8413816" y="1974533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lowchart: Decision 33">
              <a:extLst>
                <a:ext uri="{FF2B5EF4-FFF2-40B4-BE49-F238E27FC236}">
                  <a16:creationId xmlns:a16="http://schemas.microsoft.com/office/drawing/2014/main" id="{C38AA4D7-097E-40BA-9FE7-1E99984F6AEB}"/>
                </a:ext>
              </a:extLst>
            </p:cNvPr>
            <p:cNvSpPr/>
            <p:nvPr/>
          </p:nvSpPr>
          <p:spPr>
            <a:xfrm>
              <a:off x="8413816" y="2370522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1EA76BB0-E3B1-44AE-8E5B-D85AD025CC55}"/>
                </a:ext>
              </a:extLst>
            </p:cNvPr>
            <p:cNvCxnSpPr>
              <a:stCxn id="19" idx="3"/>
              <a:endCxn id="25" idx="1"/>
            </p:cNvCxnSpPr>
            <p:nvPr/>
          </p:nvCxnSpPr>
          <p:spPr>
            <a:xfrm flipV="1">
              <a:off x="8204811" y="1319255"/>
              <a:ext cx="209005" cy="18553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C4709A97-75A1-42FA-8F7D-8011A09F383B}"/>
                </a:ext>
              </a:extLst>
            </p:cNvPr>
            <p:cNvCxnSpPr>
              <a:stCxn id="19" idx="3"/>
              <a:endCxn id="27" idx="1"/>
            </p:cNvCxnSpPr>
            <p:nvPr/>
          </p:nvCxnSpPr>
          <p:spPr>
            <a:xfrm>
              <a:off x="8204811" y="1504785"/>
              <a:ext cx="209005" cy="21045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Terminator 41">
              <a:extLst>
                <a:ext uri="{FF2B5EF4-FFF2-40B4-BE49-F238E27FC236}">
                  <a16:creationId xmlns:a16="http://schemas.microsoft.com/office/drawing/2014/main" id="{D8F723BC-45DA-4F74-BF21-EA3883049DA7}"/>
                </a:ext>
              </a:extLst>
            </p:cNvPr>
            <p:cNvSpPr/>
            <p:nvPr/>
          </p:nvSpPr>
          <p:spPr>
            <a:xfrm>
              <a:off x="9430131" y="849209"/>
              <a:ext cx="1524000" cy="510390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Accelerate the implementation of the programme</a:t>
              </a:r>
            </a:p>
          </p:txBody>
        </p:sp>
        <p:sp>
          <p:nvSpPr>
            <p:cNvPr id="43" name="Flowchart: Terminator 42">
              <a:extLst>
                <a:ext uri="{FF2B5EF4-FFF2-40B4-BE49-F238E27FC236}">
                  <a16:creationId xmlns:a16="http://schemas.microsoft.com/office/drawing/2014/main" id="{940665FC-AD82-4960-8228-E34183C0D2BE}"/>
                </a:ext>
              </a:extLst>
            </p:cNvPr>
            <p:cNvSpPr/>
            <p:nvPr/>
          </p:nvSpPr>
          <p:spPr>
            <a:xfrm>
              <a:off x="9439249" y="1485023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50E7705A-D60C-415B-995F-D31FAB0E8B1B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9200608" y="1104404"/>
              <a:ext cx="264764" cy="21485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A1857C-07CA-4E6C-BFC6-CBE9C4BDF1C5}"/>
                </a:ext>
              </a:extLst>
            </p:cNvPr>
            <p:cNvCxnSpPr>
              <a:stCxn id="27" idx="3"/>
              <a:endCxn id="43" idx="1"/>
            </p:cNvCxnSpPr>
            <p:nvPr/>
          </p:nvCxnSpPr>
          <p:spPr>
            <a:xfrm flipV="1">
              <a:off x="9200608" y="1702634"/>
              <a:ext cx="238641" cy="1261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Terminator 57">
              <a:extLst>
                <a:ext uri="{FF2B5EF4-FFF2-40B4-BE49-F238E27FC236}">
                  <a16:creationId xmlns:a16="http://schemas.microsoft.com/office/drawing/2014/main" id="{198FA751-8E3C-407D-964D-ECB4A9A7440B}"/>
                </a:ext>
              </a:extLst>
            </p:cNvPr>
            <p:cNvSpPr/>
            <p:nvPr/>
          </p:nvSpPr>
          <p:spPr>
            <a:xfrm>
              <a:off x="9427107" y="1991027"/>
              <a:ext cx="1524000" cy="510390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Slow down the implementation of the programme</a:t>
              </a:r>
            </a:p>
          </p:txBody>
        </p:sp>
        <p:sp>
          <p:nvSpPr>
            <p:cNvPr id="59" name="Flowchart: Terminator 58">
              <a:extLst>
                <a:ext uri="{FF2B5EF4-FFF2-40B4-BE49-F238E27FC236}">
                  <a16:creationId xmlns:a16="http://schemas.microsoft.com/office/drawing/2014/main" id="{4364EC2B-77C6-412E-BEFB-C08671936C12}"/>
                </a:ext>
              </a:extLst>
            </p:cNvPr>
            <p:cNvSpPr/>
            <p:nvPr/>
          </p:nvSpPr>
          <p:spPr>
            <a:xfrm>
              <a:off x="9439249" y="2567544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ADA6680E-FF77-4EAE-B6FD-780175C877D0}"/>
                </a:ext>
              </a:extLst>
            </p:cNvPr>
            <p:cNvCxnSpPr>
              <a:stCxn id="32" idx="3"/>
            </p:cNvCxnSpPr>
            <p:nvPr/>
          </p:nvCxnSpPr>
          <p:spPr>
            <a:xfrm>
              <a:off x="9200608" y="2143307"/>
              <a:ext cx="261740" cy="10291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38E0A572-6B01-4C5D-BAE6-7A833C478E82}"/>
                </a:ext>
              </a:extLst>
            </p:cNvPr>
            <p:cNvCxnSpPr>
              <a:stCxn id="34" idx="3"/>
              <a:endCxn id="59" idx="1"/>
            </p:cNvCxnSpPr>
            <p:nvPr/>
          </p:nvCxnSpPr>
          <p:spPr>
            <a:xfrm>
              <a:off x="9200608" y="2539296"/>
              <a:ext cx="238641" cy="24585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6B75A0A0-8551-428D-B2BB-B14A3F42163C}"/>
                </a:ext>
              </a:extLst>
            </p:cNvPr>
            <p:cNvCxnSpPr>
              <a:stCxn id="28" idx="3"/>
              <a:endCxn id="32" idx="1"/>
            </p:cNvCxnSpPr>
            <p:nvPr/>
          </p:nvCxnSpPr>
          <p:spPr>
            <a:xfrm flipV="1">
              <a:off x="8204811" y="2143307"/>
              <a:ext cx="209005" cy="128527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3CE63CAD-F413-48A0-B889-86F24638A490}"/>
                </a:ext>
              </a:extLst>
            </p:cNvPr>
            <p:cNvCxnSpPr>
              <a:stCxn id="28" idx="3"/>
              <a:endCxn id="34" idx="1"/>
            </p:cNvCxnSpPr>
            <p:nvPr/>
          </p:nvCxnSpPr>
          <p:spPr>
            <a:xfrm>
              <a:off x="8204811" y="2271834"/>
              <a:ext cx="209005" cy="26746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D6458EC-BC61-46F5-979E-BA822BD27A75}"/>
                </a:ext>
              </a:extLst>
            </p:cNvPr>
            <p:cNvCxnSpPr>
              <a:stCxn id="46" idx="3"/>
              <a:endCxn id="28" idx="1"/>
            </p:cNvCxnSpPr>
            <p:nvPr/>
          </p:nvCxnSpPr>
          <p:spPr>
            <a:xfrm>
              <a:off x="6395691" y="2264248"/>
              <a:ext cx="285120" cy="758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CC9C59-222F-475D-B08F-601E002C6478}"/>
              </a:ext>
            </a:extLst>
          </p:cNvPr>
          <p:cNvGrpSpPr/>
          <p:nvPr/>
        </p:nvGrpSpPr>
        <p:grpSpPr>
          <a:xfrm>
            <a:off x="2078718" y="4948951"/>
            <a:ext cx="7954507" cy="1762446"/>
            <a:chOff x="2078718" y="4948951"/>
            <a:chExt cx="7954507" cy="176244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EAD8DFE-10B2-4AF9-9F52-A4DA5B2FE650}"/>
                </a:ext>
              </a:extLst>
            </p:cNvPr>
            <p:cNvSpPr/>
            <p:nvPr/>
          </p:nvSpPr>
          <p:spPr>
            <a:xfrm>
              <a:off x="2078718" y="5314609"/>
              <a:ext cx="1337883" cy="822767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programme consistently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overspending or underspending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9FED3F05-F5C8-477D-9FAB-3134A3132822}"/>
                </a:ext>
              </a:extLst>
            </p:cNvPr>
            <p:cNvSpPr/>
            <p:nvPr/>
          </p:nvSpPr>
          <p:spPr>
            <a:xfrm>
              <a:off x="3695397" y="5337487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Decision 100">
              <a:extLst>
                <a:ext uri="{FF2B5EF4-FFF2-40B4-BE49-F238E27FC236}">
                  <a16:creationId xmlns:a16="http://schemas.microsoft.com/office/drawing/2014/main" id="{5A5B0399-30A7-4824-A614-AE4A6F93AC2C}"/>
                </a:ext>
              </a:extLst>
            </p:cNvPr>
            <p:cNvSpPr/>
            <p:nvPr/>
          </p:nvSpPr>
          <p:spPr>
            <a:xfrm>
              <a:off x="3695397" y="5762966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B922D9EA-85E8-43CA-A271-8B94BCD2FFE2}"/>
                </a:ext>
              </a:extLst>
            </p:cNvPr>
            <p:cNvCxnSpPr>
              <a:cxnSpLocks/>
              <a:stCxn id="95" idx="3"/>
              <a:endCxn id="99" idx="1"/>
            </p:cNvCxnSpPr>
            <p:nvPr/>
          </p:nvCxnSpPr>
          <p:spPr>
            <a:xfrm flipV="1">
              <a:off x="3416601" y="5506261"/>
              <a:ext cx="278796" cy="21973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3298673-4E13-48ED-A096-044174D11C71}"/>
                </a:ext>
              </a:extLst>
            </p:cNvPr>
            <p:cNvSpPr/>
            <p:nvPr/>
          </p:nvSpPr>
          <p:spPr>
            <a:xfrm>
              <a:off x="4871230" y="5261905"/>
              <a:ext cx="1524000" cy="4887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Investigate the root cause of over/underspending</a:t>
              </a:r>
            </a:p>
          </p:txBody>
        </p:sp>
        <p:cxnSp>
          <p:nvCxnSpPr>
            <p:cNvPr id="111" name="Connector: Elbow 110">
              <a:extLst>
                <a:ext uri="{FF2B5EF4-FFF2-40B4-BE49-F238E27FC236}">
                  <a16:creationId xmlns:a16="http://schemas.microsoft.com/office/drawing/2014/main" id="{906137F3-5FAC-4611-AFFC-F27AA3AB1E22}"/>
                </a:ext>
              </a:extLst>
            </p:cNvPr>
            <p:cNvCxnSpPr>
              <a:cxnSpLocks/>
              <a:stCxn id="99" idx="3"/>
              <a:endCxn id="105" idx="1"/>
            </p:cNvCxnSpPr>
            <p:nvPr/>
          </p:nvCxnSpPr>
          <p:spPr>
            <a:xfrm flipV="1">
              <a:off x="4482189" y="5506260"/>
              <a:ext cx="389041" cy="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Terminator 114">
              <a:extLst>
                <a:ext uri="{FF2B5EF4-FFF2-40B4-BE49-F238E27FC236}">
                  <a16:creationId xmlns:a16="http://schemas.microsoft.com/office/drawing/2014/main" id="{6A7B86C8-B92E-472A-A39E-57CD3E7728C3}"/>
                </a:ext>
              </a:extLst>
            </p:cNvPr>
            <p:cNvSpPr/>
            <p:nvPr/>
          </p:nvSpPr>
          <p:spPr>
            <a:xfrm>
              <a:off x="4885509" y="6130967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Do nothing</a:t>
              </a:r>
            </a:p>
          </p:txBody>
        </p:sp>
        <p:cxnSp>
          <p:nvCxnSpPr>
            <p:cNvPr id="117" name="Connector: Elbow 116">
              <a:extLst>
                <a:ext uri="{FF2B5EF4-FFF2-40B4-BE49-F238E27FC236}">
                  <a16:creationId xmlns:a16="http://schemas.microsoft.com/office/drawing/2014/main" id="{C79BBDAB-F8DA-416E-8C16-E01806B1863E}"/>
                </a:ext>
              </a:extLst>
            </p:cNvPr>
            <p:cNvCxnSpPr>
              <a:cxnSpLocks/>
              <a:stCxn id="101" idx="2"/>
              <a:endCxn id="115" idx="1"/>
            </p:cNvCxnSpPr>
            <p:nvPr/>
          </p:nvCxnSpPr>
          <p:spPr>
            <a:xfrm rot="16200000" flipH="1">
              <a:off x="4363119" y="5826187"/>
              <a:ext cx="248065" cy="796716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lowchart: Decision 89">
              <a:extLst>
                <a:ext uri="{FF2B5EF4-FFF2-40B4-BE49-F238E27FC236}">
                  <a16:creationId xmlns:a16="http://schemas.microsoft.com/office/drawing/2014/main" id="{7378F928-8DEE-4C96-8A39-C3BF0CF4C70E}"/>
                </a:ext>
              </a:extLst>
            </p:cNvPr>
            <p:cNvSpPr/>
            <p:nvPr/>
          </p:nvSpPr>
          <p:spPr>
            <a:xfrm>
              <a:off x="6835883" y="5208845"/>
              <a:ext cx="1368928" cy="620021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Based on the root cause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lowchart: Terminator 90">
              <a:extLst>
                <a:ext uri="{FF2B5EF4-FFF2-40B4-BE49-F238E27FC236}">
                  <a16:creationId xmlns:a16="http://schemas.microsoft.com/office/drawing/2014/main" id="{0FFDAB94-29EC-4A49-8AE8-3DB5DEF3693D}"/>
                </a:ext>
              </a:extLst>
            </p:cNvPr>
            <p:cNvSpPr/>
            <p:nvPr/>
          </p:nvSpPr>
          <p:spPr>
            <a:xfrm>
              <a:off x="8509225" y="4948951"/>
              <a:ext cx="1524000" cy="549438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Amend the budget to reflect the true cost of the programme</a:t>
              </a:r>
            </a:p>
          </p:txBody>
        </p:sp>
        <p:sp>
          <p:nvSpPr>
            <p:cNvPr id="92" name="Flowchart: Terminator 91">
              <a:extLst>
                <a:ext uri="{FF2B5EF4-FFF2-40B4-BE49-F238E27FC236}">
                  <a16:creationId xmlns:a16="http://schemas.microsoft.com/office/drawing/2014/main" id="{09D5A091-6318-4721-AA18-1C355561CE9B}"/>
                </a:ext>
              </a:extLst>
            </p:cNvPr>
            <p:cNvSpPr/>
            <p:nvPr/>
          </p:nvSpPr>
          <p:spPr>
            <a:xfrm>
              <a:off x="8509225" y="5607152"/>
              <a:ext cx="1524000" cy="493360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Create performance-based allocations</a:t>
              </a:r>
            </a:p>
          </p:txBody>
        </p:sp>
        <p:sp>
          <p:nvSpPr>
            <p:cNvPr id="93" name="Flowchart: Terminator 92">
              <a:extLst>
                <a:ext uri="{FF2B5EF4-FFF2-40B4-BE49-F238E27FC236}">
                  <a16:creationId xmlns:a16="http://schemas.microsoft.com/office/drawing/2014/main" id="{2C7F3BDE-F5E5-4677-BB48-7DA74D769697}"/>
                </a:ext>
              </a:extLst>
            </p:cNvPr>
            <p:cNvSpPr/>
            <p:nvPr/>
          </p:nvSpPr>
          <p:spPr>
            <a:xfrm>
              <a:off x="8509225" y="6218037"/>
              <a:ext cx="1524000" cy="493360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Change the conditional grant framework</a:t>
              </a:r>
            </a:p>
          </p:txBody>
        </p: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7B12D091-EBB1-4767-927D-391C6052D641}"/>
                </a:ext>
              </a:extLst>
            </p:cNvPr>
            <p:cNvCxnSpPr>
              <a:stCxn id="90" idx="3"/>
            </p:cNvCxnSpPr>
            <p:nvPr/>
          </p:nvCxnSpPr>
          <p:spPr>
            <a:xfrm flipV="1">
              <a:off x="8204811" y="5223670"/>
              <a:ext cx="339655" cy="295186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B62E6C72-A2C7-4E72-B1AC-3C25389070E5}"/>
                </a:ext>
              </a:extLst>
            </p:cNvPr>
            <p:cNvCxnSpPr>
              <a:stCxn id="90" idx="3"/>
            </p:cNvCxnSpPr>
            <p:nvPr/>
          </p:nvCxnSpPr>
          <p:spPr>
            <a:xfrm>
              <a:off x="8204811" y="5518856"/>
              <a:ext cx="339655" cy="334976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E03735EF-8BE9-4DDB-8266-25692DF2515B}"/>
                </a:ext>
              </a:extLst>
            </p:cNvPr>
            <p:cNvCxnSpPr>
              <a:stCxn id="90" idx="3"/>
            </p:cNvCxnSpPr>
            <p:nvPr/>
          </p:nvCxnSpPr>
          <p:spPr>
            <a:xfrm>
              <a:off x="8204811" y="5518856"/>
              <a:ext cx="339655" cy="94586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6BCBC9DC-0A6F-4DDD-A92A-57448EAED83A}"/>
                </a:ext>
              </a:extLst>
            </p:cNvPr>
            <p:cNvCxnSpPr>
              <a:cxnSpLocks/>
              <a:stCxn id="95" idx="3"/>
              <a:endCxn id="101" idx="1"/>
            </p:cNvCxnSpPr>
            <p:nvPr/>
          </p:nvCxnSpPr>
          <p:spPr>
            <a:xfrm>
              <a:off x="3416601" y="5725993"/>
              <a:ext cx="278796" cy="205747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328A569-C680-43B4-938B-86A334A4DD26}"/>
                </a:ext>
              </a:extLst>
            </p:cNvPr>
            <p:cNvCxnSpPr>
              <a:stCxn id="105" idx="3"/>
              <a:endCxn id="90" idx="1"/>
            </p:cNvCxnSpPr>
            <p:nvPr/>
          </p:nvCxnSpPr>
          <p:spPr>
            <a:xfrm>
              <a:off x="6395230" y="5506260"/>
              <a:ext cx="440653" cy="1259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5B4CE-8634-44AE-B0EE-8899EBC3E0E8}"/>
              </a:ext>
            </a:extLst>
          </p:cNvPr>
          <p:cNvGrpSpPr/>
          <p:nvPr/>
        </p:nvGrpSpPr>
        <p:grpSpPr>
          <a:xfrm>
            <a:off x="2084254" y="2942117"/>
            <a:ext cx="10094378" cy="2039126"/>
            <a:chOff x="2084254" y="2942117"/>
            <a:chExt cx="10094378" cy="20391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07D8B2-D8B0-4C84-BDFC-E959F4EECB1F}"/>
                </a:ext>
              </a:extLst>
            </p:cNvPr>
            <p:cNvSpPr/>
            <p:nvPr/>
          </p:nvSpPr>
          <p:spPr>
            <a:xfrm>
              <a:off x="2084254" y="3114069"/>
              <a:ext cx="1337883" cy="822767"/>
            </a:xfrm>
            <a:prstGeom prst="rect">
              <a:avLst/>
            </a:prstGeom>
            <a:solidFill>
              <a:srgbClr val="D3B05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Are we using the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right and affordable technology 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to deliver?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B2877A9B-251B-4536-AA33-A9B938B8FCCF}"/>
                </a:ext>
              </a:extLst>
            </p:cNvPr>
            <p:cNvSpPr/>
            <p:nvPr/>
          </p:nvSpPr>
          <p:spPr>
            <a:xfrm>
              <a:off x="3689416" y="3187905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lowchart: Decision 25">
              <a:extLst>
                <a:ext uri="{FF2B5EF4-FFF2-40B4-BE49-F238E27FC236}">
                  <a16:creationId xmlns:a16="http://schemas.microsoft.com/office/drawing/2014/main" id="{12224596-6AB8-4638-81A9-7114160BD8A6}"/>
                </a:ext>
              </a:extLst>
            </p:cNvPr>
            <p:cNvSpPr/>
            <p:nvPr/>
          </p:nvSpPr>
          <p:spPr>
            <a:xfrm>
              <a:off x="3685062" y="3710133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A74686CE-A107-42F5-9418-D44637298A0F}"/>
                </a:ext>
              </a:extLst>
            </p:cNvPr>
            <p:cNvCxnSpPr>
              <a:cxnSpLocks/>
              <a:stCxn id="15" idx="3"/>
              <a:endCxn id="24" idx="1"/>
            </p:cNvCxnSpPr>
            <p:nvPr/>
          </p:nvCxnSpPr>
          <p:spPr>
            <a:xfrm flipV="1">
              <a:off x="3422137" y="3356679"/>
              <a:ext cx="267279" cy="168774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75387AF2-4695-4C54-A5C7-BE0F2FC2CC1E}"/>
                </a:ext>
              </a:extLst>
            </p:cNvPr>
            <p:cNvCxnSpPr>
              <a:cxnSpLocks/>
              <a:stCxn id="15" idx="3"/>
              <a:endCxn id="26" idx="1"/>
            </p:cNvCxnSpPr>
            <p:nvPr/>
          </p:nvCxnSpPr>
          <p:spPr>
            <a:xfrm>
              <a:off x="3422137" y="3525453"/>
              <a:ext cx="262925" cy="353454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lowchart: Terminator 43">
              <a:extLst>
                <a:ext uri="{FF2B5EF4-FFF2-40B4-BE49-F238E27FC236}">
                  <a16:creationId xmlns:a16="http://schemas.microsoft.com/office/drawing/2014/main" id="{EB6236FE-3767-471C-BFDB-07DA87120911}"/>
                </a:ext>
              </a:extLst>
            </p:cNvPr>
            <p:cNvSpPr/>
            <p:nvPr/>
          </p:nvSpPr>
          <p:spPr>
            <a:xfrm>
              <a:off x="4910300" y="2942117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07723D-DC4A-4D56-A792-06A96DA04F3D}"/>
                </a:ext>
              </a:extLst>
            </p:cNvPr>
            <p:cNvSpPr/>
            <p:nvPr/>
          </p:nvSpPr>
          <p:spPr>
            <a:xfrm>
              <a:off x="4885509" y="3689801"/>
              <a:ext cx="1524000" cy="7086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new technology more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cost effective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 than traditional one used?</a:t>
              </a: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6688A3D1-80C2-4454-B0CE-556D59F34B3B}"/>
                </a:ext>
              </a:extLst>
            </p:cNvPr>
            <p:cNvCxnSpPr>
              <a:cxnSpLocks/>
              <a:stCxn id="26" idx="3"/>
              <a:endCxn id="45" idx="1"/>
            </p:cNvCxnSpPr>
            <p:nvPr/>
          </p:nvCxnSpPr>
          <p:spPr>
            <a:xfrm>
              <a:off x="4471854" y="3878907"/>
              <a:ext cx="413655" cy="165198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5D637073-B120-467E-922C-20E992BFD573}"/>
                </a:ext>
              </a:extLst>
            </p:cNvPr>
            <p:cNvCxnSpPr>
              <a:cxnSpLocks/>
              <a:stCxn id="24" idx="3"/>
              <a:endCxn id="44" idx="1"/>
            </p:cNvCxnSpPr>
            <p:nvPr/>
          </p:nvCxnSpPr>
          <p:spPr>
            <a:xfrm flipV="1">
              <a:off x="4476208" y="3159728"/>
              <a:ext cx="434092" cy="19695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lowchart: Decision 60">
              <a:extLst>
                <a:ext uri="{FF2B5EF4-FFF2-40B4-BE49-F238E27FC236}">
                  <a16:creationId xmlns:a16="http://schemas.microsoft.com/office/drawing/2014/main" id="{3E32EBFB-49A2-433F-AA3F-53B7B2F58C78}"/>
                </a:ext>
              </a:extLst>
            </p:cNvPr>
            <p:cNvSpPr/>
            <p:nvPr/>
          </p:nvSpPr>
          <p:spPr>
            <a:xfrm>
              <a:off x="6680811" y="3689801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lowchart: Decision 62">
              <a:extLst>
                <a:ext uri="{FF2B5EF4-FFF2-40B4-BE49-F238E27FC236}">
                  <a16:creationId xmlns:a16="http://schemas.microsoft.com/office/drawing/2014/main" id="{088DF7AB-2750-4680-A200-5C5D92F0C095}"/>
                </a:ext>
              </a:extLst>
            </p:cNvPr>
            <p:cNvSpPr/>
            <p:nvPr/>
          </p:nvSpPr>
          <p:spPr>
            <a:xfrm>
              <a:off x="6680811" y="4085790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0A35B307-3292-48C7-9CD8-4ACF57953609}"/>
                </a:ext>
              </a:extLst>
            </p:cNvPr>
            <p:cNvCxnSpPr>
              <a:cxnSpLocks/>
              <a:stCxn id="45" idx="3"/>
              <a:endCxn id="61" idx="1"/>
            </p:cNvCxnSpPr>
            <p:nvPr/>
          </p:nvCxnSpPr>
          <p:spPr>
            <a:xfrm flipV="1">
              <a:off x="6409509" y="3858575"/>
              <a:ext cx="271302" cy="18553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10C0C8EA-3A70-47E7-8691-D2D638DBE1D7}"/>
                </a:ext>
              </a:extLst>
            </p:cNvPr>
            <p:cNvCxnSpPr>
              <a:cxnSpLocks/>
              <a:stCxn id="45" idx="3"/>
              <a:endCxn id="63" idx="1"/>
            </p:cNvCxnSpPr>
            <p:nvPr/>
          </p:nvCxnSpPr>
          <p:spPr>
            <a:xfrm>
              <a:off x="6409509" y="4044105"/>
              <a:ext cx="271302" cy="21045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lowchart: Terminator 68">
              <a:extLst>
                <a:ext uri="{FF2B5EF4-FFF2-40B4-BE49-F238E27FC236}">
                  <a16:creationId xmlns:a16="http://schemas.microsoft.com/office/drawing/2014/main" id="{F36B5767-E5FD-4A49-94A3-6956EFBDCDCA}"/>
                </a:ext>
              </a:extLst>
            </p:cNvPr>
            <p:cNvSpPr/>
            <p:nvPr/>
          </p:nvSpPr>
          <p:spPr>
            <a:xfrm>
              <a:off x="7782466" y="4036952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18184F2-83FF-458E-8625-4635726691A2}"/>
                </a:ext>
              </a:extLst>
            </p:cNvPr>
            <p:cNvSpPr/>
            <p:nvPr/>
          </p:nvSpPr>
          <p:spPr>
            <a:xfrm>
              <a:off x="7782466" y="3328692"/>
              <a:ext cx="1524000" cy="6252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new technology </a:t>
              </a:r>
              <a:r>
                <a:rPr lang="en-Z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affordable</a:t>
              </a:r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 to set up and maintain over the long term?</a:t>
              </a:r>
            </a:p>
          </p:txBody>
        </p: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894A3E64-BADE-4340-9584-C08130973613}"/>
                </a:ext>
              </a:extLst>
            </p:cNvPr>
            <p:cNvCxnSpPr>
              <a:cxnSpLocks/>
              <a:stCxn id="61" idx="3"/>
              <a:endCxn id="71" idx="1"/>
            </p:cNvCxnSpPr>
            <p:nvPr/>
          </p:nvCxnSpPr>
          <p:spPr>
            <a:xfrm flipV="1">
              <a:off x="7467603" y="3641296"/>
              <a:ext cx="314863" cy="21727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A35C71-A325-4DCA-9063-6C54189CC022}"/>
                </a:ext>
              </a:extLst>
            </p:cNvPr>
            <p:cNvCxnSpPr>
              <a:stCxn id="63" idx="3"/>
              <a:endCxn id="69" idx="1"/>
            </p:cNvCxnSpPr>
            <p:nvPr/>
          </p:nvCxnSpPr>
          <p:spPr>
            <a:xfrm flipV="1">
              <a:off x="7467603" y="4254563"/>
              <a:ext cx="314863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D92E087C-D40E-466E-8FFE-6A143D5CBB18}"/>
                </a:ext>
              </a:extLst>
            </p:cNvPr>
            <p:cNvSpPr/>
            <p:nvPr/>
          </p:nvSpPr>
          <p:spPr>
            <a:xfrm>
              <a:off x="9639366" y="3296963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Decision 6">
              <a:extLst>
                <a:ext uri="{FF2B5EF4-FFF2-40B4-BE49-F238E27FC236}">
                  <a16:creationId xmlns:a16="http://schemas.microsoft.com/office/drawing/2014/main" id="{351D5FBB-E491-4927-9FE5-D914A5FE81E6}"/>
                </a:ext>
              </a:extLst>
            </p:cNvPr>
            <p:cNvSpPr/>
            <p:nvPr/>
          </p:nvSpPr>
          <p:spPr>
            <a:xfrm>
              <a:off x="9639366" y="3972874"/>
              <a:ext cx="786792" cy="3375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B6D36906-C2E7-4FFD-A7F6-9EDC8DDC69D2}"/>
                </a:ext>
              </a:extLst>
            </p:cNvPr>
            <p:cNvCxnSpPr>
              <a:stCxn id="71" idx="3"/>
              <a:endCxn id="6" idx="1"/>
            </p:cNvCxnSpPr>
            <p:nvPr/>
          </p:nvCxnSpPr>
          <p:spPr>
            <a:xfrm flipV="1">
              <a:off x="9306466" y="3465737"/>
              <a:ext cx="332900" cy="17555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FF7FFAF-1F35-4850-9C90-8F32CCFAD821}"/>
                </a:ext>
              </a:extLst>
            </p:cNvPr>
            <p:cNvCxnSpPr>
              <a:stCxn id="71" idx="3"/>
              <a:endCxn id="7" idx="1"/>
            </p:cNvCxnSpPr>
            <p:nvPr/>
          </p:nvCxnSpPr>
          <p:spPr>
            <a:xfrm>
              <a:off x="9306466" y="3641296"/>
              <a:ext cx="332900" cy="50035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9FAD7538-1E51-4943-8D3C-1FAAEB7F4881}"/>
                </a:ext>
              </a:extLst>
            </p:cNvPr>
            <p:cNvSpPr/>
            <p:nvPr/>
          </p:nvSpPr>
          <p:spPr>
            <a:xfrm>
              <a:off x="10619391" y="3252075"/>
              <a:ext cx="1524000" cy="423969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Introduce </a:t>
              </a:r>
              <a:r>
                <a:rPr lang="en-ZA" sz="1000">
                  <a:latin typeface="Arial" panose="020B0604020202020204" pitchFamily="34" charset="0"/>
                  <a:cs typeface="Arial" panose="020B0604020202020204" pitchFamily="34" charset="0"/>
                </a:rPr>
                <a:t>new technology</a:t>
              </a:r>
              <a:endParaRPr lang="en-ZA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94340C6D-30B5-4ED3-A168-FE63BD42FEBC}"/>
                </a:ext>
              </a:extLst>
            </p:cNvPr>
            <p:cNvSpPr/>
            <p:nvPr/>
          </p:nvSpPr>
          <p:spPr>
            <a:xfrm>
              <a:off x="10632759" y="3852701"/>
              <a:ext cx="1524000" cy="654538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Revise the specifications for the technology or scope of the project</a:t>
              </a:r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D57AE63C-920F-40DE-BE01-2C0E4FBE495A}"/>
                </a:ext>
              </a:extLst>
            </p:cNvPr>
            <p:cNvSpPr/>
            <p:nvPr/>
          </p:nvSpPr>
          <p:spPr>
            <a:xfrm>
              <a:off x="10654632" y="4546021"/>
              <a:ext cx="1524000" cy="435222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Keep the programme as it is.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AD46444-A933-4938-8332-B09A2D0EDEFF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10426158" y="3464060"/>
              <a:ext cx="228474" cy="167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780C8FBD-AF19-47E2-A2AB-18AD354E1871}"/>
                </a:ext>
              </a:extLst>
            </p:cNvPr>
            <p:cNvCxnSpPr>
              <a:cxnSpLocks/>
              <a:stCxn id="7" idx="3"/>
              <a:endCxn id="18" idx="1"/>
            </p:cNvCxnSpPr>
            <p:nvPr/>
          </p:nvCxnSpPr>
          <p:spPr>
            <a:xfrm>
              <a:off x="10426158" y="4141648"/>
              <a:ext cx="206601" cy="3832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AF0F1301-C921-49D4-BB81-CA90D5802346}"/>
                </a:ext>
              </a:extLst>
            </p:cNvPr>
            <p:cNvCxnSpPr>
              <a:cxnSpLocks/>
              <a:stCxn id="7" idx="3"/>
              <a:endCxn id="20" idx="1"/>
            </p:cNvCxnSpPr>
            <p:nvPr/>
          </p:nvCxnSpPr>
          <p:spPr>
            <a:xfrm>
              <a:off x="10426158" y="4141648"/>
              <a:ext cx="228474" cy="62198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571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F15-084A-4A9B-897A-4AD599C0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>
                    <a:lumMod val="50000"/>
                  </a:schemeClr>
                </a:solidFill>
              </a:rPr>
              <a:t>How decision trees can help you to take action?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F2E4C-D269-450E-8186-7A55C32C2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13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93C49-D013-4BEA-A6D4-B0A39D49BA7C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4A6CB4-7121-4D44-9D27-66C4F94D4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44" y="1034072"/>
            <a:ext cx="10528512" cy="3761663"/>
          </a:xfrm>
        </p:spPr>
        <p:txBody>
          <a:bodyPr/>
          <a:lstStyle/>
          <a:p>
            <a:r>
              <a:rPr lang="en-ZA" dirty="0"/>
              <a:t>Having considered the range of intervention choices using the decision trees, now consider the actions you can take as a Treasury official. </a:t>
            </a:r>
          </a:p>
          <a:p>
            <a:endParaRPr lang="en-ZA" sz="1800" dirty="0"/>
          </a:p>
          <a:p>
            <a:r>
              <a:rPr lang="en-ZA" dirty="0"/>
              <a:t>There are a range of PFM reforms that NT needs to pursue that are not linked to a specific programme, like revising the SCM regulations, or ensuring better design of budget programmes and revising the virement regulations.</a:t>
            </a:r>
          </a:p>
          <a:p>
            <a:endParaRPr lang="en-ZA" sz="1800" dirty="0"/>
          </a:p>
          <a:p>
            <a:r>
              <a:rPr lang="en-ZA" dirty="0"/>
              <a:t>But, there are also programme-specific actions which may be required to improve the efficiency and cost-effectiveness of the programme.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4E339-8BBE-431D-9852-768DB14DA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76345-E14E-4EF1-920F-321359F0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Actioning findings from spending review</a:t>
            </a:r>
          </a:p>
        </p:txBody>
      </p:sp>
    </p:spTree>
    <p:extLst>
      <p:ext uri="{BB962C8B-B14F-4D97-AF65-F5344CB8AC3E}">
        <p14:creationId xmlns:p14="http://schemas.microsoft.com/office/powerpoint/2010/main" val="2048058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BC6AA-E17B-45CD-BD41-B5AB5C524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7535" y="6322166"/>
            <a:ext cx="692458" cy="357891"/>
          </a:xfrm>
        </p:spPr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DB0F0-7A0F-46A6-8E8A-5785AC9BD096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0DBDF53-E5A0-4519-83B9-930BF196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5" y="122375"/>
            <a:ext cx="11004359" cy="704481"/>
          </a:xfrm>
        </p:spPr>
        <p:txBody>
          <a:bodyPr/>
          <a:lstStyle/>
          <a:p>
            <a:r>
              <a:rPr lang="en-ZA" dirty="0"/>
              <a:t>Improvements/reforms that emerge from spending reviews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466C4-69F9-400E-8877-CA102258F5B9}"/>
              </a:ext>
            </a:extLst>
          </p:cNvPr>
          <p:cNvSpPr/>
          <p:nvPr/>
        </p:nvSpPr>
        <p:spPr>
          <a:xfrm>
            <a:off x="518256" y="5224501"/>
            <a:ext cx="3357552" cy="8624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Policy and legislative changes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0D429-3E0D-4590-906B-015DD9530AFE}"/>
              </a:ext>
            </a:extLst>
          </p:cNvPr>
          <p:cNvSpPr/>
          <p:nvPr/>
        </p:nvSpPr>
        <p:spPr>
          <a:xfrm>
            <a:off x="518256" y="2148793"/>
            <a:ext cx="3357552" cy="862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Process changes and improvements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71657-5BA6-4AB0-89F3-7B0EECB4F527}"/>
              </a:ext>
            </a:extLst>
          </p:cNvPr>
          <p:cNvSpPr/>
          <p:nvPr/>
        </p:nvSpPr>
        <p:spPr>
          <a:xfrm>
            <a:off x="518256" y="3174029"/>
            <a:ext cx="3357552" cy="862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Institutional streamlining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D8931-F901-41E8-8F5A-2479A4AC1CDA}"/>
              </a:ext>
            </a:extLst>
          </p:cNvPr>
          <p:cNvSpPr/>
          <p:nvPr/>
        </p:nvSpPr>
        <p:spPr>
          <a:xfrm>
            <a:off x="518256" y="4199265"/>
            <a:ext cx="3357552" cy="862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Personnel optimisation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B7E5B-308C-4BDE-8DEB-B2136CA38826}"/>
              </a:ext>
            </a:extLst>
          </p:cNvPr>
          <p:cNvGrpSpPr/>
          <p:nvPr/>
        </p:nvGrpSpPr>
        <p:grpSpPr>
          <a:xfrm>
            <a:off x="518256" y="1320816"/>
            <a:ext cx="11109171" cy="827977"/>
            <a:chOff x="518256" y="1198439"/>
            <a:chExt cx="11109171" cy="82797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3317EE1-2009-45CE-B187-2B5F50E60307}"/>
                </a:ext>
              </a:extLst>
            </p:cNvPr>
            <p:cNvSpPr/>
            <p:nvPr/>
          </p:nvSpPr>
          <p:spPr>
            <a:xfrm>
              <a:off x="518256" y="1572605"/>
              <a:ext cx="11109171" cy="453811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9DD44F-B952-4F21-95C0-E38B40DF0726}"/>
                </a:ext>
              </a:extLst>
            </p:cNvPr>
            <p:cNvSpPr txBox="1"/>
            <p:nvPr/>
          </p:nvSpPr>
          <p:spPr>
            <a:xfrm>
              <a:off x="4844505" y="1198439"/>
              <a:ext cx="10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chemeClr val="bg1">
                      <a:lumMod val="50000"/>
                    </a:schemeClr>
                  </a:solidFill>
                </a:rPr>
                <a:t>Year 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A116-5878-4B0C-BE57-BDE1EB584D18}"/>
                </a:ext>
              </a:extLst>
            </p:cNvPr>
            <p:cNvSpPr txBox="1"/>
            <p:nvPr/>
          </p:nvSpPr>
          <p:spPr>
            <a:xfrm>
              <a:off x="7166579" y="1198439"/>
              <a:ext cx="10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chemeClr val="bg1">
                      <a:lumMod val="50000"/>
                    </a:schemeClr>
                  </a:solidFill>
                </a:rPr>
                <a:t>Year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F429CF-DEFC-4348-9D98-38F4A66774A5}"/>
                </a:ext>
              </a:extLst>
            </p:cNvPr>
            <p:cNvSpPr txBox="1"/>
            <p:nvPr/>
          </p:nvSpPr>
          <p:spPr>
            <a:xfrm>
              <a:off x="9662641" y="1239743"/>
              <a:ext cx="10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chemeClr val="bg1">
                      <a:lumMod val="50000"/>
                    </a:schemeClr>
                  </a:solidFill>
                </a:rPr>
                <a:t>Year 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4C9AAB3-8036-4F84-905B-87501449E7B3}"/>
              </a:ext>
            </a:extLst>
          </p:cNvPr>
          <p:cNvSpPr txBox="1"/>
          <p:nvPr/>
        </p:nvSpPr>
        <p:spPr>
          <a:xfrm>
            <a:off x="5798127" y="989646"/>
            <a:ext cx="33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accent5"/>
                </a:solidFill>
              </a:rPr>
              <a:t>MTEF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CC02F62-C250-4AF6-9134-32337B59DE5B}"/>
              </a:ext>
            </a:extLst>
          </p:cNvPr>
          <p:cNvSpPr/>
          <p:nvPr/>
        </p:nvSpPr>
        <p:spPr>
          <a:xfrm>
            <a:off x="4119351" y="2391255"/>
            <a:ext cx="1785028" cy="45381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C77B746-4B95-44A8-A44A-ED700862FAEE}"/>
              </a:ext>
            </a:extLst>
          </p:cNvPr>
          <p:cNvSpPr/>
          <p:nvPr/>
        </p:nvSpPr>
        <p:spPr>
          <a:xfrm>
            <a:off x="4119351" y="3429000"/>
            <a:ext cx="4107102" cy="45381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03D9386-A452-4AA1-B9CC-CFE3E4A3E94F}"/>
              </a:ext>
            </a:extLst>
          </p:cNvPr>
          <p:cNvSpPr/>
          <p:nvPr/>
        </p:nvSpPr>
        <p:spPr>
          <a:xfrm>
            <a:off x="4119351" y="4403582"/>
            <a:ext cx="4107102" cy="4538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D360D92-E2ED-4AC1-AA51-B4EED5E0FF6D}"/>
              </a:ext>
            </a:extLst>
          </p:cNvPr>
          <p:cNvSpPr/>
          <p:nvPr/>
        </p:nvSpPr>
        <p:spPr>
          <a:xfrm>
            <a:off x="4119351" y="5428818"/>
            <a:ext cx="6884622" cy="45381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0">
                <a:schemeClr val="accent5">
                  <a:shade val="67500"/>
                  <a:satMod val="115000"/>
                </a:schemeClr>
              </a:gs>
              <a:gs pos="7000">
                <a:schemeClr val="accent5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E97594D-4407-4907-B4F3-96763A069DB6}"/>
              </a:ext>
            </a:extLst>
          </p:cNvPr>
          <p:cNvSpPr/>
          <p:nvPr/>
        </p:nvSpPr>
        <p:spPr>
          <a:xfrm>
            <a:off x="4050081" y="5399020"/>
            <a:ext cx="4176372" cy="483609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87931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53EC08-2603-4D02-93A1-466D25F9A949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1140629"/>
            <a:ext cx="10703762" cy="805583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</a:t>
            </a:r>
            <a:r>
              <a:rPr lang="en-Z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target group of beneficiaries needs to be defined in more detail. 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5408DB-C5A1-46FD-81BA-98B46048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70590"/>
            <a:ext cx="10528512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69535"/>
              </p:ext>
            </p:extLst>
          </p:nvPr>
        </p:nvGraphicFramePr>
        <p:xfrm>
          <a:off x="824253" y="1946212"/>
          <a:ext cx="1070376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346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899278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46139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with departments to influence the scope of the programme and qualifying criteria for beneficiaries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the equitable sharing process to emphasise particular services/groups of beneficiaries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the conditional grant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the policy framework and eligibility criteria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Forecast demand for programme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costed estimates of implementation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Issue guidelines or directives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templates, reporting requirements and M&amp;E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1F5980-CAD4-4388-81B9-CF20456C3735}"/>
              </a:ext>
            </a:extLst>
          </p:cNvPr>
          <p:cNvSpPr/>
          <p:nvPr/>
        </p:nvSpPr>
        <p:spPr>
          <a:xfrm>
            <a:off x="10139680" y="-23023"/>
            <a:ext cx="2052320" cy="972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Policy and legislative changes</a:t>
            </a:r>
          </a:p>
        </p:txBody>
      </p:sp>
    </p:spTree>
    <p:extLst>
      <p:ext uri="{BB962C8B-B14F-4D97-AF65-F5344CB8AC3E}">
        <p14:creationId xmlns:p14="http://schemas.microsoft.com/office/powerpoint/2010/main" val="31328164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363945-7399-4E3C-8AAC-073D8554249E}"/>
              </a:ext>
            </a:extLst>
          </p:cNvPr>
          <p:cNvSpPr/>
          <p:nvPr/>
        </p:nvSpPr>
        <p:spPr>
          <a:xfrm>
            <a:off x="0" y="9727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0A9698-CA0F-4709-A9FE-DD7EF7A70361}"/>
              </a:ext>
            </a:extLst>
          </p:cNvPr>
          <p:cNvSpPr/>
          <p:nvPr/>
        </p:nvSpPr>
        <p:spPr>
          <a:xfrm>
            <a:off x="10139680" y="-23023"/>
            <a:ext cx="2052320" cy="972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Policy and legislative changes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62" y="1207690"/>
            <a:ext cx="10879013" cy="774264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</a:t>
            </a:r>
            <a:r>
              <a:rPr lang="en-Z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is delivering a service that should be delivered by the private sector.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5408DB-C5A1-46FD-81BA-98B46048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9102067" cy="642278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78963"/>
              </p:ext>
            </p:extLst>
          </p:nvPr>
        </p:nvGraphicFramePr>
        <p:xfrm>
          <a:off x="664363" y="2270626"/>
          <a:ext cx="108790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Defund the goods and services component of the programme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out funding for the programme over time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 funding for retrenchments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the programme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Redeploy personnel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Retrench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888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578F60-A4B1-4236-8032-DC92A7186901}"/>
              </a:ext>
            </a:extLst>
          </p:cNvPr>
          <p:cNvGrpSpPr/>
          <p:nvPr/>
        </p:nvGrpSpPr>
        <p:grpSpPr>
          <a:xfrm>
            <a:off x="0" y="-23023"/>
            <a:ext cx="12192000" cy="981983"/>
            <a:chOff x="0" y="-23023"/>
            <a:chExt cx="12192000" cy="9819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111785-CEAA-495D-9D68-75C6B7F55217}"/>
                </a:ext>
              </a:extLst>
            </p:cNvPr>
            <p:cNvSpPr/>
            <p:nvPr/>
          </p:nvSpPr>
          <p:spPr>
            <a:xfrm>
              <a:off x="0" y="9727"/>
              <a:ext cx="12192000" cy="9492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529087-A85D-4F4F-9985-83D023AC281F}"/>
                </a:ext>
              </a:extLst>
            </p:cNvPr>
            <p:cNvSpPr/>
            <p:nvPr/>
          </p:nvSpPr>
          <p:spPr>
            <a:xfrm>
              <a:off x="10139680" y="-23023"/>
              <a:ext cx="2052320" cy="9722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/>
                <a:t>Institutional streamlining</a:t>
              </a:r>
            </a:p>
          </p:txBody>
        </p:sp>
      </p:grp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13" y="1193986"/>
            <a:ext cx="10703763" cy="770485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delivery model is not appropriate and might not offer value for money.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5408DB-C5A1-46FD-81BA-98B46048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244753"/>
            <a:ext cx="7565041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49036"/>
              </p:ext>
            </p:extLst>
          </p:nvPr>
        </p:nvGraphicFramePr>
        <p:xfrm>
          <a:off x="664363" y="2270626"/>
          <a:ext cx="10879014" cy="226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with the department to find the most cost-effective delivery approach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 budget based on costed estimates of the rollout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costed estimates of implementation of most suitable delivery model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impact on personnel based on the delivery option chosen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38C890-22D4-4ED6-B8FB-D230251E30A7}"/>
              </a:ext>
            </a:extLst>
          </p:cNvPr>
          <p:cNvSpPr/>
          <p:nvPr/>
        </p:nvSpPr>
        <p:spPr>
          <a:xfrm>
            <a:off x="8091871" y="-23023"/>
            <a:ext cx="2052320" cy="972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Process changes and improvements</a:t>
            </a:r>
          </a:p>
        </p:txBody>
      </p:sp>
    </p:spTree>
    <p:extLst>
      <p:ext uri="{BB962C8B-B14F-4D97-AF65-F5344CB8AC3E}">
        <p14:creationId xmlns:p14="http://schemas.microsoft.com/office/powerpoint/2010/main" val="36595849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39168C-BD86-460F-977F-59DC8EA08DBA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14" y="1251733"/>
            <a:ext cx="10528512" cy="811947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</a:t>
            </a:r>
            <a:r>
              <a:rPr lang="en-ZA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duplication of functions across programmes or entities.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08798"/>
              </p:ext>
            </p:extLst>
          </p:nvPr>
        </p:nvGraphicFramePr>
        <p:xfrm>
          <a:off x="664363" y="2270626"/>
          <a:ext cx="1087901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 all new positions on programmes where there might be duplication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DPSA to review the post establishment of the entity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Defund the goods and services component of the budget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Highlight the specific function duplications and require entities to consolidate or eliminate 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 a cross-entity task team to map out functions and identify the scale and scope of duplications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Scale back programme to minimise duplications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Merge or consolidate entities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–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Shut down entities or programmes that duplicate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0AA6BAFD-DD07-473B-85E0-F3CF8BC5E100}"/>
              </a:ext>
            </a:extLst>
          </p:cNvPr>
          <p:cNvSpPr txBox="1">
            <a:spLocks/>
          </p:cNvSpPr>
          <p:nvPr/>
        </p:nvSpPr>
        <p:spPr>
          <a:xfrm>
            <a:off x="664363" y="334235"/>
            <a:ext cx="7422997" cy="40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83626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8B0E1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64EC5-EC3F-45FC-AD88-9DE8E4516E20}"/>
              </a:ext>
            </a:extLst>
          </p:cNvPr>
          <p:cNvSpPr/>
          <p:nvPr/>
        </p:nvSpPr>
        <p:spPr>
          <a:xfrm>
            <a:off x="10139680" y="-23023"/>
            <a:ext cx="2052320" cy="9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Personnel optimisation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0300D-B2F4-487D-9E76-51B9F733E493}"/>
              </a:ext>
            </a:extLst>
          </p:cNvPr>
          <p:cNvSpPr/>
          <p:nvPr/>
        </p:nvSpPr>
        <p:spPr>
          <a:xfrm>
            <a:off x="8087360" y="-11512"/>
            <a:ext cx="2052320" cy="972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Institutional streamlining</a:t>
            </a:r>
          </a:p>
        </p:txBody>
      </p:sp>
    </p:spTree>
    <p:extLst>
      <p:ext uri="{BB962C8B-B14F-4D97-AF65-F5344CB8AC3E}">
        <p14:creationId xmlns:p14="http://schemas.microsoft.com/office/powerpoint/2010/main" val="26163851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73FAB5-1273-41D5-8551-177341E5A252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DD13D-A34B-4CA2-B2D1-8323E4BA6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2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C88F7-6F04-442E-80DE-C2D87EE5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6" y="122375"/>
            <a:ext cx="10342572" cy="704481"/>
          </a:xfrm>
        </p:spPr>
        <p:txBody>
          <a:bodyPr/>
          <a:lstStyle/>
          <a:p>
            <a:r>
              <a:rPr lang="en-ZA" dirty="0"/>
              <a:t>What will we cover today?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E455E0-32F3-4DA9-982B-B32034000994}"/>
              </a:ext>
            </a:extLst>
          </p:cNvPr>
          <p:cNvGrpSpPr/>
          <p:nvPr/>
        </p:nvGrpSpPr>
        <p:grpSpPr>
          <a:xfrm>
            <a:off x="383176" y="1459176"/>
            <a:ext cx="10772503" cy="1036320"/>
            <a:chOff x="383177" y="1297578"/>
            <a:chExt cx="10772503" cy="10363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11892B-AD1C-4BC0-A226-84E97E1B9277}"/>
                </a:ext>
              </a:extLst>
            </p:cNvPr>
            <p:cNvSpPr/>
            <p:nvPr/>
          </p:nvSpPr>
          <p:spPr>
            <a:xfrm>
              <a:off x="383177" y="1297578"/>
              <a:ext cx="10772503" cy="1036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CEFE07-2EC7-433D-A212-72373D736B56}"/>
                </a:ext>
              </a:extLst>
            </p:cNvPr>
            <p:cNvSpPr/>
            <p:nvPr/>
          </p:nvSpPr>
          <p:spPr>
            <a:xfrm>
              <a:off x="496387" y="1510302"/>
              <a:ext cx="792481" cy="5832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FBCE49-B32E-4D01-B634-B3881B860ED4}"/>
                </a:ext>
              </a:extLst>
            </p:cNvPr>
            <p:cNvSpPr txBox="1"/>
            <p:nvPr/>
          </p:nvSpPr>
          <p:spPr>
            <a:xfrm>
              <a:off x="1288869" y="1584961"/>
              <a:ext cx="9213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>
                  <a:solidFill>
                    <a:schemeClr val="bg1"/>
                  </a:solidFill>
                </a:rPr>
                <a:t>How can decision trees help you in your spending reviews?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858B42-C994-44A7-B095-A6A05D12C57D}"/>
              </a:ext>
            </a:extLst>
          </p:cNvPr>
          <p:cNvGrpSpPr/>
          <p:nvPr/>
        </p:nvGrpSpPr>
        <p:grpSpPr>
          <a:xfrm>
            <a:off x="383176" y="4657210"/>
            <a:ext cx="10772503" cy="1036320"/>
            <a:chOff x="383177" y="2625636"/>
            <a:chExt cx="10772503" cy="10363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B22749-9357-4594-9A25-5734ABF5820A}"/>
                </a:ext>
              </a:extLst>
            </p:cNvPr>
            <p:cNvSpPr/>
            <p:nvPr/>
          </p:nvSpPr>
          <p:spPr>
            <a:xfrm>
              <a:off x="383177" y="2625636"/>
              <a:ext cx="10772503" cy="1036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A61FC-2469-4D2F-B278-0CE68311DE53}"/>
                </a:ext>
              </a:extLst>
            </p:cNvPr>
            <p:cNvSpPr/>
            <p:nvPr/>
          </p:nvSpPr>
          <p:spPr>
            <a:xfrm>
              <a:off x="496387" y="2835792"/>
              <a:ext cx="792481" cy="61600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120A09-261D-42A0-A0F3-15079ABE989D}"/>
                </a:ext>
              </a:extLst>
            </p:cNvPr>
            <p:cNvSpPr txBox="1"/>
            <p:nvPr/>
          </p:nvSpPr>
          <p:spPr>
            <a:xfrm>
              <a:off x="1288869" y="2913019"/>
              <a:ext cx="9213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>
                  <a:solidFill>
                    <a:schemeClr val="bg1"/>
                  </a:solidFill>
                </a:rPr>
                <a:t>How decision trees help you to take action?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A9D56A-09E4-4717-A5DB-7662EFF8DF86}"/>
              </a:ext>
            </a:extLst>
          </p:cNvPr>
          <p:cNvGrpSpPr/>
          <p:nvPr/>
        </p:nvGrpSpPr>
        <p:grpSpPr>
          <a:xfrm>
            <a:off x="383176" y="3058193"/>
            <a:ext cx="10772503" cy="1036320"/>
            <a:chOff x="383177" y="2625636"/>
            <a:chExt cx="10772503" cy="1036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21A8B9-77D4-4C1E-A5B4-15F16ACD809B}"/>
                </a:ext>
              </a:extLst>
            </p:cNvPr>
            <p:cNvSpPr/>
            <p:nvPr/>
          </p:nvSpPr>
          <p:spPr>
            <a:xfrm>
              <a:off x="383177" y="2625636"/>
              <a:ext cx="10772503" cy="1036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173201-08D4-4B7D-8AD0-E74A5445AF1C}"/>
                </a:ext>
              </a:extLst>
            </p:cNvPr>
            <p:cNvSpPr/>
            <p:nvPr/>
          </p:nvSpPr>
          <p:spPr>
            <a:xfrm>
              <a:off x="496387" y="2866573"/>
              <a:ext cx="792481" cy="61053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4D2E2C-2C7A-45D2-AD30-77167834F3EA}"/>
                </a:ext>
              </a:extLst>
            </p:cNvPr>
            <p:cNvSpPr txBox="1"/>
            <p:nvPr/>
          </p:nvSpPr>
          <p:spPr>
            <a:xfrm>
              <a:off x="1288869" y="2913019"/>
              <a:ext cx="9213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>
                  <a:solidFill>
                    <a:schemeClr val="bg1"/>
                  </a:solidFill>
                </a:rPr>
                <a:t>How do you use decision trees in your analysis?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12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14" y="1283469"/>
            <a:ext cx="10528512" cy="780212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or service is costly because personnel resources are not </a:t>
            </a:r>
            <a:r>
              <a:rPr lang="en-US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utilised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66033"/>
              </p:ext>
            </p:extLst>
          </p:nvPr>
        </p:nvGraphicFramePr>
        <p:xfrm>
          <a:off x="664363" y="2270626"/>
          <a:ext cx="108790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 personnel budgets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funding available for retrenchment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 involved in public service salary negotiations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proper analyses regarding moves to expand the public service (e.g. making community health workers public servants)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Redeploy personnel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the quantity and grade of personnel who deliver the service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Retrench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9E5D7A4-5900-481C-840A-7779C10860CC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77632-582A-44FE-9F13-F801195A27D6}"/>
              </a:ext>
            </a:extLst>
          </p:cNvPr>
          <p:cNvSpPr/>
          <p:nvPr/>
        </p:nvSpPr>
        <p:spPr>
          <a:xfrm>
            <a:off x="10139680" y="-23023"/>
            <a:ext cx="2052320" cy="9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Personnel optimisation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1EFBACA-DAFB-4527-A9A4-A04ED1F6C29C}"/>
              </a:ext>
            </a:extLst>
          </p:cNvPr>
          <p:cNvSpPr txBox="1">
            <a:spLocks/>
          </p:cNvSpPr>
          <p:nvPr/>
        </p:nvSpPr>
        <p:spPr>
          <a:xfrm>
            <a:off x="664363" y="334235"/>
            <a:ext cx="7422997" cy="40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83626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8B0E1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95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14" y="1207624"/>
            <a:ext cx="10528512" cy="667451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</a:t>
            </a:r>
            <a:r>
              <a:rPr lang="en-Z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and services purchased are costly.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21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87950"/>
              </p:ext>
            </p:extLst>
          </p:nvPr>
        </p:nvGraphicFramePr>
        <p:xfrm>
          <a:off x="664363" y="1901336"/>
          <a:ext cx="1087901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 transversal contract for certain categories of bulk purchases 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price benchmarks (min-max range for categories of commonly purchased goods)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 average unit prices of items purchased by government and compare to private sector prices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SCM regulations (especially to promote greater accountability)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costed estimates of implementation of most suitable delivery model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impact on personnel based on the delivery option chosen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783A960-4BCA-416E-A84A-9739D1EC97FE}"/>
              </a:ext>
            </a:extLst>
          </p:cNvPr>
          <p:cNvSpPr/>
          <p:nvPr/>
        </p:nvSpPr>
        <p:spPr>
          <a:xfrm>
            <a:off x="0" y="9727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B124768-9E11-437E-8AF3-33663015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244753"/>
            <a:ext cx="7565041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B4F59-762B-4107-A1F1-A7BFC8DCF94C}"/>
              </a:ext>
            </a:extLst>
          </p:cNvPr>
          <p:cNvSpPr/>
          <p:nvPr/>
        </p:nvSpPr>
        <p:spPr>
          <a:xfrm>
            <a:off x="10139680" y="-39558"/>
            <a:ext cx="2052320" cy="998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Process changes and improvements</a:t>
            </a:r>
          </a:p>
        </p:txBody>
      </p:sp>
    </p:spTree>
    <p:extLst>
      <p:ext uri="{BB962C8B-B14F-4D97-AF65-F5344CB8AC3E}">
        <p14:creationId xmlns:p14="http://schemas.microsoft.com/office/powerpoint/2010/main" val="205741461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57" y="1073042"/>
            <a:ext cx="10528512" cy="831979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 enough information to understand expenditure or assess efficiency.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22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47805"/>
              </p:ext>
            </p:extLst>
          </p:nvPr>
        </p:nvGraphicFramePr>
        <p:xfrm>
          <a:off x="693006" y="2071625"/>
          <a:ext cx="10879014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 the budget structure to improve how expenditure is reported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whether the Item segment reflects items used in the programme appropriately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 how the Responsibility and Project segments in BAS might be used to track spending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 how PERSAL might be used to track personnel spending better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Put in place specific reporting requirements for specific kinds of expenditure or specific programmes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the reporting responsibilities on conditional grants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83626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reporting capacity</a:t>
                      </a:r>
                    </a:p>
                    <a:p>
                      <a:pPr marL="285750" indent="-285750" algn="l" defTabSz="483626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with NT to use BAS segments and PERSAL more effectively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E1AB7E3-76FF-4754-BABE-50F404F1CA39}"/>
              </a:ext>
            </a:extLst>
          </p:cNvPr>
          <p:cNvSpPr/>
          <p:nvPr/>
        </p:nvSpPr>
        <p:spPr>
          <a:xfrm>
            <a:off x="0" y="9727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11F40-06C0-41ED-B485-BF7D78FBB81C}"/>
              </a:ext>
            </a:extLst>
          </p:cNvPr>
          <p:cNvSpPr/>
          <p:nvPr/>
        </p:nvSpPr>
        <p:spPr>
          <a:xfrm>
            <a:off x="10139680" y="-39558"/>
            <a:ext cx="2052320" cy="998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Process changes and improvements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8419A28-983B-4A8F-A9E5-4E910EC1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244753"/>
            <a:ext cx="7565041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436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63" y="1195362"/>
            <a:ext cx="10528512" cy="949233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opportunities to digitize the delivery of public services to save money.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23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35548"/>
              </p:ext>
            </p:extLst>
          </p:nvPr>
        </p:nvGraphicFramePr>
        <p:xfrm>
          <a:off x="664363" y="2270626"/>
          <a:ext cx="1087901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indent="-285750" algn="l" defTabSz="483626" rtl="0" eaLnBrk="1" latinLnBrk="0" hangingPunct="1">
                        <a:buFontTx/>
                        <a:buChar char="-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provision for capital costs involved in digitisation</a:t>
                      </a:r>
                    </a:p>
                    <a:p>
                      <a:pPr marL="285750" indent="-285750" algn="l" defTabSz="483626" rtl="0" eaLnBrk="1" latinLnBrk="0" hangingPunct="1">
                        <a:buFontTx/>
                        <a:buChar char="-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83626" rtl="0" eaLnBrk="1" latinLnBrk="0" hangingPunct="1">
                        <a:buFontTx/>
                        <a:buChar char="-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Cut budgets over time as digitisation is phased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cost a digitisation plan and platform migration</a:t>
                      </a:r>
                    </a:p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out the personnel and other implications of digitisation</a:t>
                      </a:r>
                    </a:p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the department establishment to reflect the changes to the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DPSA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18B3E84-80F9-4C36-BAB1-6C9253FE264E}"/>
              </a:ext>
            </a:extLst>
          </p:cNvPr>
          <p:cNvSpPr/>
          <p:nvPr/>
        </p:nvSpPr>
        <p:spPr>
          <a:xfrm>
            <a:off x="0" y="9727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4AE51-058B-4863-A656-C0ED34A402B9}"/>
              </a:ext>
            </a:extLst>
          </p:cNvPr>
          <p:cNvSpPr/>
          <p:nvPr/>
        </p:nvSpPr>
        <p:spPr>
          <a:xfrm>
            <a:off x="10139680" y="-39558"/>
            <a:ext cx="2052320" cy="998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Process changes and improvements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87207B7-AA69-4A7E-8376-69BB7C95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244753"/>
            <a:ext cx="7565041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753CE-202D-4070-B38A-F295DACACC0A}"/>
              </a:ext>
            </a:extLst>
          </p:cNvPr>
          <p:cNvSpPr/>
          <p:nvPr/>
        </p:nvSpPr>
        <p:spPr>
          <a:xfrm>
            <a:off x="8087360" y="-39560"/>
            <a:ext cx="2052320" cy="998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Personnel optimisation</a:t>
            </a:r>
          </a:p>
        </p:txBody>
      </p:sp>
    </p:spTree>
    <p:extLst>
      <p:ext uri="{BB962C8B-B14F-4D97-AF65-F5344CB8AC3E}">
        <p14:creationId xmlns:p14="http://schemas.microsoft.com/office/powerpoint/2010/main" val="334636225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B1AB81-F1B3-4237-B8EF-5607E0A9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193986"/>
            <a:ext cx="10528512" cy="534473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finding: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consistent under/overspending on a programme.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16190-2429-4E6B-A05C-18B42A4D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24</a:t>
            </a:fld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721D9F-7E80-4330-B43E-54AFE90B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01090"/>
              </p:ext>
            </p:extLst>
          </p:nvPr>
        </p:nvGraphicFramePr>
        <p:xfrm>
          <a:off x="531341" y="1836263"/>
          <a:ext cx="1087901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91">
                  <a:extLst>
                    <a:ext uri="{9D8B030D-6E8A-4147-A177-3AD203B41FA5}">
                      <a16:colId xmlns:a16="http://schemas.microsoft.com/office/drawing/2014/main" val="728502173"/>
                    </a:ext>
                  </a:extLst>
                </a:gridCol>
                <a:gridCol w="3963120">
                  <a:extLst>
                    <a:ext uri="{9D8B030D-6E8A-4147-A177-3AD203B41FA5}">
                      <a16:colId xmlns:a16="http://schemas.microsoft.com/office/drawing/2014/main" val="2278968116"/>
                    </a:ext>
                  </a:extLst>
                </a:gridCol>
                <a:gridCol w="1978003">
                  <a:extLst>
                    <a:ext uri="{9D8B030D-6E8A-4147-A177-3AD203B41FA5}">
                      <a16:colId xmlns:a16="http://schemas.microsoft.com/office/drawing/2014/main" val="2488299444"/>
                    </a:ext>
                  </a:extLst>
                </a:gridCol>
              </a:tblGrid>
              <a:tr h="304085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Treasury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 line Department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4685"/>
                  </a:ext>
                </a:extLst>
              </a:tr>
              <a:tr h="1926950"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Allocate the budget based on the true cost of the programme after taking into account affordability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 budget allocations to performance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the budget allocation exclusive and specific (i.e. the funds may not be used for anything else – prevents virement)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virement regulations and conditions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the conditions on conditional grants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83626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costed estimates of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&amp; provincial line departments</a:t>
                      </a:r>
                    </a:p>
                    <a:p>
                      <a:pPr marL="0" marR="0" lvl="0" indent="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59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2475A72-CC2A-46D2-938D-1F958250CC99}"/>
              </a:ext>
            </a:extLst>
          </p:cNvPr>
          <p:cNvSpPr/>
          <p:nvPr/>
        </p:nvSpPr>
        <p:spPr>
          <a:xfrm>
            <a:off x="0" y="9727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F0CD8E9-7AA4-4696-AD64-8D2F360C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244753"/>
            <a:ext cx="7565041" cy="408052"/>
          </a:xfrm>
        </p:spPr>
        <p:txBody>
          <a:bodyPr/>
          <a:lstStyle/>
          <a:p>
            <a:r>
              <a:rPr lang="en-ZA" dirty="0"/>
              <a:t>Actioning findings from spending reviews</a:t>
            </a:r>
            <a:endParaRPr lang="en-Z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40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122988"/>
            <a:ext cx="21336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1953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9CC57-30DB-4FD3-A6A9-3B24645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>
                    <a:lumMod val="50000"/>
                  </a:schemeClr>
                </a:solidFill>
              </a:rPr>
              <a:t>How can decision trees help you in your spending reviews?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68762-09DB-41D5-87F7-AF311678A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659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427C42-3ED7-4319-91EA-6D81C9A4054A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FDBB3-D385-4B2B-9513-CA29599B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94" y="1156660"/>
            <a:ext cx="11698811" cy="965371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chemeClr val="bg1">
                    <a:lumMod val="50000"/>
                  </a:schemeClr>
                </a:solidFill>
              </a:rPr>
              <a:t>Decisions trees help us clarify our choices when we need to make a decision. Most of us use them intuitively in our every day lives. Let’s see how!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34BE6-3F1B-41F6-A180-325A68F3A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4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85F9A-E90D-40A6-8C25-605729CF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are decision trees?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FB536-60F4-4E65-B073-8AEDCCEA8201}"/>
              </a:ext>
            </a:extLst>
          </p:cNvPr>
          <p:cNvSpPr/>
          <p:nvPr/>
        </p:nvSpPr>
        <p:spPr>
          <a:xfrm>
            <a:off x="175925" y="2564666"/>
            <a:ext cx="1702340" cy="935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Should I buy these new shoes?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1AB58-8776-4A06-94F5-02A113A274B0}"/>
              </a:ext>
            </a:extLst>
          </p:cNvPr>
          <p:cNvSpPr/>
          <p:nvPr/>
        </p:nvSpPr>
        <p:spPr>
          <a:xfrm>
            <a:off x="2531980" y="2564666"/>
            <a:ext cx="1702340" cy="935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Do I like the colour?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C3911DDE-AC27-4ADF-B942-DBABC8A5D79C}"/>
              </a:ext>
            </a:extLst>
          </p:cNvPr>
          <p:cNvSpPr/>
          <p:nvPr/>
        </p:nvSpPr>
        <p:spPr>
          <a:xfrm>
            <a:off x="4712817" y="2403476"/>
            <a:ext cx="795131" cy="499647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064855E8-5198-467B-891C-11C0C6B545FF}"/>
              </a:ext>
            </a:extLst>
          </p:cNvPr>
          <p:cNvSpPr/>
          <p:nvPr/>
        </p:nvSpPr>
        <p:spPr>
          <a:xfrm>
            <a:off x="4718431" y="3217235"/>
            <a:ext cx="795131" cy="499647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9E147-8354-4030-96F9-234F4C73B08A}"/>
              </a:ext>
            </a:extLst>
          </p:cNvPr>
          <p:cNvSpPr/>
          <p:nvPr/>
        </p:nvSpPr>
        <p:spPr>
          <a:xfrm>
            <a:off x="5801652" y="2564666"/>
            <a:ext cx="1702340" cy="935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Do I like the shape?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FC82F-86D0-478A-80B3-C53584D7C3FC}"/>
              </a:ext>
            </a:extLst>
          </p:cNvPr>
          <p:cNvSpPr/>
          <p:nvPr/>
        </p:nvSpPr>
        <p:spPr>
          <a:xfrm>
            <a:off x="9165124" y="2564666"/>
            <a:ext cx="1702340" cy="935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Does it fit well?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46C6E3C7-23DE-4F7B-8F02-D1DCA838D646}"/>
              </a:ext>
            </a:extLst>
          </p:cNvPr>
          <p:cNvSpPr/>
          <p:nvPr/>
        </p:nvSpPr>
        <p:spPr>
          <a:xfrm>
            <a:off x="7934185" y="2403476"/>
            <a:ext cx="795131" cy="499647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9806399F-CCEB-4D54-A7D3-A725AD0AA3ED}"/>
              </a:ext>
            </a:extLst>
          </p:cNvPr>
          <p:cNvSpPr/>
          <p:nvPr/>
        </p:nvSpPr>
        <p:spPr>
          <a:xfrm>
            <a:off x="7939799" y="3217235"/>
            <a:ext cx="795131" cy="499647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2A95D48-F51D-4723-A3D3-272A2B9BD566}"/>
              </a:ext>
            </a:extLst>
          </p:cNvPr>
          <p:cNvSpPr/>
          <p:nvPr/>
        </p:nvSpPr>
        <p:spPr>
          <a:xfrm>
            <a:off x="11202868" y="2403476"/>
            <a:ext cx="795131" cy="499647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67B90FD4-5717-4BC3-B6EB-E956853B4559}"/>
              </a:ext>
            </a:extLst>
          </p:cNvPr>
          <p:cNvSpPr/>
          <p:nvPr/>
        </p:nvSpPr>
        <p:spPr>
          <a:xfrm>
            <a:off x="11208482" y="3217235"/>
            <a:ext cx="795131" cy="499647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7E0BB-F46C-4FED-AC1D-DADF898517B5}"/>
              </a:ext>
            </a:extLst>
          </p:cNvPr>
          <p:cNvSpPr/>
          <p:nvPr/>
        </p:nvSpPr>
        <p:spPr>
          <a:xfrm>
            <a:off x="5646667" y="4255673"/>
            <a:ext cx="1965623" cy="6026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Buy the shoes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DBC3DF-E960-4294-8E0A-BE55403F1D26}"/>
              </a:ext>
            </a:extLst>
          </p:cNvPr>
          <p:cNvSpPr/>
          <p:nvPr/>
        </p:nvSpPr>
        <p:spPr>
          <a:xfrm>
            <a:off x="5619008" y="5069432"/>
            <a:ext cx="1965623" cy="60267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Don’t buy the shoes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8D523-E32A-4C86-8157-A263FFD16C9B}"/>
              </a:ext>
            </a:extLst>
          </p:cNvPr>
          <p:cNvSpPr/>
          <p:nvPr/>
        </p:nvSpPr>
        <p:spPr>
          <a:xfrm>
            <a:off x="9165124" y="4338968"/>
            <a:ext cx="1702340" cy="935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Can I afford it?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61673CA8-1AD7-4BD2-B674-85DCE01CBD32}"/>
              </a:ext>
            </a:extLst>
          </p:cNvPr>
          <p:cNvSpPr/>
          <p:nvPr/>
        </p:nvSpPr>
        <p:spPr>
          <a:xfrm>
            <a:off x="7934185" y="4307186"/>
            <a:ext cx="795131" cy="499647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E7C0BD67-B68B-417D-8D84-C8E1580A23AD}"/>
              </a:ext>
            </a:extLst>
          </p:cNvPr>
          <p:cNvSpPr/>
          <p:nvPr/>
        </p:nvSpPr>
        <p:spPr>
          <a:xfrm>
            <a:off x="7939799" y="5120945"/>
            <a:ext cx="795131" cy="499647"/>
          </a:xfrm>
          <a:prstGeom prst="flowChartDecision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0B4503-48AC-4257-A041-7A82EDB8A729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1878265" y="3032531"/>
            <a:ext cx="65371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AFF6F88-40A0-4B48-8794-FEEA2BCA2049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4234320" y="2653300"/>
            <a:ext cx="478497" cy="379231"/>
          </a:xfrm>
          <a:prstGeom prst="bentConnector3">
            <a:avLst/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D1EAE5A-9971-4205-96AF-663D0A90328B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4234320" y="3032531"/>
            <a:ext cx="484111" cy="434528"/>
          </a:xfrm>
          <a:prstGeom prst="bentConnector3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732D3E8-29E4-4382-803D-E8C7903C4973}"/>
              </a:ext>
            </a:extLst>
          </p:cNvPr>
          <p:cNvCxnSpPr>
            <a:stCxn id="11" idx="2"/>
            <a:endCxn id="18" idx="1"/>
          </p:cNvCxnSpPr>
          <p:nvPr/>
        </p:nvCxnSpPr>
        <p:spPr>
          <a:xfrm rot="16200000" flipH="1">
            <a:off x="4540559" y="4292319"/>
            <a:ext cx="1653886" cy="503011"/>
          </a:xfrm>
          <a:prstGeom prst="bentConnector2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F5D55D5-2B5A-469D-B502-79AF0496772C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5507948" y="2653300"/>
            <a:ext cx="293704" cy="3792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21248CE-04E4-4793-AB78-1F8C460C5A74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7503992" y="2653300"/>
            <a:ext cx="430193" cy="379231"/>
          </a:xfrm>
          <a:prstGeom prst="bentConnector3">
            <a:avLst/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DFB4894-A531-41EF-BCF5-8F738B7D2250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7503992" y="3032531"/>
            <a:ext cx="435807" cy="434528"/>
          </a:xfrm>
          <a:prstGeom prst="bentConnector3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086C788-6EE9-4AC4-8CB8-2C03CF882156}"/>
              </a:ext>
            </a:extLst>
          </p:cNvPr>
          <p:cNvCxnSpPr>
            <a:cxnSpLocks/>
            <a:stCxn id="15" idx="3"/>
            <a:endCxn id="18" idx="2"/>
          </p:cNvCxnSpPr>
          <p:nvPr/>
        </p:nvCxnSpPr>
        <p:spPr>
          <a:xfrm flipH="1">
            <a:off x="6601820" y="3467059"/>
            <a:ext cx="2133110" cy="2205045"/>
          </a:xfrm>
          <a:prstGeom prst="bentConnector4">
            <a:avLst>
              <a:gd name="adj1" fmla="val -10717"/>
              <a:gd name="adj2" fmla="val 110367"/>
            </a:avLst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196EEBD-06D2-4D98-87EA-7DA87A882597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8729316" y="2653300"/>
            <a:ext cx="435808" cy="379231"/>
          </a:xfrm>
          <a:prstGeom prst="bentConnector3">
            <a:avLst/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8ABFBF-5EFA-4E5A-9051-CA31434EFA5B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 flipV="1">
            <a:off x="10867464" y="2653300"/>
            <a:ext cx="335404" cy="379231"/>
          </a:xfrm>
          <a:prstGeom prst="bentConnector3">
            <a:avLst/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9BD1B3C-3A69-4DEA-B7A8-DC5D70A0632E}"/>
              </a:ext>
            </a:extLst>
          </p:cNvPr>
          <p:cNvCxnSpPr>
            <a:stCxn id="16" idx="3"/>
            <a:endCxn id="19" idx="3"/>
          </p:cNvCxnSpPr>
          <p:nvPr/>
        </p:nvCxnSpPr>
        <p:spPr>
          <a:xfrm flipH="1">
            <a:off x="10867464" y="2653300"/>
            <a:ext cx="1130535" cy="2153533"/>
          </a:xfrm>
          <a:prstGeom prst="bentConnector3">
            <a:avLst>
              <a:gd name="adj1" fmla="val -6434"/>
            </a:avLst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754184E-D9F6-43D5-BDD0-9B786109F529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10867464" y="3032531"/>
            <a:ext cx="341018" cy="434528"/>
          </a:xfrm>
          <a:prstGeom prst="bentConnector3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B4C8E75-1A5E-40A8-ACC7-78EDA756DF69}"/>
              </a:ext>
            </a:extLst>
          </p:cNvPr>
          <p:cNvCxnSpPr>
            <a:cxnSpLocks/>
            <a:stCxn id="17" idx="2"/>
            <a:endCxn id="18" idx="2"/>
          </p:cNvCxnSpPr>
          <p:nvPr/>
        </p:nvCxnSpPr>
        <p:spPr>
          <a:xfrm rot="5400000">
            <a:off x="8126323" y="2192379"/>
            <a:ext cx="1955222" cy="5004228"/>
          </a:xfrm>
          <a:prstGeom prst="bentConnector3">
            <a:avLst>
              <a:gd name="adj1" fmla="val 111692"/>
            </a:avLst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E053C3F8-3306-4944-B528-353D48B40BBD}"/>
              </a:ext>
            </a:extLst>
          </p:cNvPr>
          <p:cNvCxnSpPr>
            <a:stCxn id="19" idx="1"/>
          </p:cNvCxnSpPr>
          <p:nvPr/>
        </p:nvCxnSpPr>
        <p:spPr>
          <a:xfrm rot="10800000">
            <a:off x="8729316" y="4522271"/>
            <a:ext cx="435808" cy="284563"/>
          </a:xfrm>
          <a:prstGeom prst="bentConnector3">
            <a:avLst>
              <a:gd name="adj1" fmla="val 69074"/>
            </a:avLst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3A23807-5ADB-484E-BDBA-491A085F939C}"/>
              </a:ext>
            </a:extLst>
          </p:cNvPr>
          <p:cNvCxnSpPr>
            <a:stCxn id="19" idx="1"/>
            <a:endCxn id="21" idx="3"/>
          </p:cNvCxnSpPr>
          <p:nvPr/>
        </p:nvCxnSpPr>
        <p:spPr>
          <a:xfrm rot="10800000" flipV="1">
            <a:off x="8734930" y="4806833"/>
            <a:ext cx="430194" cy="563936"/>
          </a:xfrm>
          <a:prstGeom prst="bentConnector3">
            <a:avLst>
              <a:gd name="adj1" fmla="val 69323"/>
            </a:avLst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69200F0-A685-4BB7-9AC5-211697F86BFA}"/>
              </a:ext>
            </a:extLst>
          </p:cNvPr>
          <p:cNvCxnSpPr>
            <a:stCxn id="20" idx="1"/>
            <a:endCxn id="7" idx="3"/>
          </p:cNvCxnSpPr>
          <p:nvPr/>
        </p:nvCxnSpPr>
        <p:spPr>
          <a:xfrm flipH="1" flipV="1">
            <a:off x="7612290" y="4557009"/>
            <a:ext cx="321895" cy="1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70E212-E703-4098-AB1E-5BE6CE4FA72D}"/>
              </a:ext>
            </a:extLst>
          </p:cNvPr>
          <p:cNvCxnSpPr>
            <a:stCxn id="21" idx="1"/>
            <a:endCxn id="18" idx="3"/>
          </p:cNvCxnSpPr>
          <p:nvPr/>
        </p:nvCxnSpPr>
        <p:spPr>
          <a:xfrm flipH="1" flipV="1">
            <a:off x="7584631" y="5370768"/>
            <a:ext cx="355168" cy="1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0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3D7E9-D5B4-45B6-9848-56C9C8ABD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6FA14-D20F-4259-A3CA-99C2717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Using the decision trees in a government programme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8E4F1-B3A5-4DC9-BEE1-05F8E82E45BF}"/>
              </a:ext>
            </a:extLst>
          </p:cNvPr>
          <p:cNvSpPr/>
          <p:nvPr/>
        </p:nvSpPr>
        <p:spPr>
          <a:xfrm>
            <a:off x="824253" y="1989858"/>
            <a:ext cx="3009990" cy="2665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Assess whether the programme is still useful and relevant to the needs of beneficiaries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6CD605-D971-4F65-A995-F03CF65AD101}"/>
              </a:ext>
            </a:extLst>
          </p:cNvPr>
          <p:cNvSpPr/>
          <p:nvPr/>
        </p:nvSpPr>
        <p:spPr>
          <a:xfrm>
            <a:off x="1690207" y="1433944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AFF02-5178-4B8A-BEEF-0414DCF92A56}"/>
              </a:ext>
            </a:extLst>
          </p:cNvPr>
          <p:cNvSpPr/>
          <p:nvPr/>
        </p:nvSpPr>
        <p:spPr>
          <a:xfrm>
            <a:off x="4646376" y="2000250"/>
            <a:ext cx="3009990" cy="2665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Understand whether we are using the most efficient delivery models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1C4889-F56C-4DE3-B825-0A14B22582A3}"/>
              </a:ext>
            </a:extLst>
          </p:cNvPr>
          <p:cNvSpPr/>
          <p:nvPr/>
        </p:nvSpPr>
        <p:spPr>
          <a:xfrm>
            <a:off x="5543559" y="1454728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E1261-51A1-4035-860E-192BA8C4F03B}"/>
              </a:ext>
            </a:extLst>
          </p:cNvPr>
          <p:cNvSpPr/>
          <p:nvPr/>
        </p:nvSpPr>
        <p:spPr>
          <a:xfrm>
            <a:off x="8468499" y="1989858"/>
            <a:ext cx="3009990" cy="2665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Evaluate whether we are spending public resources economically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F95200-A703-4235-BC12-D65FAA86AB67}"/>
              </a:ext>
            </a:extLst>
          </p:cNvPr>
          <p:cNvSpPr/>
          <p:nvPr/>
        </p:nvSpPr>
        <p:spPr>
          <a:xfrm>
            <a:off x="9334453" y="1444336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5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3D7E9-D5B4-45B6-9848-56C9C8ABD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8E4F1-B3A5-4DC9-BEE1-05F8E82E45BF}"/>
              </a:ext>
            </a:extLst>
          </p:cNvPr>
          <p:cNvSpPr/>
          <p:nvPr/>
        </p:nvSpPr>
        <p:spPr>
          <a:xfrm>
            <a:off x="824253" y="1989858"/>
            <a:ext cx="3009990" cy="2135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Usefulness and Relevance of government programmes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6CD605-D971-4F65-A995-F03CF65AD101}"/>
              </a:ext>
            </a:extLst>
          </p:cNvPr>
          <p:cNvSpPr/>
          <p:nvPr/>
        </p:nvSpPr>
        <p:spPr>
          <a:xfrm>
            <a:off x="1690207" y="1237510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AFF02-5178-4B8A-BEEF-0414DCF92A56}"/>
              </a:ext>
            </a:extLst>
          </p:cNvPr>
          <p:cNvSpPr/>
          <p:nvPr/>
        </p:nvSpPr>
        <p:spPr>
          <a:xfrm>
            <a:off x="4646376" y="2000250"/>
            <a:ext cx="3009990" cy="2124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Understand whether we are using the most efficient delivery models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1C4889-F56C-4DE3-B825-0A14B22582A3}"/>
              </a:ext>
            </a:extLst>
          </p:cNvPr>
          <p:cNvSpPr/>
          <p:nvPr/>
        </p:nvSpPr>
        <p:spPr>
          <a:xfrm>
            <a:off x="5512330" y="1234416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E1261-51A1-4035-860E-192BA8C4F03B}"/>
              </a:ext>
            </a:extLst>
          </p:cNvPr>
          <p:cNvSpPr/>
          <p:nvPr/>
        </p:nvSpPr>
        <p:spPr>
          <a:xfrm>
            <a:off x="8468499" y="1989858"/>
            <a:ext cx="3009990" cy="2124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Evaluate whether we are spending public resources economically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F95200-A703-4235-BC12-D65FAA86AB67}"/>
              </a:ext>
            </a:extLst>
          </p:cNvPr>
          <p:cNvSpPr/>
          <p:nvPr/>
        </p:nvSpPr>
        <p:spPr>
          <a:xfrm>
            <a:off x="9452311" y="1234416"/>
            <a:ext cx="1278082" cy="1111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163F34-AFE7-4A4F-A612-3AEE6D6232CC}"/>
              </a:ext>
            </a:extLst>
          </p:cNvPr>
          <p:cNvSpPr/>
          <p:nvPr/>
        </p:nvSpPr>
        <p:spPr>
          <a:xfrm>
            <a:off x="824253" y="4361090"/>
            <a:ext cx="3009990" cy="11011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/>
              <a:t>Step 1: Institutional analysis</a:t>
            </a:r>
          </a:p>
          <a:p>
            <a:r>
              <a:rPr lang="en-ZA" sz="1600" dirty="0"/>
              <a:t>Steps 5: Cost modelling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6701E-19D8-42F3-AAB0-860F60A51B1B}"/>
              </a:ext>
            </a:extLst>
          </p:cNvPr>
          <p:cNvSpPr/>
          <p:nvPr/>
        </p:nvSpPr>
        <p:spPr>
          <a:xfrm>
            <a:off x="4646376" y="4361089"/>
            <a:ext cx="3009990" cy="1789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/>
              <a:t>Step 1: Institutional analysis</a:t>
            </a:r>
          </a:p>
          <a:p>
            <a:r>
              <a:rPr lang="en-ZA" sz="1600" dirty="0"/>
              <a:t>Step 2: Logframes and business processes</a:t>
            </a:r>
          </a:p>
          <a:p>
            <a:r>
              <a:rPr lang="en-ZA" sz="1600" dirty="0"/>
              <a:t>Step 3: Indicators/Performance analysis</a:t>
            </a:r>
          </a:p>
          <a:p>
            <a:r>
              <a:rPr lang="en-ZA" sz="1600" dirty="0"/>
              <a:t>Step 4: Expenditure analysis</a:t>
            </a:r>
          </a:p>
          <a:p>
            <a:r>
              <a:rPr lang="en-ZA" sz="1600" dirty="0"/>
              <a:t>Step 5: Cost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FB7A64-26A5-4EAF-9C9F-1F9C9695C514}"/>
              </a:ext>
            </a:extLst>
          </p:cNvPr>
          <p:cNvSpPr/>
          <p:nvPr/>
        </p:nvSpPr>
        <p:spPr>
          <a:xfrm>
            <a:off x="8468499" y="4361090"/>
            <a:ext cx="3009990" cy="1789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/>
              <a:t>Step 1: Institutional analysis</a:t>
            </a:r>
          </a:p>
          <a:p>
            <a:r>
              <a:rPr lang="en-ZA" sz="1600" dirty="0"/>
              <a:t>Step 2: Logframes and business processes</a:t>
            </a:r>
          </a:p>
          <a:p>
            <a:r>
              <a:rPr lang="en-ZA" sz="1600" dirty="0"/>
              <a:t>Step 3: Indicators/Performance analysis</a:t>
            </a:r>
          </a:p>
          <a:p>
            <a:r>
              <a:rPr lang="en-ZA" sz="1600" dirty="0"/>
              <a:t>Step 4: Expenditure analysis</a:t>
            </a:r>
          </a:p>
          <a:p>
            <a:r>
              <a:rPr lang="en-ZA" sz="1600" dirty="0"/>
              <a:t>Step 5: Cost modelling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6035B-CD29-42EF-B8C0-CE9953EB087E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DA61829E-F836-45F6-8D12-2B696981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ZA" dirty="0"/>
              <a:t>How does the decision tree help you in a spending review?</a:t>
            </a:r>
          </a:p>
        </p:txBody>
      </p:sp>
    </p:spTree>
    <p:extLst>
      <p:ext uri="{BB962C8B-B14F-4D97-AF65-F5344CB8AC3E}">
        <p14:creationId xmlns:p14="http://schemas.microsoft.com/office/powerpoint/2010/main" val="1990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F15-084A-4A9B-897A-4AD599C0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>
                    <a:lumMod val="50000"/>
                  </a:schemeClr>
                </a:solidFill>
              </a:rPr>
              <a:t>How do you use decision trees in your analysis?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F2E4C-D269-450E-8186-7A55C32C2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7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6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C680F8C-FEF0-424A-9401-9BC779D7AB7A}"/>
              </a:ext>
            </a:extLst>
          </p:cNvPr>
          <p:cNvSpPr/>
          <p:nvPr/>
        </p:nvSpPr>
        <p:spPr>
          <a:xfrm>
            <a:off x="0" y="0"/>
            <a:ext cx="12192000" cy="949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396E9-73C2-4B0E-AEA2-7DF1C6722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F075F-8888-4937-882F-3721BECE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Decision tree</a:t>
            </a:r>
          </a:p>
        </p:txBody>
      </p:sp>
      <p:sp>
        <p:nvSpPr>
          <p:cNvPr id="4" name="Rectangle: Rounded Corner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51858F-FEE0-4B28-B1C0-83D9A00412A5}"/>
              </a:ext>
            </a:extLst>
          </p:cNvPr>
          <p:cNvSpPr/>
          <p:nvPr/>
        </p:nvSpPr>
        <p:spPr>
          <a:xfrm>
            <a:off x="182879" y="2971978"/>
            <a:ext cx="1869281" cy="8795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service still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to the needs of beneficiaries?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DDB2C8-535D-492F-8542-285D62D4208C}"/>
              </a:ext>
            </a:extLst>
          </p:cNvPr>
          <p:cNvSpPr/>
          <p:nvPr/>
        </p:nvSpPr>
        <p:spPr>
          <a:xfrm>
            <a:off x="2667884" y="2971978"/>
            <a:ext cx="1869281" cy="8795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should deliver these services?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332EBE-9963-4A1F-93B7-D63027BC4D71}"/>
              </a:ext>
            </a:extLst>
          </p:cNvPr>
          <p:cNvSpPr/>
          <p:nvPr/>
        </p:nvSpPr>
        <p:spPr>
          <a:xfrm>
            <a:off x="5112168" y="2971978"/>
            <a:ext cx="1869281" cy="879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best to deliver the service?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2D4C4A-A977-4C72-AB60-889DD664B92F}"/>
              </a:ext>
            </a:extLst>
          </p:cNvPr>
          <p:cNvSpPr/>
          <p:nvPr/>
        </p:nvSpPr>
        <p:spPr>
          <a:xfrm>
            <a:off x="7574036" y="2971978"/>
            <a:ext cx="1869281" cy="8795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government delivering the services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efficiently and cost-effectively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820E95-301D-4D52-BCB7-2B68E5DD7759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052160" y="3411761"/>
            <a:ext cx="61572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878783-F50F-41FA-A7F6-82D8D8F0B77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37165" y="3411761"/>
            <a:ext cx="57500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DB161-5716-4CCC-B7E5-8D2908EE4F4F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6981449" y="3411761"/>
            <a:ext cx="59258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44931A-7943-4838-9FF3-78B1DEDFBF31}"/>
              </a:ext>
            </a:extLst>
          </p:cNvPr>
          <p:cNvSpPr/>
          <p:nvPr/>
        </p:nvSpPr>
        <p:spPr>
          <a:xfrm>
            <a:off x="9945189" y="1006937"/>
            <a:ext cx="1753805" cy="5812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there potential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duplication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with other programmes?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7B4126-7087-436D-A381-E2FCEC3CD053}"/>
              </a:ext>
            </a:extLst>
          </p:cNvPr>
          <p:cNvSpPr/>
          <p:nvPr/>
        </p:nvSpPr>
        <p:spPr>
          <a:xfrm>
            <a:off x="9945188" y="1780834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 mix of personnel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used to produce outputs?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5DBE49-9B6A-4257-8DA5-8508C7127588}"/>
              </a:ext>
            </a:extLst>
          </p:cNvPr>
          <p:cNvSpPr/>
          <p:nvPr/>
        </p:nvSpPr>
        <p:spPr>
          <a:xfrm>
            <a:off x="9945187" y="263543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buying goods and services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best prices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807C0C-8F54-4F21-9AEC-47A81670E0F8}"/>
              </a:ext>
            </a:extLst>
          </p:cNvPr>
          <p:cNvSpPr/>
          <p:nvPr/>
        </p:nvSpPr>
        <p:spPr>
          <a:xfrm>
            <a:off x="9945187" y="3521298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implementing the programme at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pace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63A989-011B-45FB-829F-158DC1FF3A33}"/>
              </a:ext>
            </a:extLst>
          </p:cNvPr>
          <p:cNvSpPr/>
          <p:nvPr/>
        </p:nvSpPr>
        <p:spPr>
          <a:xfrm>
            <a:off x="9945187" y="439867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Are we using the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right and affordable technology 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to deliver?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FB3C3AD-C849-427E-8600-8AB3018E1124}"/>
              </a:ext>
            </a:extLst>
          </p:cNvPr>
          <p:cNvSpPr/>
          <p:nvPr/>
        </p:nvSpPr>
        <p:spPr>
          <a:xfrm>
            <a:off x="9945187" y="5239497"/>
            <a:ext cx="1753805" cy="6574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Is the programme consistently </a:t>
            </a: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overspending or underspending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09E6089-6015-41E1-9E20-2F5167C8DD0F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 flipV="1">
            <a:off x="9443317" y="1297585"/>
            <a:ext cx="501872" cy="2114176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9F0A1AF-B1EC-48D5-8A40-882AD192B8C2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 flipV="1">
            <a:off x="9443317" y="2109582"/>
            <a:ext cx="501871" cy="130217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D6D0202-33F1-4872-8514-DCF4A39C5532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9443317" y="2964186"/>
            <a:ext cx="501870" cy="44757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45579B9-B559-4E7E-A06E-C177F2CA3A14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9443317" y="3411761"/>
            <a:ext cx="501870" cy="438285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8417AA0-E920-4285-B63A-160CADE39275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9443317" y="3411761"/>
            <a:ext cx="501870" cy="131566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FE6817-B621-4599-A5B3-75E5452B43AC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>
            <a:off x="9443317" y="3411761"/>
            <a:ext cx="501870" cy="2156484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51D766-4EA0-4CA7-88BA-63413031E8FF}"/>
              </a:ext>
            </a:extLst>
          </p:cNvPr>
          <p:cNvSpPr/>
          <p:nvPr/>
        </p:nvSpPr>
        <p:spPr>
          <a:xfrm>
            <a:off x="68094" y="2538919"/>
            <a:ext cx="7130374" cy="19649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5593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93AC5334-2E66-445B-AA1C-64B7B270C6C3}"/>
              </a:ext>
            </a:extLst>
          </p:cNvPr>
          <p:cNvSpPr/>
          <p:nvPr/>
        </p:nvSpPr>
        <p:spPr>
          <a:xfrm>
            <a:off x="0" y="0"/>
            <a:ext cx="12192000" cy="748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F8BA2-9BB9-4FC6-94BE-2BAFE3137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5146" y="7405801"/>
            <a:ext cx="692458" cy="357891"/>
          </a:xfrm>
        </p:spPr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95" name="Title 94">
            <a:extLst>
              <a:ext uri="{FF2B5EF4-FFF2-40B4-BE49-F238E27FC236}">
                <a16:creationId xmlns:a16="http://schemas.microsoft.com/office/drawing/2014/main" id="{F178279B-E4A2-4141-A9E4-B3F86A1A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0" y="175021"/>
            <a:ext cx="10828167" cy="408052"/>
          </a:xfrm>
        </p:spPr>
        <p:txBody>
          <a:bodyPr/>
          <a:lstStyle/>
          <a:p>
            <a:r>
              <a:rPr lang="en-ZA" sz="2400" dirty="0"/>
              <a:t>Relevance and appropriateness of delivery models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629918-C957-4C19-9ABF-5ADF67A53522}"/>
              </a:ext>
            </a:extLst>
          </p:cNvPr>
          <p:cNvGrpSpPr/>
          <p:nvPr/>
        </p:nvGrpSpPr>
        <p:grpSpPr>
          <a:xfrm>
            <a:off x="72139" y="917200"/>
            <a:ext cx="6076487" cy="2013565"/>
            <a:chOff x="72139" y="917200"/>
            <a:chExt cx="6076487" cy="2013565"/>
          </a:xfrm>
        </p:grpSpPr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33C91F1D-ADE0-418B-B01B-93E286821B1A}"/>
                </a:ext>
              </a:extLst>
            </p:cNvPr>
            <p:cNvSpPr/>
            <p:nvPr/>
          </p:nvSpPr>
          <p:spPr>
            <a:xfrm>
              <a:off x="1877911" y="1257553"/>
              <a:ext cx="795131" cy="4996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cision 10">
              <a:extLst>
                <a:ext uri="{FF2B5EF4-FFF2-40B4-BE49-F238E27FC236}">
                  <a16:creationId xmlns:a16="http://schemas.microsoft.com/office/drawing/2014/main" id="{E45F8C15-D108-4D92-8949-FB72A8E80FF1}"/>
                </a:ext>
              </a:extLst>
            </p:cNvPr>
            <p:cNvSpPr/>
            <p:nvPr/>
          </p:nvSpPr>
          <p:spPr>
            <a:xfrm>
              <a:off x="1883525" y="2071312"/>
              <a:ext cx="795131" cy="499647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242B02F-9660-4F16-B906-D2179E084A6E}"/>
                </a:ext>
              </a:extLst>
            </p:cNvPr>
            <p:cNvCxnSpPr>
              <a:cxnSpLocks/>
              <a:stCxn id="18" idx="3"/>
              <a:endCxn id="9" idx="1"/>
            </p:cNvCxnSpPr>
            <p:nvPr/>
          </p:nvCxnSpPr>
          <p:spPr>
            <a:xfrm flipV="1">
              <a:off x="1539161" y="1507377"/>
              <a:ext cx="338750" cy="44744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0D12D0C1-8F3A-4D81-ACB2-8D11DBFC7DD5}"/>
                </a:ext>
              </a:extLst>
            </p:cNvPr>
            <p:cNvCxnSpPr>
              <a:cxnSpLocks/>
              <a:stCxn id="18" idx="3"/>
              <a:endCxn id="11" idx="1"/>
            </p:cNvCxnSpPr>
            <p:nvPr/>
          </p:nvCxnSpPr>
          <p:spPr>
            <a:xfrm>
              <a:off x="1539161" y="1954819"/>
              <a:ext cx="344364" cy="366317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64B42D2-CB04-422C-8515-2FFC261C516B}"/>
                </a:ext>
              </a:extLst>
            </p:cNvPr>
            <p:cNvSpPr/>
            <p:nvPr/>
          </p:nvSpPr>
          <p:spPr>
            <a:xfrm>
              <a:off x="4556541" y="917200"/>
              <a:ext cx="1219599" cy="4561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Deliver to entire population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17B0D05-93DD-4ACF-91F5-C9FD73D6893F}"/>
                </a:ext>
              </a:extLst>
            </p:cNvPr>
            <p:cNvSpPr/>
            <p:nvPr/>
          </p:nvSpPr>
          <p:spPr>
            <a:xfrm>
              <a:off x="4551357" y="1508671"/>
              <a:ext cx="1228010" cy="4561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Delivered to a population subset/group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60C7CEF-6AA4-4865-A24E-4F9D1BB213AC}"/>
                </a:ext>
              </a:extLst>
            </p:cNvPr>
            <p:cNvSpPr/>
            <p:nvPr/>
          </p:nvSpPr>
          <p:spPr>
            <a:xfrm>
              <a:off x="4555804" y="2079109"/>
              <a:ext cx="1228010" cy="4561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Delivered to qualifying beneficiaries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61CBE88-8479-4E22-91B9-4F11848B5301}"/>
                </a:ext>
              </a:extLst>
            </p:cNvPr>
            <p:cNvSpPr/>
            <p:nvPr/>
          </p:nvSpPr>
          <p:spPr>
            <a:xfrm>
              <a:off x="2954705" y="1172965"/>
              <a:ext cx="1284514" cy="6750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Who should receive the services?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DB1261-D451-474D-945E-7FC62F9E52B2}"/>
                </a:ext>
              </a:extLst>
            </p:cNvPr>
            <p:cNvSpPr/>
            <p:nvPr/>
          </p:nvSpPr>
          <p:spPr>
            <a:xfrm>
              <a:off x="72139" y="978873"/>
              <a:ext cx="1467022" cy="195189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Is the service still </a:t>
              </a:r>
              <a:r>
                <a:rPr lang="en-Z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relevant</a:t>
              </a:r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 to the needs of beneficiaries?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687230-D93C-4911-9434-F7E2CC601EF3}"/>
                </a:ext>
              </a:extLst>
            </p:cNvPr>
            <p:cNvCxnSpPr>
              <a:cxnSpLocks/>
              <a:stCxn id="9" idx="3"/>
              <a:endCxn id="227" idx="1"/>
            </p:cNvCxnSpPr>
            <p:nvPr/>
          </p:nvCxnSpPr>
          <p:spPr>
            <a:xfrm>
              <a:off x="2673042" y="1507377"/>
              <a:ext cx="281663" cy="3134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846AE59C-BC85-4680-93CE-05C1894A2CB2}"/>
                </a:ext>
              </a:extLst>
            </p:cNvPr>
            <p:cNvCxnSpPr>
              <a:stCxn id="227" idx="3"/>
              <a:endCxn id="176" idx="1"/>
            </p:cNvCxnSpPr>
            <p:nvPr/>
          </p:nvCxnSpPr>
          <p:spPr>
            <a:xfrm flipV="1">
              <a:off x="4239219" y="1145291"/>
              <a:ext cx="317322" cy="36522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9D6DF128-36C3-474B-8940-FE30C5766279}"/>
                </a:ext>
              </a:extLst>
            </p:cNvPr>
            <p:cNvCxnSpPr>
              <a:stCxn id="227" idx="3"/>
              <a:endCxn id="186" idx="1"/>
            </p:cNvCxnSpPr>
            <p:nvPr/>
          </p:nvCxnSpPr>
          <p:spPr>
            <a:xfrm>
              <a:off x="4239219" y="1510511"/>
              <a:ext cx="312138" cy="22625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66F8704C-6466-4961-B109-96E7B9810874}"/>
                </a:ext>
              </a:extLst>
            </p:cNvPr>
            <p:cNvCxnSpPr>
              <a:stCxn id="227" idx="3"/>
              <a:endCxn id="188" idx="1"/>
            </p:cNvCxnSpPr>
            <p:nvPr/>
          </p:nvCxnSpPr>
          <p:spPr>
            <a:xfrm>
              <a:off x="4239219" y="1510511"/>
              <a:ext cx="316585" cy="79668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D014988B-29B6-4998-910A-F255F8933902}"/>
                </a:ext>
              </a:extLst>
            </p:cNvPr>
            <p:cNvCxnSpPr>
              <a:cxnSpLocks/>
              <a:stCxn id="176" idx="3"/>
              <a:endCxn id="52" idx="1"/>
            </p:cNvCxnSpPr>
            <p:nvPr/>
          </p:nvCxnSpPr>
          <p:spPr>
            <a:xfrm>
              <a:off x="5776140" y="1145291"/>
              <a:ext cx="372486" cy="55367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607EBF5D-2ED8-4DF7-B3D3-BF73061E6130}"/>
                </a:ext>
              </a:extLst>
            </p:cNvPr>
            <p:cNvCxnSpPr>
              <a:cxnSpLocks/>
              <a:stCxn id="186" idx="3"/>
              <a:endCxn id="52" idx="1"/>
            </p:cNvCxnSpPr>
            <p:nvPr/>
          </p:nvCxnSpPr>
          <p:spPr>
            <a:xfrm flipV="1">
              <a:off x="5779367" y="1698970"/>
              <a:ext cx="369259" cy="3779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7B90B1DD-DFB3-46F2-A8F2-2C5492FC41B3}"/>
                </a:ext>
              </a:extLst>
            </p:cNvPr>
            <p:cNvCxnSpPr>
              <a:cxnSpLocks/>
              <a:stCxn id="188" idx="3"/>
              <a:endCxn id="52" idx="1"/>
            </p:cNvCxnSpPr>
            <p:nvPr/>
          </p:nvCxnSpPr>
          <p:spPr>
            <a:xfrm flipV="1">
              <a:off x="5783814" y="1698970"/>
              <a:ext cx="364812" cy="60823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lowchart: Terminator 118">
              <a:extLst>
                <a:ext uri="{FF2B5EF4-FFF2-40B4-BE49-F238E27FC236}">
                  <a16:creationId xmlns:a16="http://schemas.microsoft.com/office/drawing/2014/main" id="{0A1BEB4C-04FD-4C1A-962B-08F6D0D59CB1}"/>
                </a:ext>
              </a:extLst>
            </p:cNvPr>
            <p:cNvSpPr/>
            <p:nvPr/>
          </p:nvSpPr>
          <p:spPr>
            <a:xfrm>
              <a:off x="2865882" y="2054421"/>
              <a:ext cx="1358722" cy="487111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Close the programme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BEF63AB6-9455-47D8-B04F-93DD1F3CDE6B}"/>
                </a:ext>
              </a:extLst>
            </p:cNvPr>
            <p:cNvCxnSpPr>
              <a:cxnSpLocks/>
              <a:stCxn id="11" idx="3"/>
              <a:endCxn id="119" idx="1"/>
            </p:cNvCxnSpPr>
            <p:nvPr/>
          </p:nvCxnSpPr>
          <p:spPr>
            <a:xfrm flipV="1">
              <a:off x="2678656" y="2297977"/>
              <a:ext cx="187226" cy="2315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Flowchart: Terminator 30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782B90-A3AF-4C52-8EEF-1AC0A2A1E8DC}"/>
              </a:ext>
            </a:extLst>
          </p:cNvPr>
          <p:cNvSpPr/>
          <p:nvPr/>
        </p:nvSpPr>
        <p:spPr>
          <a:xfrm>
            <a:off x="85497" y="4514446"/>
            <a:ext cx="1700630" cy="668824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Proceed to efficiency analysis</a:t>
            </a:r>
          </a:p>
        </p:txBody>
      </p: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7C40BD0D-3549-4374-8B49-2163A0BDA416}"/>
              </a:ext>
            </a:extLst>
          </p:cNvPr>
          <p:cNvCxnSpPr>
            <a:stCxn id="255" idx="1"/>
            <a:endCxn id="309" idx="3"/>
          </p:cNvCxnSpPr>
          <p:nvPr/>
        </p:nvCxnSpPr>
        <p:spPr>
          <a:xfrm flipH="1">
            <a:off x="1786127" y="4848858"/>
            <a:ext cx="38200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A95026F-5DB0-4896-BDD8-C5EF266AEF75}"/>
              </a:ext>
            </a:extLst>
          </p:cNvPr>
          <p:cNvGrpSpPr/>
          <p:nvPr/>
        </p:nvGrpSpPr>
        <p:grpSpPr>
          <a:xfrm>
            <a:off x="6148626" y="916864"/>
            <a:ext cx="5971235" cy="2515864"/>
            <a:chOff x="6148626" y="916864"/>
            <a:chExt cx="5971235" cy="251586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6AED29-13B5-4D80-9AE5-57DBC5A2E128}"/>
                </a:ext>
              </a:extLst>
            </p:cNvPr>
            <p:cNvSpPr/>
            <p:nvPr/>
          </p:nvSpPr>
          <p:spPr>
            <a:xfrm>
              <a:off x="6148626" y="1172965"/>
              <a:ext cx="1284514" cy="10520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Who should deliver these services?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FC312F2-2637-4FAB-AB1C-32FB93568F2C}"/>
                </a:ext>
              </a:extLst>
            </p:cNvPr>
            <p:cNvSpPr/>
            <p:nvPr/>
          </p:nvSpPr>
          <p:spPr>
            <a:xfrm>
              <a:off x="7781326" y="916864"/>
              <a:ext cx="1219599" cy="4561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service a constitutional right?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1BE72F-28BC-4432-834A-7FF062A14B91}"/>
                </a:ext>
              </a:extLst>
            </p:cNvPr>
            <p:cNvSpPr/>
            <p:nvPr/>
          </p:nvSpPr>
          <p:spPr>
            <a:xfrm>
              <a:off x="7776142" y="1508335"/>
              <a:ext cx="1228010" cy="4561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service a public or merit good?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E698167-0284-46CE-B631-78EE7F6B2413}"/>
                </a:ext>
              </a:extLst>
            </p:cNvPr>
            <p:cNvSpPr/>
            <p:nvPr/>
          </p:nvSpPr>
          <p:spPr>
            <a:xfrm>
              <a:off x="7780589" y="2078773"/>
              <a:ext cx="1228010" cy="5250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service a mixed or private good?</a:t>
              </a:r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AECAD942-B3CC-473F-B21E-397DCE02A85F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 flipV="1">
              <a:off x="7433140" y="1144955"/>
              <a:ext cx="348186" cy="55401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E236A35D-8553-4F17-A85F-EA553739496C}"/>
                </a:ext>
              </a:extLst>
            </p:cNvPr>
            <p:cNvCxnSpPr>
              <a:cxnSpLocks/>
              <a:stCxn id="52" idx="3"/>
              <a:endCxn id="58" idx="1"/>
            </p:cNvCxnSpPr>
            <p:nvPr/>
          </p:nvCxnSpPr>
          <p:spPr>
            <a:xfrm>
              <a:off x="7433140" y="1698970"/>
              <a:ext cx="343002" cy="37456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5DCB0F35-07D2-43E2-8A01-FF5028B88851}"/>
                </a:ext>
              </a:extLst>
            </p:cNvPr>
            <p:cNvCxnSpPr>
              <a:cxnSpLocks/>
              <a:stCxn id="52" idx="3"/>
              <a:endCxn id="59" idx="1"/>
            </p:cNvCxnSpPr>
            <p:nvPr/>
          </p:nvCxnSpPr>
          <p:spPr>
            <a:xfrm>
              <a:off x="7433140" y="1698970"/>
              <a:ext cx="347449" cy="642338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Alternate Process 91">
              <a:extLst>
                <a:ext uri="{FF2B5EF4-FFF2-40B4-BE49-F238E27FC236}">
                  <a16:creationId xmlns:a16="http://schemas.microsoft.com/office/drawing/2014/main" id="{3590CCAF-8766-4C18-AEDC-784844470979}"/>
                </a:ext>
              </a:extLst>
            </p:cNvPr>
            <p:cNvSpPr/>
            <p:nvPr/>
          </p:nvSpPr>
          <p:spPr>
            <a:xfrm>
              <a:off x="9314956" y="1137419"/>
              <a:ext cx="1337883" cy="619781"/>
            </a:xfrm>
            <a:prstGeom prst="flowChartAlternateProcess">
              <a:avLst/>
            </a:prstGeom>
            <a:solidFill>
              <a:srgbClr val="2850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Government is responsible for delivery</a:t>
              </a:r>
            </a:p>
          </p:txBody>
        </p:sp>
        <p:sp>
          <p:nvSpPr>
            <p:cNvPr id="94" name="Flowchart: Alternate Process 93">
              <a:extLst>
                <a:ext uri="{FF2B5EF4-FFF2-40B4-BE49-F238E27FC236}">
                  <a16:creationId xmlns:a16="http://schemas.microsoft.com/office/drawing/2014/main" id="{C31A8DC2-AB9F-4208-AEDC-12ED7B85BB04}"/>
                </a:ext>
              </a:extLst>
            </p:cNvPr>
            <p:cNvSpPr/>
            <p:nvPr/>
          </p:nvSpPr>
          <p:spPr>
            <a:xfrm>
              <a:off x="9314956" y="2026015"/>
              <a:ext cx="1370839" cy="619781"/>
            </a:xfrm>
            <a:prstGeom prst="flowChartAlternateProcess">
              <a:avLst/>
            </a:prstGeom>
            <a:solidFill>
              <a:srgbClr val="2850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Private sector is responsible for delivery</a:t>
              </a:r>
            </a:p>
          </p:txBody>
        </p:sp>
        <p:cxnSp>
          <p:nvCxnSpPr>
            <p:cNvPr id="107" name="Connector: Elbow 106">
              <a:extLst>
                <a:ext uri="{FF2B5EF4-FFF2-40B4-BE49-F238E27FC236}">
                  <a16:creationId xmlns:a16="http://schemas.microsoft.com/office/drawing/2014/main" id="{61ED305B-9C93-43B6-927E-A17183725D5A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9000925" y="1144955"/>
              <a:ext cx="314031" cy="30235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5E0E4E5F-AFAC-4537-B124-6D85EE780720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 flipV="1">
              <a:off x="9004152" y="1447310"/>
              <a:ext cx="310804" cy="289116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or: Elbow 117">
              <a:extLst>
                <a:ext uri="{FF2B5EF4-FFF2-40B4-BE49-F238E27FC236}">
                  <a16:creationId xmlns:a16="http://schemas.microsoft.com/office/drawing/2014/main" id="{AC126A7E-32B8-4B24-B4CE-27DDEB5DC3F5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 flipV="1">
              <a:off x="9008599" y="1447310"/>
              <a:ext cx="306357" cy="893998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44BEC6C-672B-48ED-8F9C-B70B66F46A36}"/>
                </a:ext>
              </a:extLst>
            </p:cNvPr>
            <p:cNvSpPr/>
            <p:nvPr/>
          </p:nvSpPr>
          <p:spPr>
            <a:xfrm>
              <a:off x="10835347" y="1137419"/>
              <a:ext cx="1284514" cy="619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Who within government must deliver the service?</a:t>
              </a:r>
            </a:p>
          </p:txBody>
        </p: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CDA67143-C745-4E07-A831-8CCFA6F8162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 flipV="1">
              <a:off x="9022430" y="2335906"/>
              <a:ext cx="292526" cy="15862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55EB293-7E47-437E-BEC6-524FCE563CB4}"/>
                </a:ext>
              </a:extLst>
            </p:cNvPr>
            <p:cNvCxnSpPr>
              <a:endCxn id="128" idx="1"/>
            </p:cNvCxnSpPr>
            <p:nvPr/>
          </p:nvCxnSpPr>
          <p:spPr>
            <a:xfrm>
              <a:off x="10652839" y="1447310"/>
              <a:ext cx="18250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>
              <a:extLst>
                <a:ext uri="{FF2B5EF4-FFF2-40B4-BE49-F238E27FC236}">
                  <a16:creationId xmlns:a16="http://schemas.microsoft.com/office/drawing/2014/main" id="{4E1D90E6-0A3D-49F4-9344-8EEF1FE05F50}"/>
                </a:ext>
              </a:extLst>
            </p:cNvPr>
            <p:cNvSpPr/>
            <p:nvPr/>
          </p:nvSpPr>
          <p:spPr>
            <a:xfrm>
              <a:off x="10835347" y="2107066"/>
              <a:ext cx="1284514" cy="619781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Identify the department/entity responsible</a:t>
              </a: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AC7DC74-7CE0-4B85-9E55-A2CF98F6EA9F}"/>
                </a:ext>
              </a:extLst>
            </p:cNvPr>
            <p:cNvCxnSpPr>
              <a:stCxn id="128" idx="2"/>
              <a:endCxn id="146" idx="0"/>
            </p:cNvCxnSpPr>
            <p:nvPr/>
          </p:nvCxnSpPr>
          <p:spPr>
            <a:xfrm>
              <a:off x="11477604" y="1757200"/>
              <a:ext cx="0" cy="34986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C7685423-AF09-4923-A16F-B39EA5E701E4}"/>
                </a:ext>
              </a:extLst>
            </p:cNvPr>
            <p:cNvCxnSpPr>
              <a:cxnSpLocks/>
              <a:stCxn id="146" idx="2"/>
              <a:endCxn id="154" idx="0"/>
            </p:cNvCxnSpPr>
            <p:nvPr/>
          </p:nvCxnSpPr>
          <p:spPr>
            <a:xfrm>
              <a:off x="11477604" y="2726847"/>
              <a:ext cx="0" cy="70588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366F1B-EFFA-4109-8EA9-B26B005355BA}"/>
              </a:ext>
            </a:extLst>
          </p:cNvPr>
          <p:cNvGrpSpPr/>
          <p:nvPr/>
        </p:nvGrpSpPr>
        <p:grpSpPr>
          <a:xfrm>
            <a:off x="1581368" y="3389280"/>
            <a:ext cx="10538493" cy="3318482"/>
            <a:chOff x="1581368" y="3389280"/>
            <a:chExt cx="10538493" cy="331848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C7605C9-2063-4585-8984-1141A325F5A5}"/>
                </a:ext>
              </a:extLst>
            </p:cNvPr>
            <p:cNvSpPr/>
            <p:nvPr/>
          </p:nvSpPr>
          <p:spPr>
            <a:xfrm>
              <a:off x="9034927" y="3540224"/>
              <a:ext cx="1284514" cy="4871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In house delivery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31D31D1-897A-4BF0-966C-3BB41A1CE64E}"/>
                </a:ext>
              </a:extLst>
            </p:cNvPr>
            <p:cNvSpPr/>
            <p:nvPr/>
          </p:nvSpPr>
          <p:spPr>
            <a:xfrm>
              <a:off x="10835347" y="3432728"/>
              <a:ext cx="1284514" cy="1673589"/>
            </a:xfrm>
            <a:prstGeom prst="rect">
              <a:avLst/>
            </a:prstGeom>
            <a:solidFill>
              <a:srgbClr val="0B6C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How best to deliver the service?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BEB1606-4AE3-4D21-9A24-6BF1FA926A62}"/>
                </a:ext>
              </a:extLst>
            </p:cNvPr>
            <p:cNvSpPr/>
            <p:nvPr/>
          </p:nvSpPr>
          <p:spPr>
            <a:xfrm>
              <a:off x="9021809" y="4431470"/>
              <a:ext cx="1284514" cy="4871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Outsourced to the private sector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6A04F3C-29FB-4EC9-AB0B-9E3C6C23B7BB}"/>
                </a:ext>
              </a:extLst>
            </p:cNvPr>
            <p:cNvSpPr/>
            <p:nvPr/>
          </p:nvSpPr>
          <p:spPr>
            <a:xfrm>
              <a:off x="9008691" y="5264792"/>
              <a:ext cx="1284514" cy="4871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Contracted through a PPP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D30D9D-D8D5-47BC-A2ED-5581BA8CE39A}"/>
                </a:ext>
              </a:extLst>
            </p:cNvPr>
            <p:cNvSpPr/>
            <p:nvPr/>
          </p:nvSpPr>
          <p:spPr>
            <a:xfrm>
              <a:off x="9034927" y="6065066"/>
              <a:ext cx="1258278" cy="4871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Delivered by NPOs (through a subsidy)</a:t>
              </a:r>
            </a:p>
          </p:txBody>
        </p:sp>
        <p:cxnSp>
          <p:nvCxnSpPr>
            <p:cNvPr id="163" name="Connector: Elbow 162">
              <a:extLst>
                <a:ext uri="{FF2B5EF4-FFF2-40B4-BE49-F238E27FC236}">
                  <a16:creationId xmlns:a16="http://schemas.microsoft.com/office/drawing/2014/main" id="{CA0D3239-6C2B-4EAF-8E75-51DB8D16E089}"/>
                </a:ext>
              </a:extLst>
            </p:cNvPr>
            <p:cNvCxnSpPr>
              <a:cxnSpLocks/>
              <a:stCxn id="154" idx="1"/>
              <a:endCxn id="152" idx="3"/>
            </p:cNvCxnSpPr>
            <p:nvPr/>
          </p:nvCxnSpPr>
          <p:spPr>
            <a:xfrm rot="10800000">
              <a:off x="10319441" y="3783781"/>
              <a:ext cx="515906" cy="485743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or: Elbow 164">
              <a:extLst>
                <a:ext uri="{FF2B5EF4-FFF2-40B4-BE49-F238E27FC236}">
                  <a16:creationId xmlns:a16="http://schemas.microsoft.com/office/drawing/2014/main" id="{F9A05DA1-34C9-4828-8528-0F199FA589DA}"/>
                </a:ext>
              </a:extLst>
            </p:cNvPr>
            <p:cNvCxnSpPr>
              <a:cxnSpLocks/>
              <a:stCxn id="154" idx="1"/>
              <a:endCxn id="156" idx="3"/>
            </p:cNvCxnSpPr>
            <p:nvPr/>
          </p:nvCxnSpPr>
          <p:spPr>
            <a:xfrm rot="10800000" flipV="1">
              <a:off x="10306323" y="4269522"/>
              <a:ext cx="529024" cy="40550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Elbow 167">
              <a:extLst>
                <a:ext uri="{FF2B5EF4-FFF2-40B4-BE49-F238E27FC236}">
                  <a16:creationId xmlns:a16="http://schemas.microsoft.com/office/drawing/2014/main" id="{56E15134-3BAB-44A4-A7C2-74682FD8CCA6}"/>
                </a:ext>
              </a:extLst>
            </p:cNvPr>
            <p:cNvCxnSpPr>
              <a:cxnSpLocks/>
              <a:stCxn id="154" idx="1"/>
              <a:endCxn id="158" idx="3"/>
            </p:cNvCxnSpPr>
            <p:nvPr/>
          </p:nvCxnSpPr>
          <p:spPr>
            <a:xfrm rot="10800000" flipV="1">
              <a:off x="10293205" y="4269522"/>
              <a:ext cx="542142" cy="12388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or: Elbow 169">
              <a:extLst>
                <a:ext uri="{FF2B5EF4-FFF2-40B4-BE49-F238E27FC236}">
                  <a16:creationId xmlns:a16="http://schemas.microsoft.com/office/drawing/2014/main" id="{6FCD2CC0-248E-4011-9A57-0BD883E11308}"/>
                </a:ext>
              </a:extLst>
            </p:cNvPr>
            <p:cNvCxnSpPr>
              <a:cxnSpLocks/>
              <a:stCxn id="154" idx="1"/>
              <a:endCxn id="160" idx="3"/>
            </p:cNvCxnSpPr>
            <p:nvPr/>
          </p:nvCxnSpPr>
          <p:spPr>
            <a:xfrm rot="10800000" flipV="1">
              <a:off x="10293205" y="4269522"/>
              <a:ext cx="542142" cy="2039099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E1C85BB-449F-44C5-8B84-8576884A90C7}"/>
                </a:ext>
              </a:extLst>
            </p:cNvPr>
            <p:cNvSpPr/>
            <p:nvPr/>
          </p:nvSpPr>
          <p:spPr>
            <a:xfrm>
              <a:off x="10856200" y="5210377"/>
              <a:ext cx="1263661" cy="9197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E1E25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solidFill>
                    <a:schemeClr val="tx1"/>
                  </a:solidFill>
                </a:rPr>
                <a:t>Choice of service delivery options should  based on affordability, costs, quality and effectiveness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67FBD3E-ED83-4839-BE0C-D7062EFECA2A}"/>
                </a:ext>
              </a:extLst>
            </p:cNvPr>
            <p:cNvSpPr/>
            <p:nvPr/>
          </p:nvSpPr>
          <p:spPr>
            <a:xfrm>
              <a:off x="7375189" y="3553599"/>
              <a:ext cx="1284514" cy="4871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Has the inhouse delivery option been costed?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3DD093C-4433-40F3-9C67-F99A4D41B69B}"/>
                </a:ext>
              </a:extLst>
            </p:cNvPr>
            <p:cNvSpPr/>
            <p:nvPr/>
          </p:nvSpPr>
          <p:spPr>
            <a:xfrm>
              <a:off x="7362071" y="4350630"/>
              <a:ext cx="1284514" cy="6626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Is the service delivered by the lowest cost provider?</a:t>
              </a: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5BA023FE-3BAC-4F51-A47E-F7965C3442D8}"/>
                </a:ext>
              </a:extLst>
            </p:cNvPr>
            <p:cNvCxnSpPr>
              <a:stCxn id="152" idx="1"/>
              <a:endCxn id="180" idx="3"/>
            </p:cNvCxnSpPr>
            <p:nvPr/>
          </p:nvCxnSpPr>
          <p:spPr>
            <a:xfrm flipH="1">
              <a:off x="8659703" y="3783780"/>
              <a:ext cx="375224" cy="133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CE65E105-82AF-4A2A-8C68-C6E2666A9E27}"/>
                </a:ext>
              </a:extLst>
            </p:cNvPr>
            <p:cNvCxnSpPr>
              <a:stCxn id="156" idx="1"/>
              <a:endCxn id="182" idx="3"/>
            </p:cNvCxnSpPr>
            <p:nvPr/>
          </p:nvCxnSpPr>
          <p:spPr>
            <a:xfrm flipH="1">
              <a:off x="8646585" y="4675026"/>
              <a:ext cx="375224" cy="692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1C93942-AC63-46CD-B08F-515BD49D9C62}"/>
                </a:ext>
              </a:extLst>
            </p:cNvPr>
            <p:cNvSpPr/>
            <p:nvPr/>
          </p:nvSpPr>
          <p:spPr>
            <a:xfrm>
              <a:off x="7348953" y="5261357"/>
              <a:ext cx="1284514" cy="4871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What is the appropriate form of PPP?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DA1CAA87-4135-42DA-943F-DA1C24764452}"/>
                </a:ext>
              </a:extLst>
            </p:cNvPr>
            <p:cNvCxnSpPr>
              <a:cxnSpLocks/>
              <a:stCxn id="158" idx="1"/>
              <a:endCxn id="203" idx="3"/>
            </p:cNvCxnSpPr>
            <p:nvPr/>
          </p:nvCxnSpPr>
          <p:spPr>
            <a:xfrm flipH="1" flipV="1">
              <a:off x="8633467" y="5504913"/>
              <a:ext cx="375224" cy="343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A849504-EDF9-40FC-A2CD-084908909D30}"/>
                </a:ext>
              </a:extLst>
            </p:cNvPr>
            <p:cNvSpPr/>
            <p:nvPr/>
          </p:nvSpPr>
          <p:spPr>
            <a:xfrm>
              <a:off x="7375189" y="6006770"/>
              <a:ext cx="1284514" cy="6037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Has the cost of service delivery by NPOs been costed?</a:t>
              </a:r>
            </a:p>
          </p:txBody>
        </p: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045E97E-3264-4D1C-BA63-238280AA5F7B}"/>
                </a:ext>
              </a:extLst>
            </p:cNvPr>
            <p:cNvCxnSpPr>
              <a:cxnSpLocks/>
              <a:stCxn id="160" idx="1"/>
            </p:cNvCxnSpPr>
            <p:nvPr/>
          </p:nvCxnSpPr>
          <p:spPr>
            <a:xfrm flipH="1">
              <a:off x="8659703" y="6308622"/>
              <a:ext cx="3752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Flowchart: Decision 212">
              <a:extLst>
                <a:ext uri="{FF2B5EF4-FFF2-40B4-BE49-F238E27FC236}">
                  <a16:creationId xmlns:a16="http://schemas.microsoft.com/office/drawing/2014/main" id="{6852A79F-8F4D-4779-B671-29A6F8721F38}"/>
                </a:ext>
              </a:extLst>
            </p:cNvPr>
            <p:cNvSpPr/>
            <p:nvPr/>
          </p:nvSpPr>
          <p:spPr>
            <a:xfrm>
              <a:off x="6090673" y="3389280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Decision 214">
              <a:extLst>
                <a:ext uri="{FF2B5EF4-FFF2-40B4-BE49-F238E27FC236}">
                  <a16:creationId xmlns:a16="http://schemas.microsoft.com/office/drawing/2014/main" id="{7CDF8AA3-4CF7-4B9D-B7C7-F9771B6239FE}"/>
                </a:ext>
              </a:extLst>
            </p:cNvPr>
            <p:cNvSpPr/>
            <p:nvPr/>
          </p:nvSpPr>
          <p:spPr>
            <a:xfrm>
              <a:off x="6090675" y="3868679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7" name="Connector: Elbow 216">
              <a:extLst>
                <a:ext uri="{FF2B5EF4-FFF2-40B4-BE49-F238E27FC236}">
                  <a16:creationId xmlns:a16="http://schemas.microsoft.com/office/drawing/2014/main" id="{EF55BF58-C7D0-4250-9177-6AE048921713}"/>
                </a:ext>
              </a:extLst>
            </p:cNvPr>
            <p:cNvCxnSpPr>
              <a:stCxn id="180" idx="1"/>
              <a:endCxn id="213" idx="3"/>
            </p:cNvCxnSpPr>
            <p:nvPr/>
          </p:nvCxnSpPr>
          <p:spPr>
            <a:xfrm rot="10800000">
              <a:off x="6865707" y="3561311"/>
              <a:ext cx="509483" cy="235844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or: Elbow 219">
              <a:extLst>
                <a:ext uri="{FF2B5EF4-FFF2-40B4-BE49-F238E27FC236}">
                  <a16:creationId xmlns:a16="http://schemas.microsoft.com/office/drawing/2014/main" id="{88A3E0E4-8B39-44CE-B639-8E049C4660FE}"/>
                </a:ext>
              </a:extLst>
            </p:cNvPr>
            <p:cNvCxnSpPr>
              <a:stCxn id="180" idx="1"/>
              <a:endCxn id="215" idx="3"/>
            </p:cNvCxnSpPr>
            <p:nvPr/>
          </p:nvCxnSpPr>
          <p:spPr>
            <a:xfrm rot="10800000" flipV="1">
              <a:off x="6865709" y="3797154"/>
              <a:ext cx="509481" cy="24355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Flowchart: Decision 221">
              <a:extLst>
                <a:ext uri="{FF2B5EF4-FFF2-40B4-BE49-F238E27FC236}">
                  <a16:creationId xmlns:a16="http://schemas.microsoft.com/office/drawing/2014/main" id="{0C925BA1-F2EC-4AB2-A5E3-2168459FCE09}"/>
                </a:ext>
              </a:extLst>
            </p:cNvPr>
            <p:cNvSpPr/>
            <p:nvPr/>
          </p:nvSpPr>
          <p:spPr>
            <a:xfrm>
              <a:off x="6090676" y="4341870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Decision 222">
              <a:extLst>
                <a:ext uri="{FF2B5EF4-FFF2-40B4-BE49-F238E27FC236}">
                  <a16:creationId xmlns:a16="http://schemas.microsoft.com/office/drawing/2014/main" id="{A42843C2-996A-4A96-A717-55ABF0887EC3}"/>
                </a:ext>
              </a:extLst>
            </p:cNvPr>
            <p:cNvSpPr/>
            <p:nvPr/>
          </p:nvSpPr>
          <p:spPr>
            <a:xfrm>
              <a:off x="6090676" y="4794662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D0DFEA6C-5E37-4917-AFD2-F7965A57C326}"/>
                </a:ext>
              </a:extLst>
            </p:cNvPr>
            <p:cNvCxnSpPr>
              <a:stCxn id="182" idx="1"/>
              <a:endCxn id="222" idx="3"/>
            </p:cNvCxnSpPr>
            <p:nvPr/>
          </p:nvCxnSpPr>
          <p:spPr>
            <a:xfrm rot="10800000">
              <a:off x="6865709" y="4513902"/>
              <a:ext cx="496362" cy="168047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or: Elbow 233">
              <a:extLst>
                <a:ext uri="{FF2B5EF4-FFF2-40B4-BE49-F238E27FC236}">
                  <a16:creationId xmlns:a16="http://schemas.microsoft.com/office/drawing/2014/main" id="{3B7E5581-F77D-46AA-A2B7-6D8704987CF7}"/>
                </a:ext>
              </a:extLst>
            </p:cNvPr>
            <p:cNvCxnSpPr>
              <a:stCxn id="182" idx="1"/>
              <a:endCxn id="223" idx="3"/>
            </p:cNvCxnSpPr>
            <p:nvPr/>
          </p:nvCxnSpPr>
          <p:spPr>
            <a:xfrm rot="10800000" flipV="1">
              <a:off x="6865709" y="4681947"/>
              <a:ext cx="496362" cy="284745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Flowchart: Decision 249">
              <a:extLst>
                <a:ext uri="{FF2B5EF4-FFF2-40B4-BE49-F238E27FC236}">
                  <a16:creationId xmlns:a16="http://schemas.microsoft.com/office/drawing/2014/main" id="{D51C44AA-D9E3-4714-9C4F-B7EB8A0D4480}"/>
                </a:ext>
              </a:extLst>
            </p:cNvPr>
            <p:cNvSpPr/>
            <p:nvPr/>
          </p:nvSpPr>
          <p:spPr>
            <a:xfrm>
              <a:off x="6090675" y="5964559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Decision 251">
              <a:extLst>
                <a:ext uri="{FF2B5EF4-FFF2-40B4-BE49-F238E27FC236}">
                  <a16:creationId xmlns:a16="http://schemas.microsoft.com/office/drawing/2014/main" id="{C867685A-F530-4615-9618-4DD29A605BED}"/>
                </a:ext>
              </a:extLst>
            </p:cNvPr>
            <p:cNvSpPr/>
            <p:nvPr/>
          </p:nvSpPr>
          <p:spPr>
            <a:xfrm>
              <a:off x="6090674" y="6363700"/>
              <a:ext cx="775033" cy="344062"/>
            </a:xfrm>
            <a:prstGeom prst="flowChartDecis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Terminator 254">
              <a:extLst>
                <a:ext uri="{FF2B5EF4-FFF2-40B4-BE49-F238E27FC236}">
                  <a16:creationId xmlns:a16="http://schemas.microsoft.com/office/drawing/2014/main" id="{130DD546-1403-4BDF-A21A-82401C0CB7E8}"/>
                </a:ext>
              </a:extLst>
            </p:cNvPr>
            <p:cNvSpPr/>
            <p:nvPr/>
          </p:nvSpPr>
          <p:spPr>
            <a:xfrm>
              <a:off x="2168134" y="4514446"/>
              <a:ext cx="1700630" cy="668824"/>
            </a:xfrm>
            <a:prstGeom prst="flowChartTermina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Choose the most cost-effective approach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CDEE02B3-55D4-4638-9812-6A3706F09CEA}"/>
                </a:ext>
              </a:extLst>
            </p:cNvPr>
            <p:cNvSpPr/>
            <p:nvPr/>
          </p:nvSpPr>
          <p:spPr>
            <a:xfrm>
              <a:off x="4396356" y="3867194"/>
              <a:ext cx="1284514" cy="3440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Prepare costed estimates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35FCF78D-BB1C-407E-A2DF-773C6AC0BF0B}"/>
                </a:ext>
              </a:extLst>
            </p:cNvPr>
            <p:cNvSpPr/>
            <p:nvPr/>
          </p:nvSpPr>
          <p:spPr>
            <a:xfrm>
              <a:off x="4396356" y="3409808"/>
              <a:ext cx="1284514" cy="3440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Compare costed estimates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3172CB0-ABD4-4039-9512-BCEE2C2CF334}"/>
                </a:ext>
              </a:extLst>
            </p:cNvPr>
            <p:cNvSpPr/>
            <p:nvPr/>
          </p:nvSpPr>
          <p:spPr>
            <a:xfrm>
              <a:off x="4395014" y="4657044"/>
              <a:ext cx="1285856" cy="6142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Tender to find the lowest cost provider that meets quality standards</a:t>
              </a:r>
            </a:p>
          </p:txBody>
        </p:sp>
        <p:cxnSp>
          <p:nvCxnSpPr>
            <p:cNvPr id="265" name="Connector: Elbow 264">
              <a:extLst>
                <a:ext uri="{FF2B5EF4-FFF2-40B4-BE49-F238E27FC236}">
                  <a16:creationId xmlns:a16="http://schemas.microsoft.com/office/drawing/2014/main" id="{72751FE6-2758-4CAF-B0B0-4A2D0721FB7E}"/>
                </a:ext>
              </a:extLst>
            </p:cNvPr>
            <p:cNvCxnSpPr>
              <a:stCxn id="259" idx="1"/>
              <a:endCxn id="255" idx="0"/>
            </p:cNvCxnSpPr>
            <p:nvPr/>
          </p:nvCxnSpPr>
          <p:spPr>
            <a:xfrm rot="10800000" flipV="1">
              <a:off x="3018450" y="3581840"/>
              <a:ext cx="1377907" cy="932606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or: Elbow 266">
              <a:extLst>
                <a:ext uri="{FF2B5EF4-FFF2-40B4-BE49-F238E27FC236}">
                  <a16:creationId xmlns:a16="http://schemas.microsoft.com/office/drawing/2014/main" id="{3E0B8195-9318-4DBB-AE79-259FF326E091}"/>
                </a:ext>
              </a:extLst>
            </p:cNvPr>
            <p:cNvCxnSpPr>
              <a:stCxn id="222" idx="1"/>
              <a:endCxn id="255" idx="3"/>
            </p:cNvCxnSpPr>
            <p:nvPr/>
          </p:nvCxnSpPr>
          <p:spPr>
            <a:xfrm rot="10800000" flipV="1">
              <a:off x="3868764" y="4513900"/>
              <a:ext cx="2221912" cy="334957"/>
            </a:xfrm>
            <a:prstGeom prst="bentConnector3">
              <a:avLst>
                <a:gd name="adj1" fmla="val 84031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or: Elbow 269">
              <a:extLst>
                <a:ext uri="{FF2B5EF4-FFF2-40B4-BE49-F238E27FC236}">
                  <a16:creationId xmlns:a16="http://schemas.microsoft.com/office/drawing/2014/main" id="{E6A6036C-0C1F-4CC8-9CF6-E04CC5436E69}"/>
                </a:ext>
              </a:extLst>
            </p:cNvPr>
            <p:cNvCxnSpPr>
              <a:cxnSpLocks/>
              <a:stCxn id="261" idx="1"/>
              <a:endCxn id="255" idx="3"/>
            </p:cNvCxnSpPr>
            <p:nvPr/>
          </p:nvCxnSpPr>
          <p:spPr>
            <a:xfrm rot="10800000">
              <a:off x="3868764" y="4848859"/>
              <a:ext cx="526250" cy="11529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545ED4B4-EC10-4871-B618-B6DE766E7F99}"/>
                </a:ext>
              </a:extLst>
            </p:cNvPr>
            <p:cNvCxnSpPr>
              <a:stCxn id="215" idx="1"/>
              <a:endCxn id="257" idx="3"/>
            </p:cNvCxnSpPr>
            <p:nvPr/>
          </p:nvCxnSpPr>
          <p:spPr>
            <a:xfrm flipH="1" flipV="1">
              <a:off x="5680870" y="4039226"/>
              <a:ext cx="409805" cy="1484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617AD5C8-96E5-4A63-B1F7-8E401410E423}"/>
                </a:ext>
              </a:extLst>
            </p:cNvPr>
            <p:cNvSpPr/>
            <p:nvPr/>
          </p:nvSpPr>
          <p:spPr>
            <a:xfrm>
              <a:off x="4410675" y="5337560"/>
              <a:ext cx="1284514" cy="7032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Compare the benefits, risks and costs of different types of PPPs</a:t>
              </a:r>
            </a:p>
          </p:txBody>
        </p:sp>
        <p:cxnSp>
          <p:nvCxnSpPr>
            <p:cNvPr id="284" name="Connector: Elbow 283">
              <a:extLst>
                <a:ext uri="{FF2B5EF4-FFF2-40B4-BE49-F238E27FC236}">
                  <a16:creationId xmlns:a16="http://schemas.microsoft.com/office/drawing/2014/main" id="{6F8ABD18-B3B9-469C-9EB7-D4BA77D2DB78}"/>
                </a:ext>
              </a:extLst>
            </p:cNvPr>
            <p:cNvCxnSpPr>
              <a:stCxn id="203" idx="1"/>
              <a:endCxn id="280" idx="3"/>
            </p:cNvCxnSpPr>
            <p:nvPr/>
          </p:nvCxnSpPr>
          <p:spPr>
            <a:xfrm rot="10800000" flipV="1">
              <a:off x="5695189" y="5504913"/>
              <a:ext cx="1653764" cy="184248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Elbow 285">
              <a:extLst>
                <a:ext uri="{FF2B5EF4-FFF2-40B4-BE49-F238E27FC236}">
                  <a16:creationId xmlns:a16="http://schemas.microsoft.com/office/drawing/2014/main" id="{DA08398A-14CB-45A9-81B3-DCA5F0D03B32}"/>
                </a:ext>
              </a:extLst>
            </p:cNvPr>
            <p:cNvCxnSpPr>
              <a:stCxn id="208" idx="1"/>
              <a:endCxn id="250" idx="3"/>
            </p:cNvCxnSpPr>
            <p:nvPr/>
          </p:nvCxnSpPr>
          <p:spPr>
            <a:xfrm rot="10800000">
              <a:off x="6865709" y="6136591"/>
              <a:ext cx="509481" cy="172031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or: Elbow 287">
              <a:extLst>
                <a:ext uri="{FF2B5EF4-FFF2-40B4-BE49-F238E27FC236}">
                  <a16:creationId xmlns:a16="http://schemas.microsoft.com/office/drawing/2014/main" id="{B2553793-3A23-4C14-A8F7-1E93C3B7D021}"/>
                </a:ext>
              </a:extLst>
            </p:cNvPr>
            <p:cNvCxnSpPr>
              <a:stCxn id="208" idx="1"/>
              <a:endCxn id="252" idx="3"/>
            </p:cNvCxnSpPr>
            <p:nvPr/>
          </p:nvCxnSpPr>
          <p:spPr>
            <a:xfrm rot="10800000" flipV="1">
              <a:off x="6865707" y="6308621"/>
              <a:ext cx="509482" cy="227110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0B0B616-0F77-4EB4-B708-16533EC9396B}"/>
                </a:ext>
              </a:extLst>
            </p:cNvPr>
            <p:cNvSpPr/>
            <p:nvPr/>
          </p:nvSpPr>
          <p:spPr>
            <a:xfrm>
              <a:off x="4410675" y="6363699"/>
              <a:ext cx="1284514" cy="3440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Prepare costed estimates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2895826F-860F-4306-AF4A-1D4CC5782A59}"/>
                </a:ext>
              </a:extLst>
            </p:cNvPr>
            <p:cNvCxnSpPr>
              <a:stCxn id="252" idx="1"/>
              <a:endCxn id="293" idx="3"/>
            </p:cNvCxnSpPr>
            <p:nvPr/>
          </p:nvCxnSpPr>
          <p:spPr>
            <a:xfrm flipH="1">
              <a:off x="5695189" y="6535731"/>
              <a:ext cx="395485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or: Elbow 296">
              <a:extLst>
                <a:ext uri="{FF2B5EF4-FFF2-40B4-BE49-F238E27FC236}">
                  <a16:creationId xmlns:a16="http://schemas.microsoft.com/office/drawing/2014/main" id="{F6B9C865-F049-40C3-805D-82291DE3C623}"/>
                </a:ext>
              </a:extLst>
            </p:cNvPr>
            <p:cNvCxnSpPr>
              <a:cxnSpLocks/>
              <a:stCxn id="293" idx="1"/>
              <a:endCxn id="255" idx="2"/>
            </p:cNvCxnSpPr>
            <p:nvPr/>
          </p:nvCxnSpPr>
          <p:spPr>
            <a:xfrm rot="10800000">
              <a:off x="3018449" y="5183271"/>
              <a:ext cx="1392226" cy="1352461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or: Elbow 299">
              <a:extLst>
                <a:ext uri="{FF2B5EF4-FFF2-40B4-BE49-F238E27FC236}">
                  <a16:creationId xmlns:a16="http://schemas.microsoft.com/office/drawing/2014/main" id="{4052E839-C4BE-4B12-B699-920A2A8CF68C}"/>
                </a:ext>
              </a:extLst>
            </p:cNvPr>
            <p:cNvCxnSpPr>
              <a:stCxn id="280" idx="1"/>
              <a:endCxn id="255" idx="3"/>
            </p:cNvCxnSpPr>
            <p:nvPr/>
          </p:nvCxnSpPr>
          <p:spPr>
            <a:xfrm rot="10800000">
              <a:off x="3868765" y="4848859"/>
              <a:ext cx="541911" cy="840303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or: Elbow 301">
              <a:extLst>
                <a:ext uri="{FF2B5EF4-FFF2-40B4-BE49-F238E27FC236}">
                  <a16:creationId xmlns:a16="http://schemas.microsoft.com/office/drawing/2014/main" id="{BE3408AB-ED67-447E-89F5-DCBDE79D8D91}"/>
                </a:ext>
              </a:extLst>
            </p:cNvPr>
            <p:cNvCxnSpPr>
              <a:stCxn id="250" idx="1"/>
              <a:endCxn id="255" idx="2"/>
            </p:cNvCxnSpPr>
            <p:nvPr/>
          </p:nvCxnSpPr>
          <p:spPr>
            <a:xfrm rot="10800000">
              <a:off x="3018449" y="5183270"/>
              <a:ext cx="3072226" cy="953320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or: Elbow 304">
              <a:extLst>
                <a:ext uri="{FF2B5EF4-FFF2-40B4-BE49-F238E27FC236}">
                  <a16:creationId xmlns:a16="http://schemas.microsoft.com/office/drawing/2014/main" id="{6318C9CD-44E9-4506-B5B9-2E44D0EDC4B8}"/>
                </a:ext>
              </a:extLst>
            </p:cNvPr>
            <p:cNvCxnSpPr>
              <a:stCxn id="257" idx="1"/>
              <a:endCxn id="255" idx="0"/>
            </p:cNvCxnSpPr>
            <p:nvPr/>
          </p:nvCxnSpPr>
          <p:spPr>
            <a:xfrm rot="10800000" flipV="1">
              <a:off x="3018450" y="4039226"/>
              <a:ext cx="1377907" cy="475220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BEEAB353-6639-4BAE-9573-50C662C88D18}"/>
                </a:ext>
              </a:extLst>
            </p:cNvPr>
            <p:cNvCxnSpPr>
              <a:cxnSpLocks/>
              <a:stCxn id="213" idx="1"/>
              <a:endCxn id="259" idx="3"/>
            </p:cNvCxnSpPr>
            <p:nvPr/>
          </p:nvCxnSpPr>
          <p:spPr>
            <a:xfrm flipH="1">
              <a:off x="5680870" y="3561311"/>
              <a:ext cx="409803" cy="2052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or: Elbow 317">
              <a:extLst>
                <a:ext uri="{FF2B5EF4-FFF2-40B4-BE49-F238E27FC236}">
                  <a16:creationId xmlns:a16="http://schemas.microsoft.com/office/drawing/2014/main" id="{68B985B3-AB5B-44AD-9AB9-AC0388098552}"/>
                </a:ext>
              </a:extLst>
            </p:cNvPr>
            <p:cNvCxnSpPr>
              <a:stCxn id="223" idx="1"/>
              <a:endCxn id="261" idx="3"/>
            </p:cNvCxnSpPr>
            <p:nvPr/>
          </p:nvCxnSpPr>
          <p:spPr>
            <a:xfrm rot="10800000">
              <a:off x="5680870" y="4964155"/>
              <a:ext cx="409806" cy="2538"/>
            </a:xfrm>
            <a:prstGeom prst="bent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CE2EBC-8791-4CC1-9E78-E7E3344ABC47}"/>
                </a:ext>
              </a:extLst>
            </p:cNvPr>
            <p:cNvSpPr/>
            <p:nvPr/>
          </p:nvSpPr>
          <p:spPr>
            <a:xfrm>
              <a:off x="1581368" y="5349930"/>
              <a:ext cx="1284514" cy="10137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E1E25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>
                  <a:solidFill>
                    <a:schemeClr val="tx1"/>
                  </a:solidFill>
                </a:rPr>
                <a:t>When assessing cost effectiveness, also look at whether the benefits outweigh the costs?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62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1F24"/>
      </a:accent1>
      <a:accent2>
        <a:srgbClr val="0C8041"/>
      </a:accent2>
      <a:accent3>
        <a:srgbClr val="ECA62E"/>
      </a:accent3>
      <a:accent4>
        <a:srgbClr val="FECE00"/>
      </a:accent4>
      <a:accent5>
        <a:srgbClr val="0D5087"/>
      </a:accent5>
      <a:accent6>
        <a:srgbClr val="3D4552"/>
      </a:accent6>
      <a:hlink>
        <a:srgbClr val="0000FF"/>
      </a:hlink>
      <a:folHlink>
        <a:srgbClr val="800080"/>
      </a:folHlink>
    </a:clrScheme>
    <a:fontScheme name="INFINKNIGHT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prstDash val="sysDot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2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1F24"/>
      </a:accent1>
      <a:accent2>
        <a:srgbClr val="0C8041"/>
      </a:accent2>
      <a:accent3>
        <a:srgbClr val="ECA62E"/>
      </a:accent3>
      <a:accent4>
        <a:srgbClr val="FECE00"/>
      </a:accent4>
      <a:accent5>
        <a:srgbClr val="0D5087"/>
      </a:accent5>
      <a:accent6>
        <a:srgbClr val="3D455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2214</Words>
  <Application>Microsoft Office PowerPoint</Application>
  <PresentationFormat>Widescreen</PresentationFormat>
  <Paragraphs>404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Calibri</vt:lpstr>
      <vt:lpstr>Wingdings</vt:lpstr>
      <vt:lpstr>1_Office Theme</vt:lpstr>
      <vt:lpstr>2_Office Theme</vt:lpstr>
      <vt:lpstr>SPENDING REVIEWS 2021</vt:lpstr>
      <vt:lpstr>What will we cover today?</vt:lpstr>
      <vt:lpstr>How can decision trees help you in your spending reviews?</vt:lpstr>
      <vt:lpstr>What are decision trees? </vt:lpstr>
      <vt:lpstr>Using the decision trees in a government programme</vt:lpstr>
      <vt:lpstr>How does the decision tree help you in a spending review?</vt:lpstr>
      <vt:lpstr>How do you use decision trees in your analysis?</vt:lpstr>
      <vt:lpstr>Decision tree</vt:lpstr>
      <vt:lpstr>Relevance and appropriateness of delivery models</vt:lpstr>
      <vt:lpstr>Decision tree</vt:lpstr>
      <vt:lpstr>Efficiency and cost-effectiveness analysis</vt:lpstr>
      <vt:lpstr>Efficiency and cost-effectiveness analysis</vt:lpstr>
      <vt:lpstr>How decision trees can help you to take action?</vt:lpstr>
      <vt:lpstr>Actioning findings from spending review</vt:lpstr>
      <vt:lpstr>Improvements/reforms that emerge from spending reviews</vt:lpstr>
      <vt:lpstr>Actioning findings from spending reviews</vt:lpstr>
      <vt:lpstr>Actioning findings from spending reviews</vt:lpstr>
      <vt:lpstr>Actioning findings from spending reviews</vt:lpstr>
      <vt:lpstr>PowerPoint Presentation</vt:lpstr>
      <vt:lpstr>PowerPoint Presentation</vt:lpstr>
      <vt:lpstr>Actioning findings from spending reviews</vt:lpstr>
      <vt:lpstr>Actioning findings from spending reviews</vt:lpstr>
      <vt:lpstr>Actioning findings from spending reviews</vt:lpstr>
      <vt:lpstr>Actioning findings from spending reviews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REVIEWS</dc:title>
  <dc:creator>Amanda Jitsing</dc:creator>
  <cp:lastModifiedBy>Mbali Buthelezi</cp:lastModifiedBy>
  <cp:revision>261</cp:revision>
  <cp:lastPrinted>2020-11-16T11:00:43Z</cp:lastPrinted>
  <dcterms:created xsi:type="dcterms:W3CDTF">2020-05-07T04:25:02Z</dcterms:created>
  <dcterms:modified xsi:type="dcterms:W3CDTF">2021-11-09T11:23:59Z</dcterms:modified>
</cp:coreProperties>
</file>