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5" r:id="rId2"/>
  </p:sldMasterIdLst>
  <p:notesMasterIdLst>
    <p:notesMasterId r:id="rId28"/>
  </p:notesMasterIdLst>
  <p:handoutMasterIdLst>
    <p:handoutMasterId r:id="rId29"/>
  </p:handoutMasterIdLst>
  <p:sldIdLst>
    <p:sldId id="257" r:id="rId3"/>
    <p:sldId id="379" r:id="rId4"/>
    <p:sldId id="342" r:id="rId5"/>
    <p:sldId id="389" r:id="rId6"/>
    <p:sldId id="382" r:id="rId7"/>
    <p:sldId id="383" r:id="rId8"/>
    <p:sldId id="380" r:id="rId9"/>
    <p:sldId id="384" r:id="rId10"/>
    <p:sldId id="392" r:id="rId11"/>
    <p:sldId id="400" r:id="rId12"/>
    <p:sldId id="401" r:id="rId13"/>
    <p:sldId id="385" r:id="rId14"/>
    <p:sldId id="386" r:id="rId15"/>
    <p:sldId id="403" r:id="rId16"/>
    <p:sldId id="390" r:id="rId17"/>
    <p:sldId id="387" r:id="rId18"/>
    <p:sldId id="402" r:id="rId19"/>
    <p:sldId id="391" r:id="rId20"/>
    <p:sldId id="393" r:id="rId21"/>
    <p:sldId id="394" r:id="rId22"/>
    <p:sldId id="395" r:id="rId23"/>
    <p:sldId id="398" r:id="rId24"/>
    <p:sldId id="396" r:id="rId25"/>
    <p:sldId id="397" r:id="rId26"/>
    <p:sldId id="3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C36"/>
    <a:srgbClr val="993300"/>
    <a:srgbClr val="285034"/>
    <a:srgbClr val="8E1E25"/>
    <a:srgbClr val="D3B052"/>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2837" autoAdjust="0"/>
  </p:normalViewPr>
  <p:slideViewPr>
    <p:cSldViewPr snapToGrid="0" showGuides="1">
      <p:cViewPr varScale="1">
        <p:scale>
          <a:sx n="71" d="100"/>
          <a:sy n="71" d="100"/>
        </p:scale>
        <p:origin x="1138" y="53"/>
      </p:cViewPr>
      <p:guideLst>
        <p:guide orient="horz" pos="2160"/>
        <p:guide pos="3840"/>
      </p:guideLst>
    </p:cSldViewPr>
  </p:slideViewPr>
  <p:notesTextViewPr>
    <p:cViewPr>
      <p:scale>
        <a:sx n="400" d="100"/>
        <a:sy n="400" d="100"/>
      </p:scale>
      <p:origin x="0" y="0"/>
    </p:cViewPr>
  </p:notesTextViewPr>
  <p:sorterViewPr>
    <p:cViewPr varScale="1">
      <p:scale>
        <a:sx n="1" d="1"/>
        <a:sy n="1" d="1"/>
      </p:scale>
      <p:origin x="0" y="-894"/>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2021/11/09</a:t>
            </a:fld>
            <a:endParaRPr lang="en-ZA" dirty="0"/>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dirty="0"/>
              <a:t>Baseline Assessment and New Policy Costing Course</a:t>
            </a:r>
            <a:endParaRPr lang="en-ZA" dirty="0"/>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dirty="0"/>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dirty="0"/>
              <a:t>Baseline Assessment and New Policy Costing Course</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dirty="0"/>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dirty="0"/>
              <a:t>Baseline Assessment and New Policy Costing Course</a:t>
            </a:r>
            <a:endParaRPr lang="en-US" dirty="0"/>
          </a:p>
        </p:txBody>
      </p:sp>
    </p:spTree>
    <p:extLst>
      <p:ext uri="{BB962C8B-B14F-4D97-AF65-F5344CB8AC3E}">
        <p14:creationId xmlns:p14="http://schemas.microsoft.com/office/powerpoint/2010/main" val="341422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4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3</a:t>
            </a:fld>
            <a:endParaRPr lang="en-ZA" dirty="0"/>
          </a:p>
        </p:txBody>
      </p:sp>
    </p:spTree>
    <p:extLst>
      <p:ext uri="{BB962C8B-B14F-4D97-AF65-F5344CB8AC3E}">
        <p14:creationId xmlns:p14="http://schemas.microsoft.com/office/powerpoint/2010/main" val="7606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562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pic>
        <p:nvPicPr>
          <p:cNvPr id="6" name="Picture 2">
            <a:extLst>
              <a:ext uri="{FF2B5EF4-FFF2-40B4-BE49-F238E27FC236}">
                <a16:creationId xmlns:a16="http://schemas.microsoft.com/office/drawing/2014/main" id="{144AA69E-2C09-46B0-AB5F-1481A030139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1667" y="4721696"/>
            <a:ext cx="3655630" cy="203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3577567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58007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406569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319121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53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884015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2693550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113232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366327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47653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3128095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426898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405238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36254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788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Menti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133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6304"/>
            <a:ext cx="10363200" cy="914400"/>
          </a:xfrm>
        </p:spPr>
        <p:txBody>
          <a:bodyPr>
            <a:normAutofit/>
          </a:bodyPr>
          <a:lstStyle/>
          <a:p>
            <a:pPr>
              <a:lnSpc>
                <a:spcPct val="150000"/>
              </a:lnSpc>
            </a:pPr>
            <a:r>
              <a:rPr lang="en-US" sz="2800" dirty="0"/>
              <a:t>Problem statement and refining your spending review topic</a:t>
            </a:r>
            <a:endParaRPr lang="en-US" sz="3200" dirty="0"/>
          </a:p>
        </p:txBody>
      </p:sp>
      <p:sp>
        <p:nvSpPr>
          <p:cNvPr id="3" name="TextBox 2">
            <a:extLst>
              <a:ext uri="{FF2B5EF4-FFF2-40B4-BE49-F238E27FC236}">
                <a16:creationId xmlns:a16="http://schemas.microsoft.com/office/drawing/2014/main" id="{0BA3BDBA-D497-4F60-ADC6-D3E899B96F91}"/>
              </a:ext>
            </a:extLst>
          </p:cNvPr>
          <p:cNvSpPr txBox="1"/>
          <p:nvPr/>
        </p:nvSpPr>
        <p:spPr>
          <a:xfrm>
            <a:off x="819807" y="1203890"/>
            <a:ext cx="10552386" cy="833883"/>
          </a:xfrm>
          <a:prstGeom prst="rect">
            <a:avLst/>
          </a:prstGeom>
          <a:noFill/>
        </p:spPr>
        <p:txBody>
          <a:bodyPr wrap="square" rtlCol="0">
            <a:spAutoFit/>
          </a:bodyPr>
          <a:lstStyle/>
          <a:p>
            <a:pPr algn="ctr">
              <a:lnSpc>
                <a:spcPct val="150000"/>
              </a:lnSpc>
            </a:pPr>
            <a:r>
              <a:rPr kumimoji="0" lang="en-US" sz="3600" b="1" i="0" u="none" strike="noStrike" kern="1200" cap="none" spc="0" normalizeH="0" baseline="0" noProof="0" dirty="0">
                <a:ln>
                  <a:noFill/>
                </a:ln>
                <a:solidFill>
                  <a:prstClr val="white"/>
                </a:solidFill>
                <a:effectLst/>
                <a:uLnTx/>
                <a:uFillTx/>
                <a:latin typeface="Arial"/>
                <a:ea typeface="+mj-ea"/>
                <a:cs typeface="Arial"/>
              </a:rPr>
              <a:t>Spending Reviews 2021</a:t>
            </a:r>
            <a:endParaRPr lang="en-ZA" dirty="0"/>
          </a:p>
        </p:txBody>
      </p:sp>
    </p:spTree>
    <p:extLst>
      <p:ext uri="{BB962C8B-B14F-4D97-AF65-F5344CB8AC3E}">
        <p14:creationId xmlns:p14="http://schemas.microsoft.com/office/powerpoint/2010/main" val="261285167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95C532-2F3E-490B-A718-722C3882F722}"/>
              </a:ext>
            </a:extLst>
          </p:cNvPr>
          <p:cNvSpPr>
            <a:spLocks noGrp="1"/>
          </p:cNvSpPr>
          <p:nvPr>
            <p:ph type="sldNum" sz="quarter" idx="11"/>
          </p:nvPr>
        </p:nvSpPr>
        <p:spPr/>
        <p:txBody>
          <a:bodyPr/>
          <a:lstStyle/>
          <a:p>
            <a:pPr defTabSz="483626"/>
            <a:fld id="{23690667-295C-4548-A8F3-2AF8F8044C02}" type="slidenum">
              <a:rPr lang="en-ZA" smtClean="0">
                <a:solidFill>
                  <a:prstClr val="white"/>
                </a:solidFill>
              </a:rPr>
              <a:pPr defTabSz="483626"/>
              <a:t>10</a:t>
            </a:fld>
            <a:endParaRPr lang="en-ZA" dirty="0">
              <a:solidFill>
                <a:prstClr val="white"/>
              </a:solidFill>
            </a:endParaRPr>
          </a:p>
        </p:txBody>
      </p:sp>
      <p:sp>
        <p:nvSpPr>
          <p:cNvPr id="4" name="Title 3">
            <a:extLst>
              <a:ext uri="{FF2B5EF4-FFF2-40B4-BE49-F238E27FC236}">
                <a16:creationId xmlns:a16="http://schemas.microsoft.com/office/drawing/2014/main" id="{2E36CE43-E2E6-43C0-8046-97801F400C15}"/>
              </a:ext>
            </a:extLst>
          </p:cNvPr>
          <p:cNvSpPr>
            <a:spLocks noGrp="1"/>
          </p:cNvSpPr>
          <p:nvPr>
            <p:ph type="title"/>
          </p:nvPr>
        </p:nvSpPr>
        <p:spPr>
          <a:xfrm>
            <a:off x="493006" y="244753"/>
            <a:ext cx="11383683" cy="1016488"/>
          </a:xfrm>
        </p:spPr>
        <p:txBody>
          <a:bodyPr/>
          <a:lstStyle/>
          <a:p>
            <a:r>
              <a:rPr lang="en-ZA" dirty="0"/>
              <a:t>Why does government intervene? What problems are governments trying to solve?</a:t>
            </a:r>
          </a:p>
        </p:txBody>
      </p:sp>
      <p:sp>
        <p:nvSpPr>
          <p:cNvPr id="6" name="Rectangle 5">
            <a:extLst>
              <a:ext uri="{FF2B5EF4-FFF2-40B4-BE49-F238E27FC236}">
                <a16:creationId xmlns:a16="http://schemas.microsoft.com/office/drawing/2014/main" id="{53EA3D3A-B49A-4D3B-BC77-07C3D48E0E56}"/>
              </a:ext>
            </a:extLst>
          </p:cNvPr>
          <p:cNvSpPr/>
          <p:nvPr/>
        </p:nvSpPr>
        <p:spPr>
          <a:xfrm>
            <a:off x="824253" y="1818289"/>
            <a:ext cx="2822837" cy="77776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latin typeface="Arial" panose="020B0604020202020204" pitchFamily="34" charset="0"/>
                <a:cs typeface="Arial" panose="020B0604020202020204" pitchFamily="34" charset="0"/>
              </a:rPr>
              <a:t>Redistributing income and wealth</a:t>
            </a:r>
          </a:p>
        </p:txBody>
      </p:sp>
      <p:sp>
        <p:nvSpPr>
          <p:cNvPr id="7" name="Rectangle 6">
            <a:extLst>
              <a:ext uri="{FF2B5EF4-FFF2-40B4-BE49-F238E27FC236}">
                <a16:creationId xmlns:a16="http://schemas.microsoft.com/office/drawing/2014/main" id="{25315897-BB34-47E3-A88D-D5987E37A5E2}"/>
              </a:ext>
            </a:extLst>
          </p:cNvPr>
          <p:cNvSpPr/>
          <p:nvPr/>
        </p:nvSpPr>
        <p:spPr>
          <a:xfrm>
            <a:off x="824246" y="2689913"/>
            <a:ext cx="2822837" cy="77776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latin typeface="Arial" panose="020B0604020202020204" pitchFamily="34" charset="0"/>
                <a:cs typeface="Arial" panose="020B0604020202020204" pitchFamily="34" charset="0"/>
              </a:rPr>
              <a:t>Providing public goods</a:t>
            </a:r>
          </a:p>
        </p:txBody>
      </p:sp>
      <p:sp>
        <p:nvSpPr>
          <p:cNvPr id="8" name="Rectangle 7">
            <a:extLst>
              <a:ext uri="{FF2B5EF4-FFF2-40B4-BE49-F238E27FC236}">
                <a16:creationId xmlns:a16="http://schemas.microsoft.com/office/drawing/2014/main" id="{C94368CC-C29E-4252-A317-34A396EFFDA8}"/>
              </a:ext>
            </a:extLst>
          </p:cNvPr>
          <p:cNvSpPr/>
          <p:nvPr/>
        </p:nvSpPr>
        <p:spPr>
          <a:xfrm>
            <a:off x="4677089" y="1831427"/>
            <a:ext cx="2822837" cy="77776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Promoting fair competition</a:t>
            </a:r>
          </a:p>
        </p:txBody>
      </p:sp>
      <p:sp>
        <p:nvSpPr>
          <p:cNvPr id="9" name="Rectangle 8">
            <a:extLst>
              <a:ext uri="{FF2B5EF4-FFF2-40B4-BE49-F238E27FC236}">
                <a16:creationId xmlns:a16="http://schemas.microsoft.com/office/drawing/2014/main" id="{BAB0C04A-70ED-4902-8315-A9AE81D6FE66}"/>
              </a:ext>
            </a:extLst>
          </p:cNvPr>
          <p:cNvSpPr/>
          <p:nvPr/>
        </p:nvSpPr>
        <p:spPr>
          <a:xfrm>
            <a:off x="4677090" y="2887717"/>
            <a:ext cx="2822837" cy="77776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Promoting economic growth</a:t>
            </a:r>
          </a:p>
        </p:txBody>
      </p:sp>
      <p:sp>
        <p:nvSpPr>
          <p:cNvPr id="10" name="Rectangle 9">
            <a:extLst>
              <a:ext uri="{FF2B5EF4-FFF2-40B4-BE49-F238E27FC236}">
                <a16:creationId xmlns:a16="http://schemas.microsoft.com/office/drawing/2014/main" id="{96B0FFD4-1E90-4075-B3EB-DC6EC1B21D00}"/>
              </a:ext>
            </a:extLst>
          </p:cNvPr>
          <p:cNvSpPr/>
          <p:nvPr/>
        </p:nvSpPr>
        <p:spPr>
          <a:xfrm>
            <a:off x="824243" y="5327384"/>
            <a:ext cx="2822837" cy="77776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latin typeface="Arial" panose="020B0604020202020204" pitchFamily="34" charset="0"/>
                <a:cs typeface="Arial" panose="020B0604020202020204" pitchFamily="34" charset="0"/>
              </a:rPr>
              <a:t>Protecting people</a:t>
            </a:r>
          </a:p>
        </p:txBody>
      </p:sp>
      <p:sp>
        <p:nvSpPr>
          <p:cNvPr id="11" name="Rectangle 10">
            <a:extLst>
              <a:ext uri="{FF2B5EF4-FFF2-40B4-BE49-F238E27FC236}">
                <a16:creationId xmlns:a16="http://schemas.microsoft.com/office/drawing/2014/main" id="{6625073C-9BDE-46F9-BB94-AD208D811AB1}"/>
              </a:ext>
            </a:extLst>
          </p:cNvPr>
          <p:cNvSpPr/>
          <p:nvPr/>
        </p:nvSpPr>
        <p:spPr>
          <a:xfrm>
            <a:off x="8544910" y="1831427"/>
            <a:ext cx="2822837" cy="77776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Preserving the environment</a:t>
            </a:r>
          </a:p>
        </p:txBody>
      </p:sp>
      <p:sp>
        <p:nvSpPr>
          <p:cNvPr id="12" name="Rectangle 11">
            <a:extLst>
              <a:ext uri="{FF2B5EF4-FFF2-40B4-BE49-F238E27FC236}">
                <a16:creationId xmlns:a16="http://schemas.microsoft.com/office/drawing/2014/main" id="{4B88951F-827F-43A4-BCD1-7D498B80E199}"/>
              </a:ext>
            </a:extLst>
          </p:cNvPr>
          <p:cNvSpPr/>
          <p:nvPr/>
        </p:nvSpPr>
        <p:spPr>
          <a:xfrm>
            <a:off x="4677089" y="3859925"/>
            <a:ext cx="2822837" cy="77776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Achieving macroeconomic goals</a:t>
            </a:r>
          </a:p>
        </p:txBody>
      </p:sp>
      <p:sp>
        <p:nvSpPr>
          <p:cNvPr id="13" name="Rectangle 12">
            <a:extLst>
              <a:ext uri="{FF2B5EF4-FFF2-40B4-BE49-F238E27FC236}">
                <a16:creationId xmlns:a16="http://schemas.microsoft.com/office/drawing/2014/main" id="{300911F4-2A51-43D3-AFE7-B76C840985C4}"/>
              </a:ext>
            </a:extLst>
          </p:cNvPr>
          <p:cNvSpPr/>
          <p:nvPr/>
        </p:nvSpPr>
        <p:spPr>
          <a:xfrm>
            <a:off x="824244" y="4433161"/>
            <a:ext cx="2822837" cy="77776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latin typeface="Arial" panose="020B0604020202020204" pitchFamily="34" charset="0"/>
                <a:cs typeface="Arial" panose="020B0604020202020204" pitchFamily="34" charset="0"/>
              </a:rPr>
              <a:t>Changing consumer/citizen behaviour</a:t>
            </a:r>
          </a:p>
        </p:txBody>
      </p:sp>
      <p:sp>
        <p:nvSpPr>
          <p:cNvPr id="14" name="Rectangle 13">
            <a:extLst>
              <a:ext uri="{FF2B5EF4-FFF2-40B4-BE49-F238E27FC236}">
                <a16:creationId xmlns:a16="http://schemas.microsoft.com/office/drawing/2014/main" id="{30AC7CDF-71ED-42A0-8BE5-6C551458A3FC}"/>
              </a:ext>
            </a:extLst>
          </p:cNvPr>
          <p:cNvSpPr/>
          <p:nvPr/>
        </p:nvSpPr>
        <p:spPr>
          <a:xfrm>
            <a:off x="824245" y="3566789"/>
            <a:ext cx="2822837" cy="77776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latin typeface="Arial" panose="020B0604020202020204" pitchFamily="34" charset="0"/>
                <a:cs typeface="Arial" panose="020B0604020202020204" pitchFamily="34" charset="0"/>
              </a:rPr>
              <a:t>Supporting the low-income &amp; vulnerable groups</a:t>
            </a:r>
          </a:p>
        </p:txBody>
      </p:sp>
      <p:sp>
        <p:nvSpPr>
          <p:cNvPr id="15" name="TextBox 14">
            <a:extLst>
              <a:ext uri="{FF2B5EF4-FFF2-40B4-BE49-F238E27FC236}">
                <a16:creationId xmlns:a16="http://schemas.microsoft.com/office/drawing/2014/main" id="{C3E84E93-90DE-430E-A914-3B764948A55B}"/>
              </a:ext>
            </a:extLst>
          </p:cNvPr>
          <p:cNvSpPr txBox="1"/>
          <p:nvPr/>
        </p:nvSpPr>
        <p:spPr>
          <a:xfrm>
            <a:off x="768987" y="1228186"/>
            <a:ext cx="2822837" cy="369332"/>
          </a:xfrm>
          <a:prstGeom prst="rect">
            <a:avLst/>
          </a:prstGeom>
          <a:noFill/>
        </p:spPr>
        <p:txBody>
          <a:bodyPr wrap="square" rtlCol="0">
            <a:spAutoFit/>
          </a:bodyPr>
          <a:lstStyle/>
          <a:p>
            <a:pPr algn="ctr"/>
            <a:r>
              <a:rPr lang="en-ZA" b="1" dirty="0">
                <a:latin typeface="Arial" panose="020B0604020202020204" pitchFamily="34" charset="0"/>
                <a:cs typeface="Arial" panose="020B0604020202020204" pitchFamily="34" charset="0"/>
              </a:rPr>
              <a:t>Social objectives</a:t>
            </a:r>
          </a:p>
        </p:txBody>
      </p:sp>
      <p:sp>
        <p:nvSpPr>
          <p:cNvPr id="16" name="TextBox 15">
            <a:extLst>
              <a:ext uri="{FF2B5EF4-FFF2-40B4-BE49-F238E27FC236}">
                <a16:creationId xmlns:a16="http://schemas.microsoft.com/office/drawing/2014/main" id="{7AB8F17B-2F07-409F-B41E-E3D5C94954F9}"/>
              </a:ext>
            </a:extLst>
          </p:cNvPr>
          <p:cNvSpPr txBox="1"/>
          <p:nvPr/>
        </p:nvSpPr>
        <p:spPr>
          <a:xfrm>
            <a:off x="4649457" y="1228186"/>
            <a:ext cx="2822837" cy="369332"/>
          </a:xfrm>
          <a:prstGeom prst="rect">
            <a:avLst/>
          </a:prstGeom>
          <a:noFill/>
        </p:spPr>
        <p:txBody>
          <a:bodyPr wrap="square" rtlCol="0">
            <a:spAutoFit/>
          </a:bodyPr>
          <a:lstStyle/>
          <a:p>
            <a:pPr algn="ctr"/>
            <a:r>
              <a:rPr lang="en-ZA" b="1" dirty="0">
                <a:latin typeface="Arial" panose="020B0604020202020204" pitchFamily="34" charset="0"/>
                <a:cs typeface="Arial" panose="020B0604020202020204" pitchFamily="34" charset="0"/>
              </a:rPr>
              <a:t>Economic objectives</a:t>
            </a:r>
          </a:p>
        </p:txBody>
      </p:sp>
      <p:sp>
        <p:nvSpPr>
          <p:cNvPr id="17" name="TextBox 16">
            <a:extLst>
              <a:ext uri="{FF2B5EF4-FFF2-40B4-BE49-F238E27FC236}">
                <a16:creationId xmlns:a16="http://schemas.microsoft.com/office/drawing/2014/main" id="{6C9BCF0A-721E-498D-85BB-018FB1A0FF00}"/>
              </a:ext>
            </a:extLst>
          </p:cNvPr>
          <p:cNvSpPr txBox="1"/>
          <p:nvPr/>
        </p:nvSpPr>
        <p:spPr>
          <a:xfrm>
            <a:off x="8370541" y="1277741"/>
            <a:ext cx="3052472" cy="369332"/>
          </a:xfrm>
          <a:prstGeom prst="rect">
            <a:avLst/>
          </a:prstGeom>
          <a:noFill/>
        </p:spPr>
        <p:txBody>
          <a:bodyPr wrap="square" rtlCol="0">
            <a:spAutoFit/>
          </a:bodyPr>
          <a:lstStyle/>
          <a:p>
            <a:pPr algn="ctr"/>
            <a:r>
              <a:rPr lang="en-ZA" b="1" dirty="0">
                <a:latin typeface="Arial" panose="020B0604020202020204" pitchFamily="34" charset="0"/>
                <a:cs typeface="Arial" panose="020B0604020202020204" pitchFamily="34" charset="0"/>
              </a:rPr>
              <a:t>Environmental objectives</a:t>
            </a:r>
          </a:p>
        </p:txBody>
      </p:sp>
      <p:sp>
        <p:nvSpPr>
          <p:cNvPr id="18" name="Rectangle 17">
            <a:extLst>
              <a:ext uri="{FF2B5EF4-FFF2-40B4-BE49-F238E27FC236}">
                <a16:creationId xmlns:a16="http://schemas.microsoft.com/office/drawing/2014/main" id="{F91D3F7E-C8BD-4D00-9B13-AB34BBC13946}"/>
              </a:ext>
            </a:extLst>
          </p:cNvPr>
          <p:cNvSpPr/>
          <p:nvPr/>
        </p:nvSpPr>
        <p:spPr>
          <a:xfrm>
            <a:off x="493006" y="1647073"/>
            <a:ext cx="3374801" cy="4675093"/>
          </a:xfrm>
          <a:prstGeom prst="rect">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id="{9EE20A9D-047E-4AF6-994E-F71C46698C4B}"/>
              </a:ext>
            </a:extLst>
          </p:cNvPr>
          <p:cNvSpPr/>
          <p:nvPr/>
        </p:nvSpPr>
        <p:spPr>
          <a:xfrm>
            <a:off x="4401106" y="1647073"/>
            <a:ext cx="3374801" cy="3156155"/>
          </a:xfrm>
          <a:prstGeom prst="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330D58BA-B47A-4B10-A23E-117EA0E4A3DD}"/>
              </a:ext>
            </a:extLst>
          </p:cNvPr>
          <p:cNvSpPr/>
          <p:nvPr/>
        </p:nvSpPr>
        <p:spPr>
          <a:xfrm>
            <a:off x="8207599" y="1665890"/>
            <a:ext cx="3374801" cy="2194036"/>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id="{0FEA74D1-518A-47BA-95FB-2651C40D3CD8}"/>
              </a:ext>
            </a:extLst>
          </p:cNvPr>
          <p:cNvSpPr/>
          <p:nvPr/>
        </p:nvSpPr>
        <p:spPr>
          <a:xfrm>
            <a:off x="8544910" y="2789023"/>
            <a:ext cx="2822837" cy="77776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Mitigating against the impact of climate change</a:t>
            </a:r>
          </a:p>
        </p:txBody>
      </p:sp>
    </p:spTree>
    <p:extLst>
      <p:ext uri="{BB962C8B-B14F-4D97-AF65-F5344CB8AC3E}">
        <p14:creationId xmlns:p14="http://schemas.microsoft.com/office/powerpoint/2010/main" val="167439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4F669-CA99-4623-9C02-C0AAC594C313}"/>
              </a:ext>
            </a:extLst>
          </p:cNvPr>
          <p:cNvSpPr>
            <a:spLocks noGrp="1"/>
          </p:cNvSpPr>
          <p:nvPr>
            <p:ph idx="1"/>
          </p:nvPr>
        </p:nvSpPr>
        <p:spPr>
          <a:xfrm>
            <a:off x="831744" y="2152921"/>
            <a:ext cx="10528512" cy="2166831"/>
          </a:xfrm>
        </p:spPr>
        <p:txBody>
          <a:bodyPr/>
          <a:lstStyle/>
          <a:p>
            <a:r>
              <a:rPr lang="en-GB" dirty="0"/>
              <a:t>The spending review needs a “problem statement” that defines what government is trying to do/achieve with some set of activities. In all likelihood, you have chosen to focus on that particular set of activities because you know that there is </a:t>
            </a:r>
            <a:r>
              <a:rPr lang="en-GB" b="1" dirty="0"/>
              <a:t>room for improvement </a:t>
            </a:r>
            <a:r>
              <a:rPr lang="en-GB" dirty="0"/>
              <a:t>in the quality/impact of spending.  </a:t>
            </a:r>
          </a:p>
        </p:txBody>
      </p:sp>
      <p:sp>
        <p:nvSpPr>
          <p:cNvPr id="3" name="Slide Number Placeholder 2">
            <a:extLst>
              <a:ext uri="{FF2B5EF4-FFF2-40B4-BE49-F238E27FC236}">
                <a16:creationId xmlns:a16="http://schemas.microsoft.com/office/drawing/2014/main" id="{1B0FF34F-1E03-4A2A-A2C4-DFA16580D402}"/>
              </a:ext>
            </a:extLst>
          </p:cNvPr>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itle 3">
            <a:extLst>
              <a:ext uri="{FF2B5EF4-FFF2-40B4-BE49-F238E27FC236}">
                <a16:creationId xmlns:a16="http://schemas.microsoft.com/office/drawing/2014/main" id="{BE5534D2-800E-485F-A839-AF9FA1B142A5}"/>
              </a:ext>
            </a:extLst>
          </p:cNvPr>
          <p:cNvSpPr>
            <a:spLocks noGrp="1"/>
          </p:cNvSpPr>
          <p:nvPr>
            <p:ph type="title"/>
          </p:nvPr>
        </p:nvSpPr>
        <p:spPr/>
        <p:txBody>
          <a:bodyPr/>
          <a:lstStyle/>
          <a:p>
            <a:r>
              <a:rPr lang="en-ZA" dirty="0"/>
              <a:t>Why identify the problem statement upfront?</a:t>
            </a:r>
          </a:p>
        </p:txBody>
      </p:sp>
    </p:spTree>
    <p:extLst>
      <p:ext uri="{BB962C8B-B14F-4D97-AF65-F5344CB8AC3E}">
        <p14:creationId xmlns:p14="http://schemas.microsoft.com/office/powerpoint/2010/main" val="291896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A695D7-C8BC-4E8C-A98F-AB707814C379}"/>
              </a:ext>
            </a:extLst>
          </p:cNvPr>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itle 3">
            <a:extLst>
              <a:ext uri="{FF2B5EF4-FFF2-40B4-BE49-F238E27FC236}">
                <a16:creationId xmlns:a16="http://schemas.microsoft.com/office/drawing/2014/main" id="{4EB1FAC6-A9FD-4D26-BA60-082EB1C75DC7}"/>
              </a:ext>
            </a:extLst>
          </p:cNvPr>
          <p:cNvSpPr>
            <a:spLocks noGrp="1"/>
          </p:cNvSpPr>
          <p:nvPr>
            <p:ph type="title"/>
          </p:nvPr>
        </p:nvSpPr>
        <p:spPr/>
        <p:txBody>
          <a:bodyPr/>
          <a:lstStyle/>
          <a:p>
            <a:r>
              <a:rPr lang="en-ZA" dirty="0"/>
              <a:t>Problem statement</a:t>
            </a:r>
          </a:p>
        </p:txBody>
      </p:sp>
      <p:sp>
        <p:nvSpPr>
          <p:cNvPr id="6" name="TextBox 5">
            <a:extLst>
              <a:ext uri="{FF2B5EF4-FFF2-40B4-BE49-F238E27FC236}">
                <a16:creationId xmlns:a16="http://schemas.microsoft.com/office/drawing/2014/main" id="{64F03348-8FE5-4692-8661-E256D78C295B}"/>
              </a:ext>
            </a:extLst>
          </p:cNvPr>
          <p:cNvSpPr txBox="1"/>
          <p:nvPr/>
        </p:nvSpPr>
        <p:spPr>
          <a:xfrm>
            <a:off x="861041" y="690799"/>
            <a:ext cx="10216055" cy="369332"/>
          </a:xfrm>
          <a:prstGeom prst="rect">
            <a:avLst/>
          </a:prstGeom>
          <a:noFill/>
        </p:spPr>
        <p:txBody>
          <a:bodyPr wrap="square" rtlCol="0">
            <a:spAutoFit/>
          </a:bodyPr>
          <a:lstStyle/>
          <a:p>
            <a:r>
              <a:rPr lang="en-ZA" i="1" dirty="0">
                <a:solidFill>
                  <a:schemeClr val="accent2"/>
                </a:solidFill>
                <a:latin typeface="Arial" panose="020B0604020202020204" pitchFamily="34" charset="0"/>
                <a:cs typeface="Arial" panose="020B0604020202020204" pitchFamily="34" charset="0"/>
              </a:rPr>
              <a:t>Grand problems have multiple and complex dimensions. </a:t>
            </a:r>
          </a:p>
        </p:txBody>
      </p:sp>
      <p:sp>
        <p:nvSpPr>
          <p:cNvPr id="8" name="Rectangle: Rounded Corners 7">
            <a:extLst>
              <a:ext uri="{FF2B5EF4-FFF2-40B4-BE49-F238E27FC236}">
                <a16:creationId xmlns:a16="http://schemas.microsoft.com/office/drawing/2014/main" id="{F3012ADE-004E-4C15-AB94-279D43E3094F}"/>
              </a:ext>
            </a:extLst>
          </p:cNvPr>
          <p:cNvSpPr/>
          <p:nvPr/>
        </p:nvSpPr>
        <p:spPr>
          <a:xfrm>
            <a:off x="4046482" y="2404106"/>
            <a:ext cx="4645570" cy="213371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dirty="0"/>
              <a:t>Grand Problem</a:t>
            </a:r>
          </a:p>
        </p:txBody>
      </p:sp>
      <p:sp>
        <p:nvSpPr>
          <p:cNvPr id="9" name="Rectangle: Rounded Corners 8">
            <a:extLst>
              <a:ext uri="{FF2B5EF4-FFF2-40B4-BE49-F238E27FC236}">
                <a16:creationId xmlns:a16="http://schemas.microsoft.com/office/drawing/2014/main" id="{D12EFE9B-4F8E-44C7-82F9-6A8E4B1F2274}"/>
              </a:ext>
            </a:extLst>
          </p:cNvPr>
          <p:cNvSpPr/>
          <p:nvPr/>
        </p:nvSpPr>
        <p:spPr>
          <a:xfrm>
            <a:off x="8011088" y="1961401"/>
            <a:ext cx="1828800" cy="935420"/>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Pocket problem</a:t>
            </a:r>
          </a:p>
        </p:txBody>
      </p:sp>
      <p:sp>
        <p:nvSpPr>
          <p:cNvPr id="10" name="Rectangle: Rounded Corners 9">
            <a:extLst>
              <a:ext uri="{FF2B5EF4-FFF2-40B4-BE49-F238E27FC236}">
                <a16:creationId xmlns:a16="http://schemas.microsoft.com/office/drawing/2014/main" id="{ABD8EFE2-8898-4FD2-897C-094153671064}"/>
              </a:ext>
            </a:extLst>
          </p:cNvPr>
          <p:cNvSpPr/>
          <p:nvPr/>
        </p:nvSpPr>
        <p:spPr>
          <a:xfrm>
            <a:off x="8092964" y="4062085"/>
            <a:ext cx="1828800" cy="935420"/>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Pocket problem</a:t>
            </a:r>
          </a:p>
        </p:txBody>
      </p:sp>
      <p:sp>
        <p:nvSpPr>
          <p:cNvPr id="11" name="Rectangle: Rounded Corners 10">
            <a:extLst>
              <a:ext uri="{FF2B5EF4-FFF2-40B4-BE49-F238E27FC236}">
                <a16:creationId xmlns:a16="http://schemas.microsoft.com/office/drawing/2014/main" id="{18F7A00A-2547-4673-9177-AAE80B8F4C16}"/>
              </a:ext>
            </a:extLst>
          </p:cNvPr>
          <p:cNvSpPr/>
          <p:nvPr/>
        </p:nvSpPr>
        <p:spPr>
          <a:xfrm>
            <a:off x="2695905" y="4062085"/>
            <a:ext cx="1828800" cy="935420"/>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Pocket problem</a:t>
            </a:r>
          </a:p>
        </p:txBody>
      </p:sp>
      <p:sp>
        <p:nvSpPr>
          <p:cNvPr id="12" name="Rectangle: Rounded Corners 11">
            <a:extLst>
              <a:ext uri="{FF2B5EF4-FFF2-40B4-BE49-F238E27FC236}">
                <a16:creationId xmlns:a16="http://schemas.microsoft.com/office/drawing/2014/main" id="{34AEECB4-10F3-464C-B860-02FF2DF00F3A}"/>
              </a:ext>
            </a:extLst>
          </p:cNvPr>
          <p:cNvSpPr/>
          <p:nvPr/>
        </p:nvSpPr>
        <p:spPr>
          <a:xfrm>
            <a:off x="2695905" y="1944417"/>
            <a:ext cx="1828800" cy="935420"/>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Pocket problem</a:t>
            </a:r>
          </a:p>
        </p:txBody>
      </p:sp>
      <p:sp>
        <p:nvSpPr>
          <p:cNvPr id="2" name="Rectangle 1">
            <a:extLst>
              <a:ext uri="{FF2B5EF4-FFF2-40B4-BE49-F238E27FC236}">
                <a16:creationId xmlns:a16="http://schemas.microsoft.com/office/drawing/2014/main" id="{DE64EEEA-F246-4696-B008-1FEFB2046022}"/>
              </a:ext>
            </a:extLst>
          </p:cNvPr>
          <p:cNvSpPr/>
          <p:nvPr/>
        </p:nvSpPr>
        <p:spPr>
          <a:xfrm>
            <a:off x="9837683" y="1048754"/>
            <a:ext cx="1744717" cy="7693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Govt. Prog</a:t>
            </a:r>
          </a:p>
        </p:txBody>
      </p:sp>
      <p:sp>
        <p:nvSpPr>
          <p:cNvPr id="13" name="Rectangle 12">
            <a:extLst>
              <a:ext uri="{FF2B5EF4-FFF2-40B4-BE49-F238E27FC236}">
                <a16:creationId xmlns:a16="http://schemas.microsoft.com/office/drawing/2014/main" id="{7D60C25B-A5D9-4B4B-AED6-1DC3266FFDE7}"/>
              </a:ext>
            </a:extLst>
          </p:cNvPr>
          <p:cNvSpPr/>
          <p:nvPr/>
        </p:nvSpPr>
        <p:spPr>
          <a:xfrm>
            <a:off x="9921764" y="5156902"/>
            <a:ext cx="1744717" cy="7693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Govt. Prog</a:t>
            </a:r>
          </a:p>
        </p:txBody>
      </p:sp>
      <p:sp>
        <p:nvSpPr>
          <p:cNvPr id="14" name="Rectangle 13">
            <a:extLst>
              <a:ext uri="{FF2B5EF4-FFF2-40B4-BE49-F238E27FC236}">
                <a16:creationId xmlns:a16="http://schemas.microsoft.com/office/drawing/2014/main" id="{F113EA3D-D073-4AAF-BC18-32EBC6D6E9FD}"/>
              </a:ext>
            </a:extLst>
          </p:cNvPr>
          <p:cNvSpPr/>
          <p:nvPr/>
        </p:nvSpPr>
        <p:spPr>
          <a:xfrm>
            <a:off x="903890" y="5156901"/>
            <a:ext cx="1744717" cy="7693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Govt. Prog</a:t>
            </a:r>
          </a:p>
        </p:txBody>
      </p:sp>
      <p:sp>
        <p:nvSpPr>
          <p:cNvPr id="15" name="Rectangle 14">
            <a:extLst>
              <a:ext uri="{FF2B5EF4-FFF2-40B4-BE49-F238E27FC236}">
                <a16:creationId xmlns:a16="http://schemas.microsoft.com/office/drawing/2014/main" id="{D0032E4D-1DA4-4EE9-9013-0BF32E4DEFDA}"/>
              </a:ext>
            </a:extLst>
          </p:cNvPr>
          <p:cNvSpPr/>
          <p:nvPr/>
        </p:nvSpPr>
        <p:spPr>
          <a:xfrm>
            <a:off x="903890" y="1103181"/>
            <a:ext cx="1744717" cy="7693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Govt. Prog</a:t>
            </a:r>
          </a:p>
        </p:txBody>
      </p:sp>
      <p:cxnSp>
        <p:nvCxnSpPr>
          <p:cNvPr id="7" name="Connector: Elbow 6">
            <a:extLst>
              <a:ext uri="{FF2B5EF4-FFF2-40B4-BE49-F238E27FC236}">
                <a16:creationId xmlns:a16="http://schemas.microsoft.com/office/drawing/2014/main" id="{992EC315-7ABB-4A98-A265-0D2C37323369}"/>
              </a:ext>
            </a:extLst>
          </p:cNvPr>
          <p:cNvCxnSpPr>
            <a:stCxn id="9" idx="0"/>
            <a:endCxn id="2" idx="1"/>
          </p:cNvCxnSpPr>
          <p:nvPr/>
        </p:nvCxnSpPr>
        <p:spPr>
          <a:xfrm rot="5400000" flipH="1" flipV="1">
            <a:off x="9117591" y="1241310"/>
            <a:ext cx="527989" cy="912195"/>
          </a:xfrm>
          <a:prstGeom prst="bentConnector2">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76BCF544-CABB-4640-8516-703F1339D029}"/>
              </a:ext>
            </a:extLst>
          </p:cNvPr>
          <p:cNvCxnSpPr>
            <a:stCxn id="10" idx="2"/>
            <a:endCxn id="13" idx="1"/>
          </p:cNvCxnSpPr>
          <p:nvPr/>
        </p:nvCxnSpPr>
        <p:spPr>
          <a:xfrm rot="16200000" flipH="1">
            <a:off x="9192537" y="4812332"/>
            <a:ext cx="544055" cy="914400"/>
          </a:xfrm>
          <a:prstGeom prst="bentConnector2">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88A2FF90-EF3F-440C-83CD-7E4B53D20416}"/>
              </a:ext>
            </a:extLst>
          </p:cNvPr>
          <p:cNvCxnSpPr>
            <a:stCxn id="12" idx="0"/>
            <a:endCxn id="15" idx="3"/>
          </p:cNvCxnSpPr>
          <p:nvPr/>
        </p:nvCxnSpPr>
        <p:spPr>
          <a:xfrm rot="16200000" flipV="1">
            <a:off x="2901167" y="1235279"/>
            <a:ext cx="456578" cy="961698"/>
          </a:xfrm>
          <a:prstGeom prst="bentConnector2">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B0E7D343-359B-4BB4-A2A7-BF823EC17335}"/>
              </a:ext>
            </a:extLst>
          </p:cNvPr>
          <p:cNvCxnSpPr>
            <a:cxnSpLocks/>
            <a:stCxn id="11" idx="2"/>
            <a:endCxn id="14" idx="3"/>
          </p:cNvCxnSpPr>
          <p:nvPr/>
        </p:nvCxnSpPr>
        <p:spPr>
          <a:xfrm rot="5400000">
            <a:off x="2857429" y="4788683"/>
            <a:ext cx="544054" cy="961698"/>
          </a:xfrm>
          <a:prstGeom prst="bentConnector2">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23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A695D7-C8BC-4E8C-A98F-AB707814C379}"/>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4" name="Title 3">
            <a:extLst>
              <a:ext uri="{FF2B5EF4-FFF2-40B4-BE49-F238E27FC236}">
                <a16:creationId xmlns:a16="http://schemas.microsoft.com/office/drawing/2014/main" id="{4EB1FAC6-A9FD-4D26-BA60-082EB1C75DC7}"/>
              </a:ext>
            </a:extLst>
          </p:cNvPr>
          <p:cNvSpPr>
            <a:spLocks noGrp="1"/>
          </p:cNvSpPr>
          <p:nvPr>
            <p:ph type="title"/>
          </p:nvPr>
        </p:nvSpPr>
        <p:spPr/>
        <p:txBody>
          <a:bodyPr/>
          <a:lstStyle/>
          <a:p>
            <a:r>
              <a:rPr lang="en-ZA" dirty="0"/>
              <a:t>Problem statements</a:t>
            </a:r>
          </a:p>
        </p:txBody>
      </p:sp>
      <p:sp>
        <p:nvSpPr>
          <p:cNvPr id="6" name="TextBox 5">
            <a:extLst>
              <a:ext uri="{FF2B5EF4-FFF2-40B4-BE49-F238E27FC236}">
                <a16:creationId xmlns:a16="http://schemas.microsoft.com/office/drawing/2014/main" id="{64F03348-8FE5-4692-8661-E256D78C295B}"/>
              </a:ext>
            </a:extLst>
          </p:cNvPr>
          <p:cNvSpPr txBox="1"/>
          <p:nvPr/>
        </p:nvSpPr>
        <p:spPr>
          <a:xfrm>
            <a:off x="549069" y="643524"/>
            <a:ext cx="11078880" cy="646331"/>
          </a:xfrm>
          <a:prstGeom prst="rect">
            <a:avLst/>
          </a:prstGeom>
          <a:noFill/>
        </p:spPr>
        <p:txBody>
          <a:bodyPr wrap="square" rtlCol="0">
            <a:spAutoFit/>
          </a:bodyPr>
          <a:lstStyle/>
          <a:p>
            <a:r>
              <a:rPr lang="en-ZA" i="1" dirty="0">
                <a:solidFill>
                  <a:schemeClr val="accent2"/>
                </a:solidFill>
                <a:latin typeface="Arial" panose="020B0604020202020204" pitchFamily="34" charset="0"/>
                <a:cs typeface="Arial" panose="020B0604020202020204" pitchFamily="34" charset="0"/>
              </a:rPr>
              <a:t>Spending reviews focus on the types of pocket problems to which government programmes are designed to respond. </a:t>
            </a:r>
          </a:p>
        </p:txBody>
      </p:sp>
      <p:sp>
        <p:nvSpPr>
          <p:cNvPr id="8" name="Rectangle: Rounded Corners 7">
            <a:extLst>
              <a:ext uri="{FF2B5EF4-FFF2-40B4-BE49-F238E27FC236}">
                <a16:creationId xmlns:a16="http://schemas.microsoft.com/office/drawing/2014/main" id="{F3012ADE-004E-4C15-AB94-279D43E3094F}"/>
              </a:ext>
            </a:extLst>
          </p:cNvPr>
          <p:cNvSpPr/>
          <p:nvPr/>
        </p:nvSpPr>
        <p:spPr>
          <a:xfrm>
            <a:off x="4067678" y="2522484"/>
            <a:ext cx="4929176" cy="161210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dirty="0"/>
              <a:t>Slow economic growth</a:t>
            </a:r>
          </a:p>
        </p:txBody>
      </p:sp>
      <p:sp>
        <p:nvSpPr>
          <p:cNvPr id="9" name="Rectangle: Rounded Corners 8">
            <a:extLst>
              <a:ext uri="{FF2B5EF4-FFF2-40B4-BE49-F238E27FC236}">
                <a16:creationId xmlns:a16="http://schemas.microsoft.com/office/drawing/2014/main" id="{D12EFE9B-4F8E-44C7-82F9-6A8E4B1F2274}"/>
              </a:ext>
            </a:extLst>
          </p:cNvPr>
          <p:cNvSpPr/>
          <p:nvPr/>
        </p:nvSpPr>
        <p:spPr>
          <a:xfrm>
            <a:off x="8120049" y="2102068"/>
            <a:ext cx="2632034" cy="91770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Barriers to exporting</a:t>
            </a:r>
          </a:p>
        </p:txBody>
      </p:sp>
      <p:sp>
        <p:nvSpPr>
          <p:cNvPr id="13" name="Rectangle: Rounded Corners 12">
            <a:extLst>
              <a:ext uri="{FF2B5EF4-FFF2-40B4-BE49-F238E27FC236}">
                <a16:creationId xmlns:a16="http://schemas.microsoft.com/office/drawing/2014/main" id="{51D7FD97-886B-4321-91DB-706996BD57F9}"/>
              </a:ext>
            </a:extLst>
          </p:cNvPr>
          <p:cNvSpPr/>
          <p:nvPr/>
        </p:nvSpPr>
        <p:spPr>
          <a:xfrm>
            <a:off x="8141069" y="3915480"/>
            <a:ext cx="2632034" cy="91770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Competitiveness of local firms</a:t>
            </a:r>
          </a:p>
        </p:txBody>
      </p:sp>
      <p:sp>
        <p:nvSpPr>
          <p:cNvPr id="14" name="Rectangle: Rounded Corners 13">
            <a:extLst>
              <a:ext uri="{FF2B5EF4-FFF2-40B4-BE49-F238E27FC236}">
                <a16:creationId xmlns:a16="http://schemas.microsoft.com/office/drawing/2014/main" id="{F5E7BEE4-FA9B-4A9A-80D5-BB6CBA653823}"/>
              </a:ext>
            </a:extLst>
          </p:cNvPr>
          <p:cNvSpPr/>
          <p:nvPr/>
        </p:nvSpPr>
        <p:spPr>
          <a:xfrm>
            <a:off x="2028673" y="3827715"/>
            <a:ext cx="2632034" cy="91770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Lack of support to emerging farmers</a:t>
            </a:r>
          </a:p>
        </p:txBody>
      </p:sp>
      <p:sp>
        <p:nvSpPr>
          <p:cNvPr id="15" name="Rectangle: Rounded Corners 14">
            <a:extLst>
              <a:ext uri="{FF2B5EF4-FFF2-40B4-BE49-F238E27FC236}">
                <a16:creationId xmlns:a16="http://schemas.microsoft.com/office/drawing/2014/main" id="{5B65064F-9D81-43B4-BD3C-9D983C4B9A5C}"/>
              </a:ext>
            </a:extLst>
          </p:cNvPr>
          <p:cNvSpPr/>
          <p:nvPr/>
        </p:nvSpPr>
        <p:spPr>
          <a:xfrm>
            <a:off x="2028673" y="2112579"/>
            <a:ext cx="2632034" cy="917707"/>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Priority sector support</a:t>
            </a:r>
          </a:p>
        </p:txBody>
      </p:sp>
      <p:sp>
        <p:nvSpPr>
          <p:cNvPr id="2" name="TextBox 1">
            <a:extLst>
              <a:ext uri="{FF2B5EF4-FFF2-40B4-BE49-F238E27FC236}">
                <a16:creationId xmlns:a16="http://schemas.microsoft.com/office/drawing/2014/main" id="{B92717BB-D3EA-4657-9387-50F604F2278E}"/>
              </a:ext>
            </a:extLst>
          </p:cNvPr>
          <p:cNvSpPr txBox="1"/>
          <p:nvPr/>
        </p:nvSpPr>
        <p:spPr>
          <a:xfrm>
            <a:off x="8996854" y="1292612"/>
            <a:ext cx="2440624" cy="646331"/>
          </a:xfrm>
          <a:prstGeom prst="rect">
            <a:avLst/>
          </a:prstGeom>
          <a:solidFill>
            <a:schemeClr val="accent2"/>
          </a:solidFill>
        </p:spPr>
        <p:txBody>
          <a:bodyPr wrap="square" rtlCol="0">
            <a:spAutoFit/>
          </a:bodyPr>
          <a:lstStyle/>
          <a:p>
            <a:r>
              <a:rPr lang="en-ZA" dirty="0">
                <a:solidFill>
                  <a:schemeClr val="bg1"/>
                </a:solidFill>
              </a:rPr>
              <a:t>Industrial Development Zones, EMIA</a:t>
            </a:r>
          </a:p>
        </p:txBody>
      </p:sp>
      <p:sp>
        <p:nvSpPr>
          <p:cNvPr id="16" name="TextBox 15">
            <a:extLst>
              <a:ext uri="{FF2B5EF4-FFF2-40B4-BE49-F238E27FC236}">
                <a16:creationId xmlns:a16="http://schemas.microsoft.com/office/drawing/2014/main" id="{D2482ABA-E822-48D9-A231-99C1B86BE40B}"/>
              </a:ext>
            </a:extLst>
          </p:cNvPr>
          <p:cNvSpPr txBox="1"/>
          <p:nvPr/>
        </p:nvSpPr>
        <p:spPr>
          <a:xfrm>
            <a:off x="9295845" y="4967980"/>
            <a:ext cx="2672590" cy="923330"/>
          </a:xfrm>
          <a:prstGeom prst="rect">
            <a:avLst/>
          </a:prstGeom>
          <a:solidFill>
            <a:schemeClr val="accent2"/>
          </a:solidFill>
        </p:spPr>
        <p:txBody>
          <a:bodyPr wrap="square" rtlCol="0">
            <a:spAutoFit/>
          </a:bodyPr>
          <a:lstStyle/>
          <a:p>
            <a:r>
              <a:rPr lang="en-ZA" dirty="0">
                <a:solidFill>
                  <a:schemeClr val="bg1"/>
                </a:solidFill>
              </a:rPr>
              <a:t>Clothing and Textile Competitiveness programme</a:t>
            </a:r>
          </a:p>
        </p:txBody>
      </p:sp>
      <p:sp>
        <p:nvSpPr>
          <p:cNvPr id="17" name="TextBox 16">
            <a:extLst>
              <a:ext uri="{FF2B5EF4-FFF2-40B4-BE49-F238E27FC236}">
                <a16:creationId xmlns:a16="http://schemas.microsoft.com/office/drawing/2014/main" id="{1B8BB906-87D3-4FD6-BB0A-2CCBFED26208}"/>
              </a:ext>
            </a:extLst>
          </p:cNvPr>
          <p:cNvSpPr txBox="1"/>
          <p:nvPr/>
        </p:nvSpPr>
        <p:spPr>
          <a:xfrm>
            <a:off x="485877" y="4829480"/>
            <a:ext cx="3321093" cy="1200329"/>
          </a:xfrm>
          <a:prstGeom prst="rect">
            <a:avLst/>
          </a:prstGeom>
          <a:solidFill>
            <a:schemeClr val="accent2"/>
          </a:solidFill>
        </p:spPr>
        <p:txBody>
          <a:bodyPr wrap="square" rtlCol="0">
            <a:spAutoFit/>
          </a:bodyPr>
          <a:lstStyle/>
          <a:p>
            <a:pPr algn="ctr"/>
            <a:r>
              <a:rPr lang="en-ZA" dirty="0">
                <a:solidFill>
                  <a:schemeClr val="bg1"/>
                </a:solidFill>
              </a:rPr>
              <a:t>Micro Agricultural Funding Institution of South Africa, Emerging Farmer Support programme</a:t>
            </a:r>
          </a:p>
        </p:txBody>
      </p:sp>
      <p:sp>
        <p:nvSpPr>
          <p:cNvPr id="18" name="TextBox 17">
            <a:extLst>
              <a:ext uri="{FF2B5EF4-FFF2-40B4-BE49-F238E27FC236}">
                <a16:creationId xmlns:a16="http://schemas.microsoft.com/office/drawing/2014/main" id="{4F21AC31-7A72-49EF-A8F7-4B43DADDA1D3}"/>
              </a:ext>
            </a:extLst>
          </p:cNvPr>
          <p:cNvSpPr txBox="1"/>
          <p:nvPr/>
        </p:nvSpPr>
        <p:spPr>
          <a:xfrm>
            <a:off x="582945" y="1300737"/>
            <a:ext cx="2891455" cy="646331"/>
          </a:xfrm>
          <a:prstGeom prst="rect">
            <a:avLst/>
          </a:prstGeom>
          <a:solidFill>
            <a:schemeClr val="accent2"/>
          </a:solidFill>
        </p:spPr>
        <p:txBody>
          <a:bodyPr wrap="square" rtlCol="0">
            <a:spAutoFit/>
          </a:bodyPr>
          <a:lstStyle/>
          <a:p>
            <a:r>
              <a:rPr lang="en-ZA" dirty="0">
                <a:solidFill>
                  <a:schemeClr val="bg1"/>
                </a:solidFill>
              </a:rPr>
              <a:t>Tourism incentive programme</a:t>
            </a:r>
          </a:p>
        </p:txBody>
      </p:sp>
    </p:spTree>
    <p:extLst>
      <p:ext uri="{BB962C8B-B14F-4D97-AF65-F5344CB8AC3E}">
        <p14:creationId xmlns:p14="http://schemas.microsoft.com/office/powerpoint/2010/main" val="144647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5A3D9-94B2-4961-8576-242E945FAD84}"/>
              </a:ext>
            </a:extLst>
          </p:cNvPr>
          <p:cNvSpPr>
            <a:spLocks noGrp="1"/>
          </p:cNvSpPr>
          <p:nvPr>
            <p:ph idx="1"/>
          </p:nvPr>
        </p:nvSpPr>
        <p:spPr>
          <a:xfrm>
            <a:off x="5349765" y="881169"/>
            <a:ext cx="6002999" cy="5268443"/>
          </a:xfrm>
        </p:spPr>
        <p:txBody>
          <a:bodyPr/>
          <a:lstStyle/>
          <a:p>
            <a:r>
              <a:rPr lang="en-ZA" dirty="0"/>
              <a:t>In each of your breakout rooms, pick a programme within the Western Cape province. </a:t>
            </a:r>
          </a:p>
          <a:p>
            <a:endParaRPr lang="en-ZA" dirty="0"/>
          </a:p>
          <a:p>
            <a:r>
              <a:rPr lang="en-ZA" dirty="0"/>
              <a:t>Identify the pocket problem that the programme is trying to resolve. </a:t>
            </a:r>
          </a:p>
          <a:p>
            <a:endParaRPr lang="en-ZA" dirty="0"/>
          </a:p>
          <a:p>
            <a:r>
              <a:rPr lang="en-ZA" dirty="0"/>
              <a:t>Tell us what you think the grand problem to which your pocket problem is linked. </a:t>
            </a:r>
          </a:p>
          <a:p>
            <a:endParaRPr lang="en-ZA" dirty="0"/>
          </a:p>
          <a:p>
            <a:r>
              <a:rPr lang="en-ZA" dirty="0"/>
              <a:t>Pick someone to report back! </a:t>
            </a:r>
            <a:r>
              <a:rPr lang="en-ZA" dirty="0">
                <a:sym typeface="Wingdings" panose="05000000000000000000" pitchFamily="2" charset="2"/>
              </a:rPr>
              <a:t></a:t>
            </a:r>
            <a:endParaRPr lang="en-ZA" dirty="0"/>
          </a:p>
        </p:txBody>
      </p:sp>
      <p:sp>
        <p:nvSpPr>
          <p:cNvPr id="3" name="Slide Number Placeholder 2">
            <a:extLst>
              <a:ext uri="{FF2B5EF4-FFF2-40B4-BE49-F238E27FC236}">
                <a16:creationId xmlns:a16="http://schemas.microsoft.com/office/drawing/2014/main" id="{DA96DEEA-C9DA-4102-A347-CF3CB277C09B}"/>
              </a:ext>
            </a:extLst>
          </p:cNvPr>
          <p:cNvSpPr>
            <a:spLocks noGrp="1"/>
          </p:cNvSpPr>
          <p:nvPr>
            <p:ph type="sldNum" sz="quarter" idx="11"/>
          </p:nvPr>
        </p:nvSpPr>
        <p:spPr/>
        <p:txBody>
          <a:bodyPr/>
          <a:lstStyle/>
          <a:p>
            <a:fld id="{31311CA2-5603-4F1C-8B97-F29961F83655}" type="slidenum">
              <a:rPr lang="en-ZA" smtClean="0"/>
              <a:pPr/>
              <a:t>14</a:t>
            </a:fld>
            <a:endParaRPr lang="en-ZA" dirty="0"/>
          </a:p>
        </p:txBody>
      </p:sp>
      <p:sp>
        <p:nvSpPr>
          <p:cNvPr id="4" name="Title 3">
            <a:extLst>
              <a:ext uri="{FF2B5EF4-FFF2-40B4-BE49-F238E27FC236}">
                <a16:creationId xmlns:a16="http://schemas.microsoft.com/office/drawing/2014/main" id="{161060A9-FF8E-4008-8DCD-649A924E61B8}"/>
              </a:ext>
            </a:extLst>
          </p:cNvPr>
          <p:cNvSpPr>
            <a:spLocks noGrp="1"/>
          </p:cNvSpPr>
          <p:nvPr>
            <p:ph type="title"/>
          </p:nvPr>
        </p:nvSpPr>
        <p:spPr>
          <a:xfrm>
            <a:off x="5255171" y="244753"/>
            <a:ext cx="6097593" cy="408052"/>
          </a:xfrm>
        </p:spPr>
        <p:txBody>
          <a:bodyPr/>
          <a:lstStyle/>
          <a:p>
            <a:r>
              <a:rPr lang="en-ZA" dirty="0"/>
              <a:t>The Problem Statement Puzzle</a:t>
            </a:r>
          </a:p>
        </p:txBody>
      </p:sp>
      <p:pic>
        <p:nvPicPr>
          <p:cNvPr id="6" name="Picture 5" descr="Clock hour hand at 12 and minute hand at ten">
            <a:extLst>
              <a:ext uri="{FF2B5EF4-FFF2-40B4-BE49-F238E27FC236}">
                <a16:creationId xmlns:a16="http://schemas.microsoft.com/office/drawing/2014/main" id="{27B79F59-BCF5-497A-8D2B-7AD8ABB366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76551"/>
            <a:ext cx="5360277" cy="3573518"/>
          </a:xfrm>
          <a:prstGeom prst="rect">
            <a:avLst/>
          </a:prstGeom>
        </p:spPr>
      </p:pic>
    </p:spTree>
    <p:extLst>
      <p:ext uri="{BB962C8B-B14F-4D97-AF65-F5344CB8AC3E}">
        <p14:creationId xmlns:p14="http://schemas.microsoft.com/office/powerpoint/2010/main" val="335072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378BD7-B71C-48FE-BBD5-58CE846362EB}"/>
              </a:ext>
            </a:extLst>
          </p:cNvPr>
          <p:cNvSpPr>
            <a:spLocks noGrp="1"/>
          </p:cNvSpPr>
          <p:nvPr>
            <p:ph type="sldNum" sz="quarter" idx="11"/>
          </p:nvPr>
        </p:nvSpPr>
        <p:spPr/>
        <p:txBody>
          <a:bodyPr/>
          <a:lstStyle/>
          <a:p>
            <a:fld id="{31311CA2-5603-4F1C-8B97-F29961F83655}" type="slidenum">
              <a:rPr lang="en-ZA" smtClean="0"/>
              <a:pPr/>
              <a:t>15</a:t>
            </a:fld>
            <a:endParaRPr lang="en-ZA" dirty="0"/>
          </a:p>
        </p:txBody>
      </p:sp>
      <p:sp>
        <p:nvSpPr>
          <p:cNvPr id="4" name="Title 3">
            <a:extLst>
              <a:ext uri="{FF2B5EF4-FFF2-40B4-BE49-F238E27FC236}">
                <a16:creationId xmlns:a16="http://schemas.microsoft.com/office/drawing/2014/main" id="{B1D2DB3B-3CF8-429D-AE59-0505A07C283B}"/>
              </a:ext>
            </a:extLst>
          </p:cNvPr>
          <p:cNvSpPr>
            <a:spLocks noGrp="1"/>
          </p:cNvSpPr>
          <p:nvPr>
            <p:ph type="title"/>
          </p:nvPr>
        </p:nvSpPr>
        <p:spPr/>
        <p:txBody>
          <a:bodyPr/>
          <a:lstStyle/>
          <a:p>
            <a:r>
              <a:rPr lang="en-ZA" dirty="0"/>
              <a:t>Example from basic education</a:t>
            </a:r>
          </a:p>
        </p:txBody>
      </p:sp>
      <p:sp>
        <p:nvSpPr>
          <p:cNvPr id="5" name="Rectangle 4">
            <a:extLst>
              <a:ext uri="{FF2B5EF4-FFF2-40B4-BE49-F238E27FC236}">
                <a16:creationId xmlns:a16="http://schemas.microsoft.com/office/drawing/2014/main" id="{56DBDE4A-98A9-4A60-8EF8-9C886B55598C}"/>
              </a:ext>
            </a:extLst>
          </p:cNvPr>
          <p:cNvSpPr/>
          <p:nvPr/>
        </p:nvSpPr>
        <p:spPr>
          <a:xfrm>
            <a:off x="824253" y="1366345"/>
            <a:ext cx="4683168" cy="95644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Grand problems</a:t>
            </a:r>
          </a:p>
        </p:txBody>
      </p:sp>
      <p:sp>
        <p:nvSpPr>
          <p:cNvPr id="7" name="Rectangle 6">
            <a:extLst>
              <a:ext uri="{FF2B5EF4-FFF2-40B4-BE49-F238E27FC236}">
                <a16:creationId xmlns:a16="http://schemas.microsoft.com/office/drawing/2014/main" id="{CFE4B5A3-DFD5-4AE4-A727-87B1E31BCE45}"/>
              </a:ext>
            </a:extLst>
          </p:cNvPr>
          <p:cNvSpPr/>
          <p:nvPr/>
        </p:nvSpPr>
        <p:spPr>
          <a:xfrm>
            <a:off x="6783619" y="1366344"/>
            <a:ext cx="4683167" cy="95644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Pocket problems</a:t>
            </a:r>
          </a:p>
        </p:txBody>
      </p:sp>
      <p:sp>
        <p:nvSpPr>
          <p:cNvPr id="8" name="TextBox 7">
            <a:extLst>
              <a:ext uri="{FF2B5EF4-FFF2-40B4-BE49-F238E27FC236}">
                <a16:creationId xmlns:a16="http://schemas.microsoft.com/office/drawing/2014/main" id="{22639AC2-FA79-4F6E-9D7E-2BD0E11AD9B9}"/>
              </a:ext>
            </a:extLst>
          </p:cNvPr>
          <p:cNvSpPr txBox="1"/>
          <p:nvPr/>
        </p:nvSpPr>
        <p:spPr>
          <a:xfrm>
            <a:off x="6783620" y="2680139"/>
            <a:ext cx="4441428" cy="1754326"/>
          </a:xfrm>
          <a:prstGeom prst="rect">
            <a:avLst/>
          </a:prstGeom>
          <a:noFill/>
        </p:spPr>
        <p:txBody>
          <a:bodyPr wrap="square" rtlCol="0">
            <a:spAutoFit/>
          </a:bodyPr>
          <a:lstStyle/>
          <a:p>
            <a:pPr marL="0" indent="0" algn="just">
              <a:buNone/>
            </a:pPr>
            <a:r>
              <a:rPr lang="en-US" dirty="0">
                <a:latin typeface="Arial" panose="020B0604020202020204" pitchFamily="34" charset="0"/>
                <a:cs typeface="Arial" panose="020B0604020202020204" pitchFamily="34" charset="0"/>
              </a:rPr>
              <a:t>The inadequacy of teacher support and development is manifested in </a:t>
            </a:r>
            <a:r>
              <a:rPr lang="en-US" sz="1800" b="1" dirty="0">
                <a:latin typeface="Arial" panose="020B0604020202020204" pitchFamily="34" charset="0"/>
                <a:cs typeface="Arial" panose="020B0604020202020204" pitchFamily="34" charset="0"/>
              </a:rPr>
              <a:t>knowledge gaps </a:t>
            </a:r>
            <a:r>
              <a:rPr lang="en-US" dirty="0">
                <a:latin typeface="Arial" panose="020B0604020202020204" pitchFamily="34" charset="0"/>
                <a:cs typeface="Arial" panose="020B0604020202020204" pitchFamily="34" charset="0"/>
              </a:rPr>
              <a:t>observed in many </a:t>
            </a:r>
            <a:r>
              <a:rPr lang="en-US" sz="1800" b="1" dirty="0">
                <a:latin typeface="Arial" panose="020B0604020202020204" pitchFamily="34" charset="0"/>
                <a:cs typeface="Arial" panose="020B0604020202020204" pitchFamily="34" charset="0"/>
              </a:rPr>
              <a:t>teachers</a:t>
            </a:r>
            <a:r>
              <a:rPr lang="en-US" dirty="0">
                <a:latin typeface="Arial" panose="020B0604020202020204" pitchFamily="34" charset="0"/>
                <a:cs typeface="Arial" panose="020B0604020202020204" pitchFamily="34" charset="0"/>
              </a:rPr>
              <a:t> when it comes to subject (disciplinary), curriculum and pedagogical content knowledge</a:t>
            </a:r>
          </a:p>
          <a:p>
            <a:pPr marL="285750" indent="-285750">
              <a:buFontTx/>
              <a:buChar char="-"/>
            </a:pPr>
            <a:endParaRPr lang="en-ZA" dirty="0"/>
          </a:p>
        </p:txBody>
      </p:sp>
      <p:sp>
        <p:nvSpPr>
          <p:cNvPr id="2" name="TextBox 1">
            <a:extLst>
              <a:ext uri="{FF2B5EF4-FFF2-40B4-BE49-F238E27FC236}">
                <a16:creationId xmlns:a16="http://schemas.microsoft.com/office/drawing/2014/main" id="{67A2834F-E281-4932-9F8B-034FF2A3565D}"/>
              </a:ext>
            </a:extLst>
          </p:cNvPr>
          <p:cNvSpPr txBox="1"/>
          <p:nvPr/>
        </p:nvSpPr>
        <p:spPr>
          <a:xfrm>
            <a:off x="824253" y="2680139"/>
            <a:ext cx="5124602" cy="2585323"/>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Although educational outcomes have improved since democracy, South African children still lag behind their peers from upper middle income developing countries when it comes to academic performance. There are many reasons that explain the performance of the education system: historical inequities between schools, </a:t>
            </a:r>
            <a:r>
              <a:rPr lang="en-ZA" b="1" dirty="0">
                <a:latin typeface="Arial" panose="020B0604020202020204" pitchFamily="34" charset="0"/>
                <a:cs typeface="Arial" panose="020B0604020202020204" pitchFamily="34" charset="0"/>
              </a:rPr>
              <a:t>poor quality of teaching</a:t>
            </a:r>
            <a:r>
              <a:rPr lang="en-ZA" dirty="0">
                <a:latin typeface="Arial" panose="020B0604020202020204" pitchFamily="34" charset="0"/>
                <a:cs typeface="Arial" panose="020B0604020202020204" pitchFamily="34" charset="0"/>
              </a:rPr>
              <a:t>, lack of LTSM, limited parental involvement in schooling etc. </a:t>
            </a:r>
          </a:p>
        </p:txBody>
      </p:sp>
      <p:sp>
        <p:nvSpPr>
          <p:cNvPr id="10" name="Rectangle 9">
            <a:extLst>
              <a:ext uri="{FF2B5EF4-FFF2-40B4-BE49-F238E27FC236}">
                <a16:creationId xmlns:a16="http://schemas.microsoft.com/office/drawing/2014/main" id="{9954D4D3-72EF-4AD1-9159-5CAC0CE5997E}"/>
              </a:ext>
            </a:extLst>
          </p:cNvPr>
          <p:cNvSpPr/>
          <p:nvPr/>
        </p:nvSpPr>
        <p:spPr>
          <a:xfrm>
            <a:off x="6783619" y="5265462"/>
            <a:ext cx="4420409" cy="87257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dirty="0">
                <a:latin typeface="Arial" panose="020B0604020202020204" pitchFamily="34" charset="0"/>
                <a:cs typeface="Arial" panose="020B0604020202020204" pitchFamily="34" charset="0"/>
              </a:rPr>
              <a:t>In Service Teacher Training programme</a:t>
            </a:r>
          </a:p>
        </p:txBody>
      </p:sp>
      <p:sp>
        <p:nvSpPr>
          <p:cNvPr id="11" name="Arrow: Down 10">
            <a:extLst>
              <a:ext uri="{FF2B5EF4-FFF2-40B4-BE49-F238E27FC236}">
                <a16:creationId xmlns:a16="http://schemas.microsoft.com/office/drawing/2014/main" id="{B27E82BF-60AD-4667-9152-3AECB3373C11}"/>
              </a:ext>
            </a:extLst>
          </p:cNvPr>
          <p:cNvSpPr/>
          <p:nvPr/>
        </p:nvSpPr>
        <p:spPr>
          <a:xfrm>
            <a:off x="8725809" y="4600212"/>
            <a:ext cx="399393" cy="383213"/>
          </a:xfrm>
          <a:prstGeom prst="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7754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378BD7-B71C-48FE-BBD5-58CE846362EB}"/>
              </a:ext>
            </a:extLst>
          </p:cNvPr>
          <p:cNvSpPr>
            <a:spLocks noGrp="1"/>
          </p:cNvSpPr>
          <p:nvPr>
            <p:ph type="sldNum" sz="quarter" idx="11"/>
          </p:nvPr>
        </p:nvSpPr>
        <p:spPr/>
        <p:txBody>
          <a:bodyPr/>
          <a:lstStyle/>
          <a:p>
            <a:fld id="{31311CA2-5603-4F1C-8B97-F29961F83655}" type="slidenum">
              <a:rPr lang="en-ZA" smtClean="0"/>
              <a:pPr/>
              <a:t>16</a:t>
            </a:fld>
            <a:endParaRPr lang="en-ZA" dirty="0"/>
          </a:p>
        </p:txBody>
      </p:sp>
      <p:sp>
        <p:nvSpPr>
          <p:cNvPr id="4" name="Title 3">
            <a:extLst>
              <a:ext uri="{FF2B5EF4-FFF2-40B4-BE49-F238E27FC236}">
                <a16:creationId xmlns:a16="http://schemas.microsoft.com/office/drawing/2014/main" id="{B1D2DB3B-3CF8-429D-AE59-0505A07C283B}"/>
              </a:ext>
            </a:extLst>
          </p:cNvPr>
          <p:cNvSpPr>
            <a:spLocks noGrp="1"/>
          </p:cNvSpPr>
          <p:nvPr>
            <p:ph type="title"/>
          </p:nvPr>
        </p:nvSpPr>
        <p:spPr/>
        <p:txBody>
          <a:bodyPr/>
          <a:lstStyle/>
          <a:p>
            <a:r>
              <a:rPr lang="en-ZA" dirty="0"/>
              <a:t>How to use a problem statement in your spending review?</a:t>
            </a:r>
          </a:p>
        </p:txBody>
      </p:sp>
      <p:sp>
        <p:nvSpPr>
          <p:cNvPr id="2" name="Rectangle 1">
            <a:extLst>
              <a:ext uri="{FF2B5EF4-FFF2-40B4-BE49-F238E27FC236}">
                <a16:creationId xmlns:a16="http://schemas.microsoft.com/office/drawing/2014/main" id="{EB89A4F3-2496-420C-B433-9429C169357E}"/>
              </a:ext>
            </a:extLst>
          </p:cNvPr>
          <p:cNvSpPr/>
          <p:nvPr/>
        </p:nvSpPr>
        <p:spPr>
          <a:xfrm>
            <a:off x="1019503" y="1672369"/>
            <a:ext cx="2186152" cy="1008993"/>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bg1">
                    <a:lumMod val="50000"/>
                  </a:schemeClr>
                </a:solidFill>
                <a:latin typeface="Arial" panose="020B0604020202020204" pitchFamily="34" charset="0"/>
                <a:cs typeface="Arial" panose="020B0604020202020204" pitchFamily="34" charset="0"/>
              </a:rPr>
              <a:t>Problem statement</a:t>
            </a:r>
          </a:p>
        </p:txBody>
      </p:sp>
      <p:sp>
        <p:nvSpPr>
          <p:cNvPr id="9" name="Rectangle 8">
            <a:extLst>
              <a:ext uri="{FF2B5EF4-FFF2-40B4-BE49-F238E27FC236}">
                <a16:creationId xmlns:a16="http://schemas.microsoft.com/office/drawing/2014/main" id="{35285F6F-4866-41C8-977E-F7893B07F48E}"/>
              </a:ext>
            </a:extLst>
          </p:cNvPr>
          <p:cNvSpPr/>
          <p:nvPr/>
        </p:nvSpPr>
        <p:spPr>
          <a:xfrm>
            <a:off x="5071242" y="1666019"/>
            <a:ext cx="2186152" cy="1008993"/>
          </a:xfrm>
          <a:prstGeom prst="rect">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bg1">
                    <a:lumMod val="50000"/>
                  </a:schemeClr>
                </a:solidFill>
                <a:latin typeface="Arial" panose="020B0604020202020204" pitchFamily="34" charset="0"/>
                <a:cs typeface="Arial" panose="020B0604020202020204" pitchFamily="34" charset="0"/>
              </a:rPr>
              <a:t>Government programme</a:t>
            </a:r>
          </a:p>
        </p:txBody>
      </p:sp>
      <p:cxnSp>
        <p:nvCxnSpPr>
          <p:cNvPr id="11" name="Connector: Curved 10">
            <a:extLst>
              <a:ext uri="{FF2B5EF4-FFF2-40B4-BE49-F238E27FC236}">
                <a16:creationId xmlns:a16="http://schemas.microsoft.com/office/drawing/2014/main" id="{68F163F0-9099-4804-A45E-32B4409AC681}"/>
              </a:ext>
            </a:extLst>
          </p:cNvPr>
          <p:cNvCxnSpPr>
            <a:stCxn id="2" idx="0"/>
            <a:endCxn id="9" idx="0"/>
          </p:cNvCxnSpPr>
          <p:nvPr/>
        </p:nvCxnSpPr>
        <p:spPr>
          <a:xfrm rot="5400000" flipH="1" flipV="1">
            <a:off x="4135273" y="-356675"/>
            <a:ext cx="6350" cy="4051739"/>
          </a:xfrm>
          <a:prstGeom prst="curvedConnector3">
            <a:avLst>
              <a:gd name="adj1" fmla="val 370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1E5CCF0-927C-4AD4-964C-174CF89A2910}"/>
              </a:ext>
            </a:extLst>
          </p:cNvPr>
          <p:cNvSpPr/>
          <p:nvPr/>
        </p:nvSpPr>
        <p:spPr>
          <a:xfrm>
            <a:off x="8978026" y="1672369"/>
            <a:ext cx="2186152" cy="1008993"/>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bg1">
                    <a:lumMod val="50000"/>
                  </a:schemeClr>
                </a:solidFill>
                <a:latin typeface="Arial" panose="020B0604020202020204" pitchFamily="34" charset="0"/>
                <a:cs typeface="Arial" panose="020B0604020202020204" pitchFamily="34" charset="0"/>
              </a:rPr>
              <a:t>Spending review objective</a:t>
            </a:r>
          </a:p>
        </p:txBody>
      </p:sp>
      <p:cxnSp>
        <p:nvCxnSpPr>
          <p:cNvPr id="15" name="Connector: Curved 14">
            <a:extLst>
              <a:ext uri="{FF2B5EF4-FFF2-40B4-BE49-F238E27FC236}">
                <a16:creationId xmlns:a16="http://schemas.microsoft.com/office/drawing/2014/main" id="{C4702C44-5760-4F73-B929-C1D30783193A}"/>
              </a:ext>
            </a:extLst>
          </p:cNvPr>
          <p:cNvCxnSpPr>
            <a:stCxn id="9" idx="0"/>
            <a:endCxn id="13" idx="0"/>
          </p:cNvCxnSpPr>
          <p:nvPr/>
        </p:nvCxnSpPr>
        <p:spPr>
          <a:xfrm rot="16200000" flipH="1">
            <a:off x="8114535" y="-284198"/>
            <a:ext cx="6350" cy="3906784"/>
          </a:xfrm>
          <a:prstGeom prst="curvedConnector3">
            <a:avLst>
              <a:gd name="adj1" fmla="val -360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A645773-8F3C-4C2A-9FB4-215B58FFFFE9}"/>
              </a:ext>
            </a:extLst>
          </p:cNvPr>
          <p:cNvSpPr txBox="1"/>
          <p:nvPr/>
        </p:nvSpPr>
        <p:spPr>
          <a:xfrm>
            <a:off x="388883" y="3016469"/>
            <a:ext cx="3048000" cy="2062103"/>
          </a:xfrm>
          <a:prstGeom prst="rect">
            <a:avLst/>
          </a:prstGeom>
          <a:noFill/>
        </p:spPr>
        <p:txBody>
          <a:bodyPr wrap="square" rtlCol="0">
            <a:spAutoFit/>
          </a:bodyPr>
          <a:lstStyle/>
          <a:p>
            <a:r>
              <a:rPr lang="en-ZA" sz="1600" dirty="0">
                <a:latin typeface="Arial" panose="020B0604020202020204" pitchFamily="34" charset="0"/>
                <a:cs typeface="Arial" panose="020B0604020202020204" pitchFamily="34" charset="0"/>
              </a:rPr>
              <a:t>Small and emerging farmers do have the financial resources to buy agricultural inputs and equipment. Moreover, the lack of access to affordable finance was a binding constraint on the ability of small farmers to expand the scale of production.</a:t>
            </a:r>
          </a:p>
        </p:txBody>
      </p:sp>
      <p:sp>
        <p:nvSpPr>
          <p:cNvPr id="19" name="TextBox 18">
            <a:extLst>
              <a:ext uri="{FF2B5EF4-FFF2-40B4-BE49-F238E27FC236}">
                <a16:creationId xmlns:a16="http://schemas.microsoft.com/office/drawing/2014/main" id="{C5C87669-E55B-40DC-89B0-0A36FBF8D3F6}"/>
              </a:ext>
            </a:extLst>
          </p:cNvPr>
          <p:cNvSpPr txBox="1"/>
          <p:nvPr/>
        </p:nvSpPr>
        <p:spPr>
          <a:xfrm>
            <a:off x="4745422" y="3016468"/>
            <a:ext cx="3048000" cy="2062103"/>
          </a:xfrm>
          <a:prstGeom prst="rect">
            <a:avLst/>
          </a:prstGeom>
          <a:noFill/>
        </p:spPr>
        <p:txBody>
          <a:bodyPr wrap="square" rtlCol="0">
            <a:spAutoFit/>
          </a:bodyPr>
          <a:lstStyle/>
          <a:p>
            <a:pPr algn="ctr"/>
            <a:r>
              <a:rPr lang="en-ZA" sz="1600" dirty="0">
                <a:latin typeface="Arial" panose="020B0604020202020204" pitchFamily="34" charset="0"/>
                <a:cs typeface="Arial" panose="020B0604020202020204" pitchFamily="34" charset="0"/>
              </a:rPr>
              <a:t>MAFISA was established to provide loans at affordable interest rates to farmers through established financial intermediaries. Through the MAFISA programme, the intermediates procured inputs on behalf of the farmers.  </a:t>
            </a:r>
          </a:p>
        </p:txBody>
      </p:sp>
      <p:sp>
        <p:nvSpPr>
          <p:cNvPr id="20" name="TextBox 19">
            <a:extLst>
              <a:ext uri="{FF2B5EF4-FFF2-40B4-BE49-F238E27FC236}">
                <a16:creationId xmlns:a16="http://schemas.microsoft.com/office/drawing/2014/main" id="{6FDB2D42-1B24-4B22-84B8-1870E1061E5E}"/>
              </a:ext>
            </a:extLst>
          </p:cNvPr>
          <p:cNvSpPr txBox="1"/>
          <p:nvPr/>
        </p:nvSpPr>
        <p:spPr>
          <a:xfrm>
            <a:off x="8755119" y="3016467"/>
            <a:ext cx="2734280" cy="2062103"/>
          </a:xfrm>
          <a:prstGeom prst="rect">
            <a:avLst/>
          </a:prstGeom>
          <a:noFill/>
        </p:spPr>
        <p:txBody>
          <a:bodyPr wrap="square" rtlCol="0">
            <a:spAutoFit/>
          </a:bodyPr>
          <a:lstStyle/>
          <a:p>
            <a:pPr algn="ctr"/>
            <a:r>
              <a:rPr lang="en-ZA" sz="1600" dirty="0">
                <a:latin typeface="Arial" panose="020B0604020202020204" pitchFamily="34" charset="0"/>
                <a:cs typeface="Arial" panose="020B0604020202020204" pitchFamily="34" charset="0"/>
              </a:rPr>
              <a:t>To evaluate MAFISA’s success in reaching small and emerging farmers and achieve government’s objective of expanding agricultural production in an efficient and cost-effective way. </a:t>
            </a:r>
          </a:p>
        </p:txBody>
      </p:sp>
    </p:spTree>
    <p:extLst>
      <p:ext uri="{BB962C8B-B14F-4D97-AF65-F5344CB8AC3E}">
        <p14:creationId xmlns:p14="http://schemas.microsoft.com/office/powerpoint/2010/main" val="312634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C01D25-6708-49CC-B721-A40ACD6ED422}"/>
              </a:ext>
            </a:extLst>
          </p:cNvPr>
          <p:cNvSpPr>
            <a:spLocks noGrp="1"/>
          </p:cNvSpPr>
          <p:nvPr>
            <p:ph type="sldNum" sz="quarter" idx="11"/>
          </p:nvPr>
        </p:nvSpPr>
        <p:spPr/>
        <p:txBody>
          <a:bodyPr/>
          <a:lstStyle/>
          <a:p>
            <a:fld id="{31311CA2-5603-4F1C-8B97-F29961F83655}" type="slidenum">
              <a:rPr lang="en-ZA" smtClean="0"/>
              <a:pPr/>
              <a:t>17</a:t>
            </a:fld>
            <a:endParaRPr lang="en-ZA" dirty="0"/>
          </a:p>
        </p:txBody>
      </p:sp>
      <p:pic>
        <p:nvPicPr>
          <p:cNvPr id="6" name="Picture 5">
            <a:extLst>
              <a:ext uri="{FF2B5EF4-FFF2-40B4-BE49-F238E27FC236}">
                <a16:creationId xmlns:a16="http://schemas.microsoft.com/office/drawing/2014/main" id="{049BC5F7-014D-40DE-99BA-15E28D9EA6F7}"/>
              </a:ext>
            </a:extLst>
          </p:cNvPr>
          <p:cNvPicPr>
            <a:picLocks noChangeAspect="1"/>
          </p:cNvPicPr>
          <p:nvPr/>
        </p:nvPicPr>
        <p:blipFill>
          <a:blip r:embed="rId2"/>
          <a:stretch>
            <a:fillRect/>
          </a:stretch>
        </p:blipFill>
        <p:spPr>
          <a:xfrm>
            <a:off x="3596039" y="0"/>
            <a:ext cx="4999921" cy="6858000"/>
          </a:xfrm>
          <a:prstGeom prst="rect">
            <a:avLst/>
          </a:prstGeom>
        </p:spPr>
      </p:pic>
      <p:sp>
        <p:nvSpPr>
          <p:cNvPr id="8" name="Oval 7">
            <a:extLst>
              <a:ext uri="{FF2B5EF4-FFF2-40B4-BE49-F238E27FC236}">
                <a16:creationId xmlns:a16="http://schemas.microsoft.com/office/drawing/2014/main" id="{CBC3A417-A0BD-40BC-B898-C19CA83E4857}"/>
              </a:ext>
            </a:extLst>
          </p:cNvPr>
          <p:cNvSpPr/>
          <p:nvPr/>
        </p:nvSpPr>
        <p:spPr>
          <a:xfrm>
            <a:off x="6096000" y="4025462"/>
            <a:ext cx="2427890" cy="140838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id="{1D0C69A8-EB73-4D48-B024-6209C8348F2E}"/>
              </a:ext>
            </a:extLst>
          </p:cNvPr>
          <p:cNvSpPr txBox="1"/>
          <p:nvPr/>
        </p:nvSpPr>
        <p:spPr>
          <a:xfrm>
            <a:off x="8595960" y="4461585"/>
            <a:ext cx="2849284" cy="646331"/>
          </a:xfrm>
          <a:prstGeom prst="rect">
            <a:avLst/>
          </a:prstGeom>
          <a:solidFill>
            <a:schemeClr val="accent1"/>
          </a:solid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Efficiency of the MAFISA model</a:t>
            </a:r>
          </a:p>
        </p:txBody>
      </p:sp>
      <p:sp>
        <p:nvSpPr>
          <p:cNvPr id="10" name="TextBox 9">
            <a:extLst>
              <a:ext uri="{FF2B5EF4-FFF2-40B4-BE49-F238E27FC236}">
                <a16:creationId xmlns:a16="http://schemas.microsoft.com/office/drawing/2014/main" id="{6DBB194D-AAAF-47A0-8E73-DAB7F6C4B32C}"/>
              </a:ext>
            </a:extLst>
          </p:cNvPr>
          <p:cNvSpPr txBox="1"/>
          <p:nvPr/>
        </p:nvSpPr>
        <p:spPr>
          <a:xfrm>
            <a:off x="572094" y="4431424"/>
            <a:ext cx="2849284" cy="646331"/>
          </a:xfrm>
          <a:prstGeom prst="rect">
            <a:avLst/>
          </a:prstGeom>
          <a:solidFill>
            <a:schemeClr val="accent5"/>
          </a:solid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Cost-effectiveness of the MAFISA programme</a:t>
            </a:r>
          </a:p>
        </p:txBody>
      </p:sp>
      <p:sp>
        <p:nvSpPr>
          <p:cNvPr id="11" name="Oval 10">
            <a:extLst>
              <a:ext uri="{FF2B5EF4-FFF2-40B4-BE49-F238E27FC236}">
                <a16:creationId xmlns:a16="http://schemas.microsoft.com/office/drawing/2014/main" id="{A5B8E6E3-CE5E-434A-BDE4-246047872CD9}"/>
              </a:ext>
            </a:extLst>
          </p:cNvPr>
          <p:cNvSpPr/>
          <p:nvPr/>
        </p:nvSpPr>
        <p:spPr>
          <a:xfrm>
            <a:off x="3596039" y="3429000"/>
            <a:ext cx="2517275" cy="200484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66902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1F74CB-AB1F-4B5D-A3A9-0745BF67D1D7}"/>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4" name="Title 3">
            <a:extLst>
              <a:ext uri="{FF2B5EF4-FFF2-40B4-BE49-F238E27FC236}">
                <a16:creationId xmlns:a16="http://schemas.microsoft.com/office/drawing/2014/main" id="{7992B0FA-67C4-46AD-B4A0-53E11E24F600}"/>
              </a:ext>
            </a:extLst>
          </p:cNvPr>
          <p:cNvSpPr>
            <a:spLocks noGrp="1"/>
          </p:cNvSpPr>
          <p:nvPr>
            <p:ph type="title"/>
          </p:nvPr>
        </p:nvSpPr>
        <p:spPr/>
        <p:txBody>
          <a:bodyPr/>
          <a:lstStyle/>
          <a:p>
            <a:r>
              <a:rPr lang="en-ZA" dirty="0"/>
              <a:t>How to identify your pocket problem?</a:t>
            </a:r>
          </a:p>
        </p:txBody>
      </p:sp>
      <p:sp>
        <p:nvSpPr>
          <p:cNvPr id="5" name="Rectangle: Rounded Corners 4">
            <a:extLst>
              <a:ext uri="{FF2B5EF4-FFF2-40B4-BE49-F238E27FC236}">
                <a16:creationId xmlns:a16="http://schemas.microsoft.com/office/drawing/2014/main" id="{BD769471-CFB4-43C5-9A16-4BC825160EF0}"/>
              </a:ext>
            </a:extLst>
          </p:cNvPr>
          <p:cNvSpPr/>
          <p:nvPr/>
        </p:nvSpPr>
        <p:spPr>
          <a:xfrm>
            <a:off x="4530444" y="3429000"/>
            <a:ext cx="3258207" cy="959069"/>
          </a:xfrm>
          <a:prstGeom prst="round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Pocket problem (4 Ws)</a:t>
            </a:r>
          </a:p>
        </p:txBody>
      </p:sp>
      <p:sp>
        <p:nvSpPr>
          <p:cNvPr id="6" name="Rectangle 5">
            <a:extLst>
              <a:ext uri="{FF2B5EF4-FFF2-40B4-BE49-F238E27FC236}">
                <a16:creationId xmlns:a16="http://schemas.microsoft.com/office/drawing/2014/main" id="{87B5EA05-E819-4B3F-9E06-034AC8EA98DD}"/>
              </a:ext>
            </a:extLst>
          </p:cNvPr>
          <p:cNvSpPr/>
          <p:nvPr/>
        </p:nvSpPr>
        <p:spPr>
          <a:xfrm>
            <a:off x="7914289" y="2149150"/>
            <a:ext cx="3352800" cy="7567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What is the problem?</a:t>
            </a:r>
          </a:p>
        </p:txBody>
      </p:sp>
      <p:sp>
        <p:nvSpPr>
          <p:cNvPr id="7" name="Rectangle 6">
            <a:extLst>
              <a:ext uri="{FF2B5EF4-FFF2-40B4-BE49-F238E27FC236}">
                <a16:creationId xmlns:a16="http://schemas.microsoft.com/office/drawing/2014/main" id="{254C8837-B586-4A71-93E9-088853E559A3}"/>
              </a:ext>
            </a:extLst>
          </p:cNvPr>
          <p:cNvSpPr/>
          <p:nvPr/>
        </p:nvSpPr>
        <p:spPr>
          <a:xfrm>
            <a:off x="7914289" y="5086792"/>
            <a:ext cx="3352800" cy="75674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ZA" dirty="0"/>
              <a:t>Who does it affect?</a:t>
            </a:r>
          </a:p>
        </p:txBody>
      </p:sp>
      <p:sp>
        <p:nvSpPr>
          <p:cNvPr id="8" name="Rectangle 7">
            <a:extLst>
              <a:ext uri="{FF2B5EF4-FFF2-40B4-BE49-F238E27FC236}">
                <a16:creationId xmlns:a16="http://schemas.microsoft.com/office/drawing/2014/main" id="{AFDA2321-8A30-48D9-9EB6-76F171374E27}"/>
              </a:ext>
            </a:extLst>
          </p:cNvPr>
          <p:cNvSpPr/>
          <p:nvPr/>
        </p:nvSpPr>
        <p:spPr>
          <a:xfrm>
            <a:off x="1030013" y="5086792"/>
            <a:ext cx="3352800" cy="75674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ZA" dirty="0"/>
              <a:t>Where is it happening?</a:t>
            </a:r>
          </a:p>
        </p:txBody>
      </p:sp>
      <p:sp>
        <p:nvSpPr>
          <p:cNvPr id="9" name="Rectangle 8">
            <a:extLst>
              <a:ext uri="{FF2B5EF4-FFF2-40B4-BE49-F238E27FC236}">
                <a16:creationId xmlns:a16="http://schemas.microsoft.com/office/drawing/2014/main" id="{08ECC28C-83E8-407D-BEA3-02FBDC99644E}"/>
              </a:ext>
            </a:extLst>
          </p:cNvPr>
          <p:cNvSpPr/>
          <p:nvPr/>
        </p:nvSpPr>
        <p:spPr>
          <a:xfrm>
            <a:off x="1030013" y="2149150"/>
            <a:ext cx="3352800" cy="75674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When does it occur?</a:t>
            </a:r>
          </a:p>
        </p:txBody>
      </p:sp>
      <p:pic>
        <p:nvPicPr>
          <p:cNvPr id="12" name="Graphic 11" descr="Users with solid fill">
            <a:extLst>
              <a:ext uri="{FF2B5EF4-FFF2-40B4-BE49-F238E27FC236}">
                <a16:creationId xmlns:a16="http://schemas.microsoft.com/office/drawing/2014/main" id="{F37BE246-B3B1-49D7-8ADD-D3877A2A3A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33489" y="4226733"/>
            <a:ext cx="914400" cy="914400"/>
          </a:xfrm>
          <a:prstGeom prst="rect">
            <a:avLst/>
          </a:prstGeom>
        </p:spPr>
      </p:pic>
      <p:pic>
        <p:nvPicPr>
          <p:cNvPr id="14" name="Graphic 13" descr="Stopwatch 66% with solid fill">
            <a:extLst>
              <a:ext uri="{FF2B5EF4-FFF2-40B4-BE49-F238E27FC236}">
                <a16:creationId xmlns:a16="http://schemas.microsoft.com/office/drawing/2014/main" id="{1C81AA59-E994-4A3D-9E27-46B87B644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1207" y="1234750"/>
            <a:ext cx="914400" cy="914400"/>
          </a:xfrm>
          <a:prstGeom prst="rect">
            <a:avLst/>
          </a:prstGeom>
        </p:spPr>
      </p:pic>
      <p:pic>
        <p:nvPicPr>
          <p:cNvPr id="16" name="Graphic 15" descr="Topography Map with solid fill">
            <a:extLst>
              <a:ext uri="{FF2B5EF4-FFF2-40B4-BE49-F238E27FC236}">
                <a16:creationId xmlns:a16="http://schemas.microsoft.com/office/drawing/2014/main" id="{F8F47C59-0787-4224-BC87-C8E4CBB60F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1207" y="4172392"/>
            <a:ext cx="914400" cy="914400"/>
          </a:xfrm>
          <a:prstGeom prst="rect">
            <a:avLst/>
          </a:prstGeom>
        </p:spPr>
      </p:pic>
      <p:pic>
        <p:nvPicPr>
          <p:cNvPr id="18" name="Graphic 17" descr="Blueprint with solid fill">
            <a:extLst>
              <a:ext uri="{FF2B5EF4-FFF2-40B4-BE49-F238E27FC236}">
                <a16:creationId xmlns:a16="http://schemas.microsoft.com/office/drawing/2014/main" id="{847B76F1-FD1A-421D-A3B6-DCE5C78CDC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33489" y="1131435"/>
            <a:ext cx="914400" cy="914400"/>
          </a:xfrm>
          <a:prstGeom prst="rect">
            <a:avLst/>
          </a:prstGeom>
        </p:spPr>
      </p:pic>
    </p:spTree>
    <p:extLst>
      <p:ext uri="{BB962C8B-B14F-4D97-AF65-F5344CB8AC3E}">
        <p14:creationId xmlns:p14="http://schemas.microsoft.com/office/powerpoint/2010/main" val="320115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98D6-2025-486F-8ECF-6804125FEDBC}"/>
              </a:ext>
            </a:extLst>
          </p:cNvPr>
          <p:cNvSpPr>
            <a:spLocks noGrp="1"/>
          </p:cNvSpPr>
          <p:nvPr>
            <p:ph type="title"/>
          </p:nvPr>
        </p:nvSpPr>
        <p:spPr/>
        <p:txBody>
          <a:bodyPr/>
          <a:lstStyle/>
          <a:p>
            <a:r>
              <a:rPr lang="en-GB" dirty="0"/>
              <a:t>Why is it important to examine this topic in a SR?</a:t>
            </a:r>
            <a:endParaRPr lang="en-ZA" dirty="0"/>
          </a:p>
        </p:txBody>
      </p:sp>
      <p:sp>
        <p:nvSpPr>
          <p:cNvPr id="3" name="Slide Number Placeholder 2">
            <a:extLst>
              <a:ext uri="{FF2B5EF4-FFF2-40B4-BE49-F238E27FC236}">
                <a16:creationId xmlns:a16="http://schemas.microsoft.com/office/drawing/2014/main" id="{1B23BFEB-B227-4B6F-A368-97A34D22A8EC}"/>
              </a:ext>
            </a:extLst>
          </p:cNvPr>
          <p:cNvSpPr>
            <a:spLocks noGrp="1"/>
          </p:cNvSpPr>
          <p:nvPr>
            <p:ph type="sldNum" sz="quarter" idx="10"/>
          </p:nvPr>
        </p:nvSpPr>
        <p:spPr/>
        <p:txBody>
          <a:bodyPr/>
          <a:lstStyle/>
          <a:p>
            <a:fld id="{31311CA2-5603-4F1C-8B97-F29961F83655}" type="slidenum">
              <a:rPr lang="en-ZA" smtClean="0"/>
              <a:pPr/>
              <a:t>19</a:t>
            </a:fld>
            <a:endParaRPr lang="en-ZA" dirty="0"/>
          </a:p>
        </p:txBody>
      </p:sp>
    </p:spTree>
    <p:extLst>
      <p:ext uri="{BB962C8B-B14F-4D97-AF65-F5344CB8AC3E}">
        <p14:creationId xmlns:p14="http://schemas.microsoft.com/office/powerpoint/2010/main" val="36962924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7441249" y="978578"/>
            <a:ext cx="159601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46700" y="180119"/>
            <a:ext cx="10528512" cy="408052"/>
          </a:xfrm>
        </p:spPr>
        <p:txBody>
          <a:bodyPr>
            <a:noAutofit/>
          </a:bodyPr>
          <a:lstStyle/>
          <a:p>
            <a:r>
              <a:rPr lang="en-ZA" sz="2962" dirty="0"/>
              <a:t>Spending review methodology</a:t>
            </a:r>
            <a:endParaRPr lang="en-ZA" sz="2962" b="1" dirty="0">
              <a:solidFill>
                <a:srgbClr val="8B0E18"/>
              </a:solidFill>
            </a:endParaRPr>
          </a:p>
        </p:txBody>
      </p:sp>
      <p:sp>
        <p:nvSpPr>
          <p:cNvPr id="7" name="Rectangle 6"/>
          <p:cNvSpPr/>
          <p:nvPr/>
        </p:nvSpPr>
        <p:spPr>
          <a:xfrm>
            <a:off x="1114184" y="881788"/>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Intro</a:t>
            </a:r>
          </a:p>
        </p:txBody>
      </p:sp>
      <p:sp>
        <p:nvSpPr>
          <p:cNvPr id="8" name="Rectangle 7"/>
          <p:cNvSpPr/>
          <p:nvPr/>
        </p:nvSpPr>
        <p:spPr>
          <a:xfrm>
            <a:off x="1114183" y="1714691"/>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1</a:t>
            </a:r>
          </a:p>
        </p:txBody>
      </p:sp>
      <p:sp>
        <p:nvSpPr>
          <p:cNvPr id="9" name="Rectangle 8"/>
          <p:cNvSpPr/>
          <p:nvPr/>
        </p:nvSpPr>
        <p:spPr>
          <a:xfrm>
            <a:off x="1114184" y="2547593"/>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2</a:t>
            </a:r>
          </a:p>
        </p:txBody>
      </p:sp>
      <p:sp>
        <p:nvSpPr>
          <p:cNvPr id="10" name="Rectangle 9"/>
          <p:cNvSpPr/>
          <p:nvPr/>
        </p:nvSpPr>
        <p:spPr>
          <a:xfrm>
            <a:off x="1114184" y="3380495"/>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3</a:t>
            </a:r>
          </a:p>
        </p:txBody>
      </p:sp>
      <p:sp>
        <p:nvSpPr>
          <p:cNvPr id="11" name="Rectangle 10"/>
          <p:cNvSpPr/>
          <p:nvPr/>
        </p:nvSpPr>
        <p:spPr>
          <a:xfrm>
            <a:off x="1114181" y="4213397"/>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4</a:t>
            </a:r>
          </a:p>
        </p:txBody>
      </p:sp>
      <p:sp>
        <p:nvSpPr>
          <p:cNvPr id="12" name="Rectangle 11"/>
          <p:cNvSpPr/>
          <p:nvPr/>
        </p:nvSpPr>
        <p:spPr>
          <a:xfrm>
            <a:off x="1114184" y="5028387"/>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5</a:t>
            </a:r>
          </a:p>
        </p:txBody>
      </p:sp>
      <p:sp>
        <p:nvSpPr>
          <p:cNvPr id="13" name="Rectangle 12"/>
          <p:cNvSpPr/>
          <p:nvPr/>
        </p:nvSpPr>
        <p:spPr>
          <a:xfrm>
            <a:off x="1114180" y="5821964"/>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Step 6</a:t>
            </a:r>
          </a:p>
        </p:txBody>
      </p:sp>
      <p:sp>
        <p:nvSpPr>
          <p:cNvPr id="14" name="Rectangle 13"/>
          <p:cNvSpPr/>
          <p:nvPr/>
        </p:nvSpPr>
        <p:spPr>
          <a:xfrm>
            <a:off x="3812116" y="876806"/>
            <a:ext cx="3632045"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prstClr val="white"/>
                </a:solidFill>
                <a:latin typeface="Arial" panose="020B0604020202020204" pitchFamily="34" charset="0"/>
                <a:cs typeface="Arial" panose="020B0604020202020204" pitchFamily="34" charset="0"/>
              </a:rPr>
              <a:t>Introduction &amp; Savings</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5" name="Rectangle 14"/>
          <p:cNvSpPr/>
          <p:nvPr/>
        </p:nvSpPr>
        <p:spPr>
          <a:xfrm>
            <a:off x="3812116" y="3340129"/>
            <a:ext cx="3632041"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Performance analysis and indicators</a:t>
            </a:r>
          </a:p>
        </p:txBody>
      </p:sp>
      <p:sp>
        <p:nvSpPr>
          <p:cNvPr id="16" name="Rectangle 15"/>
          <p:cNvSpPr/>
          <p:nvPr/>
        </p:nvSpPr>
        <p:spPr>
          <a:xfrm>
            <a:off x="3812117" y="1700752"/>
            <a:ext cx="3632040"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Problem statement and institutional analysis</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p:cNvSpPr/>
          <p:nvPr/>
        </p:nvSpPr>
        <p:spPr>
          <a:xfrm>
            <a:off x="3812117" y="2542611"/>
            <a:ext cx="363204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ZA" sz="1600" dirty="0">
                <a:solidFill>
                  <a:prstClr val="white"/>
                </a:solidFill>
                <a:latin typeface="Arial" panose="020B0604020202020204" pitchFamily="34" charset="0"/>
                <a:cs typeface="Arial" panose="020B0604020202020204" pitchFamily="34" charset="0"/>
              </a:rPr>
              <a:t>Process maps and the programme’s logical framework</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3812117" y="4197382"/>
            <a:ext cx="362913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cs typeface="Arial" panose="020B0604020202020204" pitchFamily="34" charset="0"/>
            </a:endParaRPr>
          </a:p>
          <a:p>
            <a:pPr algn="ctr">
              <a:defRPr/>
            </a:pPr>
            <a:r>
              <a:rPr lang="en-ZA" sz="1600" dirty="0">
                <a:solidFill>
                  <a:prstClr val="white"/>
                </a:solidFill>
                <a:latin typeface="Arial" panose="020B0604020202020204" pitchFamily="34" charset="0"/>
                <a:cs typeface="Arial" panose="020B0604020202020204" pitchFamily="34" charset="0"/>
              </a:rPr>
              <a:t>Expenditure analysis</a:t>
            </a:r>
          </a:p>
          <a:p>
            <a:pPr lvl="0" algn="ctr">
              <a:defRPr/>
            </a:pP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Rectangle 18"/>
          <p:cNvSpPr/>
          <p:nvPr/>
        </p:nvSpPr>
        <p:spPr>
          <a:xfrm>
            <a:off x="3812116" y="5023404"/>
            <a:ext cx="3632045"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sz="1600" dirty="0">
                <a:solidFill>
                  <a:prstClr val="white"/>
                </a:solidFill>
                <a:latin typeface="Arial" panose="020B0604020202020204" pitchFamily="34" charset="0"/>
                <a:cs typeface="Arial" panose="020B0604020202020204" pitchFamily="34" charset="0"/>
              </a:rPr>
              <a:t>Cost modelling</a:t>
            </a:r>
          </a:p>
        </p:txBody>
      </p:sp>
      <p:sp>
        <p:nvSpPr>
          <p:cNvPr id="20" name="Rectangle 19"/>
          <p:cNvSpPr/>
          <p:nvPr/>
        </p:nvSpPr>
        <p:spPr>
          <a:xfrm>
            <a:off x="3812117" y="5816982"/>
            <a:ext cx="363204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Savings and efficiency gains</a:t>
            </a:r>
          </a:p>
        </p:txBody>
      </p:sp>
      <p:sp>
        <p:nvSpPr>
          <p:cNvPr id="41" name="Right Arrow 40"/>
          <p:cNvSpPr/>
          <p:nvPr/>
        </p:nvSpPr>
        <p:spPr>
          <a:xfrm>
            <a:off x="2708335" y="4364017"/>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Right Arrow 42"/>
          <p:cNvSpPr/>
          <p:nvPr/>
        </p:nvSpPr>
        <p:spPr>
          <a:xfrm>
            <a:off x="2708335" y="5922620"/>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ight Arrow 43"/>
          <p:cNvSpPr/>
          <p:nvPr/>
        </p:nvSpPr>
        <p:spPr>
          <a:xfrm>
            <a:off x="2708335" y="5088578"/>
            <a:ext cx="1103781"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ight Arrow 44"/>
          <p:cNvSpPr/>
          <p:nvPr/>
        </p:nvSpPr>
        <p:spPr>
          <a:xfrm>
            <a:off x="2708335" y="3504347"/>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6" name="Right Arrow 45"/>
          <p:cNvSpPr/>
          <p:nvPr/>
        </p:nvSpPr>
        <p:spPr>
          <a:xfrm>
            <a:off x="2708335" y="2647109"/>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7" name="Right Arrow 46"/>
          <p:cNvSpPr/>
          <p:nvPr/>
        </p:nvSpPr>
        <p:spPr>
          <a:xfrm>
            <a:off x="2690834" y="1801940"/>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Right Arrow 47"/>
          <p:cNvSpPr/>
          <p:nvPr/>
        </p:nvSpPr>
        <p:spPr>
          <a:xfrm>
            <a:off x="2708335" y="967906"/>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Rectangle 28"/>
          <p:cNvSpPr/>
          <p:nvPr/>
        </p:nvSpPr>
        <p:spPr>
          <a:xfrm>
            <a:off x="8507926" y="876806"/>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What to expect, how will we work? </a:t>
            </a:r>
          </a:p>
        </p:txBody>
      </p:sp>
      <p:sp>
        <p:nvSpPr>
          <p:cNvPr id="53" name="Right Arrow 52"/>
          <p:cNvSpPr/>
          <p:nvPr/>
        </p:nvSpPr>
        <p:spPr>
          <a:xfrm>
            <a:off x="7441249" y="2656132"/>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ight Arrow 53"/>
          <p:cNvSpPr/>
          <p:nvPr/>
        </p:nvSpPr>
        <p:spPr>
          <a:xfrm>
            <a:off x="7441248" y="1801940"/>
            <a:ext cx="1429755"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6" name="Right Arrow 55"/>
          <p:cNvSpPr/>
          <p:nvPr/>
        </p:nvSpPr>
        <p:spPr>
          <a:xfrm>
            <a:off x="7441249" y="3437854"/>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7" name="Right Arrow 56"/>
          <p:cNvSpPr/>
          <p:nvPr/>
        </p:nvSpPr>
        <p:spPr>
          <a:xfrm>
            <a:off x="7441249" y="4290523"/>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ight Arrow 57"/>
          <p:cNvSpPr/>
          <p:nvPr/>
        </p:nvSpPr>
        <p:spPr>
          <a:xfrm>
            <a:off x="7441249" y="5844329"/>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9" name="Right Arrow 58"/>
          <p:cNvSpPr/>
          <p:nvPr/>
        </p:nvSpPr>
        <p:spPr>
          <a:xfrm>
            <a:off x="7441249" y="5105512"/>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Rectangle 29"/>
          <p:cNvSpPr/>
          <p:nvPr/>
        </p:nvSpPr>
        <p:spPr>
          <a:xfrm>
            <a:off x="8507926" y="1700752"/>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600" dirty="0">
                <a:solidFill>
                  <a:prstClr val="white"/>
                </a:solidFill>
                <a:latin typeface="Arial" panose="020B0604020202020204" pitchFamily="34" charset="0"/>
                <a:cs typeface="Arial" panose="020B0604020202020204" pitchFamily="34" charset="0"/>
              </a:rPr>
              <a:t>What is this delivery programme about?</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Rectangle 30"/>
          <p:cNvSpPr/>
          <p:nvPr/>
        </p:nvSpPr>
        <p:spPr>
          <a:xfrm>
            <a:off x="8507926" y="2542611"/>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cs typeface="Arial" panose="020B0604020202020204" pitchFamily="34" charset="0"/>
            </a:endParaRPr>
          </a:p>
          <a:p>
            <a:pPr algn="ctr">
              <a:defRPr/>
            </a:pPr>
            <a:r>
              <a:rPr lang="en-ZA" sz="1600" dirty="0">
                <a:solidFill>
                  <a:prstClr val="white"/>
                </a:solidFill>
                <a:latin typeface="Arial" panose="020B0604020202020204" pitchFamily="34" charset="0"/>
                <a:cs typeface="Arial" panose="020B0604020202020204" pitchFamily="34" charset="0"/>
              </a:rPr>
              <a:t>How does the programme work?</a:t>
            </a:r>
          </a:p>
          <a:p>
            <a:pPr lvl="0" algn="ctr">
              <a:defRPr/>
            </a:pPr>
            <a:endParaRPr lang="en-ZA" sz="1600" dirty="0">
              <a:solidFill>
                <a:prstClr val="white"/>
              </a:solidFill>
              <a:latin typeface="Arial" panose="020B0604020202020204" pitchFamily="34" charset="0"/>
              <a:cs typeface="Arial" panose="020B0604020202020204" pitchFamily="34" charset="0"/>
            </a:endParaRPr>
          </a:p>
        </p:txBody>
      </p:sp>
      <p:sp>
        <p:nvSpPr>
          <p:cNvPr id="32" name="Rectangle 31"/>
          <p:cNvSpPr/>
          <p:nvPr/>
        </p:nvSpPr>
        <p:spPr>
          <a:xfrm>
            <a:off x="8507926" y="3375513"/>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sz="1600" dirty="0">
              <a:solidFill>
                <a:prstClr val="white"/>
              </a:solidFill>
              <a:latin typeface="Arial" panose="020B0604020202020204" pitchFamily="34" charset="0"/>
              <a:cs typeface="Arial" panose="020B0604020202020204" pitchFamily="34" charset="0"/>
            </a:endParaRPr>
          </a:p>
          <a:p>
            <a:pPr algn="ctr">
              <a:defRPr/>
            </a:pPr>
            <a:r>
              <a:rPr lang="en-ZA" sz="1600" dirty="0">
                <a:solidFill>
                  <a:prstClr val="white"/>
                </a:solidFill>
                <a:latin typeface="Arial" panose="020B0604020202020204" pitchFamily="34" charset="0"/>
                <a:cs typeface="Arial" panose="020B0604020202020204" pitchFamily="34" charset="0"/>
              </a:rPr>
              <a:t>How is it measured and how should it be measured? </a:t>
            </a:r>
          </a:p>
          <a:p>
            <a:pPr lvl="0" algn="ctr">
              <a:defRPr/>
            </a:pPr>
            <a:endParaRPr lang="en-ZA" sz="1600" dirty="0">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8507924" y="4208415"/>
            <a:ext cx="3106280"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sz="1600" dirty="0">
                <a:solidFill>
                  <a:prstClr val="white"/>
                </a:solidFill>
                <a:latin typeface="Arial" panose="020B0604020202020204" pitchFamily="34" charset="0"/>
                <a:cs typeface="Arial" panose="020B0604020202020204" pitchFamily="34" charset="0"/>
              </a:rPr>
              <a:t>What are we </a:t>
            </a:r>
            <a:r>
              <a:rPr lang="en-ZA" sz="1600" b="1" dirty="0">
                <a:solidFill>
                  <a:prstClr val="white"/>
                </a:solidFill>
                <a:latin typeface="Arial" panose="020B0604020202020204" pitchFamily="34" charset="0"/>
                <a:cs typeface="Arial" panose="020B0604020202020204" pitchFamily="34" charset="0"/>
              </a:rPr>
              <a:t>spending </a:t>
            </a:r>
            <a:r>
              <a:rPr lang="en-ZA" sz="1600" dirty="0">
                <a:solidFill>
                  <a:prstClr val="white"/>
                </a:solidFill>
                <a:latin typeface="Arial" panose="020B0604020202020204" pitchFamily="34" charset="0"/>
                <a:cs typeface="Arial" panose="020B0604020202020204" pitchFamily="34" charset="0"/>
              </a:rPr>
              <a:t>on the programme? </a:t>
            </a:r>
          </a:p>
        </p:txBody>
      </p:sp>
      <p:sp>
        <p:nvSpPr>
          <p:cNvPr id="34" name="Rectangle 33"/>
          <p:cNvSpPr/>
          <p:nvPr/>
        </p:nvSpPr>
        <p:spPr>
          <a:xfrm>
            <a:off x="8507926" y="5023404"/>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sz="1600" dirty="0">
                <a:solidFill>
                  <a:prstClr val="white"/>
                </a:solidFill>
                <a:latin typeface="Arial" panose="020B0604020202020204" pitchFamily="34" charset="0"/>
                <a:cs typeface="Arial" panose="020B0604020202020204" pitchFamily="34" charset="0"/>
              </a:rPr>
              <a:t>What does it actually </a:t>
            </a:r>
            <a:r>
              <a:rPr lang="en-ZA" sz="1600" b="1" dirty="0">
                <a:solidFill>
                  <a:prstClr val="white"/>
                </a:solidFill>
                <a:latin typeface="Arial" panose="020B0604020202020204" pitchFamily="34" charset="0"/>
                <a:cs typeface="Arial" panose="020B0604020202020204" pitchFamily="34" charset="0"/>
              </a:rPr>
              <a:t>cost</a:t>
            </a:r>
            <a:r>
              <a:rPr lang="en-ZA" sz="1600" dirty="0">
                <a:solidFill>
                  <a:prstClr val="white"/>
                </a:solidFill>
                <a:latin typeface="Arial" panose="020B0604020202020204" pitchFamily="34" charset="0"/>
                <a:cs typeface="Arial" panose="020B0604020202020204" pitchFamily="34" charset="0"/>
              </a:rPr>
              <a:t> to deliver the programme?</a:t>
            </a:r>
          </a:p>
        </p:txBody>
      </p:sp>
      <p:sp>
        <p:nvSpPr>
          <p:cNvPr id="35" name="Rectangle 34"/>
          <p:cNvSpPr/>
          <p:nvPr/>
        </p:nvSpPr>
        <p:spPr>
          <a:xfrm>
            <a:off x="8507919" y="5816982"/>
            <a:ext cx="3106285"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600" noProof="0" dirty="0">
                <a:solidFill>
                  <a:prstClr val="white"/>
                </a:solidFill>
                <a:latin typeface="Arial" panose="020B0604020202020204" pitchFamily="34" charset="0"/>
                <a:cs typeface="Arial" panose="020B0604020202020204" pitchFamily="34" charset="0"/>
              </a:rPr>
              <a:t>Where and how do we find savings and efficiency gains?</a:t>
            </a:r>
            <a:endParaRPr kumimoji="0" lang="en-ZA"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ounded Rectangle 2"/>
          <p:cNvSpPr/>
          <p:nvPr/>
        </p:nvSpPr>
        <p:spPr>
          <a:xfrm>
            <a:off x="919969" y="1593875"/>
            <a:ext cx="10967368" cy="841859"/>
          </a:xfrm>
          <a:prstGeom prst="roundRect">
            <a:avLst/>
          </a:prstGeom>
          <a:noFill/>
          <a:ln w="5715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4" name="Arrow: Up-Down 3">
            <a:extLst>
              <a:ext uri="{FF2B5EF4-FFF2-40B4-BE49-F238E27FC236}">
                <a16:creationId xmlns:a16="http://schemas.microsoft.com/office/drawing/2014/main" id="{89099E3A-CFF4-43FA-B59E-6B8AC23821A8}"/>
              </a:ext>
            </a:extLst>
          </p:cNvPr>
          <p:cNvSpPr/>
          <p:nvPr/>
        </p:nvSpPr>
        <p:spPr>
          <a:xfrm>
            <a:off x="412713" y="846876"/>
            <a:ext cx="499609" cy="5623889"/>
          </a:xfrm>
          <a:prstGeom prst="upDown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dirty="0"/>
              <a:t>Iteration between steps</a:t>
            </a:r>
          </a:p>
        </p:txBody>
      </p:sp>
    </p:spTree>
    <p:extLst>
      <p:ext uri="{BB962C8B-B14F-4D97-AF65-F5344CB8AC3E}">
        <p14:creationId xmlns:p14="http://schemas.microsoft.com/office/powerpoint/2010/main" val="34569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B2CAF-7153-4E87-BED6-7D3D4490E34A}"/>
              </a:ext>
            </a:extLst>
          </p:cNvPr>
          <p:cNvSpPr>
            <a:spLocks noGrp="1"/>
          </p:cNvSpPr>
          <p:nvPr>
            <p:ph idx="1"/>
          </p:nvPr>
        </p:nvSpPr>
        <p:spPr>
          <a:xfrm>
            <a:off x="737151" y="1511791"/>
            <a:ext cx="10528512" cy="2324486"/>
          </a:xfrm>
        </p:spPr>
        <p:txBody>
          <a:bodyPr/>
          <a:lstStyle/>
          <a:p>
            <a:r>
              <a:rPr lang="en-ZA" dirty="0"/>
              <a:t>If spending reviews are to be valuable budgeting tools, then they must meet address a specific </a:t>
            </a:r>
            <a:r>
              <a:rPr lang="en-ZA" b="1" dirty="0"/>
              <a:t>decision-making need </a:t>
            </a:r>
            <a:r>
              <a:rPr lang="en-ZA" dirty="0"/>
              <a:t>within a department or province. </a:t>
            </a:r>
          </a:p>
          <a:p>
            <a:r>
              <a:rPr lang="en-ZA" dirty="0"/>
              <a:t>What do you want to achieve with this spending review? Why are you looking at this particular programme? </a:t>
            </a:r>
          </a:p>
          <a:p>
            <a:pPr lvl="1"/>
            <a:r>
              <a:rPr lang="en-ZA" dirty="0"/>
              <a:t>Does the programme have a history of over or underspending?</a:t>
            </a:r>
          </a:p>
          <a:p>
            <a:pPr lvl="1"/>
            <a:r>
              <a:rPr lang="en-ZA" dirty="0"/>
              <a:t>Is it a national or provincial priority or game-changer?</a:t>
            </a:r>
          </a:p>
        </p:txBody>
      </p:sp>
      <p:sp>
        <p:nvSpPr>
          <p:cNvPr id="3" name="Slide Number Placeholder 2">
            <a:extLst>
              <a:ext uri="{FF2B5EF4-FFF2-40B4-BE49-F238E27FC236}">
                <a16:creationId xmlns:a16="http://schemas.microsoft.com/office/drawing/2014/main" id="{A0253495-37DD-4389-84F8-47EC2B5BC5EE}"/>
              </a:ext>
            </a:extLst>
          </p:cNvPr>
          <p:cNvSpPr>
            <a:spLocks noGrp="1"/>
          </p:cNvSpPr>
          <p:nvPr>
            <p:ph type="sldNum" sz="quarter" idx="11"/>
          </p:nvPr>
        </p:nvSpPr>
        <p:spPr/>
        <p:txBody>
          <a:bodyPr/>
          <a:lstStyle/>
          <a:p>
            <a:fld id="{31311CA2-5603-4F1C-8B97-F29961F83655}" type="slidenum">
              <a:rPr lang="en-ZA" smtClean="0"/>
              <a:pPr/>
              <a:t>20</a:t>
            </a:fld>
            <a:endParaRPr lang="en-ZA" dirty="0"/>
          </a:p>
        </p:txBody>
      </p:sp>
      <p:sp>
        <p:nvSpPr>
          <p:cNvPr id="4" name="Title 3">
            <a:extLst>
              <a:ext uri="{FF2B5EF4-FFF2-40B4-BE49-F238E27FC236}">
                <a16:creationId xmlns:a16="http://schemas.microsoft.com/office/drawing/2014/main" id="{F3DB5E3C-F597-4BC4-A571-D071EE36445D}"/>
              </a:ext>
            </a:extLst>
          </p:cNvPr>
          <p:cNvSpPr>
            <a:spLocks noGrp="1"/>
          </p:cNvSpPr>
          <p:nvPr>
            <p:ph type="title"/>
          </p:nvPr>
        </p:nvSpPr>
        <p:spPr/>
        <p:txBody>
          <a:bodyPr/>
          <a:lstStyle/>
          <a:p>
            <a:r>
              <a:rPr lang="en-ZA" dirty="0"/>
              <a:t>Why is it important to examine this topic in a SR?</a:t>
            </a:r>
          </a:p>
        </p:txBody>
      </p:sp>
    </p:spTree>
    <p:extLst>
      <p:ext uri="{BB962C8B-B14F-4D97-AF65-F5344CB8AC3E}">
        <p14:creationId xmlns:p14="http://schemas.microsoft.com/office/powerpoint/2010/main" val="371618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502A23-B419-40C2-8C65-9C36FE8D662B}"/>
              </a:ext>
            </a:extLst>
          </p:cNvPr>
          <p:cNvSpPr>
            <a:spLocks noGrp="1"/>
          </p:cNvSpPr>
          <p:nvPr>
            <p:ph idx="1"/>
          </p:nvPr>
        </p:nvSpPr>
        <p:spPr/>
        <p:txBody>
          <a:bodyPr/>
          <a:lstStyle/>
          <a:p>
            <a:r>
              <a:rPr lang="en-ZA" dirty="0"/>
              <a:t>Effective spending reviews are planned and executed in a way that enhances the </a:t>
            </a:r>
            <a:r>
              <a:rPr lang="en-ZA" b="1" dirty="0"/>
              <a:t>likely utilisation of findings</a:t>
            </a:r>
            <a:r>
              <a:rPr lang="en-ZA" dirty="0"/>
              <a:t> to inform decisions. </a:t>
            </a:r>
          </a:p>
          <a:p>
            <a:endParaRPr lang="en-ZA" dirty="0"/>
          </a:p>
          <a:p>
            <a:r>
              <a:rPr lang="en-ZA" dirty="0"/>
              <a:t>To do this, officials involved in spending reviews should:</a:t>
            </a:r>
          </a:p>
          <a:p>
            <a:pPr lvl="1"/>
            <a:r>
              <a:rPr lang="en-ZA" dirty="0"/>
              <a:t>Identify the </a:t>
            </a:r>
            <a:r>
              <a:rPr lang="en-ZA" b="1" dirty="0"/>
              <a:t>primary intended users </a:t>
            </a:r>
            <a:r>
              <a:rPr lang="en-ZA" dirty="0"/>
              <a:t>of the spending review and involve them throughout the process. </a:t>
            </a:r>
          </a:p>
          <a:p>
            <a:pPr lvl="1"/>
            <a:r>
              <a:rPr lang="en-ZA" dirty="0"/>
              <a:t>Keep in mind the audience and primary intended users when writing the report. </a:t>
            </a:r>
          </a:p>
          <a:p>
            <a:pPr lvl="1"/>
            <a:r>
              <a:rPr lang="en-ZA" dirty="0"/>
              <a:t>Collaborate with key stakeholders that findings are discussed, validated and credible. </a:t>
            </a:r>
          </a:p>
          <a:p>
            <a:pPr lvl="1"/>
            <a:endParaRPr lang="en-ZA" dirty="0"/>
          </a:p>
          <a:p>
            <a:pPr lvl="1"/>
            <a:endParaRPr lang="en-ZA" dirty="0"/>
          </a:p>
        </p:txBody>
      </p:sp>
      <p:sp>
        <p:nvSpPr>
          <p:cNvPr id="3" name="Slide Number Placeholder 2">
            <a:extLst>
              <a:ext uri="{FF2B5EF4-FFF2-40B4-BE49-F238E27FC236}">
                <a16:creationId xmlns:a16="http://schemas.microsoft.com/office/drawing/2014/main" id="{1803CA38-CB32-4B59-B27C-9CFD5545692E}"/>
              </a:ext>
            </a:extLst>
          </p:cNvPr>
          <p:cNvSpPr>
            <a:spLocks noGrp="1"/>
          </p:cNvSpPr>
          <p:nvPr>
            <p:ph type="sldNum" sz="quarter" idx="11"/>
          </p:nvPr>
        </p:nvSpPr>
        <p:spPr/>
        <p:txBody>
          <a:bodyPr/>
          <a:lstStyle/>
          <a:p>
            <a:fld id="{31311CA2-5603-4F1C-8B97-F29961F83655}" type="slidenum">
              <a:rPr lang="en-ZA" smtClean="0"/>
              <a:pPr/>
              <a:t>21</a:t>
            </a:fld>
            <a:endParaRPr lang="en-ZA" dirty="0"/>
          </a:p>
        </p:txBody>
      </p:sp>
      <p:sp>
        <p:nvSpPr>
          <p:cNvPr id="4" name="Title 3">
            <a:extLst>
              <a:ext uri="{FF2B5EF4-FFF2-40B4-BE49-F238E27FC236}">
                <a16:creationId xmlns:a16="http://schemas.microsoft.com/office/drawing/2014/main" id="{7E0DAC49-6D52-4500-8552-5F84F941F964}"/>
              </a:ext>
            </a:extLst>
          </p:cNvPr>
          <p:cNvSpPr>
            <a:spLocks noGrp="1"/>
          </p:cNvSpPr>
          <p:nvPr>
            <p:ph type="title"/>
          </p:nvPr>
        </p:nvSpPr>
        <p:spPr/>
        <p:txBody>
          <a:bodyPr/>
          <a:lstStyle/>
          <a:p>
            <a:r>
              <a:rPr lang="en-ZA" dirty="0"/>
              <a:t>Who will use the findings?</a:t>
            </a:r>
          </a:p>
        </p:txBody>
      </p:sp>
    </p:spTree>
    <p:extLst>
      <p:ext uri="{BB962C8B-B14F-4D97-AF65-F5344CB8AC3E}">
        <p14:creationId xmlns:p14="http://schemas.microsoft.com/office/powerpoint/2010/main" val="138292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98D6-2025-486F-8ECF-6804125FEDBC}"/>
              </a:ext>
            </a:extLst>
          </p:cNvPr>
          <p:cNvSpPr>
            <a:spLocks noGrp="1"/>
          </p:cNvSpPr>
          <p:nvPr>
            <p:ph type="title"/>
          </p:nvPr>
        </p:nvSpPr>
        <p:spPr/>
        <p:txBody>
          <a:bodyPr/>
          <a:lstStyle/>
          <a:p>
            <a:r>
              <a:rPr lang="en-ZA" dirty="0"/>
              <a:t>INFORMATION AND DATA NEEDS</a:t>
            </a:r>
          </a:p>
        </p:txBody>
      </p:sp>
      <p:sp>
        <p:nvSpPr>
          <p:cNvPr id="3" name="Slide Number Placeholder 2">
            <a:extLst>
              <a:ext uri="{FF2B5EF4-FFF2-40B4-BE49-F238E27FC236}">
                <a16:creationId xmlns:a16="http://schemas.microsoft.com/office/drawing/2014/main" id="{1B23BFEB-B227-4B6F-A368-97A34D22A8EC}"/>
              </a:ext>
            </a:extLst>
          </p:cNvPr>
          <p:cNvSpPr>
            <a:spLocks noGrp="1"/>
          </p:cNvSpPr>
          <p:nvPr>
            <p:ph type="sldNum" sz="quarter" idx="10"/>
          </p:nvPr>
        </p:nvSpPr>
        <p:spPr/>
        <p:txBody>
          <a:bodyPr/>
          <a:lstStyle/>
          <a:p>
            <a:fld id="{31311CA2-5603-4F1C-8B97-F29961F83655}" type="slidenum">
              <a:rPr lang="en-ZA" smtClean="0"/>
              <a:pPr/>
              <a:t>22</a:t>
            </a:fld>
            <a:endParaRPr lang="en-ZA" dirty="0"/>
          </a:p>
        </p:txBody>
      </p:sp>
    </p:spTree>
    <p:extLst>
      <p:ext uri="{BB962C8B-B14F-4D97-AF65-F5344CB8AC3E}">
        <p14:creationId xmlns:p14="http://schemas.microsoft.com/office/powerpoint/2010/main" val="363483644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803EA2-C30C-4D90-9FAC-06AC58B95743}"/>
              </a:ext>
            </a:extLst>
          </p:cNvPr>
          <p:cNvSpPr>
            <a:spLocks noGrp="1"/>
          </p:cNvSpPr>
          <p:nvPr>
            <p:ph type="sldNum" sz="quarter" idx="11"/>
          </p:nvPr>
        </p:nvSpPr>
        <p:spPr/>
        <p:txBody>
          <a:bodyPr/>
          <a:lstStyle/>
          <a:p>
            <a:fld id="{31311CA2-5603-4F1C-8B97-F29961F83655}" type="slidenum">
              <a:rPr lang="en-ZA" smtClean="0"/>
              <a:pPr/>
              <a:t>23</a:t>
            </a:fld>
            <a:endParaRPr lang="en-ZA" dirty="0"/>
          </a:p>
        </p:txBody>
      </p:sp>
      <p:sp>
        <p:nvSpPr>
          <p:cNvPr id="4" name="Title 3">
            <a:extLst>
              <a:ext uri="{FF2B5EF4-FFF2-40B4-BE49-F238E27FC236}">
                <a16:creationId xmlns:a16="http://schemas.microsoft.com/office/drawing/2014/main" id="{FD873134-2CC8-4DDC-9850-B19746ED0C0B}"/>
              </a:ext>
            </a:extLst>
          </p:cNvPr>
          <p:cNvSpPr>
            <a:spLocks noGrp="1"/>
          </p:cNvSpPr>
          <p:nvPr>
            <p:ph type="title"/>
          </p:nvPr>
        </p:nvSpPr>
        <p:spPr>
          <a:xfrm>
            <a:off x="475488" y="244753"/>
            <a:ext cx="10877277" cy="408052"/>
          </a:xfrm>
        </p:spPr>
        <p:txBody>
          <a:bodyPr/>
          <a:lstStyle/>
          <a:p>
            <a:r>
              <a:rPr lang="en-ZA" dirty="0"/>
              <a:t>SR methodology</a:t>
            </a:r>
          </a:p>
        </p:txBody>
      </p:sp>
      <p:pic>
        <p:nvPicPr>
          <p:cNvPr id="7" name="Graphic 6" descr="Fork In Road with solid fill">
            <a:extLst>
              <a:ext uri="{FF2B5EF4-FFF2-40B4-BE49-F238E27FC236}">
                <a16:creationId xmlns:a16="http://schemas.microsoft.com/office/drawing/2014/main" id="{9A118E6E-5779-4894-9887-7904D413D3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1001" y="1113023"/>
            <a:ext cx="914400" cy="914400"/>
          </a:xfrm>
          <a:prstGeom prst="rect">
            <a:avLst/>
          </a:prstGeom>
        </p:spPr>
      </p:pic>
      <p:pic>
        <p:nvPicPr>
          <p:cNvPr id="9" name="Graphic 8" descr="Users with solid fill">
            <a:extLst>
              <a:ext uri="{FF2B5EF4-FFF2-40B4-BE49-F238E27FC236}">
                <a16:creationId xmlns:a16="http://schemas.microsoft.com/office/drawing/2014/main" id="{47EBA467-92A5-4EDB-9377-92C985239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7887" y="2894318"/>
            <a:ext cx="1260629" cy="1260629"/>
          </a:xfrm>
          <a:prstGeom prst="rect">
            <a:avLst/>
          </a:prstGeom>
        </p:spPr>
      </p:pic>
      <p:pic>
        <p:nvPicPr>
          <p:cNvPr id="11" name="Graphic 10" descr="Bar chart with solid fill">
            <a:extLst>
              <a:ext uri="{FF2B5EF4-FFF2-40B4-BE49-F238E27FC236}">
                <a16:creationId xmlns:a16="http://schemas.microsoft.com/office/drawing/2014/main" id="{2C3B7EE2-D26B-4E3F-A7ED-2715FD1D28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1988" y="2595600"/>
            <a:ext cx="1559347" cy="1559347"/>
          </a:xfrm>
          <a:prstGeom prst="rect">
            <a:avLst/>
          </a:prstGeom>
        </p:spPr>
      </p:pic>
      <p:pic>
        <p:nvPicPr>
          <p:cNvPr id="15" name="Graphic 14" descr="Abacus with solid fill">
            <a:extLst>
              <a:ext uri="{FF2B5EF4-FFF2-40B4-BE49-F238E27FC236}">
                <a16:creationId xmlns:a16="http://schemas.microsoft.com/office/drawing/2014/main" id="{6144B42D-E6EF-4D8B-9A6E-584E024DA2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3367" y="2715504"/>
            <a:ext cx="1515312" cy="1515312"/>
          </a:xfrm>
          <a:prstGeom prst="rect">
            <a:avLst/>
          </a:prstGeom>
        </p:spPr>
      </p:pic>
      <p:pic>
        <p:nvPicPr>
          <p:cNvPr id="17" name="Graphic 16" descr="List with solid fill">
            <a:extLst>
              <a:ext uri="{FF2B5EF4-FFF2-40B4-BE49-F238E27FC236}">
                <a16:creationId xmlns:a16="http://schemas.microsoft.com/office/drawing/2014/main" id="{85E50F48-0729-48D1-8441-145853AC8B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83366" y="4661119"/>
            <a:ext cx="1515312" cy="1515312"/>
          </a:xfrm>
          <a:prstGeom prst="rect">
            <a:avLst/>
          </a:prstGeom>
        </p:spPr>
      </p:pic>
      <p:pic>
        <p:nvPicPr>
          <p:cNvPr id="20" name="Graphic 19" descr="Box with solid fill">
            <a:extLst>
              <a:ext uri="{FF2B5EF4-FFF2-40B4-BE49-F238E27FC236}">
                <a16:creationId xmlns:a16="http://schemas.microsoft.com/office/drawing/2014/main" id="{345674A4-90DA-421C-822B-4CF9C76644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18198" y="906039"/>
            <a:ext cx="1480481" cy="1480481"/>
          </a:xfrm>
          <a:prstGeom prst="rect">
            <a:avLst/>
          </a:prstGeom>
        </p:spPr>
      </p:pic>
      <p:sp>
        <p:nvSpPr>
          <p:cNvPr id="21" name="TextBox 20">
            <a:extLst>
              <a:ext uri="{FF2B5EF4-FFF2-40B4-BE49-F238E27FC236}">
                <a16:creationId xmlns:a16="http://schemas.microsoft.com/office/drawing/2014/main" id="{2EF4D622-3704-43CA-B106-EC6856CB5FFE}"/>
              </a:ext>
            </a:extLst>
          </p:cNvPr>
          <p:cNvSpPr txBox="1"/>
          <p:nvPr/>
        </p:nvSpPr>
        <p:spPr>
          <a:xfrm>
            <a:off x="475488" y="1011936"/>
            <a:ext cx="1666528" cy="1200329"/>
          </a:xfrm>
          <a:prstGeom prst="rect">
            <a:avLst/>
          </a:prstGeom>
          <a:noFill/>
        </p:spPr>
        <p:txBody>
          <a:bodyPr wrap="square" rtlCol="0">
            <a:spAutoFit/>
          </a:bodyPr>
          <a:lstStyle/>
          <a:p>
            <a:pPr algn="ctr"/>
            <a:r>
              <a:rPr lang="en-ZA" dirty="0">
                <a:solidFill>
                  <a:schemeClr val="bg1">
                    <a:lumMod val="50000"/>
                  </a:schemeClr>
                </a:solidFill>
              </a:rPr>
              <a:t>Policy, legislation and programme information</a:t>
            </a:r>
          </a:p>
        </p:txBody>
      </p:sp>
      <p:sp>
        <p:nvSpPr>
          <p:cNvPr id="23" name="TextBox 22">
            <a:extLst>
              <a:ext uri="{FF2B5EF4-FFF2-40B4-BE49-F238E27FC236}">
                <a16:creationId xmlns:a16="http://schemas.microsoft.com/office/drawing/2014/main" id="{F8B30F38-E9EC-4817-B652-FECF2C246735}"/>
              </a:ext>
            </a:extLst>
          </p:cNvPr>
          <p:cNvSpPr txBox="1"/>
          <p:nvPr/>
        </p:nvSpPr>
        <p:spPr>
          <a:xfrm>
            <a:off x="421808" y="2734581"/>
            <a:ext cx="1666528" cy="1754326"/>
          </a:xfrm>
          <a:prstGeom prst="rect">
            <a:avLst/>
          </a:prstGeom>
          <a:noFill/>
        </p:spPr>
        <p:txBody>
          <a:bodyPr wrap="square" rtlCol="0">
            <a:spAutoFit/>
          </a:bodyPr>
          <a:lstStyle/>
          <a:p>
            <a:pPr algn="ctr"/>
            <a:r>
              <a:rPr lang="en-ZA" dirty="0">
                <a:solidFill>
                  <a:schemeClr val="bg1">
                    <a:lumMod val="50000"/>
                  </a:schemeClr>
                </a:solidFill>
              </a:rPr>
              <a:t>Expenditure data </a:t>
            </a:r>
          </a:p>
          <a:p>
            <a:pPr algn="ctr"/>
            <a:r>
              <a:rPr lang="en-ZA" dirty="0">
                <a:solidFill>
                  <a:schemeClr val="bg1">
                    <a:lumMod val="50000"/>
                  </a:schemeClr>
                </a:solidFill>
              </a:rPr>
              <a:t>(BAS, PERSAL, LOGIS, Management Accounts)</a:t>
            </a:r>
          </a:p>
        </p:txBody>
      </p:sp>
      <p:sp>
        <p:nvSpPr>
          <p:cNvPr id="22" name="Plus Sign 21">
            <a:extLst>
              <a:ext uri="{FF2B5EF4-FFF2-40B4-BE49-F238E27FC236}">
                <a16:creationId xmlns:a16="http://schemas.microsoft.com/office/drawing/2014/main" id="{02573EB2-5373-4575-AE2B-0C10BBE3474A}"/>
              </a:ext>
            </a:extLst>
          </p:cNvPr>
          <p:cNvSpPr/>
          <p:nvPr/>
        </p:nvSpPr>
        <p:spPr>
          <a:xfrm>
            <a:off x="2821937" y="2386668"/>
            <a:ext cx="473001" cy="506172"/>
          </a:xfrm>
          <a:prstGeom prst="mathPl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5" name="TextBox 24">
            <a:extLst>
              <a:ext uri="{FF2B5EF4-FFF2-40B4-BE49-F238E27FC236}">
                <a16:creationId xmlns:a16="http://schemas.microsoft.com/office/drawing/2014/main" id="{FCFE8CD2-A912-46A5-A4DF-25093F502A8A}"/>
              </a:ext>
            </a:extLst>
          </p:cNvPr>
          <p:cNvSpPr txBox="1"/>
          <p:nvPr/>
        </p:nvSpPr>
        <p:spPr>
          <a:xfrm>
            <a:off x="475488" y="4836896"/>
            <a:ext cx="1807878" cy="923330"/>
          </a:xfrm>
          <a:prstGeom prst="rect">
            <a:avLst/>
          </a:prstGeom>
          <a:noFill/>
        </p:spPr>
        <p:txBody>
          <a:bodyPr wrap="square" rtlCol="0">
            <a:spAutoFit/>
          </a:bodyPr>
          <a:lstStyle/>
          <a:p>
            <a:pPr algn="ctr"/>
            <a:r>
              <a:rPr lang="en-ZA" dirty="0">
                <a:solidFill>
                  <a:schemeClr val="bg1">
                    <a:lumMod val="50000"/>
                  </a:schemeClr>
                </a:solidFill>
              </a:rPr>
              <a:t>Performance and administrative information/data</a:t>
            </a:r>
          </a:p>
        </p:txBody>
      </p:sp>
      <p:sp>
        <p:nvSpPr>
          <p:cNvPr id="26" name="Plus Sign 25">
            <a:extLst>
              <a:ext uri="{FF2B5EF4-FFF2-40B4-BE49-F238E27FC236}">
                <a16:creationId xmlns:a16="http://schemas.microsoft.com/office/drawing/2014/main" id="{E99FABED-B79A-446F-8A5D-BF3A2D1BFDDD}"/>
              </a:ext>
            </a:extLst>
          </p:cNvPr>
          <p:cNvSpPr/>
          <p:nvPr/>
        </p:nvSpPr>
        <p:spPr>
          <a:xfrm>
            <a:off x="2804522" y="4154947"/>
            <a:ext cx="473001" cy="506172"/>
          </a:xfrm>
          <a:prstGeom prst="mathPl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4" name="Right Bracket 23">
            <a:extLst>
              <a:ext uri="{FF2B5EF4-FFF2-40B4-BE49-F238E27FC236}">
                <a16:creationId xmlns:a16="http://schemas.microsoft.com/office/drawing/2014/main" id="{C5D99E41-4D77-4EDB-A04F-BC0C5EDB194B}"/>
              </a:ext>
            </a:extLst>
          </p:cNvPr>
          <p:cNvSpPr/>
          <p:nvPr/>
        </p:nvSpPr>
        <p:spPr>
          <a:xfrm>
            <a:off x="3952869" y="1234043"/>
            <a:ext cx="289705" cy="475540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pic>
        <p:nvPicPr>
          <p:cNvPr id="30" name="Graphic 29" descr="Cloud Computing with solid fill">
            <a:extLst>
              <a:ext uri="{FF2B5EF4-FFF2-40B4-BE49-F238E27FC236}">
                <a16:creationId xmlns:a16="http://schemas.microsoft.com/office/drawing/2014/main" id="{52561F94-AC0A-438C-975D-65AD37358E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15246" y="2487641"/>
            <a:ext cx="1644816" cy="1644816"/>
          </a:xfrm>
          <a:prstGeom prst="rect">
            <a:avLst/>
          </a:prstGeom>
        </p:spPr>
      </p:pic>
      <p:sp>
        <p:nvSpPr>
          <p:cNvPr id="32" name="TextBox 31">
            <a:extLst>
              <a:ext uri="{FF2B5EF4-FFF2-40B4-BE49-F238E27FC236}">
                <a16:creationId xmlns:a16="http://schemas.microsoft.com/office/drawing/2014/main" id="{B4E7AF8A-A909-47A6-AD56-D90EDFED9D34}"/>
              </a:ext>
            </a:extLst>
          </p:cNvPr>
          <p:cNvSpPr txBox="1"/>
          <p:nvPr/>
        </p:nvSpPr>
        <p:spPr>
          <a:xfrm>
            <a:off x="4612044" y="4190565"/>
            <a:ext cx="1666528" cy="369332"/>
          </a:xfrm>
          <a:prstGeom prst="rect">
            <a:avLst/>
          </a:prstGeom>
          <a:noFill/>
        </p:spPr>
        <p:txBody>
          <a:bodyPr wrap="square" rtlCol="0">
            <a:spAutoFit/>
          </a:bodyPr>
          <a:lstStyle/>
          <a:p>
            <a:pPr algn="ctr"/>
            <a:r>
              <a:rPr lang="en-ZA" dirty="0">
                <a:solidFill>
                  <a:schemeClr val="bg1">
                    <a:lumMod val="50000"/>
                  </a:schemeClr>
                </a:solidFill>
              </a:rPr>
              <a:t>Analyse</a:t>
            </a:r>
          </a:p>
        </p:txBody>
      </p:sp>
      <p:sp>
        <p:nvSpPr>
          <p:cNvPr id="33" name="TextBox 32">
            <a:extLst>
              <a:ext uri="{FF2B5EF4-FFF2-40B4-BE49-F238E27FC236}">
                <a16:creationId xmlns:a16="http://schemas.microsoft.com/office/drawing/2014/main" id="{F4B1BFE8-A0A7-424D-8F76-4F5999E34C47}"/>
              </a:ext>
            </a:extLst>
          </p:cNvPr>
          <p:cNvSpPr txBox="1"/>
          <p:nvPr/>
        </p:nvSpPr>
        <p:spPr>
          <a:xfrm>
            <a:off x="7334807" y="4132457"/>
            <a:ext cx="1666528" cy="369332"/>
          </a:xfrm>
          <a:prstGeom prst="rect">
            <a:avLst/>
          </a:prstGeom>
          <a:noFill/>
        </p:spPr>
        <p:txBody>
          <a:bodyPr wrap="square" rtlCol="0">
            <a:spAutoFit/>
          </a:bodyPr>
          <a:lstStyle/>
          <a:p>
            <a:pPr algn="ctr"/>
            <a:r>
              <a:rPr lang="en-ZA" dirty="0">
                <a:solidFill>
                  <a:schemeClr val="bg1">
                    <a:lumMod val="50000"/>
                  </a:schemeClr>
                </a:solidFill>
              </a:rPr>
              <a:t>Evidence </a:t>
            </a:r>
          </a:p>
        </p:txBody>
      </p:sp>
      <p:sp>
        <p:nvSpPr>
          <p:cNvPr id="34" name="TextBox 33">
            <a:extLst>
              <a:ext uri="{FF2B5EF4-FFF2-40B4-BE49-F238E27FC236}">
                <a16:creationId xmlns:a16="http://schemas.microsoft.com/office/drawing/2014/main" id="{E3B71772-F7C8-4290-B6D2-EF24A662E7D0}"/>
              </a:ext>
            </a:extLst>
          </p:cNvPr>
          <p:cNvSpPr txBox="1"/>
          <p:nvPr/>
        </p:nvSpPr>
        <p:spPr>
          <a:xfrm>
            <a:off x="9983261" y="3913566"/>
            <a:ext cx="1666528" cy="923330"/>
          </a:xfrm>
          <a:prstGeom prst="rect">
            <a:avLst/>
          </a:prstGeom>
          <a:noFill/>
        </p:spPr>
        <p:txBody>
          <a:bodyPr wrap="square" rtlCol="0">
            <a:spAutoFit/>
          </a:bodyPr>
          <a:lstStyle/>
          <a:p>
            <a:pPr algn="ctr"/>
            <a:r>
              <a:rPr lang="en-ZA" dirty="0">
                <a:solidFill>
                  <a:schemeClr val="bg1">
                    <a:lumMod val="50000"/>
                  </a:schemeClr>
                </a:solidFill>
              </a:rPr>
              <a:t>Senior officials and political principals</a:t>
            </a:r>
          </a:p>
        </p:txBody>
      </p:sp>
      <p:sp>
        <p:nvSpPr>
          <p:cNvPr id="31" name="TextBox 30">
            <a:extLst>
              <a:ext uri="{FF2B5EF4-FFF2-40B4-BE49-F238E27FC236}">
                <a16:creationId xmlns:a16="http://schemas.microsoft.com/office/drawing/2014/main" id="{DEFF80AD-33CE-4BC8-A363-082D80DEAF68}"/>
              </a:ext>
            </a:extLst>
          </p:cNvPr>
          <p:cNvSpPr txBox="1"/>
          <p:nvPr/>
        </p:nvSpPr>
        <p:spPr>
          <a:xfrm>
            <a:off x="9857449" y="5159235"/>
            <a:ext cx="1851387" cy="923330"/>
          </a:xfrm>
          <a:prstGeom prst="rect">
            <a:avLst/>
          </a:prstGeom>
          <a:noFill/>
        </p:spPr>
        <p:txBody>
          <a:bodyPr wrap="square" rtlCol="0">
            <a:spAutoFit/>
          </a:bodyPr>
          <a:lstStyle/>
          <a:p>
            <a:pPr algn="ctr"/>
            <a:r>
              <a:rPr lang="en-ZA" dirty="0">
                <a:solidFill>
                  <a:schemeClr val="bg1">
                    <a:lumMod val="50000"/>
                  </a:schemeClr>
                </a:solidFill>
              </a:rPr>
              <a:t>Authoritative capacity + willingness</a:t>
            </a:r>
          </a:p>
        </p:txBody>
      </p:sp>
      <p:sp>
        <p:nvSpPr>
          <p:cNvPr id="36" name="TextBox 35">
            <a:extLst>
              <a:ext uri="{FF2B5EF4-FFF2-40B4-BE49-F238E27FC236}">
                <a16:creationId xmlns:a16="http://schemas.microsoft.com/office/drawing/2014/main" id="{F00B01B4-44A2-414A-A1CD-37B57C42C039}"/>
              </a:ext>
            </a:extLst>
          </p:cNvPr>
          <p:cNvSpPr txBox="1"/>
          <p:nvPr/>
        </p:nvSpPr>
        <p:spPr>
          <a:xfrm>
            <a:off x="9897028" y="2017188"/>
            <a:ext cx="1666528" cy="369332"/>
          </a:xfrm>
          <a:prstGeom prst="rect">
            <a:avLst/>
          </a:prstGeom>
          <a:noFill/>
        </p:spPr>
        <p:txBody>
          <a:bodyPr wrap="square" rtlCol="0">
            <a:spAutoFit/>
          </a:bodyPr>
          <a:lstStyle/>
          <a:p>
            <a:pPr algn="ctr"/>
            <a:r>
              <a:rPr lang="en-ZA" dirty="0">
                <a:solidFill>
                  <a:schemeClr val="bg1">
                    <a:lumMod val="50000"/>
                  </a:schemeClr>
                </a:solidFill>
              </a:rPr>
              <a:t>Decisions</a:t>
            </a:r>
          </a:p>
        </p:txBody>
      </p:sp>
      <p:cxnSp>
        <p:nvCxnSpPr>
          <p:cNvPr id="37" name="Straight Arrow Connector 36">
            <a:extLst>
              <a:ext uri="{FF2B5EF4-FFF2-40B4-BE49-F238E27FC236}">
                <a16:creationId xmlns:a16="http://schemas.microsoft.com/office/drawing/2014/main" id="{71DD3874-BFA8-4525-BA7E-C9002474EB7B}"/>
              </a:ext>
            </a:extLst>
          </p:cNvPr>
          <p:cNvCxnSpPr>
            <a:cxnSpLocks/>
          </p:cNvCxnSpPr>
          <p:nvPr/>
        </p:nvCxnSpPr>
        <p:spPr>
          <a:xfrm flipV="1">
            <a:off x="4305672" y="3611742"/>
            <a:ext cx="507439" cy="1"/>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BC7EA87-1FE5-496E-82E6-058969F58C75}"/>
              </a:ext>
            </a:extLst>
          </p:cNvPr>
          <p:cNvCxnSpPr/>
          <p:nvPr/>
        </p:nvCxnSpPr>
        <p:spPr>
          <a:xfrm>
            <a:off x="6784618" y="3611743"/>
            <a:ext cx="550189"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34D7124-D711-425F-AD1B-8934D131C33B}"/>
              </a:ext>
            </a:extLst>
          </p:cNvPr>
          <p:cNvCxnSpPr/>
          <p:nvPr/>
        </p:nvCxnSpPr>
        <p:spPr>
          <a:xfrm>
            <a:off x="9246472" y="3628946"/>
            <a:ext cx="550189"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E1FED9F-842F-4D3F-AFB5-D56B59FAA998}"/>
              </a:ext>
            </a:extLst>
          </p:cNvPr>
          <p:cNvCxnSpPr>
            <a:stCxn id="9" idx="0"/>
          </p:cNvCxnSpPr>
          <p:nvPr/>
        </p:nvCxnSpPr>
        <p:spPr>
          <a:xfrm flipH="1" flipV="1">
            <a:off x="10788201" y="2487641"/>
            <a:ext cx="1" cy="406677"/>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FD65653-9822-4148-98C5-0F5072D2C2EE}"/>
              </a:ext>
            </a:extLst>
          </p:cNvPr>
          <p:cNvCxnSpPr>
            <a:stCxn id="31" idx="0"/>
          </p:cNvCxnSpPr>
          <p:nvPr/>
        </p:nvCxnSpPr>
        <p:spPr>
          <a:xfrm flipH="1" flipV="1">
            <a:off x="10783142" y="4836896"/>
            <a:ext cx="1" cy="322339"/>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896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1E949-AAB9-408C-9DC1-A303EE7F0912}"/>
              </a:ext>
            </a:extLst>
          </p:cNvPr>
          <p:cNvSpPr>
            <a:spLocks noGrp="1"/>
          </p:cNvSpPr>
          <p:nvPr>
            <p:ph idx="1"/>
          </p:nvPr>
        </p:nvSpPr>
        <p:spPr/>
        <p:txBody>
          <a:bodyPr/>
          <a:lstStyle/>
          <a:p>
            <a:r>
              <a:rPr lang="en-ZA" dirty="0"/>
              <a:t>What information do you need to understand the programme?</a:t>
            </a:r>
          </a:p>
          <a:p>
            <a:pPr marL="0" indent="0">
              <a:buNone/>
            </a:pPr>
            <a:endParaRPr lang="en-ZA" dirty="0"/>
          </a:p>
          <a:p>
            <a:r>
              <a:rPr lang="en-ZA" dirty="0"/>
              <a:t>What expenditure data do you need?</a:t>
            </a:r>
          </a:p>
          <a:p>
            <a:endParaRPr lang="en-ZA" dirty="0"/>
          </a:p>
          <a:p>
            <a:r>
              <a:rPr lang="en-ZA" dirty="0"/>
              <a:t>What administrative and performance information will you require for this spending review?</a:t>
            </a:r>
          </a:p>
          <a:p>
            <a:endParaRPr lang="en-ZA" dirty="0"/>
          </a:p>
          <a:p>
            <a:r>
              <a:rPr lang="en-ZA" dirty="0"/>
              <a:t>Where and from who are you going to get your data and information?</a:t>
            </a:r>
          </a:p>
        </p:txBody>
      </p:sp>
      <p:sp>
        <p:nvSpPr>
          <p:cNvPr id="3" name="Slide Number Placeholder 2">
            <a:extLst>
              <a:ext uri="{FF2B5EF4-FFF2-40B4-BE49-F238E27FC236}">
                <a16:creationId xmlns:a16="http://schemas.microsoft.com/office/drawing/2014/main" id="{7FFE06E9-597C-4D14-983E-0637A4312D40}"/>
              </a:ext>
            </a:extLst>
          </p:cNvPr>
          <p:cNvSpPr>
            <a:spLocks noGrp="1"/>
          </p:cNvSpPr>
          <p:nvPr>
            <p:ph type="sldNum" sz="quarter" idx="11"/>
          </p:nvPr>
        </p:nvSpPr>
        <p:spPr/>
        <p:txBody>
          <a:bodyPr/>
          <a:lstStyle/>
          <a:p>
            <a:fld id="{31311CA2-5603-4F1C-8B97-F29961F83655}" type="slidenum">
              <a:rPr lang="en-ZA" smtClean="0"/>
              <a:pPr/>
              <a:t>24</a:t>
            </a:fld>
            <a:endParaRPr lang="en-ZA" dirty="0"/>
          </a:p>
        </p:txBody>
      </p:sp>
      <p:sp>
        <p:nvSpPr>
          <p:cNvPr id="4" name="Title 3">
            <a:extLst>
              <a:ext uri="{FF2B5EF4-FFF2-40B4-BE49-F238E27FC236}">
                <a16:creationId xmlns:a16="http://schemas.microsoft.com/office/drawing/2014/main" id="{29BFC36A-0352-4221-A7C6-942CD5D2B269}"/>
              </a:ext>
            </a:extLst>
          </p:cNvPr>
          <p:cNvSpPr>
            <a:spLocks noGrp="1"/>
          </p:cNvSpPr>
          <p:nvPr>
            <p:ph type="title"/>
          </p:nvPr>
        </p:nvSpPr>
        <p:spPr/>
        <p:txBody>
          <a:bodyPr/>
          <a:lstStyle/>
          <a:p>
            <a:r>
              <a:rPr lang="en-ZA" dirty="0"/>
              <a:t>Information and data</a:t>
            </a:r>
          </a:p>
        </p:txBody>
      </p:sp>
    </p:spTree>
    <p:extLst>
      <p:ext uri="{BB962C8B-B14F-4D97-AF65-F5344CB8AC3E}">
        <p14:creationId xmlns:p14="http://schemas.microsoft.com/office/powerpoint/2010/main" val="320886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122988"/>
            <a:ext cx="2133600" cy="3460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3690667-295C-4548-A8F3-2AF8F8044C02}" type="slidenum">
              <a:rPr kumimoji="0" lang="en-ZA"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81953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3690667-295C-4548-A8F3-2AF8F8044C02}" type="slidenum">
              <a:rPr lang="en-ZA" smtClean="0"/>
              <a:pPr/>
              <a:t>3</a:t>
            </a:fld>
            <a:endParaRPr lang="en-ZA" dirty="0"/>
          </a:p>
        </p:txBody>
      </p:sp>
      <p:sp>
        <p:nvSpPr>
          <p:cNvPr id="4" name="Title 3"/>
          <p:cNvSpPr>
            <a:spLocks noGrp="1"/>
          </p:cNvSpPr>
          <p:nvPr>
            <p:ph type="title"/>
          </p:nvPr>
        </p:nvSpPr>
        <p:spPr/>
        <p:txBody>
          <a:bodyPr/>
          <a:lstStyle/>
          <a:p>
            <a:r>
              <a:rPr lang="en-US" dirty="0"/>
              <a:t>Learning outcomes</a:t>
            </a:r>
          </a:p>
        </p:txBody>
      </p:sp>
      <p:sp>
        <p:nvSpPr>
          <p:cNvPr id="6" name="Content Placeholder 4"/>
          <p:cNvSpPr txBox="1">
            <a:spLocks/>
          </p:cNvSpPr>
          <p:nvPr/>
        </p:nvSpPr>
        <p:spPr>
          <a:xfrm>
            <a:off x="824253" y="904522"/>
            <a:ext cx="10874741" cy="35413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B0E18"/>
              </a:buClr>
              <a:buFont typeface="Wingdings" charset="2"/>
              <a:buChar char="§"/>
              <a:defRPr sz="1950" kern="1200">
                <a:solidFill>
                  <a:schemeClr val="tx1"/>
                </a:solidFill>
                <a:latin typeface="Arial"/>
                <a:ea typeface="+mn-ea"/>
                <a:cs typeface="Arial"/>
              </a:defRPr>
            </a:lvl1pPr>
            <a:lvl2pPr marL="719138" indent="-342900" algn="l" defTabSz="457200" rtl="0" eaLnBrk="1" latinLnBrk="0" hangingPunct="1">
              <a:spcBef>
                <a:spcPct val="20000"/>
              </a:spcBef>
              <a:buClr>
                <a:srgbClr val="8B0E18"/>
              </a:buClr>
              <a:buFont typeface="Wingdings" charset="2"/>
              <a:buChar char="§"/>
              <a:defRPr sz="1800" kern="1200">
                <a:solidFill>
                  <a:schemeClr val="tx1"/>
                </a:solidFill>
                <a:latin typeface="Arial"/>
                <a:ea typeface="+mn-ea"/>
                <a:cs typeface="Arial"/>
              </a:defRPr>
            </a:lvl2pPr>
            <a:lvl3pPr marL="1076325" indent="-342900" algn="l" defTabSz="457200" rtl="0" eaLnBrk="1" latinLnBrk="0" hangingPunct="1">
              <a:spcBef>
                <a:spcPct val="20000"/>
              </a:spcBef>
              <a:buClr>
                <a:srgbClr val="8B0E18"/>
              </a:buClr>
              <a:buFont typeface="Wingdings" charset="2"/>
              <a:buChar char="§"/>
              <a:defRPr sz="1500" kern="1200">
                <a:solidFill>
                  <a:schemeClr val="tx1"/>
                </a:solidFill>
                <a:latin typeface="Arial"/>
                <a:ea typeface="+mn-ea"/>
                <a:cs typeface="Arial"/>
              </a:defRPr>
            </a:lvl3pPr>
            <a:lvl4pPr marL="1433513" indent="-342900" algn="l" defTabSz="457200" rtl="0" eaLnBrk="1" latinLnBrk="0" hangingPunct="1">
              <a:spcBef>
                <a:spcPct val="20000"/>
              </a:spcBef>
              <a:buClr>
                <a:srgbClr val="8B0E18"/>
              </a:buClr>
              <a:buFont typeface="Wingdings" charset="2"/>
              <a:buChar char="§"/>
              <a:tabLst>
                <a:tab pos="1430338" algn="l"/>
              </a:tabLst>
              <a:defRPr sz="1350" kern="1200">
                <a:solidFill>
                  <a:schemeClr val="tx1"/>
                </a:solidFill>
                <a:latin typeface="Arial"/>
                <a:ea typeface="+mn-ea"/>
                <a:cs typeface="Arial"/>
              </a:defRPr>
            </a:lvl4pPr>
            <a:lvl5pPr marL="1800225" indent="-342900" algn="l" defTabSz="457200" rtl="0" eaLnBrk="1" latinLnBrk="0" hangingPunct="1">
              <a:spcBef>
                <a:spcPct val="20000"/>
              </a:spcBef>
              <a:buClr>
                <a:srgbClr val="8B0E18"/>
              </a:buClr>
              <a:buFont typeface="Wingdings" charset="2"/>
              <a:buChar char="§"/>
              <a:tabLst>
                <a:tab pos="1698625" algn="l"/>
              </a:tabLst>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8B0E18"/>
              </a:buClr>
              <a:buSzTx/>
              <a:buFont typeface="Wingdings" charset="2"/>
              <a:buNone/>
              <a:tabLst/>
              <a:defRPr/>
            </a:pPr>
            <a:r>
              <a:rPr kumimoji="0" lang="en-US" sz="2600" b="0" i="0" u="none" strike="noStrike" kern="1200" cap="none" spc="0" normalizeH="0" baseline="0" noProof="0" dirty="0">
                <a:ln>
                  <a:noFill/>
                </a:ln>
                <a:solidFill>
                  <a:sysClr val="windowText" lastClr="000000"/>
                </a:solidFill>
                <a:effectLst/>
                <a:uLnTx/>
                <a:uFillTx/>
                <a:latin typeface="Arial"/>
                <a:ea typeface="+mn-ea"/>
                <a:cs typeface="Arial"/>
              </a:rPr>
              <a:t>By the end of this session, you </a:t>
            </a:r>
            <a:r>
              <a:rPr kumimoji="0" lang="en-US" sz="2600" b="1" i="0" u="none" strike="noStrike" kern="1200" cap="none" spc="0" normalizeH="0" baseline="0" noProof="0" dirty="0">
                <a:ln>
                  <a:noFill/>
                </a:ln>
                <a:solidFill>
                  <a:srgbClr val="0B6C36"/>
                </a:solidFill>
                <a:effectLst/>
                <a:uLnTx/>
                <a:uFillTx/>
                <a:latin typeface="Arial"/>
                <a:ea typeface="+mn-ea"/>
                <a:cs typeface="Arial"/>
              </a:rPr>
              <a:t>should</a:t>
            </a:r>
            <a:r>
              <a:rPr kumimoji="0" lang="en-US" sz="2600" b="0" i="0" u="none" strike="noStrike" kern="1200" cap="none" spc="0" normalizeH="0" baseline="0" noProof="0" dirty="0">
                <a:ln>
                  <a:noFill/>
                </a:ln>
                <a:solidFill>
                  <a:sysClr val="windowText" lastClr="000000"/>
                </a:solidFill>
                <a:effectLst/>
                <a:uLnTx/>
                <a:uFillTx/>
                <a:latin typeface="Arial"/>
                <a:ea typeface="+mn-ea"/>
                <a:cs typeface="Arial"/>
              </a:rPr>
              <a:t> be able to:</a:t>
            </a:r>
          </a:p>
          <a:p>
            <a:pPr marL="719138" marR="0" lvl="1" indent="-342900" algn="l" defTabSz="457200" rtl="0" eaLnBrk="1" fontAlgn="auto" latinLnBrk="0" hangingPunct="1">
              <a:lnSpc>
                <a:spcPct val="100000"/>
              </a:lnSpc>
              <a:spcBef>
                <a:spcPct val="20000"/>
              </a:spcBef>
              <a:spcAft>
                <a:spcPts val="0"/>
              </a:spcAft>
              <a:buClr>
                <a:srgbClr val="8B0E18"/>
              </a:buClr>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0B6C36"/>
              </a:solidFill>
              <a:effectLst/>
              <a:uLnTx/>
              <a:uFillTx/>
              <a:latin typeface="Arial"/>
              <a:ea typeface="+mn-ea"/>
              <a:cs typeface="Arial"/>
            </a:endParaRPr>
          </a:p>
          <a:p>
            <a:pPr>
              <a:lnSpc>
                <a:spcPct val="150000"/>
              </a:lnSpc>
              <a:buSzPct val="100000"/>
              <a:buFont typeface="Wingdings" panose="05000000000000000000" pitchFamily="2" charset="2"/>
              <a:buChar char="§"/>
              <a:defRPr/>
            </a:pPr>
            <a:r>
              <a:rPr lang="en-US" sz="2550" b="1" dirty="0">
                <a:solidFill>
                  <a:srgbClr val="0B6C36"/>
                </a:solidFill>
              </a:rPr>
              <a:t>Identify </a:t>
            </a:r>
            <a:r>
              <a:rPr lang="en-US" sz="2550" dirty="0"/>
              <a:t>a topic for your spending review</a:t>
            </a:r>
          </a:p>
          <a:p>
            <a:pPr>
              <a:lnSpc>
                <a:spcPct val="150000"/>
              </a:lnSpc>
              <a:buSzPct val="100000"/>
              <a:buFont typeface="Wingdings" panose="05000000000000000000" pitchFamily="2" charset="2"/>
              <a:buChar char="§"/>
              <a:defRPr/>
            </a:pPr>
            <a:r>
              <a:rPr lang="en-US" sz="2550" b="1" dirty="0">
                <a:solidFill>
                  <a:srgbClr val="0B6C36"/>
                </a:solidFill>
              </a:rPr>
              <a:t>Evaluate </a:t>
            </a:r>
            <a:r>
              <a:rPr lang="en-US" sz="2550" dirty="0"/>
              <a:t>the extent to which your topic is suited for a spending review</a:t>
            </a:r>
            <a:endParaRPr lang="en-US" sz="2250" dirty="0"/>
          </a:p>
          <a:p>
            <a:pPr>
              <a:lnSpc>
                <a:spcPct val="150000"/>
              </a:lnSpc>
              <a:buSzPct val="100000"/>
              <a:defRPr/>
            </a:pPr>
            <a:r>
              <a:rPr kumimoji="0" lang="en-US" sz="2550" b="1" i="0" u="none" strike="noStrike" kern="1200" cap="none" spc="0" normalizeH="0" baseline="0" noProof="0" dirty="0">
                <a:ln>
                  <a:noFill/>
                </a:ln>
                <a:solidFill>
                  <a:srgbClr val="0B6C36"/>
                </a:solidFill>
                <a:effectLst/>
                <a:uLnTx/>
                <a:uFillTx/>
                <a:latin typeface="Arial"/>
                <a:ea typeface="+mn-ea"/>
                <a:cs typeface="Arial"/>
              </a:rPr>
              <a:t>Develop </a:t>
            </a:r>
            <a:r>
              <a:rPr kumimoji="0" lang="en-GB" sz="2550" b="0" i="0" u="none" strike="noStrike" kern="1200" cap="none" spc="0" normalizeH="0" baseline="0" noProof="0" dirty="0">
                <a:ln>
                  <a:noFill/>
                </a:ln>
                <a:solidFill>
                  <a:sysClr val="windowText" lastClr="000000"/>
                </a:solidFill>
                <a:effectLst/>
                <a:uLnTx/>
                <a:uFillTx/>
                <a:latin typeface="Arial"/>
                <a:ea typeface="+mn-ea"/>
                <a:cs typeface="Arial"/>
              </a:rPr>
              <a:t>your problem statement </a:t>
            </a:r>
          </a:p>
        </p:txBody>
      </p:sp>
    </p:spTree>
    <p:extLst>
      <p:ext uri="{BB962C8B-B14F-4D97-AF65-F5344CB8AC3E}">
        <p14:creationId xmlns:p14="http://schemas.microsoft.com/office/powerpoint/2010/main" val="3811756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0CB12-2A67-49F1-9D4F-E6BCCC71E8D3}"/>
              </a:ext>
            </a:extLst>
          </p:cNvPr>
          <p:cNvSpPr>
            <a:spLocks noGrp="1"/>
          </p:cNvSpPr>
          <p:nvPr>
            <p:ph type="title"/>
          </p:nvPr>
        </p:nvSpPr>
        <p:spPr/>
        <p:txBody>
          <a:bodyPr/>
          <a:lstStyle/>
          <a:p>
            <a:r>
              <a:rPr lang="en-ZA" dirty="0"/>
              <a:t>background</a:t>
            </a:r>
          </a:p>
        </p:txBody>
      </p:sp>
      <p:sp>
        <p:nvSpPr>
          <p:cNvPr id="3" name="Slide Number Placeholder 2">
            <a:extLst>
              <a:ext uri="{FF2B5EF4-FFF2-40B4-BE49-F238E27FC236}">
                <a16:creationId xmlns:a16="http://schemas.microsoft.com/office/drawing/2014/main" id="{964BE1A4-8A15-43E9-9F19-54848E613111}"/>
              </a:ext>
            </a:extLst>
          </p:cNvPr>
          <p:cNvSpPr>
            <a:spLocks noGrp="1"/>
          </p:cNvSpPr>
          <p:nvPr>
            <p:ph type="sldNum" sz="quarter" idx="10"/>
          </p:nvPr>
        </p:nvSpPr>
        <p:spPr/>
        <p:txBody>
          <a:bodyPr/>
          <a:lstStyle/>
          <a:p>
            <a:fld id="{31311CA2-5603-4F1C-8B97-F29961F83655}" type="slidenum">
              <a:rPr lang="en-ZA" smtClean="0"/>
              <a:pPr/>
              <a:t>4</a:t>
            </a:fld>
            <a:endParaRPr lang="en-ZA" dirty="0"/>
          </a:p>
        </p:txBody>
      </p:sp>
    </p:spTree>
    <p:extLst>
      <p:ext uri="{BB962C8B-B14F-4D97-AF65-F5344CB8AC3E}">
        <p14:creationId xmlns:p14="http://schemas.microsoft.com/office/powerpoint/2010/main" val="112062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E0559D-BE5A-4961-AA5D-B7B692CD1852}"/>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itle 3">
            <a:extLst>
              <a:ext uri="{FF2B5EF4-FFF2-40B4-BE49-F238E27FC236}">
                <a16:creationId xmlns:a16="http://schemas.microsoft.com/office/drawing/2014/main" id="{08E5519F-D36A-432E-B087-58A64DCEEF8B}"/>
              </a:ext>
            </a:extLst>
          </p:cNvPr>
          <p:cNvSpPr>
            <a:spLocks noGrp="1"/>
          </p:cNvSpPr>
          <p:nvPr>
            <p:ph type="title"/>
          </p:nvPr>
        </p:nvSpPr>
        <p:spPr/>
        <p:txBody>
          <a:bodyPr/>
          <a:lstStyle/>
          <a:p>
            <a:r>
              <a:rPr lang="en-ZA" dirty="0"/>
              <a:t>Objectives of spending reviews</a:t>
            </a:r>
          </a:p>
        </p:txBody>
      </p:sp>
      <p:sp>
        <p:nvSpPr>
          <p:cNvPr id="5" name="TextBox 4">
            <a:extLst>
              <a:ext uri="{FF2B5EF4-FFF2-40B4-BE49-F238E27FC236}">
                <a16:creationId xmlns:a16="http://schemas.microsoft.com/office/drawing/2014/main" id="{BB352D7F-FBCE-4612-9AD0-F4F9AE2AB848}"/>
              </a:ext>
            </a:extLst>
          </p:cNvPr>
          <p:cNvSpPr txBox="1"/>
          <p:nvPr/>
        </p:nvSpPr>
        <p:spPr>
          <a:xfrm>
            <a:off x="1034460" y="2544078"/>
            <a:ext cx="10528512" cy="1938992"/>
          </a:xfrm>
          <a:prstGeom prst="rect">
            <a:avLst/>
          </a:prstGeom>
          <a:noFill/>
        </p:spPr>
        <p:txBody>
          <a:bodyPr wrap="square" rtlCol="0">
            <a:spAutoFit/>
          </a:bodyPr>
          <a:lstStyle/>
          <a:p>
            <a:r>
              <a:rPr lang="en-GB" sz="2400" i="1" dirty="0">
                <a:latin typeface="Arial" panose="020B0604020202020204" pitchFamily="34" charset="0"/>
                <a:cs typeface="Arial" panose="020B0604020202020204" pitchFamily="34" charset="0"/>
              </a:rPr>
              <a:t>In the current context of rising debt levels, spending reviews </a:t>
            </a:r>
            <a:r>
              <a:rPr lang="en-GB" sz="2400" i="1" u="sng" dirty="0">
                <a:latin typeface="Arial" panose="020B0604020202020204" pitchFamily="34" charset="0"/>
                <a:cs typeface="Arial" panose="020B0604020202020204" pitchFamily="34" charset="0"/>
              </a:rPr>
              <a:t>represent an opportunity</a:t>
            </a:r>
            <a:r>
              <a:rPr lang="en-GB" sz="2400" i="1" dirty="0">
                <a:latin typeface="Arial" panose="020B0604020202020204" pitchFamily="34" charset="0"/>
                <a:cs typeface="Arial" panose="020B0604020202020204" pitchFamily="34" charset="0"/>
              </a:rPr>
              <a:t>. They have the potential to detect </a:t>
            </a:r>
            <a:r>
              <a:rPr lang="en-GB" sz="2400" i="1" u="sng" dirty="0">
                <a:latin typeface="Arial" panose="020B0604020202020204" pitchFamily="34" charset="0"/>
                <a:cs typeface="Arial" panose="020B0604020202020204" pitchFamily="34" charset="0"/>
              </a:rPr>
              <a:t>efficiency savings </a:t>
            </a:r>
            <a:r>
              <a:rPr lang="en-GB" sz="2400" i="1" dirty="0">
                <a:latin typeface="Arial" panose="020B0604020202020204" pitchFamily="34" charset="0"/>
                <a:cs typeface="Arial" panose="020B0604020202020204" pitchFamily="34" charset="0"/>
              </a:rPr>
              <a:t>and opportunities for </a:t>
            </a:r>
            <a:r>
              <a:rPr lang="en-GB" sz="2400" i="1" u="sng" dirty="0">
                <a:latin typeface="Arial" panose="020B0604020202020204" pitchFamily="34" charset="0"/>
                <a:cs typeface="Arial" panose="020B0604020202020204" pitchFamily="34" charset="0"/>
              </a:rPr>
              <a:t>cutting low-priority or ineffective expenditure</a:t>
            </a:r>
            <a:r>
              <a:rPr lang="en-GB" sz="2400" i="1" dirty="0">
                <a:latin typeface="Arial" panose="020B0604020202020204" pitchFamily="34" charset="0"/>
                <a:cs typeface="Arial" panose="020B0604020202020204" pitchFamily="34" charset="0"/>
              </a:rPr>
              <a:t>, and can therefore help achieve </a:t>
            </a:r>
            <a:r>
              <a:rPr lang="en-GB" sz="2400" i="1" u="sng" dirty="0">
                <a:latin typeface="Arial" panose="020B0604020202020204" pitchFamily="34" charset="0"/>
                <a:cs typeface="Arial" panose="020B0604020202020204" pitchFamily="34" charset="0"/>
              </a:rPr>
              <a:t>smart fiscal consolidation </a:t>
            </a:r>
            <a:r>
              <a:rPr lang="en-GB" sz="2400" i="1" dirty="0">
                <a:latin typeface="Arial" panose="020B0604020202020204" pitchFamily="34" charset="0"/>
                <a:cs typeface="Arial" panose="020B0604020202020204" pitchFamily="34" charset="0"/>
              </a:rPr>
              <a:t>and free up space for new policy priorities, e.g. for additional public investment</a:t>
            </a:r>
            <a:endParaRPr lang="en-ZA" sz="2400" i="1" dirty="0">
              <a:latin typeface="Arial" panose="020B0604020202020204" pitchFamily="34" charset="0"/>
              <a:cs typeface="Arial" panose="020B0604020202020204" pitchFamily="34" charset="0"/>
            </a:endParaRPr>
          </a:p>
        </p:txBody>
      </p:sp>
      <p:pic>
        <p:nvPicPr>
          <p:cNvPr id="7" name="Graphic 6" descr="Closed quotation mark with solid fill">
            <a:extLst>
              <a:ext uri="{FF2B5EF4-FFF2-40B4-BE49-F238E27FC236}">
                <a16:creationId xmlns:a16="http://schemas.microsoft.com/office/drawing/2014/main" id="{8E6BF138-F9E5-4CD9-BF28-1D1FD6331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5565" y="3912702"/>
            <a:ext cx="914400" cy="914400"/>
          </a:xfrm>
          <a:prstGeom prst="rect">
            <a:avLst/>
          </a:prstGeom>
        </p:spPr>
      </p:pic>
      <p:pic>
        <p:nvPicPr>
          <p:cNvPr id="9" name="Graphic 8" descr="Open quotation mark with solid fill">
            <a:extLst>
              <a:ext uri="{FF2B5EF4-FFF2-40B4-BE49-F238E27FC236}">
                <a16:creationId xmlns:a16="http://schemas.microsoft.com/office/drawing/2014/main" id="{3C150CA7-EFF3-46BB-978F-1FA0E68709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053" y="1744945"/>
            <a:ext cx="914400" cy="914400"/>
          </a:xfrm>
          <a:prstGeom prst="rect">
            <a:avLst/>
          </a:prstGeom>
        </p:spPr>
      </p:pic>
      <p:sp>
        <p:nvSpPr>
          <p:cNvPr id="10" name="TextBox 9">
            <a:extLst>
              <a:ext uri="{FF2B5EF4-FFF2-40B4-BE49-F238E27FC236}">
                <a16:creationId xmlns:a16="http://schemas.microsoft.com/office/drawing/2014/main" id="{6579F322-0013-402B-82FE-F6A6BFF0B993}"/>
              </a:ext>
            </a:extLst>
          </p:cNvPr>
          <p:cNvSpPr txBox="1"/>
          <p:nvPr/>
        </p:nvSpPr>
        <p:spPr>
          <a:xfrm>
            <a:off x="9795641" y="4827102"/>
            <a:ext cx="2196662" cy="461665"/>
          </a:xfrm>
          <a:prstGeom prst="rect">
            <a:avLst/>
          </a:prstGeom>
          <a:noFill/>
        </p:spPr>
        <p:txBody>
          <a:bodyPr wrap="square" rtlCol="0">
            <a:spAutoFit/>
          </a:bodyPr>
          <a:lstStyle/>
          <a:p>
            <a:r>
              <a:rPr lang="en-ZA" sz="2400" dirty="0">
                <a:latin typeface="Arial" panose="020B0604020202020204" pitchFamily="34" charset="0"/>
                <a:cs typeface="Arial" panose="020B0604020202020204" pitchFamily="34" charset="0"/>
              </a:rPr>
              <a:t>OECD, 2019</a:t>
            </a:r>
          </a:p>
        </p:txBody>
      </p:sp>
    </p:spTree>
    <p:extLst>
      <p:ext uri="{BB962C8B-B14F-4D97-AF65-F5344CB8AC3E}">
        <p14:creationId xmlns:p14="http://schemas.microsoft.com/office/powerpoint/2010/main" val="38071090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43F420-6E4D-4C83-86E7-479E3FC2E936}"/>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4" name="Title 3">
            <a:extLst>
              <a:ext uri="{FF2B5EF4-FFF2-40B4-BE49-F238E27FC236}">
                <a16:creationId xmlns:a16="http://schemas.microsoft.com/office/drawing/2014/main" id="{D12E5EFE-7847-40BC-BB37-80629460319A}"/>
              </a:ext>
            </a:extLst>
          </p:cNvPr>
          <p:cNvSpPr>
            <a:spLocks noGrp="1"/>
          </p:cNvSpPr>
          <p:nvPr>
            <p:ph type="title"/>
          </p:nvPr>
        </p:nvSpPr>
        <p:spPr/>
        <p:txBody>
          <a:bodyPr/>
          <a:lstStyle/>
          <a:p>
            <a:r>
              <a:rPr lang="en-ZA" dirty="0"/>
              <a:t>What are spending reviews typically used for? </a:t>
            </a:r>
          </a:p>
        </p:txBody>
      </p:sp>
      <p:sp>
        <p:nvSpPr>
          <p:cNvPr id="9" name="TextBox 8">
            <a:extLst>
              <a:ext uri="{FF2B5EF4-FFF2-40B4-BE49-F238E27FC236}">
                <a16:creationId xmlns:a16="http://schemas.microsoft.com/office/drawing/2014/main" id="{99237B3F-1B6B-49EB-B206-5C357808CD7E}"/>
              </a:ext>
            </a:extLst>
          </p:cNvPr>
          <p:cNvSpPr txBox="1"/>
          <p:nvPr/>
        </p:nvSpPr>
        <p:spPr>
          <a:xfrm>
            <a:off x="824253" y="861848"/>
            <a:ext cx="10874741" cy="381473"/>
          </a:xfrm>
          <a:prstGeom prst="rect">
            <a:avLst/>
          </a:prstGeom>
          <a:noFill/>
        </p:spPr>
        <p:txBody>
          <a:bodyPr wrap="square" rtlCol="0">
            <a:spAutoFit/>
          </a:bodyPr>
          <a:lstStyle/>
          <a:p>
            <a:r>
              <a:rPr lang="en-ZA" i="1" dirty="0">
                <a:solidFill>
                  <a:schemeClr val="accent2"/>
                </a:solidFill>
                <a:latin typeface="Arial" panose="020B0604020202020204" pitchFamily="34" charset="0"/>
                <a:cs typeface="Arial" panose="020B0604020202020204" pitchFamily="34" charset="0"/>
              </a:rPr>
              <a:t>Evidence from the OECD</a:t>
            </a:r>
          </a:p>
        </p:txBody>
      </p:sp>
      <p:sp>
        <p:nvSpPr>
          <p:cNvPr id="14" name="Rectangle 13">
            <a:extLst>
              <a:ext uri="{FF2B5EF4-FFF2-40B4-BE49-F238E27FC236}">
                <a16:creationId xmlns:a16="http://schemas.microsoft.com/office/drawing/2014/main" id="{41C8494D-88B0-4F93-A3E5-41C1232B5AD6}"/>
              </a:ext>
            </a:extLst>
          </p:cNvPr>
          <p:cNvSpPr/>
          <p:nvPr/>
        </p:nvSpPr>
        <p:spPr>
          <a:xfrm>
            <a:off x="824252" y="1436686"/>
            <a:ext cx="5072050" cy="94593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To scrutinise baseline expenditures</a:t>
            </a:r>
          </a:p>
        </p:txBody>
      </p:sp>
      <p:sp>
        <p:nvSpPr>
          <p:cNvPr id="15" name="Rectangle 14">
            <a:extLst>
              <a:ext uri="{FF2B5EF4-FFF2-40B4-BE49-F238E27FC236}">
                <a16:creationId xmlns:a16="http://schemas.microsoft.com/office/drawing/2014/main" id="{B019B2C7-0053-4D57-BAF4-757E0AFDB2B4}"/>
              </a:ext>
            </a:extLst>
          </p:cNvPr>
          <p:cNvSpPr/>
          <p:nvPr/>
        </p:nvSpPr>
        <p:spPr>
          <a:xfrm>
            <a:off x="824251" y="2600233"/>
            <a:ext cx="5072050" cy="21261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How much money is being spent?</a:t>
            </a:r>
          </a:p>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On what are we spending public money?</a:t>
            </a:r>
          </a:p>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Where are spending public resources?</a:t>
            </a:r>
          </a:p>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Who is doing the spending within government?</a:t>
            </a:r>
          </a:p>
        </p:txBody>
      </p:sp>
      <p:sp>
        <p:nvSpPr>
          <p:cNvPr id="16" name="Rectangle 15">
            <a:extLst>
              <a:ext uri="{FF2B5EF4-FFF2-40B4-BE49-F238E27FC236}">
                <a16:creationId xmlns:a16="http://schemas.microsoft.com/office/drawing/2014/main" id="{29BF7418-C7ED-42D1-BF44-E5FBFA58BE37}"/>
              </a:ext>
            </a:extLst>
          </p:cNvPr>
          <p:cNvSpPr/>
          <p:nvPr/>
        </p:nvSpPr>
        <p:spPr>
          <a:xfrm>
            <a:off x="6626943" y="1451504"/>
            <a:ext cx="5072050" cy="94593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To estimate the impact of changes in a policy or a new policy on government spending</a:t>
            </a:r>
          </a:p>
        </p:txBody>
      </p:sp>
      <p:sp>
        <p:nvSpPr>
          <p:cNvPr id="17" name="Rectangle 16">
            <a:extLst>
              <a:ext uri="{FF2B5EF4-FFF2-40B4-BE49-F238E27FC236}">
                <a16:creationId xmlns:a16="http://schemas.microsoft.com/office/drawing/2014/main" id="{64AE9528-51CF-4CBB-8DEB-32F386C2D65C}"/>
              </a:ext>
            </a:extLst>
          </p:cNvPr>
          <p:cNvSpPr/>
          <p:nvPr/>
        </p:nvSpPr>
        <p:spPr>
          <a:xfrm>
            <a:off x="6699564" y="2451345"/>
            <a:ext cx="5229677" cy="21261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How much public funding will be needed for the new policy?</a:t>
            </a:r>
          </a:p>
          <a:p>
            <a:pPr marL="285750" indent="-285750">
              <a:buFontTx/>
              <a:buChar char="-"/>
            </a:pPr>
            <a:r>
              <a:rPr lang="en-ZA" dirty="0">
                <a:solidFill>
                  <a:schemeClr val="bg1">
                    <a:lumMod val="50000"/>
                  </a:schemeClr>
                </a:solidFill>
                <a:latin typeface="Arial" panose="020B0604020202020204" pitchFamily="34" charset="0"/>
                <a:cs typeface="Arial" panose="020B0604020202020204" pitchFamily="34" charset="0"/>
              </a:rPr>
              <a:t>How does varying the policy parameters impact on public spending?</a:t>
            </a:r>
          </a:p>
        </p:txBody>
      </p:sp>
      <p:sp>
        <p:nvSpPr>
          <p:cNvPr id="18" name="Rectangle 17">
            <a:extLst>
              <a:ext uri="{FF2B5EF4-FFF2-40B4-BE49-F238E27FC236}">
                <a16:creationId xmlns:a16="http://schemas.microsoft.com/office/drawing/2014/main" id="{73FAD28F-2F52-492D-9476-1D20F2F8BAC4}"/>
              </a:ext>
            </a:extLst>
          </p:cNvPr>
          <p:cNvSpPr/>
          <p:nvPr/>
        </p:nvSpPr>
        <p:spPr>
          <a:xfrm>
            <a:off x="2107157" y="4460564"/>
            <a:ext cx="3457902" cy="158779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Helps to identify savings, contributes to better decisions around reprioritisation, informs decisions about cutting low priority expenditure.</a:t>
            </a:r>
          </a:p>
        </p:txBody>
      </p:sp>
      <p:sp>
        <p:nvSpPr>
          <p:cNvPr id="19" name="Arrow: Bent-Up 18">
            <a:extLst>
              <a:ext uri="{FF2B5EF4-FFF2-40B4-BE49-F238E27FC236}">
                <a16:creationId xmlns:a16="http://schemas.microsoft.com/office/drawing/2014/main" id="{6E655959-5DC5-4484-A04D-A561365CD2ED}"/>
              </a:ext>
            </a:extLst>
          </p:cNvPr>
          <p:cNvSpPr/>
          <p:nvPr/>
        </p:nvSpPr>
        <p:spPr>
          <a:xfrm rot="5400000">
            <a:off x="918642" y="4777425"/>
            <a:ext cx="1008993" cy="675764"/>
          </a:xfrm>
          <a:prstGeom prst="bentUpArrow">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8DFE70C5-54E6-4869-8940-DDAD1F680516}"/>
              </a:ext>
            </a:extLst>
          </p:cNvPr>
          <p:cNvSpPr/>
          <p:nvPr/>
        </p:nvSpPr>
        <p:spPr>
          <a:xfrm>
            <a:off x="7648842" y="4460565"/>
            <a:ext cx="3457902" cy="1587796"/>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latin typeface="Arial" panose="020B0604020202020204" pitchFamily="34" charset="0"/>
                <a:cs typeface="Arial" panose="020B0604020202020204" pitchFamily="34" charset="0"/>
              </a:rPr>
              <a:t>Helps policy makers to make decisions about the affordability of new policy or changes. Supports decisions around the implementation of policy. </a:t>
            </a:r>
          </a:p>
        </p:txBody>
      </p:sp>
      <p:sp>
        <p:nvSpPr>
          <p:cNvPr id="21" name="Arrow: Bent-Up 20">
            <a:extLst>
              <a:ext uri="{FF2B5EF4-FFF2-40B4-BE49-F238E27FC236}">
                <a16:creationId xmlns:a16="http://schemas.microsoft.com/office/drawing/2014/main" id="{94B2CE97-94D2-4329-B0FB-3708AAE24C34}"/>
              </a:ext>
            </a:extLst>
          </p:cNvPr>
          <p:cNvSpPr/>
          <p:nvPr/>
        </p:nvSpPr>
        <p:spPr>
          <a:xfrm rot="5400000">
            <a:off x="6458585" y="4760790"/>
            <a:ext cx="1042266" cy="675764"/>
          </a:xfrm>
          <a:prstGeom prst="bentUpArrow">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2072300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98D6-2025-486F-8ECF-6804125FEDBC}"/>
              </a:ext>
            </a:extLst>
          </p:cNvPr>
          <p:cNvSpPr>
            <a:spLocks noGrp="1"/>
          </p:cNvSpPr>
          <p:nvPr>
            <p:ph type="title"/>
          </p:nvPr>
        </p:nvSpPr>
        <p:spPr/>
        <p:txBody>
          <a:bodyPr/>
          <a:lstStyle/>
          <a:p>
            <a:r>
              <a:rPr lang="en-ZA" dirty="0"/>
              <a:t>how to identify a spending review topic?</a:t>
            </a:r>
          </a:p>
        </p:txBody>
      </p:sp>
      <p:sp>
        <p:nvSpPr>
          <p:cNvPr id="3" name="Slide Number Placeholder 2">
            <a:extLst>
              <a:ext uri="{FF2B5EF4-FFF2-40B4-BE49-F238E27FC236}">
                <a16:creationId xmlns:a16="http://schemas.microsoft.com/office/drawing/2014/main" id="{1B23BFEB-B227-4B6F-A368-97A34D22A8EC}"/>
              </a:ext>
            </a:extLst>
          </p:cNvPr>
          <p:cNvSpPr>
            <a:spLocks noGrp="1"/>
          </p:cNvSpPr>
          <p:nvPr>
            <p:ph type="sldNum" sz="quarter" idx="10"/>
          </p:nvPr>
        </p:nvSpPr>
        <p:spPr/>
        <p:txBody>
          <a:bodyPr/>
          <a:lstStyle/>
          <a:p>
            <a:fld id="{31311CA2-5603-4F1C-8B97-F29961F83655}" type="slidenum">
              <a:rPr lang="en-ZA" smtClean="0"/>
              <a:pPr/>
              <a:t>7</a:t>
            </a:fld>
            <a:endParaRPr lang="en-ZA" dirty="0"/>
          </a:p>
        </p:txBody>
      </p:sp>
    </p:spTree>
    <p:extLst>
      <p:ext uri="{BB962C8B-B14F-4D97-AF65-F5344CB8AC3E}">
        <p14:creationId xmlns:p14="http://schemas.microsoft.com/office/powerpoint/2010/main" val="15248308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8E047C-B21B-4C8B-9876-676514D9E7C2}"/>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10" name="Title 9">
            <a:extLst>
              <a:ext uri="{FF2B5EF4-FFF2-40B4-BE49-F238E27FC236}">
                <a16:creationId xmlns:a16="http://schemas.microsoft.com/office/drawing/2014/main" id="{3F050532-535C-4075-98DC-08C54E855EC9}"/>
              </a:ext>
            </a:extLst>
          </p:cNvPr>
          <p:cNvSpPr>
            <a:spLocks noGrp="1"/>
          </p:cNvSpPr>
          <p:nvPr>
            <p:ph type="title"/>
          </p:nvPr>
        </p:nvSpPr>
        <p:spPr/>
        <p:txBody>
          <a:bodyPr/>
          <a:lstStyle/>
          <a:p>
            <a:r>
              <a:rPr lang="en-ZA" dirty="0"/>
              <a:t>To identify a topic for your spending review, you need to answer a few questions upfront... </a:t>
            </a:r>
          </a:p>
        </p:txBody>
      </p:sp>
      <p:sp>
        <p:nvSpPr>
          <p:cNvPr id="13" name="Rectangle 12">
            <a:extLst>
              <a:ext uri="{FF2B5EF4-FFF2-40B4-BE49-F238E27FC236}">
                <a16:creationId xmlns:a16="http://schemas.microsoft.com/office/drawing/2014/main" id="{ACC3B3B8-65E6-44F7-99BD-0CA638F58292}"/>
              </a:ext>
            </a:extLst>
          </p:cNvPr>
          <p:cNvSpPr/>
          <p:nvPr/>
        </p:nvSpPr>
        <p:spPr>
          <a:xfrm>
            <a:off x="824254" y="1443583"/>
            <a:ext cx="10264161" cy="79306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dirty="0">
                <a:latin typeface="Arial" panose="020B0604020202020204" pitchFamily="34" charset="0"/>
                <a:cs typeface="Arial" panose="020B0604020202020204" pitchFamily="34" charset="0"/>
              </a:rPr>
              <a:t>What is the problem that government is trying to resolve through this programme or institution(s)?</a:t>
            </a:r>
          </a:p>
        </p:txBody>
      </p:sp>
      <p:sp>
        <p:nvSpPr>
          <p:cNvPr id="14" name="Rectangle 13">
            <a:extLst>
              <a:ext uri="{FF2B5EF4-FFF2-40B4-BE49-F238E27FC236}">
                <a16:creationId xmlns:a16="http://schemas.microsoft.com/office/drawing/2014/main" id="{939381CA-7DBA-40E8-B229-DE58C5AFBBD9}"/>
              </a:ext>
            </a:extLst>
          </p:cNvPr>
          <p:cNvSpPr/>
          <p:nvPr/>
        </p:nvSpPr>
        <p:spPr>
          <a:xfrm>
            <a:off x="824253" y="2570375"/>
            <a:ext cx="10264161" cy="79306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dirty="0">
                <a:latin typeface="Arial" panose="020B0604020202020204" pitchFamily="34" charset="0"/>
                <a:cs typeface="Arial" panose="020B0604020202020204" pitchFamily="34" charset="0"/>
              </a:rPr>
              <a:t>Why is it important to examine this particular topic (at this time)?</a:t>
            </a:r>
          </a:p>
        </p:txBody>
      </p:sp>
      <p:sp>
        <p:nvSpPr>
          <p:cNvPr id="15" name="Rectangle 14">
            <a:extLst>
              <a:ext uri="{FF2B5EF4-FFF2-40B4-BE49-F238E27FC236}">
                <a16:creationId xmlns:a16="http://schemas.microsoft.com/office/drawing/2014/main" id="{B7F7CF8F-472E-48F3-B6CE-6B2119079FE9}"/>
              </a:ext>
            </a:extLst>
          </p:cNvPr>
          <p:cNvSpPr/>
          <p:nvPr/>
        </p:nvSpPr>
        <p:spPr>
          <a:xfrm>
            <a:off x="824253" y="3670607"/>
            <a:ext cx="10264161" cy="79306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sz="1800" dirty="0">
                <a:latin typeface="Arial" panose="020B0604020202020204" pitchFamily="34" charset="0"/>
                <a:cs typeface="Arial" panose="020B0604020202020204" pitchFamily="34" charset="0"/>
              </a:rPr>
              <a:t>Who will use the findings and reccomendations from the spending review?</a:t>
            </a:r>
            <a:endParaRPr lang="en-ZA"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335391-ADBC-40E0-B977-BBF9A81100CC}"/>
              </a:ext>
            </a:extLst>
          </p:cNvPr>
          <p:cNvSpPr/>
          <p:nvPr/>
        </p:nvSpPr>
        <p:spPr>
          <a:xfrm>
            <a:off x="824253" y="4738320"/>
            <a:ext cx="10264161" cy="79306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sz="1800" dirty="0">
                <a:latin typeface="Arial" panose="020B0604020202020204" pitchFamily="34" charset="0"/>
                <a:cs typeface="Arial" panose="020B0604020202020204" pitchFamily="34" charset="0"/>
              </a:rPr>
              <a:t>What data or information do you need for the spending review?</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6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98D6-2025-486F-8ECF-6804125FEDBC}"/>
              </a:ext>
            </a:extLst>
          </p:cNvPr>
          <p:cNvSpPr>
            <a:spLocks noGrp="1"/>
          </p:cNvSpPr>
          <p:nvPr>
            <p:ph type="title"/>
          </p:nvPr>
        </p:nvSpPr>
        <p:spPr/>
        <p:txBody>
          <a:bodyPr/>
          <a:lstStyle/>
          <a:p>
            <a:r>
              <a:rPr lang="en-ZA" dirty="0"/>
              <a:t>Problem statement</a:t>
            </a:r>
          </a:p>
        </p:txBody>
      </p:sp>
      <p:sp>
        <p:nvSpPr>
          <p:cNvPr id="3" name="Slide Number Placeholder 2">
            <a:extLst>
              <a:ext uri="{FF2B5EF4-FFF2-40B4-BE49-F238E27FC236}">
                <a16:creationId xmlns:a16="http://schemas.microsoft.com/office/drawing/2014/main" id="{1B23BFEB-B227-4B6F-A368-97A34D22A8EC}"/>
              </a:ext>
            </a:extLst>
          </p:cNvPr>
          <p:cNvSpPr>
            <a:spLocks noGrp="1"/>
          </p:cNvSpPr>
          <p:nvPr>
            <p:ph type="sldNum" sz="quarter" idx="10"/>
          </p:nvPr>
        </p:nvSpPr>
        <p:spPr/>
        <p:txBody>
          <a:bodyPr/>
          <a:lstStyle/>
          <a:p>
            <a:fld id="{31311CA2-5603-4F1C-8B97-F29961F83655}" type="slidenum">
              <a:rPr lang="en-ZA" smtClean="0"/>
              <a:pPr/>
              <a:t>9</a:t>
            </a:fld>
            <a:endParaRPr lang="en-ZA" dirty="0"/>
          </a:p>
        </p:txBody>
      </p:sp>
    </p:spTree>
    <p:extLst>
      <p:ext uri="{BB962C8B-B14F-4D97-AF65-F5344CB8AC3E}">
        <p14:creationId xmlns:p14="http://schemas.microsoft.com/office/powerpoint/2010/main" val="720909363"/>
      </p:ext>
    </p:extLst>
  </p:cSld>
  <p:clrMapOvr>
    <a:masterClrMapping/>
  </p:clrMapOvr>
  <p:transition spd="slow">
    <p:push dir="u"/>
  </p:transition>
</p:sld>
</file>

<file path=ppt/theme/theme1.xml><?xml version="1.0" encoding="utf-8"?>
<a:theme xmlns:a="http://schemas.openxmlformats.org/drawingml/2006/main" name="1_Office Theme">
  <a:themeElements>
    <a:clrScheme name="GTAC Colours">
      <a:dk1>
        <a:sysClr val="windowText" lastClr="000000"/>
      </a:dk1>
      <a:lt1>
        <a:sysClr val="window" lastClr="FFFFFF"/>
      </a:lt1>
      <a:dk2>
        <a:srgbClr val="44546A"/>
      </a:dk2>
      <a:lt2>
        <a:srgbClr val="E7E6E6"/>
      </a:lt2>
      <a:accent1>
        <a:srgbClr val="AE1F24"/>
      </a:accent1>
      <a:accent2>
        <a:srgbClr val="0C8041"/>
      </a:accent2>
      <a:accent3>
        <a:srgbClr val="ECA62E"/>
      </a:accent3>
      <a:accent4>
        <a:srgbClr val="FECE00"/>
      </a:accent4>
      <a:accent5>
        <a:srgbClr val="0D5087"/>
      </a:accent5>
      <a:accent6>
        <a:srgbClr val="3D455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2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78E25D-98D4-4BA1-8D5A-D0BB62208FDF}"/>
</file>

<file path=customXml/itemProps2.xml><?xml version="1.0" encoding="utf-8"?>
<ds:datastoreItem xmlns:ds="http://schemas.openxmlformats.org/officeDocument/2006/customXml" ds:itemID="{DE194CE5-699B-4A5B-BBB5-B2BD1D776EDD}"/>
</file>

<file path=customXml/itemProps3.xml><?xml version="1.0" encoding="utf-8"?>
<ds:datastoreItem xmlns:ds="http://schemas.openxmlformats.org/officeDocument/2006/customXml" ds:itemID="{8D41731F-C285-4EA8-A8CD-F8CD5D283E01}"/>
</file>

<file path=docProps/app.xml><?xml version="1.0" encoding="utf-8"?>
<Properties xmlns="http://schemas.openxmlformats.org/officeDocument/2006/extended-properties" xmlns:vt="http://schemas.openxmlformats.org/officeDocument/2006/docPropsVTypes">
  <Template/>
  <TotalTime>2864</TotalTime>
  <Words>1266</Words>
  <Application>Microsoft Office PowerPoint</Application>
  <PresentationFormat>Widescreen</PresentationFormat>
  <Paragraphs>184</Paragraphs>
  <Slides>25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Wingdings</vt:lpstr>
      <vt:lpstr>1_Office Theme</vt:lpstr>
      <vt:lpstr>2_Office Theme</vt:lpstr>
      <vt:lpstr>Problem statement and refining your spending review topic</vt:lpstr>
      <vt:lpstr>Spending review methodology</vt:lpstr>
      <vt:lpstr>Learning outcomes</vt:lpstr>
      <vt:lpstr>background</vt:lpstr>
      <vt:lpstr>Objectives of spending reviews</vt:lpstr>
      <vt:lpstr>What are spending reviews typically used for? </vt:lpstr>
      <vt:lpstr>how to identify a spending review topic?</vt:lpstr>
      <vt:lpstr>To identify a topic for your spending review, you need to answer a few questions upfront... </vt:lpstr>
      <vt:lpstr>Problem statement</vt:lpstr>
      <vt:lpstr>Why does government intervene? What problems are governments trying to solve?</vt:lpstr>
      <vt:lpstr>Why identify the problem statement upfront?</vt:lpstr>
      <vt:lpstr>Problem statement</vt:lpstr>
      <vt:lpstr>Problem statements</vt:lpstr>
      <vt:lpstr>The Problem Statement Puzzle</vt:lpstr>
      <vt:lpstr>Example from basic education</vt:lpstr>
      <vt:lpstr>How to use a problem statement in your spending review?</vt:lpstr>
      <vt:lpstr>PowerPoint Presentation</vt:lpstr>
      <vt:lpstr>How to identify your pocket problem?</vt:lpstr>
      <vt:lpstr>Why is it important to examine this topic in a SR?</vt:lpstr>
      <vt:lpstr>Why is it important to examine this topic in a SR?</vt:lpstr>
      <vt:lpstr>Who will use the findings?</vt:lpstr>
      <vt:lpstr>INFORMATION AND DATA NEEDS</vt:lpstr>
      <vt:lpstr>SR methodology</vt:lpstr>
      <vt:lpstr>Information and data</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Mbali Buthelezi</cp:lastModifiedBy>
  <cp:revision>111</cp:revision>
  <dcterms:created xsi:type="dcterms:W3CDTF">2019-03-14T08:21:11Z</dcterms:created>
  <dcterms:modified xsi:type="dcterms:W3CDTF">2021-11-09T11:18:19Z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iteId">
    <vt:lpwstr>1a45348f-02b4-4f9a-a7a8-7786f6dd3245</vt:lpwstr>
  </property>
  <property fmtid="{D5CDD505-2E9C-101B-9397-08002B2CF9AE}" pid="4" name="MSIP_Label_93c4247e-447d-4732-af29-2e529a4288f1_Owner">
    <vt:lpwstr>Mbali.Buthelezi@gtac.gov.za</vt:lpwstr>
  </property>
  <property fmtid="{D5CDD505-2E9C-101B-9397-08002B2CF9AE}" pid="5" name="MSIP_Label_93c4247e-447d-4732-af29-2e529a4288f1_SetDate">
    <vt:lpwstr>2021-08-04T09:58:38.8095774Z</vt:lpwstr>
  </property>
  <property fmtid="{D5CDD505-2E9C-101B-9397-08002B2CF9AE}" pid="6" name="MSIP_Label_93c4247e-447d-4732-af29-2e529a4288f1_Name">
    <vt:lpwstr>Personal</vt:lpwstr>
  </property>
  <property fmtid="{D5CDD505-2E9C-101B-9397-08002B2CF9AE}" pid="7" name="MSIP_Label_93c4247e-447d-4732-af29-2e529a4288f1_Application">
    <vt:lpwstr>Microsoft Azure Information Protection</vt:lpwstr>
  </property>
  <property fmtid="{D5CDD505-2E9C-101B-9397-08002B2CF9AE}" pid="8" name="MSIP_Label_93c4247e-447d-4732-af29-2e529a4288f1_Extended_MSFT_Method">
    <vt:lpwstr>Automatic</vt:lpwstr>
  </property>
  <property fmtid="{D5CDD505-2E9C-101B-9397-08002B2CF9AE}" pid="9" name="Sensitivity">
    <vt:lpwstr>Personal</vt:lpwstr>
  </property>
  <property fmtid="{D5CDD505-2E9C-101B-9397-08002B2CF9AE}" pid="10" name="ContentTypeId">
    <vt:lpwstr>0x01010077A96867530E964BB8C2BAD600ADF732</vt:lpwstr>
  </property>
</Properties>
</file>