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theme/theme2.xml" ContentType="application/vnd.openxmlformats-officedocument.theme+xml"/>
  <Override PartName="/ppt/diagrams/drawing2.xml" ContentType="application/vnd.ms-office.drawingml.diagramDrawing+xml"/>
  <Override PartName="/ppt/charts/style1.xml" ContentType="application/vnd.ms-office.chartstyle+xml"/>
  <Override PartName="/ppt/charts/colors1.xml" ContentType="application/vnd.ms-office.chartcolorstyle+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charts/chart1.xml" ContentType="application/vnd.openxmlformats-officedocument.drawingml.chart+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3.xml" ContentType="application/vnd.openxmlformats-officedocument.theme+xml"/>
  <Override PartName="/ppt/commentAuthors.xml" ContentType="application/vnd.openxmlformats-officedocument.presentationml.commentAuthors+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75" r:id="rId2"/>
    <p:sldId id="1211" r:id="rId3"/>
    <p:sldId id="1208" r:id="rId4"/>
    <p:sldId id="1212" r:id="rId5"/>
    <p:sldId id="1213" r:id="rId6"/>
    <p:sldId id="1214" r:id="rId7"/>
    <p:sldId id="1215" r:id="rId8"/>
    <p:sldId id="1216" r:id="rId9"/>
    <p:sldId id="1172" r:id="rId10"/>
    <p:sldId id="1173" r:id="rId11"/>
    <p:sldId id="11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 id="2" name="Mehleli Mpofu" initials="MM" lastIdx="48" clrIdx="1">
    <p:extLst>
      <p:ext uri="{19B8F6BF-5375-455C-9EA6-DF929625EA0E}">
        <p15:presenceInfo xmlns:p15="http://schemas.microsoft.com/office/powerpoint/2012/main" userId="bc4f0738fda063fa" providerId="Windows Live"/>
      </p:ext>
    </p:extLst>
  </p:cmAuthor>
  <p:cmAuthor id="3" name="K H" initials="KH" lastIdx="15" clrIdx="2">
    <p:extLst>
      <p:ext uri="{19B8F6BF-5375-455C-9EA6-DF929625EA0E}">
        <p15:presenceInfo xmlns:p15="http://schemas.microsoft.com/office/powerpoint/2012/main" userId="K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052"/>
    <a:srgbClr val="6BA846"/>
    <a:srgbClr val="12A20E"/>
    <a:srgbClr val="59876D"/>
    <a:srgbClr val="0B6C36"/>
    <a:srgbClr val="8E1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1" autoAdjust="0"/>
    <p:restoredTop sz="88085" autoAdjust="0"/>
  </p:normalViewPr>
  <p:slideViewPr>
    <p:cSldViewPr snapToGrid="0" showGuides="1">
      <p:cViewPr varScale="1">
        <p:scale>
          <a:sx n="75" d="100"/>
          <a:sy n="75" d="100"/>
        </p:scale>
        <p:origin x="1322" y="31"/>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21432"/>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SAPS CoE per 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Sheet1!$K$2</c:f>
              <c:strCache>
                <c:ptCount val="1"/>
                <c:pt idx="0">
                  <c:v>50 and younger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Sheet1!$L$1:$N$1</c:f>
              <c:strCache>
                <c:ptCount val="3"/>
                <c:pt idx="0">
                  <c:v> 2016/17 </c:v>
                </c:pt>
                <c:pt idx="1">
                  <c:v> 2017/18 </c:v>
                </c:pt>
                <c:pt idx="2">
                  <c:v> 2018/19 </c:v>
                </c:pt>
              </c:strCache>
            </c:strRef>
          </c:cat>
          <c:val>
            <c:numRef>
              <c:f>Sheet1!$L$2:$N$2</c:f>
              <c:numCache>
                <c:formatCode>_-* #,##0_-;\-* #,##0_-;_-* "-"??_-;_-@_-</c:formatCode>
                <c:ptCount val="3"/>
                <c:pt idx="0">
                  <c:v>45497.4622079408</c:v>
                </c:pt>
                <c:pt idx="1">
                  <c:v>46430.616567709389</c:v>
                </c:pt>
                <c:pt idx="2">
                  <c:v>48506.052713453784</c:v>
                </c:pt>
              </c:numCache>
            </c:numRef>
          </c:val>
          <c:extLst>
            <c:ext xmlns:c16="http://schemas.microsoft.com/office/drawing/2014/chart" uri="{C3380CC4-5D6E-409C-BE32-E72D297353CC}">
              <c16:uniqueId val="{00000000-9BE1-4BC9-80FD-F122C088A237}"/>
            </c:ext>
          </c:extLst>
        </c:ser>
        <c:ser>
          <c:idx val="1"/>
          <c:order val="1"/>
          <c:tx>
            <c:strRef>
              <c:f>Sheet1!$K$3</c:f>
              <c:strCache>
                <c:ptCount val="1"/>
                <c:pt idx="0">
                  <c:v>51-55yr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Sheet1!$L$1:$N$1</c:f>
              <c:strCache>
                <c:ptCount val="3"/>
                <c:pt idx="0">
                  <c:v> 2016/17 </c:v>
                </c:pt>
                <c:pt idx="1">
                  <c:v> 2017/18 </c:v>
                </c:pt>
                <c:pt idx="2">
                  <c:v> 2018/19 </c:v>
                </c:pt>
              </c:strCache>
            </c:strRef>
          </c:cat>
          <c:val>
            <c:numRef>
              <c:f>Sheet1!$L$3:$N$3</c:f>
              <c:numCache>
                <c:formatCode>_-* #,##0_-;\-* #,##0_-;_-* "-"??_-;_-@_-</c:formatCode>
                <c:ptCount val="3"/>
                <c:pt idx="0">
                  <c:v>7831.3471971318304</c:v>
                </c:pt>
                <c:pt idx="1">
                  <c:v>10084.613562838536</c:v>
                </c:pt>
                <c:pt idx="2">
                  <c:v>11211.24246561996</c:v>
                </c:pt>
              </c:numCache>
            </c:numRef>
          </c:val>
          <c:extLst>
            <c:ext xmlns:c16="http://schemas.microsoft.com/office/drawing/2014/chart" uri="{C3380CC4-5D6E-409C-BE32-E72D297353CC}">
              <c16:uniqueId val="{00000001-9BE1-4BC9-80FD-F122C088A237}"/>
            </c:ext>
          </c:extLst>
        </c:ser>
        <c:ser>
          <c:idx val="2"/>
          <c:order val="2"/>
          <c:tx>
            <c:strRef>
              <c:f>Sheet1!$K$4</c:f>
              <c:strCache>
                <c:ptCount val="1"/>
                <c:pt idx="0">
                  <c:v>56+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Sheet1!$L$1:$N$1</c:f>
              <c:strCache>
                <c:ptCount val="3"/>
                <c:pt idx="0">
                  <c:v> 2016/17 </c:v>
                </c:pt>
                <c:pt idx="1">
                  <c:v> 2017/18 </c:v>
                </c:pt>
                <c:pt idx="2">
                  <c:v> 2018/19 </c:v>
                </c:pt>
              </c:strCache>
            </c:strRef>
          </c:cat>
          <c:val>
            <c:numRef>
              <c:f>Sheet1!$L$4:$N$4</c:f>
              <c:numCache>
                <c:formatCode>_-* #,##0_-;\-* #,##0_-;_-* "-"??_-;_-@_-</c:formatCode>
                <c:ptCount val="3"/>
                <c:pt idx="0">
                  <c:v>2507.6987112094794</c:v>
                </c:pt>
                <c:pt idx="1">
                  <c:v>3820.5105088881251</c:v>
                </c:pt>
                <c:pt idx="2">
                  <c:v>4614.7082284075359</c:v>
                </c:pt>
              </c:numCache>
            </c:numRef>
          </c:val>
          <c:extLst>
            <c:ext xmlns:c16="http://schemas.microsoft.com/office/drawing/2014/chart" uri="{C3380CC4-5D6E-409C-BE32-E72D297353CC}">
              <c16:uniqueId val="{00000002-9BE1-4BC9-80FD-F122C088A237}"/>
            </c:ext>
          </c:extLst>
        </c:ser>
        <c:dLbls>
          <c:dLblPos val="ctr"/>
          <c:showLegendKey val="0"/>
          <c:showVal val="1"/>
          <c:showCatName val="0"/>
          <c:showSerName val="0"/>
          <c:showPercent val="0"/>
          <c:showBubbleSize val="0"/>
        </c:dLbls>
        <c:gapWidth val="150"/>
        <c:overlap val="100"/>
        <c:axId val="1450682815"/>
        <c:axId val="1449640831"/>
      </c:barChart>
      <c:catAx>
        <c:axId val="145068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9640831"/>
        <c:crosses val="autoZero"/>
        <c:auto val="1"/>
        <c:lblAlgn val="ctr"/>
        <c:lblOffset val="100"/>
        <c:noMultiLvlLbl val="0"/>
      </c:catAx>
      <c:valAx>
        <c:axId val="1449640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CoE (R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682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jpg"/><Relationship Id="rId4"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jpg"/><Relationship Id="rId4"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9652D-CC78-43B0-BCBF-FA79FDCD00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B0DF06C9-E4D8-42EB-A76A-02AE108ABA5E}">
      <dgm:prSet/>
      <dgm:spPr/>
      <dgm:t>
        <a:bodyPr/>
        <a:lstStyle/>
        <a:p>
          <a:r>
            <a:rPr lang="en-US" dirty="0"/>
            <a:t>Why is </a:t>
          </a:r>
          <a:r>
            <a:rPr lang="en-US" dirty="0" err="1"/>
            <a:t>CoE</a:t>
          </a:r>
          <a:r>
            <a:rPr lang="en-US" dirty="0"/>
            <a:t> growing so fast? </a:t>
          </a:r>
          <a:endParaRPr lang="en-ZA" dirty="0"/>
        </a:p>
      </dgm:t>
    </dgm:pt>
    <dgm:pt modelId="{8D3BFF5F-5265-499C-8970-451EC5396E65}" type="parTrans" cxnId="{6AF9E0DA-E31C-46A5-89BE-B1E9A34958A8}">
      <dgm:prSet/>
      <dgm:spPr/>
      <dgm:t>
        <a:bodyPr/>
        <a:lstStyle/>
        <a:p>
          <a:endParaRPr lang="en-ZA"/>
        </a:p>
      </dgm:t>
    </dgm:pt>
    <dgm:pt modelId="{2C39FF43-ED1D-4F83-A8C1-0643D52DE679}" type="sibTrans" cxnId="{6AF9E0DA-E31C-46A5-89BE-B1E9A34958A8}">
      <dgm:prSet/>
      <dgm:spPr/>
      <dgm:t>
        <a:bodyPr/>
        <a:lstStyle/>
        <a:p>
          <a:endParaRPr lang="en-ZA"/>
        </a:p>
      </dgm:t>
    </dgm:pt>
    <dgm:pt modelId="{DBCD5F2E-F01A-416D-901B-BBE1F1BE841C}">
      <dgm:prSet/>
      <dgm:spPr/>
      <dgm:t>
        <a:bodyPr/>
        <a:lstStyle/>
        <a:p>
          <a:r>
            <a:rPr lang="en-US"/>
            <a:t>Can personnel numbers grow slower?</a:t>
          </a:r>
          <a:endParaRPr lang="en-ZA"/>
        </a:p>
      </dgm:t>
    </dgm:pt>
    <dgm:pt modelId="{C67A8252-6A7E-47A7-AFFA-4861AD28353A}" type="parTrans" cxnId="{09B35047-132B-498C-9840-5AAC3BD5CFE8}">
      <dgm:prSet/>
      <dgm:spPr/>
      <dgm:t>
        <a:bodyPr/>
        <a:lstStyle/>
        <a:p>
          <a:endParaRPr lang="en-ZA"/>
        </a:p>
      </dgm:t>
    </dgm:pt>
    <dgm:pt modelId="{3AC01421-F131-4E26-80D5-2A34F925799E}" type="sibTrans" cxnId="{09B35047-132B-498C-9840-5AAC3BD5CFE8}">
      <dgm:prSet/>
      <dgm:spPr/>
      <dgm:t>
        <a:bodyPr/>
        <a:lstStyle/>
        <a:p>
          <a:endParaRPr lang="en-ZA"/>
        </a:p>
      </dgm:t>
    </dgm:pt>
    <dgm:pt modelId="{020A7E6D-7A68-45C9-A732-BB29DDDD54AC}">
      <dgm:prSet/>
      <dgm:spPr/>
      <dgm:t>
        <a:bodyPr/>
        <a:lstStyle/>
        <a:p>
          <a:r>
            <a:rPr lang="en-US"/>
            <a:t>How fast are salaries growing? </a:t>
          </a:r>
          <a:endParaRPr lang="en-ZA"/>
        </a:p>
      </dgm:t>
    </dgm:pt>
    <dgm:pt modelId="{4673767F-61E4-4B5E-8587-D82E66CC3651}" type="parTrans" cxnId="{9E499626-8A79-447F-A5AD-270923972367}">
      <dgm:prSet/>
      <dgm:spPr/>
      <dgm:t>
        <a:bodyPr/>
        <a:lstStyle/>
        <a:p>
          <a:endParaRPr lang="en-ZA"/>
        </a:p>
      </dgm:t>
    </dgm:pt>
    <dgm:pt modelId="{C69501DF-44DA-4C78-B550-C65E4D7CA2F2}" type="sibTrans" cxnId="{9E499626-8A79-447F-A5AD-270923972367}">
      <dgm:prSet/>
      <dgm:spPr/>
      <dgm:t>
        <a:bodyPr/>
        <a:lstStyle/>
        <a:p>
          <a:endParaRPr lang="en-ZA"/>
        </a:p>
      </dgm:t>
    </dgm:pt>
    <dgm:pt modelId="{1CF7364C-CBAC-4D39-A601-063B6B4D3D97}" type="pres">
      <dgm:prSet presAssocID="{F279652D-CC78-43B0-BCBF-FA79FDCD00A0}" presName="Name0" presStyleCnt="0">
        <dgm:presLayoutVars>
          <dgm:dir/>
          <dgm:animLvl val="lvl"/>
          <dgm:resizeHandles val="exact"/>
        </dgm:presLayoutVars>
      </dgm:prSet>
      <dgm:spPr/>
    </dgm:pt>
    <dgm:pt modelId="{FA0BA9D8-48A1-452D-A371-C563AFE1BD53}" type="pres">
      <dgm:prSet presAssocID="{B0DF06C9-E4D8-42EB-A76A-02AE108ABA5E}" presName="linNode" presStyleCnt="0"/>
      <dgm:spPr/>
    </dgm:pt>
    <dgm:pt modelId="{E0122CA5-FA45-4F1F-B2C4-2B511FABC65C}" type="pres">
      <dgm:prSet presAssocID="{B0DF06C9-E4D8-42EB-A76A-02AE108ABA5E}" presName="parentText" presStyleLbl="node1" presStyleIdx="0" presStyleCnt="1">
        <dgm:presLayoutVars>
          <dgm:chMax val="1"/>
          <dgm:bulletEnabled val="1"/>
        </dgm:presLayoutVars>
      </dgm:prSet>
      <dgm:spPr/>
    </dgm:pt>
    <dgm:pt modelId="{056F591D-D9B6-4656-8992-4C37D4AFEBC2}" type="pres">
      <dgm:prSet presAssocID="{B0DF06C9-E4D8-42EB-A76A-02AE108ABA5E}" presName="descendantText" presStyleLbl="alignAccFollowNode1" presStyleIdx="0" presStyleCnt="1">
        <dgm:presLayoutVars>
          <dgm:bulletEnabled val="1"/>
        </dgm:presLayoutVars>
      </dgm:prSet>
      <dgm:spPr/>
    </dgm:pt>
  </dgm:ptLst>
  <dgm:cxnLst>
    <dgm:cxn modelId="{9E499626-8A79-447F-A5AD-270923972367}" srcId="{B0DF06C9-E4D8-42EB-A76A-02AE108ABA5E}" destId="{020A7E6D-7A68-45C9-A732-BB29DDDD54AC}" srcOrd="1" destOrd="0" parTransId="{4673767F-61E4-4B5E-8587-D82E66CC3651}" sibTransId="{C69501DF-44DA-4C78-B550-C65E4D7CA2F2}"/>
    <dgm:cxn modelId="{09B35047-132B-498C-9840-5AAC3BD5CFE8}" srcId="{B0DF06C9-E4D8-42EB-A76A-02AE108ABA5E}" destId="{DBCD5F2E-F01A-416D-901B-BBE1F1BE841C}" srcOrd="0" destOrd="0" parTransId="{C67A8252-6A7E-47A7-AFFA-4861AD28353A}" sibTransId="{3AC01421-F131-4E26-80D5-2A34F925799E}"/>
    <dgm:cxn modelId="{496436A3-94E0-414B-B2E5-9172CE1281A4}" type="presOf" srcId="{DBCD5F2E-F01A-416D-901B-BBE1F1BE841C}" destId="{056F591D-D9B6-4656-8992-4C37D4AFEBC2}" srcOrd="0" destOrd="0" presId="urn:microsoft.com/office/officeart/2005/8/layout/vList5"/>
    <dgm:cxn modelId="{5A6900B0-5BC4-462B-A861-5EB8C13FE7C0}" type="presOf" srcId="{020A7E6D-7A68-45C9-A732-BB29DDDD54AC}" destId="{056F591D-D9B6-4656-8992-4C37D4AFEBC2}" srcOrd="0" destOrd="1" presId="urn:microsoft.com/office/officeart/2005/8/layout/vList5"/>
    <dgm:cxn modelId="{D71682B9-99FC-4235-B8B6-B79FB32CC723}" type="presOf" srcId="{B0DF06C9-E4D8-42EB-A76A-02AE108ABA5E}" destId="{E0122CA5-FA45-4F1F-B2C4-2B511FABC65C}" srcOrd="0" destOrd="0" presId="urn:microsoft.com/office/officeart/2005/8/layout/vList5"/>
    <dgm:cxn modelId="{1AD43FBC-46FA-48C3-83E3-58834253C5DD}" type="presOf" srcId="{F279652D-CC78-43B0-BCBF-FA79FDCD00A0}" destId="{1CF7364C-CBAC-4D39-A601-063B6B4D3D97}" srcOrd="0" destOrd="0" presId="urn:microsoft.com/office/officeart/2005/8/layout/vList5"/>
    <dgm:cxn modelId="{6AF9E0DA-E31C-46A5-89BE-B1E9A34958A8}" srcId="{F279652D-CC78-43B0-BCBF-FA79FDCD00A0}" destId="{B0DF06C9-E4D8-42EB-A76A-02AE108ABA5E}" srcOrd="0" destOrd="0" parTransId="{8D3BFF5F-5265-499C-8970-451EC5396E65}" sibTransId="{2C39FF43-ED1D-4F83-A8C1-0643D52DE679}"/>
    <dgm:cxn modelId="{F3102CA3-2F31-48A0-9248-00A20221F5DD}" type="presParOf" srcId="{1CF7364C-CBAC-4D39-A601-063B6B4D3D97}" destId="{FA0BA9D8-48A1-452D-A371-C563AFE1BD53}" srcOrd="0" destOrd="0" presId="urn:microsoft.com/office/officeart/2005/8/layout/vList5"/>
    <dgm:cxn modelId="{ECDEBE6C-391C-4D56-B075-E1A517CCA81A}" type="presParOf" srcId="{FA0BA9D8-48A1-452D-A371-C563AFE1BD53}" destId="{E0122CA5-FA45-4F1F-B2C4-2B511FABC65C}" srcOrd="0" destOrd="0" presId="urn:microsoft.com/office/officeart/2005/8/layout/vList5"/>
    <dgm:cxn modelId="{F10F0A15-3021-4D2F-9363-55236F76C1C1}" type="presParOf" srcId="{FA0BA9D8-48A1-452D-A371-C563AFE1BD53}" destId="{056F591D-D9B6-4656-8992-4C37D4AFEBC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0CCD9-F445-483D-B07B-40B85528D52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ZA"/>
        </a:p>
      </dgm:t>
    </dgm:pt>
    <dgm:pt modelId="{DD784212-D4EE-440B-A4F5-061476BE4F7C}">
      <dgm:prSet/>
      <dgm:spPr/>
      <dgm:t>
        <a:bodyPr/>
        <a:lstStyle/>
        <a:p>
          <a:r>
            <a:rPr lang="en-US" dirty="0"/>
            <a:t>Typical expenditure analysis </a:t>
          </a:r>
          <a:endParaRPr lang="en-ZA" dirty="0"/>
        </a:p>
      </dgm:t>
    </dgm:pt>
    <dgm:pt modelId="{367F26FD-944F-4A63-815F-516C50B56490}" type="parTrans" cxnId="{FA6B7E9D-D739-4E51-A71B-32608FB96EB4}">
      <dgm:prSet/>
      <dgm:spPr/>
      <dgm:t>
        <a:bodyPr/>
        <a:lstStyle/>
        <a:p>
          <a:endParaRPr lang="en-ZA"/>
        </a:p>
      </dgm:t>
    </dgm:pt>
    <dgm:pt modelId="{43976CB2-4034-4ABA-80CE-C8CFE2F1F5D9}" type="sibTrans" cxnId="{FA6B7E9D-D739-4E51-A71B-32608FB96EB4}">
      <dgm:prSet/>
      <dgm:spPr/>
      <dgm:t>
        <a:bodyPr/>
        <a:lstStyle/>
        <a:p>
          <a:endParaRPr lang="en-ZA"/>
        </a:p>
      </dgm:t>
    </dgm:pt>
    <dgm:pt modelId="{D346EA2A-1086-40D3-893F-8F9C56117A68}">
      <dgm:prSet/>
      <dgm:spPr/>
      <dgm:t>
        <a:bodyPr/>
        <a:lstStyle/>
        <a:p>
          <a:r>
            <a:rPr lang="en-US"/>
            <a:t>What is the pace of CoE growth?</a:t>
          </a:r>
          <a:endParaRPr lang="en-ZA"/>
        </a:p>
      </dgm:t>
    </dgm:pt>
    <dgm:pt modelId="{FD3BB365-F7DF-41B5-86AD-A6BA4B351359}" type="parTrans" cxnId="{A17692D1-5E44-4080-89C1-3DE9A42A79B6}">
      <dgm:prSet/>
      <dgm:spPr/>
      <dgm:t>
        <a:bodyPr/>
        <a:lstStyle/>
        <a:p>
          <a:endParaRPr lang="en-ZA"/>
        </a:p>
      </dgm:t>
    </dgm:pt>
    <dgm:pt modelId="{9D9C2C54-BF29-407B-8097-07077E7DAFE0}" type="sibTrans" cxnId="{A17692D1-5E44-4080-89C1-3DE9A42A79B6}">
      <dgm:prSet/>
      <dgm:spPr/>
      <dgm:t>
        <a:bodyPr/>
        <a:lstStyle/>
        <a:p>
          <a:endParaRPr lang="en-ZA"/>
        </a:p>
      </dgm:t>
    </dgm:pt>
    <dgm:pt modelId="{699F0C73-053C-4A87-A0B0-18703EBECC05}">
      <dgm:prSet/>
      <dgm:spPr/>
      <dgm:t>
        <a:bodyPr/>
        <a:lstStyle/>
        <a:p>
          <a:r>
            <a:rPr lang="en-US"/>
            <a:t>Controlling / containing CoE growth – </a:t>
          </a:r>
          <a:endParaRPr lang="en-ZA"/>
        </a:p>
      </dgm:t>
    </dgm:pt>
    <dgm:pt modelId="{B8828ED8-C8EC-44EA-81FF-E0F1E100DA97}" type="parTrans" cxnId="{F162E994-7B5E-4F09-8148-8E4C9C9366FF}">
      <dgm:prSet/>
      <dgm:spPr/>
      <dgm:t>
        <a:bodyPr/>
        <a:lstStyle/>
        <a:p>
          <a:endParaRPr lang="en-ZA"/>
        </a:p>
      </dgm:t>
    </dgm:pt>
    <dgm:pt modelId="{E100C6C0-11D5-4F42-99AC-05F5F84DAA7C}" type="sibTrans" cxnId="{F162E994-7B5E-4F09-8148-8E4C9C9366FF}">
      <dgm:prSet/>
      <dgm:spPr/>
      <dgm:t>
        <a:bodyPr/>
        <a:lstStyle/>
        <a:p>
          <a:endParaRPr lang="en-ZA"/>
        </a:p>
      </dgm:t>
    </dgm:pt>
    <dgm:pt modelId="{18BEA264-6811-4C0F-807B-8D8FFA90B6DE}">
      <dgm:prSet/>
      <dgm:spPr/>
      <dgm:t>
        <a:bodyPr/>
        <a:lstStyle/>
        <a:p>
          <a:r>
            <a:rPr lang="en-US" dirty="0"/>
            <a:t>Locus of decision-making </a:t>
          </a:r>
          <a:endParaRPr lang="en-ZA" dirty="0"/>
        </a:p>
      </dgm:t>
    </dgm:pt>
    <dgm:pt modelId="{6726CFC8-6647-4576-8EB7-D7601BA321FC}" type="parTrans" cxnId="{1C3B9829-4ED0-4863-B465-F81000135626}">
      <dgm:prSet/>
      <dgm:spPr/>
      <dgm:t>
        <a:bodyPr/>
        <a:lstStyle/>
        <a:p>
          <a:endParaRPr lang="en-ZA"/>
        </a:p>
      </dgm:t>
    </dgm:pt>
    <dgm:pt modelId="{BE27B783-ADD8-4C4B-A116-D57C34B1DB34}" type="sibTrans" cxnId="{1C3B9829-4ED0-4863-B465-F81000135626}">
      <dgm:prSet/>
      <dgm:spPr/>
      <dgm:t>
        <a:bodyPr/>
        <a:lstStyle/>
        <a:p>
          <a:endParaRPr lang="en-ZA"/>
        </a:p>
      </dgm:t>
    </dgm:pt>
    <dgm:pt modelId="{F2CB4358-6F08-4803-9336-38FFFF87398F}">
      <dgm:prSet/>
      <dgm:spPr/>
      <dgm:t>
        <a:bodyPr/>
        <a:lstStyle/>
        <a:p>
          <a:r>
            <a:rPr lang="en-US"/>
            <a:t>Identify drivers of CoE growth</a:t>
          </a:r>
          <a:endParaRPr lang="en-ZA"/>
        </a:p>
      </dgm:t>
    </dgm:pt>
    <dgm:pt modelId="{9B052225-7771-4B1A-BF56-DF360004CA70}" type="parTrans" cxnId="{B097B8C8-0EE9-4B04-981E-55B4C2E38A93}">
      <dgm:prSet/>
      <dgm:spPr/>
      <dgm:t>
        <a:bodyPr/>
        <a:lstStyle/>
        <a:p>
          <a:endParaRPr lang="en-ZA"/>
        </a:p>
      </dgm:t>
    </dgm:pt>
    <dgm:pt modelId="{C70F81B5-2D97-47EE-BA6F-72DFFA3BB297}" type="sibTrans" cxnId="{B097B8C8-0EE9-4B04-981E-55B4C2E38A93}">
      <dgm:prSet/>
      <dgm:spPr/>
      <dgm:t>
        <a:bodyPr/>
        <a:lstStyle/>
        <a:p>
          <a:endParaRPr lang="en-ZA"/>
        </a:p>
      </dgm:t>
    </dgm:pt>
    <dgm:pt modelId="{57B4E1CB-FD4E-4AAE-BE13-2D7F4FE99C30}">
      <dgm:prSet/>
      <dgm:spPr/>
      <dgm:t>
        <a:bodyPr/>
        <a:lstStyle/>
        <a:p>
          <a:r>
            <a:rPr lang="en-US"/>
            <a:t>Total COE expenditure depends on </a:t>
          </a:r>
          <a:endParaRPr lang="en-ZA"/>
        </a:p>
      </dgm:t>
    </dgm:pt>
    <dgm:pt modelId="{48B3C754-CF45-4C95-A607-D4E898B15284}" type="parTrans" cxnId="{C483FD48-2044-4ECC-B208-C8E6BB30A563}">
      <dgm:prSet/>
      <dgm:spPr/>
      <dgm:t>
        <a:bodyPr/>
        <a:lstStyle/>
        <a:p>
          <a:endParaRPr lang="en-ZA"/>
        </a:p>
      </dgm:t>
    </dgm:pt>
    <dgm:pt modelId="{4BFA20F2-04BA-4D60-A9C4-79F9B50F4850}" type="sibTrans" cxnId="{C483FD48-2044-4ECC-B208-C8E6BB30A563}">
      <dgm:prSet/>
      <dgm:spPr/>
      <dgm:t>
        <a:bodyPr/>
        <a:lstStyle/>
        <a:p>
          <a:endParaRPr lang="en-ZA"/>
        </a:p>
      </dgm:t>
    </dgm:pt>
    <dgm:pt modelId="{BAE462E0-FCDE-4218-8D55-2887272CD9C5}">
      <dgm:prSet/>
      <dgm:spPr/>
      <dgm:t>
        <a:bodyPr/>
        <a:lstStyle/>
        <a:p>
          <a:r>
            <a:rPr lang="en-US"/>
            <a:t>The number of personnel </a:t>
          </a:r>
          <a:endParaRPr lang="en-ZA"/>
        </a:p>
      </dgm:t>
    </dgm:pt>
    <dgm:pt modelId="{3952C317-9853-4AC5-8B9C-535D09816AC8}" type="parTrans" cxnId="{937EAF6E-75A5-40C3-A83B-376E77A3387B}">
      <dgm:prSet/>
      <dgm:spPr/>
      <dgm:t>
        <a:bodyPr/>
        <a:lstStyle/>
        <a:p>
          <a:endParaRPr lang="en-ZA"/>
        </a:p>
      </dgm:t>
    </dgm:pt>
    <dgm:pt modelId="{1099BBEE-AB23-4E51-B565-44137DE9BA74}" type="sibTrans" cxnId="{937EAF6E-75A5-40C3-A83B-376E77A3387B}">
      <dgm:prSet/>
      <dgm:spPr/>
      <dgm:t>
        <a:bodyPr/>
        <a:lstStyle/>
        <a:p>
          <a:endParaRPr lang="en-ZA"/>
        </a:p>
      </dgm:t>
    </dgm:pt>
    <dgm:pt modelId="{8ED1D08F-9C0A-4FBC-8247-8D94861F2729}">
      <dgm:prSet/>
      <dgm:spPr/>
      <dgm:t>
        <a:bodyPr/>
        <a:lstStyle/>
        <a:p>
          <a:r>
            <a:rPr lang="en-US"/>
            <a:t>Salaries and benefits</a:t>
          </a:r>
          <a:endParaRPr lang="en-ZA"/>
        </a:p>
      </dgm:t>
    </dgm:pt>
    <dgm:pt modelId="{20F19695-D04F-4650-8D02-A6FC675668A1}" type="parTrans" cxnId="{ACCC8098-001F-4801-AF67-A360FE5A666A}">
      <dgm:prSet/>
      <dgm:spPr/>
      <dgm:t>
        <a:bodyPr/>
        <a:lstStyle/>
        <a:p>
          <a:endParaRPr lang="en-ZA"/>
        </a:p>
      </dgm:t>
    </dgm:pt>
    <dgm:pt modelId="{54F50F61-8E51-4E0C-89A0-7685761D8DEC}" type="sibTrans" cxnId="{ACCC8098-001F-4801-AF67-A360FE5A666A}">
      <dgm:prSet/>
      <dgm:spPr/>
      <dgm:t>
        <a:bodyPr/>
        <a:lstStyle/>
        <a:p>
          <a:endParaRPr lang="en-ZA"/>
        </a:p>
      </dgm:t>
    </dgm:pt>
    <dgm:pt modelId="{C2B30B84-99AA-4ADA-B0BC-B461CEF1E934}">
      <dgm:prSet/>
      <dgm:spPr/>
      <dgm:t>
        <a:bodyPr/>
        <a:lstStyle/>
        <a:p>
          <a:r>
            <a:rPr lang="en-US"/>
            <a:t>How to save CoE</a:t>
          </a:r>
          <a:endParaRPr lang="en-ZA"/>
        </a:p>
      </dgm:t>
    </dgm:pt>
    <dgm:pt modelId="{43011CC9-55F4-4197-BFA1-394C36216F27}" type="parTrans" cxnId="{BC797BF6-BFDC-4768-81FF-81EE1AA21140}">
      <dgm:prSet/>
      <dgm:spPr/>
      <dgm:t>
        <a:bodyPr/>
        <a:lstStyle/>
        <a:p>
          <a:endParaRPr lang="en-ZA"/>
        </a:p>
      </dgm:t>
    </dgm:pt>
    <dgm:pt modelId="{B1520E7D-B8C5-4D8B-A228-BAABCCAE5879}" type="sibTrans" cxnId="{BC797BF6-BFDC-4768-81FF-81EE1AA21140}">
      <dgm:prSet/>
      <dgm:spPr/>
      <dgm:t>
        <a:bodyPr/>
        <a:lstStyle/>
        <a:p>
          <a:endParaRPr lang="en-ZA"/>
        </a:p>
      </dgm:t>
    </dgm:pt>
    <dgm:pt modelId="{CCAD3750-9A6C-4121-91E6-8849C8AE9273}">
      <dgm:prSet/>
      <dgm:spPr/>
      <dgm:t>
        <a:bodyPr/>
        <a:lstStyle/>
        <a:p>
          <a:r>
            <a:rPr lang="en-US"/>
            <a:t>Personnel reduction</a:t>
          </a:r>
          <a:endParaRPr lang="en-ZA"/>
        </a:p>
      </dgm:t>
    </dgm:pt>
    <dgm:pt modelId="{5F46E32D-DD9C-4BF4-9AEB-C11F16582E0C}" type="parTrans" cxnId="{982E5618-54B8-4B5B-B8AB-6139C4EFCDB3}">
      <dgm:prSet/>
      <dgm:spPr/>
      <dgm:t>
        <a:bodyPr/>
        <a:lstStyle/>
        <a:p>
          <a:endParaRPr lang="en-ZA"/>
        </a:p>
      </dgm:t>
    </dgm:pt>
    <dgm:pt modelId="{57FD267C-ED78-4D7A-A1E4-4301258EC25F}" type="sibTrans" cxnId="{982E5618-54B8-4B5B-B8AB-6139C4EFCDB3}">
      <dgm:prSet/>
      <dgm:spPr/>
      <dgm:t>
        <a:bodyPr/>
        <a:lstStyle/>
        <a:p>
          <a:endParaRPr lang="en-ZA"/>
        </a:p>
      </dgm:t>
    </dgm:pt>
    <dgm:pt modelId="{DCD2F6A3-CAA5-45C6-84CB-1C2759815C06}">
      <dgm:prSet/>
      <dgm:spPr/>
      <dgm:t>
        <a:bodyPr/>
        <a:lstStyle/>
        <a:p>
          <a:r>
            <a:rPr lang="en-US"/>
            <a:t>Reduce benefits</a:t>
          </a:r>
          <a:endParaRPr lang="en-ZA"/>
        </a:p>
      </dgm:t>
    </dgm:pt>
    <dgm:pt modelId="{C02DC4E7-1E9A-41AD-BFA7-F654973AAD3D}" type="parTrans" cxnId="{88FCD7BC-5492-4BFD-B78E-E639AD79EE2A}">
      <dgm:prSet/>
      <dgm:spPr/>
      <dgm:t>
        <a:bodyPr/>
        <a:lstStyle/>
        <a:p>
          <a:endParaRPr lang="en-ZA"/>
        </a:p>
      </dgm:t>
    </dgm:pt>
    <dgm:pt modelId="{0E8F4BEF-FA77-4892-ACC7-4CCEEEBBD742}" type="sibTrans" cxnId="{88FCD7BC-5492-4BFD-B78E-E639AD79EE2A}">
      <dgm:prSet/>
      <dgm:spPr/>
      <dgm:t>
        <a:bodyPr/>
        <a:lstStyle/>
        <a:p>
          <a:endParaRPr lang="en-ZA"/>
        </a:p>
      </dgm:t>
    </dgm:pt>
    <dgm:pt modelId="{3567B1A9-236E-48E3-970B-A766DE801675}">
      <dgm:prSet/>
      <dgm:spPr/>
      <dgm:t>
        <a:bodyPr/>
        <a:lstStyle/>
        <a:p>
          <a:r>
            <a:rPr lang="en-US"/>
            <a:t>Slower salary growth </a:t>
          </a:r>
          <a:endParaRPr lang="en-ZA"/>
        </a:p>
      </dgm:t>
    </dgm:pt>
    <dgm:pt modelId="{B2ADC8E9-8E9E-4357-AF6D-0EEC4DE68A4E}" type="parTrans" cxnId="{2A264BB8-A4D5-4473-A9C4-09BC7FAB4D45}">
      <dgm:prSet/>
      <dgm:spPr/>
      <dgm:t>
        <a:bodyPr/>
        <a:lstStyle/>
        <a:p>
          <a:endParaRPr lang="en-ZA"/>
        </a:p>
      </dgm:t>
    </dgm:pt>
    <dgm:pt modelId="{2B121EF5-AF04-46FA-9935-155765821B56}" type="sibTrans" cxnId="{2A264BB8-A4D5-4473-A9C4-09BC7FAB4D45}">
      <dgm:prSet/>
      <dgm:spPr/>
      <dgm:t>
        <a:bodyPr/>
        <a:lstStyle/>
        <a:p>
          <a:endParaRPr lang="en-ZA"/>
        </a:p>
      </dgm:t>
    </dgm:pt>
    <dgm:pt modelId="{29E07C72-1094-4DED-8518-D8CEDD1D72C3}" type="pres">
      <dgm:prSet presAssocID="{5B90CCD9-F445-483D-B07B-40B85528D52F}" presName="composite" presStyleCnt="0">
        <dgm:presLayoutVars>
          <dgm:chMax val="5"/>
          <dgm:dir/>
          <dgm:animLvl val="ctr"/>
          <dgm:resizeHandles val="exact"/>
        </dgm:presLayoutVars>
      </dgm:prSet>
      <dgm:spPr/>
    </dgm:pt>
    <dgm:pt modelId="{875C0A05-3B5A-4E8A-AFCB-CF574E029B24}" type="pres">
      <dgm:prSet presAssocID="{5B90CCD9-F445-483D-B07B-40B85528D52F}" presName="cycle" presStyleCnt="0"/>
      <dgm:spPr/>
    </dgm:pt>
    <dgm:pt modelId="{229A12B5-246A-407F-B7F9-8A4AB189FF2A}" type="pres">
      <dgm:prSet presAssocID="{5B90CCD9-F445-483D-B07B-40B85528D52F}" presName="centerShape" presStyleCnt="0"/>
      <dgm:spPr/>
    </dgm:pt>
    <dgm:pt modelId="{47051505-4601-4B24-AEFF-144FD33B978D}" type="pres">
      <dgm:prSet presAssocID="{5B90CCD9-F445-483D-B07B-40B85528D52F}" presName="connSite" presStyleLbl="node1" presStyleIdx="0" presStyleCnt="4"/>
      <dgm:spPr/>
    </dgm:pt>
    <dgm:pt modelId="{BADA88DF-BB69-4EBA-87F8-F9F981FED8E5}" type="pres">
      <dgm:prSet presAssocID="{5B90CCD9-F445-483D-B07B-40B85528D52F}"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a:ext>
      </dgm:extLst>
    </dgm:pt>
    <dgm:pt modelId="{910B9F36-181E-42EF-AC6E-1C65BFE81FE4}" type="pres">
      <dgm:prSet presAssocID="{367F26FD-944F-4A63-815F-516C50B56490}" presName="Name25" presStyleLbl="parChTrans1D1" presStyleIdx="0" presStyleCnt="3"/>
      <dgm:spPr/>
    </dgm:pt>
    <dgm:pt modelId="{4B994D3D-FBFE-4C32-ACCF-4A128467D90E}" type="pres">
      <dgm:prSet presAssocID="{DD784212-D4EE-440B-A4F5-061476BE4F7C}" presName="node" presStyleCnt="0"/>
      <dgm:spPr/>
    </dgm:pt>
    <dgm:pt modelId="{586AD922-03A8-48FD-BF48-836C6398F754}" type="pres">
      <dgm:prSet presAssocID="{DD784212-D4EE-440B-A4F5-061476BE4F7C}" presName="parentNode" presStyleLbl="node1" presStyleIdx="1" presStyleCnt="4" custScaleX="104125">
        <dgm:presLayoutVars>
          <dgm:chMax val="1"/>
          <dgm:bulletEnabled val="1"/>
        </dgm:presLayoutVars>
      </dgm:prSet>
      <dgm:spPr/>
    </dgm:pt>
    <dgm:pt modelId="{563EF490-EFE5-458D-BDC7-3D5B96C5ABBD}" type="pres">
      <dgm:prSet presAssocID="{DD784212-D4EE-440B-A4F5-061476BE4F7C}" presName="childNode" presStyleLbl="revTx" presStyleIdx="0" presStyleCnt="3">
        <dgm:presLayoutVars>
          <dgm:bulletEnabled val="1"/>
        </dgm:presLayoutVars>
      </dgm:prSet>
      <dgm:spPr/>
    </dgm:pt>
    <dgm:pt modelId="{19B0C229-4125-4624-89C8-D8430835D5F7}" type="pres">
      <dgm:prSet presAssocID="{48B3C754-CF45-4C95-A607-D4E898B15284}" presName="Name25" presStyleLbl="parChTrans1D1" presStyleIdx="1" presStyleCnt="3"/>
      <dgm:spPr/>
    </dgm:pt>
    <dgm:pt modelId="{D350B81F-923E-4FBE-80F2-8CB47F54CB69}" type="pres">
      <dgm:prSet presAssocID="{57B4E1CB-FD4E-4AAE-BE13-2D7F4FE99C30}" presName="node" presStyleCnt="0"/>
      <dgm:spPr/>
    </dgm:pt>
    <dgm:pt modelId="{7AFE41D3-1087-4083-B35A-51466DD7725A}" type="pres">
      <dgm:prSet presAssocID="{57B4E1CB-FD4E-4AAE-BE13-2D7F4FE99C30}" presName="parentNode" presStyleLbl="node1" presStyleIdx="2" presStyleCnt="4">
        <dgm:presLayoutVars>
          <dgm:chMax val="1"/>
          <dgm:bulletEnabled val="1"/>
        </dgm:presLayoutVars>
      </dgm:prSet>
      <dgm:spPr/>
    </dgm:pt>
    <dgm:pt modelId="{FE7BE149-0740-44E2-A067-21AA620ABAD5}" type="pres">
      <dgm:prSet presAssocID="{57B4E1CB-FD4E-4AAE-BE13-2D7F4FE99C30}" presName="childNode" presStyleLbl="revTx" presStyleIdx="1" presStyleCnt="3">
        <dgm:presLayoutVars>
          <dgm:bulletEnabled val="1"/>
        </dgm:presLayoutVars>
      </dgm:prSet>
      <dgm:spPr/>
    </dgm:pt>
    <dgm:pt modelId="{88818C0F-6D77-47FC-AD4F-D4BFF045ECF8}" type="pres">
      <dgm:prSet presAssocID="{43011CC9-55F4-4197-BFA1-394C36216F27}" presName="Name25" presStyleLbl="parChTrans1D1" presStyleIdx="2" presStyleCnt="3"/>
      <dgm:spPr/>
    </dgm:pt>
    <dgm:pt modelId="{A60018AF-2D99-42CF-968F-1572F2210BAA}" type="pres">
      <dgm:prSet presAssocID="{C2B30B84-99AA-4ADA-B0BC-B461CEF1E934}" presName="node" presStyleCnt="0"/>
      <dgm:spPr/>
    </dgm:pt>
    <dgm:pt modelId="{A6D53D33-0E82-45C0-9104-BF544D0C6696}" type="pres">
      <dgm:prSet presAssocID="{C2B30B84-99AA-4ADA-B0BC-B461CEF1E934}" presName="parentNode" presStyleLbl="node1" presStyleIdx="3" presStyleCnt="4">
        <dgm:presLayoutVars>
          <dgm:chMax val="1"/>
          <dgm:bulletEnabled val="1"/>
        </dgm:presLayoutVars>
      </dgm:prSet>
      <dgm:spPr/>
    </dgm:pt>
    <dgm:pt modelId="{E2A5CB4C-4EA2-499F-9E1F-EC862C2C9629}" type="pres">
      <dgm:prSet presAssocID="{C2B30B84-99AA-4ADA-B0BC-B461CEF1E934}" presName="childNode" presStyleLbl="revTx" presStyleIdx="2" presStyleCnt="3">
        <dgm:presLayoutVars>
          <dgm:bulletEnabled val="1"/>
        </dgm:presLayoutVars>
      </dgm:prSet>
      <dgm:spPr/>
    </dgm:pt>
  </dgm:ptLst>
  <dgm:cxnLst>
    <dgm:cxn modelId="{A47ED30B-F4A6-4FCB-AAC3-3CE9ABCED0C3}" type="presOf" srcId="{F2CB4358-6F08-4803-9336-38FFFF87398F}" destId="{563EF490-EFE5-458D-BDC7-3D5B96C5ABBD}" srcOrd="0" destOrd="3" presId="urn:microsoft.com/office/officeart/2005/8/layout/radial2"/>
    <dgm:cxn modelId="{9BF15F0F-9BE0-40C3-BF52-48F6ECD8DDCC}" type="presOf" srcId="{367F26FD-944F-4A63-815F-516C50B56490}" destId="{910B9F36-181E-42EF-AC6E-1C65BFE81FE4}" srcOrd="0" destOrd="0" presId="urn:microsoft.com/office/officeart/2005/8/layout/radial2"/>
    <dgm:cxn modelId="{982E5618-54B8-4B5B-B8AB-6139C4EFCDB3}" srcId="{C2B30B84-99AA-4ADA-B0BC-B461CEF1E934}" destId="{CCAD3750-9A6C-4121-91E6-8849C8AE9273}" srcOrd="0" destOrd="0" parTransId="{5F46E32D-DD9C-4BF4-9AEB-C11F16582E0C}" sibTransId="{57FD267C-ED78-4D7A-A1E4-4301258EC25F}"/>
    <dgm:cxn modelId="{3E3F001E-4011-4361-B6E0-3CC38B31D12C}" type="presOf" srcId="{5B90CCD9-F445-483D-B07B-40B85528D52F}" destId="{29E07C72-1094-4DED-8518-D8CEDD1D72C3}" srcOrd="0" destOrd="0" presId="urn:microsoft.com/office/officeart/2005/8/layout/radial2"/>
    <dgm:cxn modelId="{3233DE20-9414-47D1-9686-0188C0C62DC4}" type="presOf" srcId="{3567B1A9-236E-48E3-970B-A766DE801675}" destId="{E2A5CB4C-4EA2-499F-9E1F-EC862C2C9629}" srcOrd="0" destOrd="2" presId="urn:microsoft.com/office/officeart/2005/8/layout/radial2"/>
    <dgm:cxn modelId="{DB242B26-DB15-492E-B5B8-39AB9719424C}" type="presOf" srcId="{D346EA2A-1086-40D3-893F-8F9C56117A68}" destId="{563EF490-EFE5-458D-BDC7-3D5B96C5ABBD}" srcOrd="0" destOrd="0" presId="urn:microsoft.com/office/officeart/2005/8/layout/radial2"/>
    <dgm:cxn modelId="{1C3B9829-4ED0-4863-B465-F81000135626}" srcId="{699F0C73-053C-4A87-A0B0-18703EBECC05}" destId="{18BEA264-6811-4C0F-807B-8D8FFA90B6DE}" srcOrd="0" destOrd="0" parTransId="{6726CFC8-6647-4576-8EB7-D7601BA321FC}" sibTransId="{BE27B783-ADD8-4C4B-A116-D57C34B1DB34}"/>
    <dgm:cxn modelId="{78C1152F-8763-446C-A1E9-07FDDC816418}" type="presOf" srcId="{DD784212-D4EE-440B-A4F5-061476BE4F7C}" destId="{586AD922-03A8-48FD-BF48-836C6398F754}" srcOrd="0" destOrd="0" presId="urn:microsoft.com/office/officeart/2005/8/layout/radial2"/>
    <dgm:cxn modelId="{36F4413A-011C-464C-BFCA-44CC702A3B24}" type="presOf" srcId="{C2B30B84-99AA-4ADA-B0BC-B461CEF1E934}" destId="{A6D53D33-0E82-45C0-9104-BF544D0C6696}" srcOrd="0" destOrd="0" presId="urn:microsoft.com/office/officeart/2005/8/layout/radial2"/>
    <dgm:cxn modelId="{C483FD48-2044-4ECC-B208-C8E6BB30A563}" srcId="{5B90CCD9-F445-483D-B07B-40B85528D52F}" destId="{57B4E1CB-FD4E-4AAE-BE13-2D7F4FE99C30}" srcOrd="1" destOrd="0" parTransId="{48B3C754-CF45-4C95-A607-D4E898B15284}" sibTransId="{4BFA20F2-04BA-4D60-A9C4-79F9B50F4850}"/>
    <dgm:cxn modelId="{937EAF6E-75A5-40C3-A83B-376E77A3387B}" srcId="{57B4E1CB-FD4E-4AAE-BE13-2D7F4FE99C30}" destId="{BAE462E0-FCDE-4218-8D55-2887272CD9C5}" srcOrd="0" destOrd="0" parTransId="{3952C317-9853-4AC5-8B9C-535D09816AC8}" sibTransId="{1099BBEE-AB23-4E51-B565-44137DE9BA74}"/>
    <dgm:cxn modelId="{AC3AA777-EE81-4DA7-889F-16910FD3A281}" type="presOf" srcId="{CCAD3750-9A6C-4121-91E6-8849C8AE9273}" destId="{E2A5CB4C-4EA2-499F-9E1F-EC862C2C9629}" srcOrd="0" destOrd="0" presId="urn:microsoft.com/office/officeart/2005/8/layout/radial2"/>
    <dgm:cxn modelId="{1BCD9681-5E33-4917-9C98-363F6298743B}" type="presOf" srcId="{BAE462E0-FCDE-4218-8D55-2887272CD9C5}" destId="{FE7BE149-0740-44E2-A067-21AA620ABAD5}" srcOrd="0" destOrd="0" presId="urn:microsoft.com/office/officeart/2005/8/layout/radial2"/>
    <dgm:cxn modelId="{F162E994-7B5E-4F09-8148-8E4C9C9366FF}" srcId="{DD784212-D4EE-440B-A4F5-061476BE4F7C}" destId="{699F0C73-053C-4A87-A0B0-18703EBECC05}" srcOrd="1" destOrd="0" parTransId="{B8828ED8-C8EC-44EA-81FF-E0F1E100DA97}" sibTransId="{E100C6C0-11D5-4F42-99AC-05F5F84DAA7C}"/>
    <dgm:cxn modelId="{ACCC8098-001F-4801-AF67-A360FE5A666A}" srcId="{57B4E1CB-FD4E-4AAE-BE13-2D7F4FE99C30}" destId="{8ED1D08F-9C0A-4FBC-8247-8D94861F2729}" srcOrd="1" destOrd="0" parTransId="{20F19695-D04F-4650-8D02-A6FC675668A1}" sibTransId="{54F50F61-8E51-4E0C-89A0-7685761D8DEC}"/>
    <dgm:cxn modelId="{FA6B7E9D-D739-4E51-A71B-32608FB96EB4}" srcId="{5B90CCD9-F445-483D-B07B-40B85528D52F}" destId="{DD784212-D4EE-440B-A4F5-061476BE4F7C}" srcOrd="0" destOrd="0" parTransId="{367F26FD-944F-4A63-815F-516C50B56490}" sibTransId="{43976CB2-4034-4ABA-80CE-C8CFE2F1F5D9}"/>
    <dgm:cxn modelId="{7E4A28A6-7E6C-474B-B8AC-77782C7607C4}" type="presOf" srcId="{57B4E1CB-FD4E-4AAE-BE13-2D7F4FE99C30}" destId="{7AFE41D3-1087-4083-B35A-51466DD7725A}" srcOrd="0" destOrd="0" presId="urn:microsoft.com/office/officeart/2005/8/layout/radial2"/>
    <dgm:cxn modelId="{19346EA9-90BD-43C1-871A-1F2454B1EEC3}" type="presOf" srcId="{DCD2F6A3-CAA5-45C6-84CB-1C2759815C06}" destId="{E2A5CB4C-4EA2-499F-9E1F-EC862C2C9629}" srcOrd="0" destOrd="1" presId="urn:microsoft.com/office/officeart/2005/8/layout/radial2"/>
    <dgm:cxn modelId="{5FC7B7B3-0E29-47CC-9125-8903E27FCF4F}" type="presOf" srcId="{48B3C754-CF45-4C95-A607-D4E898B15284}" destId="{19B0C229-4125-4624-89C8-D8430835D5F7}" srcOrd="0" destOrd="0" presId="urn:microsoft.com/office/officeart/2005/8/layout/radial2"/>
    <dgm:cxn modelId="{2A264BB8-A4D5-4473-A9C4-09BC7FAB4D45}" srcId="{C2B30B84-99AA-4ADA-B0BC-B461CEF1E934}" destId="{3567B1A9-236E-48E3-970B-A766DE801675}" srcOrd="2" destOrd="0" parTransId="{B2ADC8E9-8E9E-4357-AF6D-0EEC4DE68A4E}" sibTransId="{2B121EF5-AF04-46FA-9935-155765821B56}"/>
    <dgm:cxn modelId="{798503B9-DDA7-4717-8730-7CB4EBA27BAD}" type="presOf" srcId="{18BEA264-6811-4C0F-807B-8D8FFA90B6DE}" destId="{563EF490-EFE5-458D-BDC7-3D5B96C5ABBD}" srcOrd="0" destOrd="2" presId="urn:microsoft.com/office/officeart/2005/8/layout/radial2"/>
    <dgm:cxn modelId="{88FCD7BC-5492-4BFD-B78E-E639AD79EE2A}" srcId="{C2B30B84-99AA-4ADA-B0BC-B461CEF1E934}" destId="{DCD2F6A3-CAA5-45C6-84CB-1C2759815C06}" srcOrd="1" destOrd="0" parTransId="{C02DC4E7-1E9A-41AD-BFA7-F654973AAD3D}" sibTransId="{0E8F4BEF-FA77-4892-ACC7-4CCEEEBBD742}"/>
    <dgm:cxn modelId="{0E6E25C1-C651-435F-8765-CF2A8FAE84B0}" type="presOf" srcId="{699F0C73-053C-4A87-A0B0-18703EBECC05}" destId="{563EF490-EFE5-458D-BDC7-3D5B96C5ABBD}" srcOrd="0" destOrd="1" presId="urn:microsoft.com/office/officeart/2005/8/layout/radial2"/>
    <dgm:cxn modelId="{B097B8C8-0EE9-4B04-981E-55B4C2E38A93}" srcId="{699F0C73-053C-4A87-A0B0-18703EBECC05}" destId="{F2CB4358-6F08-4803-9336-38FFFF87398F}" srcOrd="1" destOrd="0" parTransId="{9B052225-7771-4B1A-BF56-DF360004CA70}" sibTransId="{C70F81B5-2D97-47EE-BA6F-72DFFA3BB297}"/>
    <dgm:cxn modelId="{A17692D1-5E44-4080-89C1-3DE9A42A79B6}" srcId="{DD784212-D4EE-440B-A4F5-061476BE4F7C}" destId="{D346EA2A-1086-40D3-893F-8F9C56117A68}" srcOrd="0" destOrd="0" parTransId="{FD3BB365-F7DF-41B5-86AD-A6BA4B351359}" sibTransId="{9D9C2C54-BF29-407B-8097-07077E7DAFE0}"/>
    <dgm:cxn modelId="{BC797BF6-BFDC-4768-81FF-81EE1AA21140}" srcId="{5B90CCD9-F445-483D-B07B-40B85528D52F}" destId="{C2B30B84-99AA-4ADA-B0BC-B461CEF1E934}" srcOrd="2" destOrd="0" parTransId="{43011CC9-55F4-4197-BFA1-394C36216F27}" sibTransId="{B1520E7D-B8C5-4D8B-A228-BAABCCAE5879}"/>
    <dgm:cxn modelId="{5A26D5F9-D9A0-4832-A3FF-70161EE23AD4}" type="presOf" srcId="{8ED1D08F-9C0A-4FBC-8247-8D94861F2729}" destId="{FE7BE149-0740-44E2-A067-21AA620ABAD5}" srcOrd="0" destOrd="1" presId="urn:microsoft.com/office/officeart/2005/8/layout/radial2"/>
    <dgm:cxn modelId="{4E41D9FC-4C45-4511-B7BC-87EDF542AD69}" type="presOf" srcId="{43011CC9-55F4-4197-BFA1-394C36216F27}" destId="{88818C0F-6D77-47FC-AD4F-D4BFF045ECF8}" srcOrd="0" destOrd="0" presId="urn:microsoft.com/office/officeart/2005/8/layout/radial2"/>
    <dgm:cxn modelId="{AA37435E-0E19-4A4C-90C1-D40E5BF8B607}" type="presParOf" srcId="{29E07C72-1094-4DED-8518-D8CEDD1D72C3}" destId="{875C0A05-3B5A-4E8A-AFCB-CF574E029B24}" srcOrd="0" destOrd="0" presId="urn:microsoft.com/office/officeart/2005/8/layout/radial2"/>
    <dgm:cxn modelId="{9FC60FAA-EA70-48B8-B437-2DF274FF3AA2}" type="presParOf" srcId="{875C0A05-3B5A-4E8A-AFCB-CF574E029B24}" destId="{229A12B5-246A-407F-B7F9-8A4AB189FF2A}" srcOrd="0" destOrd="0" presId="urn:microsoft.com/office/officeart/2005/8/layout/radial2"/>
    <dgm:cxn modelId="{0F3A683B-EE90-46DE-9C02-A6A0160291E0}" type="presParOf" srcId="{229A12B5-246A-407F-B7F9-8A4AB189FF2A}" destId="{47051505-4601-4B24-AEFF-144FD33B978D}" srcOrd="0" destOrd="0" presId="urn:microsoft.com/office/officeart/2005/8/layout/radial2"/>
    <dgm:cxn modelId="{539CA67C-8365-41E9-A6A7-49A6582847F4}" type="presParOf" srcId="{229A12B5-246A-407F-B7F9-8A4AB189FF2A}" destId="{BADA88DF-BB69-4EBA-87F8-F9F981FED8E5}" srcOrd="1" destOrd="0" presId="urn:microsoft.com/office/officeart/2005/8/layout/radial2"/>
    <dgm:cxn modelId="{78BDFB1C-E989-4B2F-B8DF-6D3C38A47685}" type="presParOf" srcId="{875C0A05-3B5A-4E8A-AFCB-CF574E029B24}" destId="{910B9F36-181E-42EF-AC6E-1C65BFE81FE4}" srcOrd="1" destOrd="0" presId="urn:microsoft.com/office/officeart/2005/8/layout/radial2"/>
    <dgm:cxn modelId="{60D4CDFE-2DBA-4766-B011-CBD46ABCFD6A}" type="presParOf" srcId="{875C0A05-3B5A-4E8A-AFCB-CF574E029B24}" destId="{4B994D3D-FBFE-4C32-ACCF-4A128467D90E}" srcOrd="2" destOrd="0" presId="urn:microsoft.com/office/officeart/2005/8/layout/radial2"/>
    <dgm:cxn modelId="{9D226015-E921-4AF7-9776-570EB5BEA231}" type="presParOf" srcId="{4B994D3D-FBFE-4C32-ACCF-4A128467D90E}" destId="{586AD922-03A8-48FD-BF48-836C6398F754}" srcOrd="0" destOrd="0" presId="urn:microsoft.com/office/officeart/2005/8/layout/radial2"/>
    <dgm:cxn modelId="{2456E8B4-4597-42A3-8BA1-94646ADC4FC9}" type="presParOf" srcId="{4B994D3D-FBFE-4C32-ACCF-4A128467D90E}" destId="{563EF490-EFE5-458D-BDC7-3D5B96C5ABBD}" srcOrd="1" destOrd="0" presId="urn:microsoft.com/office/officeart/2005/8/layout/radial2"/>
    <dgm:cxn modelId="{148B568B-7C01-4D91-B050-186144BA826D}" type="presParOf" srcId="{875C0A05-3B5A-4E8A-AFCB-CF574E029B24}" destId="{19B0C229-4125-4624-89C8-D8430835D5F7}" srcOrd="3" destOrd="0" presId="urn:microsoft.com/office/officeart/2005/8/layout/radial2"/>
    <dgm:cxn modelId="{9DDA263A-8158-4677-90F8-0F1396BC2683}" type="presParOf" srcId="{875C0A05-3B5A-4E8A-AFCB-CF574E029B24}" destId="{D350B81F-923E-4FBE-80F2-8CB47F54CB69}" srcOrd="4" destOrd="0" presId="urn:microsoft.com/office/officeart/2005/8/layout/radial2"/>
    <dgm:cxn modelId="{D022AE5A-25B4-45E3-86FA-4AFB9CB5D92A}" type="presParOf" srcId="{D350B81F-923E-4FBE-80F2-8CB47F54CB69}" destId="{7AFE41D3-1087-4083-B35A-51466DD7725A}" srcOrd="0" destOrd="0" presId="urn:microsoft.com/office/officeart/2005/8/layout/radial2"/>
    <dgm:cxn modelId="{0FBE19AD-AEBE-4412-836F-8839C5448274}" type="presParOf" srcId="{D350B81F-923E-4FBE-80F2-8CB47F54CB69}" destId="{FE7BE149-0740-44E2-A067-21AA620ABAD5}" srcOrd="1" destOrd="0" presId="urn:microsoft.com/office/officeart/2005/8/layout/radial2"/>
    <dgm:cxn modelId="{0BE3C4D8-A92E-45FD-AD2B-F81FFBA210CA}" type="presParOf" srcId="{875C0A05-3B5A-4E8A-AFCB-CF574E029B24}" destId="{88818C0F-6D77-47FC-AD4F-D4BFF045ECF8}" srcOrd="5" destOrd="0" presId="urn:microsoft.com/office/officeart/2005/8/layout/radial2"/>
    <dgm:cxn modelId="{C3158607-90AA-4279-B531-ABBCABE1F41E}" type="presParOf" srcId="{875C0A05-3B5A-4E8A-AFCB-CF574E029B24}" destId="{A60018AF-2D99-42CF-968F-1572F2210BAA}" srcOrd="6" destOrd="0" presId="urn:microsoft.com/office/officeart/2005/8/layout/radial2"/>
    <dgm:cxn modelId="{982D994A-D629-45ED-82F7-F5E1B85D4824}" type="presParOf" srcId="{A60018AF-2D99-42CF-968F-1572F2210BAA}" destId="{A6D53D33-0E82-45C0-9104-BF544D0C6696}" srcOrd="0" destOrd="0" presId="urn:microsoft.com/office/officeart/2005/8/layout/radial2"/>
    <dgm:cxn modelId="{556B5796-FA8F-4444-AB02-3E78D8D2B416}" type="presParOf" srcId="{A60018AF-2D99-42CF-968F-1572F2210BAA}" destId="{E2A5CB4C-4EA2-499F-9E1F-EC862C2C962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50291-583A-4C9A-BEEF-35B7906B422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ZA"/>
        </a:p>
      </dgm:t>
    </dgm:pt>
    <dgm:pt modelId="{F74FF090-604F-4B5B-A4EA-A9916D54D12D}">
      <dgm:prSet phldrT="[Text]" custT="1"/>
      <dgm:spPr>
        <a:solidFill>
          <a:schemeClr val="accent2">
            <a:lumMod val="40000"/>
            <a:lumOff val="60000"/>
          </a:schemeClr>
        </a:solidFill>
      </dgm:spPr>
      <dgm:t>
        <a:bodyPr/>
        <a:lstStyle/>
        <a:p>
          <a:pPr algn="ctr"/>
          <a:endParaRPr lang="en-ZA" sz="2000" dirty="0">
            <a:solidFill>
              <a:schemeClr val="tx1"/>
            </a:solidFill>
            <a:latin typeface="Arial" panose="020B0604020202020204" pitchFamily="34" charset="0"/>
            <a:cs typeface="Arial" panose="020B0604020202020204" pitchFamily="34" charset="0"/>
          </a:endParaRPr>
        </a:p>
        <a:p>
          <a:pPr algn="ctr"/>
          <a:r>
            <a:rPr lang="en-ZA" sz="2000" dirty="0">
              <a:solidFill>
                <a:schemeClr val="tx1"/>
              </a:solidFill>
              <a:latin typeface="Arial" panose="020B0604020202020204" pitchFamily="34" charset="0"/>
              <a:cs typeface="Arial" panose="020B0604020202020204" pitchFamily="34" charset="0"/>
            </a:rPr>
            <a:t>Personal  </a:t>
          </a:r>
        </a:p>
        <a:p>
          <a:pPr algn="ctr"/>
          <a:endParaRPr lang="en-ZA" sz="2000" b="1" dirty="0">
            <a:solidFill>
              <a:schemeClr val="tx1"/>
            </a:solidFill>
            <a:latin typeface="Arial" panose="020B0604020202020204" pitchFamily="34" charset="0"/>
            <a:cs typeface="Arial" panose="020B0604020202020204" pitchFamily="34" charset="0"/>
          </a:endParaRPr>
        </a:p>
        <a:p>
          <a:pPr algn="ctr"/>
          <a:r>
            <a:rPr lang="en-ZA" sz="1600" b="1" dirty="0">
              <a:solidFill>
                <a:schemeClr val="tx1"/>
              </a:solidFill>
              <a:latin typeface="Arial" panose="020B0604020202020204" pitchFamily="34" charset="0"/>
              <a:cs typeface="Arial" panose="020B0604020202020204" pitchFamily="34" charset="0"/>
            </a:rPr>
            <a:t>16 million</a:t>
          </a:r>
        </a:p>
        <a:p>
          <a:pPr algn="ctr"/>
          <a:r>
            <a:rPr lang="en-ZA" sz="1600" b="1" dirty="0">
              <a:solidFill>
                <a:schemeClr val="tx1"/>
              </a:solidFill>
              <a:latin typeface="Arial" panose="020B0604020202020204" pitchFamily="34" charset="0"/>
              <a:cs typeface="Arial" panose="020B0604020202020204" pitchFamily="34" charset="0"/>
            </a:rPr>
            <a:t>records per year </a:t>
          </a:r>
          <a:r>
            <a:rPr lang="en-ZA" sz="1600" dirty="0">
              <a:solidFill>
                <a:schemeClr val="tx1"/>
              </a:solidFill>
              <a:latin typeface="Arial" panose="020B0604020202020204" pitchFamily="34" charset="0"/>
              <a:cs typeface="Arial" panose="020B0604020202020204" pitchFamily="34" charset="0"/>
            </a:rPr>
            <a:t>	</a:t>
          </a:r>
        </a:p>
      </dgm:t>
    </dgm:pt>
    <dgm:pt modelId="{0146BF83-1323-449E-8366-C61664629402}" type="parTrans" cxnId="{FCEE8FEF-DF71-43B7-A83D-28A53E0E0C93}">
      <dgm:prSet/>
      <dgm:spPr/>
      <dgm:t>
        <a:bodyPr/>
        <a:lstStyle/>
        <a:p>
          <a:endParaRPr lang="en-ZA">
            <a:latin typeface="Arial" panose="020B0604020202020204" pitchFamily="34" charset="0"/>
            <a:cs typeface="Arial" panose="020B0604020202020204" pitchFamily="34" charset="0"/>
          </a:endParaRPr>
        </a:p>
      </dgm:t>
    </dgm:pt>
    <dgm:pt modelId="{DCF76172-638A-427B-A5F5-806F01D7D636}" type="sibTrans" cxnId="{FCEE8FEF-DF71-43B7-A83D-28A53E0E0C93}">
      <dgm:prSet/>
      <dgm:spPr/>
      <dgm:t>
        <a:bodyPr/>
        <a:lstStyle/>
        <a:p>
          <a:endParaRPr lang="en-ZA">
            <a:latin typeface="Arial" panose="020B0604020202020204" pitchFamily="34" charset="0"/>
            <a:cs typeface="Arial" panose="020B0604020202020204" pitchFamily="34" charset="0"/>
          </a:endParaRPr>
        </a:p>
      </dgm:t>
    </dgm:pt>
    <dgm:pt modelId="{9CE1377D-1231-432F-87F9-868BC9AF5F51}">
      <dgm:prSet custT="1"/>
      <dgm:spPr>
        <a:solidFill>
          <a:schemeClr val="accent2">
            <a:lumMod val="40000"/>
            <a:lumOff val="60000"/>
          </a:schemeClr>
        </a:solidFill>
      </dgm:spPr>
      <dgm:t>
        <a:bodyPr/>
        <a:lstStyle/>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Salaries, allowances</a:t>
          </a:r>
        </a:p>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 </a:t>
          </a:r>
          <a:r>
            <a:rPr lang="en-ZA" sz="1600" b="1" dirty="0">
              <a:solidFill>
                <a:schemeClr val="tx1"/>
              </a:solidFill>
              <a:latin typeface="Arial" panose="020B0604020202020204" pitchFamily="34" charset="0"/>
              <a:cs typeface="Arial" panose="020B0604020202020204" pitchFamily="34" charset="0"/>
            </a:rPr>
            <a:t>105 million records per year</a:t>
          </a:r>
          <a:r>
            <a:rPr lang="en-ZA" sz="1600" dirty="0">
              <a:latin typeface="Arial" panose="020B0604020202020204" pitchFamily="34" charset="0"/>
              <a:cs typeface="Arial" panose="020B0604020202020204" pitchFamily="34" charset="0"/>
            </a:rPr>
            <a:t>	</a:t>
          </a:r>
        </a:p>
      </dgm:t>
    </dgm:pt>
    <dgm:pt modelId="{4A4224D3-9BC3-4B41-9ED9-C406F2347857}" type="parTrans" cxnId="{0F84FF07-5A59-476A-9323-5D54BB3C0D68}">
      <dgm:prSet/>
      <dgm:spPr/>
      <dgm:t>
        <a:bodyPr/>
        <a:lstStyle/>
        <a:p>
          <a:endParaRPr lang="en-ZA">
            <a:latin typeface="Arial" panose="020B0604020202020204" pitchFamily="34" charset="0"/>
            <a:cs typeface="Arial" panose="020B0604020202020204" pitchFamily="34" charset="0"/>
          </a:endParaRPr>
        </a:p>
      </dgm:t>
    </dgm:pt>
    <dgm:pt modelId="{1D3D8D90-852A-4943-8A51-E503447DF271}" type="sibTrans" cxnId="{0F84FF07-5A59-476A-9323-5D54BB3C0D68}">
      <dgm:prSet/>
      <dgm:spPr/>
      <dgm:t>
        <a:bodyPr/>
        <a:lstStyle/>
        <a:p>
          <a:endParaRPr lang="en-ZA">
            <a:latin typeface="Arial" panose="020B0604020202020204" pitchFamily="34" charset="0"/>
            <a:cs typeface="Arial" panose="020B0604020202020204" pitchFamily="34" charset="0"/>
          </a:endParaRPr>
        </a:p>
      </dgm:t>
    </dgm:pt>
    <dgm:pt modelId="{597D7C88-B4E2-4C7A-A75F-F44586222F86}">
      <dgm:prSet custT="1"/>
      <dgm:spPr>
        <a:solidFill>
          <a:schemeClr val="accent2">
            <a:lumMod val="40000"/>
            <a:lumOff val="60000"/>
          </a:schemeClr>
        </a:solidFill>
      </dgm:spPr>
      <dgm:t>
        <a:bodyPr/>
        <a:lstStyle/>
        <a:p>
          <a:endParaRPr lang="en-ZA" sz="2000" dirty="0">
            <a:solidFill>
              <a:schemeClr val="tx1"/>
            </a:solidFill>
            <a:latin typeface="Arial" panose="020B0604020202020204" pitchFamily="34" charset="0"/>
            <a:cs typeface="Arial" panose="020B0604020202020204" pitchFamily="34" charset="0"/>
          </a:endParaRPr>
        </a:p>
        <a:p>
          <a:r>
            <a:rPr lang="en-ZA" sz="2000" dirty="0">
              <a:solidFill>
                <a:schemeClr val="tx1"/>
              </a:solidFill>
              <a:latin typeface="Arial" panose="020B0604020202020204" pitchFamily="34" charset="0"/>
              <a:cs typeface="Arial" panose="020B0604020202020204" pitchFamily="34" charset="0"/>
            </a:rPr>
            <a:t>Promotions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700 000 records per year</a:t>
          </a:r>
        </a:p>
        <a:p>
          <a:pPr rtl="0"/>
          <a:r>
            <a:rPr lang="en-ZA" sz="1700" dirty="0">
              <a:solidFill>
                <a:schemeClr val="tx1"/>
              </a:solidFill>
              <a:latin typeface="Arial" panose="020B0604020202020204" pitchFamily="34" charset="0"/>
              <a:cs typeface="Arial" panose="020B0604020202020204" pitchFamily="34" charset="0"/>
            </a:rPr>
            <a:t>	</a:t>
          </a:r>
        </a:p>
      </dgm:t>
    </dgm:pt>
    <dgm:pt modelId="{E6C17634-554D-472A-A7C4-A7598E656053}" type="parTrans" cxnId="{116FBCC8-3932-4723-BCD8-E87127555A4D}">
      <dgm:prSet/>
      <dgm:spPr/>
      <dgm:t>
        <a:bodyPr/>
        <a:lstStyle/>
        <a:p>
          <a:endParaRPr lang="en-ZA">
            <a:latin typeface="Arial" panose="020B0604020202020204" pitchFamily="34" charset="0"/>
            <a:cs typeface="Arial" panose="020B0604020202020204" pitchFamily="34" charset="0"/>
          </a:endParaRPr>
        </a:p>
      </dgm:t>
    </dgm:pt>
    <dgm:pt modelId="{AF817E03-6A19-4319-94EB-58E393EE3A95}" type="sibTrans" cxnId="{116FBCC8-3932-4723-BCD8-E87127555A4D}">
      <dgm:prSet/>
      <dgm:spPr/>
      <dgm:t>
        <a:bodyPr/>
        <a:lstStyle/>
        <a:p>
          <a:endParaRPr lang="en-ZA">
            <a:latin typeface="Arial" panose="020B0604020202020204" pitchFamily="34" charset="0"/>
            <a:cs typeface="Arial" panose="020B0604020202020204" pitchFamily="34" charset="0"/>
          </a:endParaRPr>
        </a:p>
      </dgm:t>
    </dgm:pt>
    <dgm:pt modelId="{5A71B0D7-AE38-4C59-A72C-8E1B694904CA}">
      <dgm:prSet custT="1"/>
      <dgm:spPr>
        <a:solidFill>
          <a:schemeClr val="accent2">
            <a:lumMod val="40000"/>
            <a:lumOff val="60000"/>
          </a:schemeClr>
        </a:solidFill>
      </dgm:spPr>
      <dgm:t>
        <a:bodyPr/>
        <a:lstStyle/>
        <a:p>
          <a:r>
            <a:rPr lang="en-ZA" sz="2000" dirty="0">
              <a:solidFill>
                <a:schemeClr val="tx1"/>
              </a:solidFill>
              <a:latin typeface="Arial" panose="020B0604020202020204" pitchFamily="34" charset="0"/>
              <a:cs typeface="Arial" panose="020B0604020202020204" pitchFamily="34" charset="0"/>
            </a:rPr>
            <a:t>Appointments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105 000 records per year</a:t>
          </a:r>
        </a:p>
      </dgm:t>
    </dgm:pt>
    <dgm:pt modelId="{9A28D022-7035-475A-BC2B-691746AEDA7B}" type="parTrans" cxnId="{0853E5FE-6243-4D73-99B5-F2F686EFE86F}">
      <dgm:prSet/>
      <dgm:spPr/>
      <dgm:t>
        <a:bodyPr/>
        <a:lstStyle/>
        <a:p>
          <a:endParaRPr lang="en-ZA">
            <a:latin typeface="Arial" panose="020B0604020202020204" pitchFamily="34" charset="0"/>
            <a:cs typeface="Arial" panose="020B0604020202020204" pitchFamily="34" charset="0"/>
          </a:endParaRPr>
        </a:p>
      </dgm:t>
    </dgm:pt>
    <dgm:pt modelId="{5C1177FE-BC79-41F7-B6CC-E6F329DD5293}" type="sibTrans" cxnId="{0853E5FE-6243-4D73-99B5-F2F686EFE86F}">
      <dgm:prSet/>
      <dgm:spPr/>
      <dgm:t>
        <a:bodyPr/>
        <a:lstStyle/>
        <a:p>
          <a:endParaRPr lang="en-ZA">
            <a:latin typeface="Arial" panose="020B0604020202020204" pitchFamily="34" charset="0"/>
            <a:cs typeface="Arial" panose="020B0604020202020204" pitchFamily="34" charset="0"/>
          </a:endParaRPr>
        </a:p>
      </dgm:t>
    </dgm:pt>
    <dgm:pt modelId="{5C832A77-5D42-4C69-BA20-C9B582590431}">
      <dgm:prSet custT="1"/>
      <dgm:spPr>
        <a:solidFill>
          <a:schemeClr val="accent2">
            <a:lumMod val="40000"/>
            <a:lumOff val="60000"/>
          </a:schemeClr>
        </a:solidFill>
        <a:ln>
          <a:solidFill>
            <a:schemeClr val="accent2">
              <a:lumMod val="40000"/>
              <a:lumOff val="60000"/>
            </a:schemeClr>
          </a:solidFill>
        </a:ln>
      </dgm:spPr>
      <dgm:t>
        <a:bodyPr/>
        <a:lstStyle/>
        <a:p>
          <a:r>
            <a:rPr lang="en-ZA" sz="2000" dirty="0">
              <a:solidFill>
                <a:schemeClr val="tx1"/>
              </a:solidFill>
              <a:latin typeface="Arial" panose="020B0604020202020204" pitchFamily="34" charset="0"/>
              <a:cs typeface="Arial" panose="020B0604020202020204" pitchFamily="34" charset="0"/>
            </a:rPr>
            <a:t>Terminations</a:t>
          </a:r>
        </a:p>
        <a:p>
          <a:endParaRPr lang="en-ZA" sz="2000" b="1" i="0" u="none" dirty="0">
            <a:solidFill>
              <a:schemeClr val="tx1"/>
            </a:solidFill>
            <a:latin typeface="Arial" panose="020B0604020202020204" pitchFamily="34" charset="0"/>
            <a:cs typeface="Arial" panose="020B0604020202020204" pitchFamily="34" charset="0"/>
          </a:endParaRPr>
        </a:p>
        <a:p>
          <a:r>
            <a:rPr lang="en-ZA" sz="1600" b="1" i="0" u="none" dirty="0">
              <a:solidFill>
                <a:schemeClr val="tx1"/>
              </a:solidFill>
              <a:latin typeface="Arial" panose="020B0604020202020204" pitchFamily="34" charset="0"/>
              <a:cs typeface="Arial" panose="020B0604020202020204" pitchFamily="34" charset="0"/>
            </a:rPr>
            <a:t>122 000 records per year</a:t>
          </a:r>
          <a:endParaRPr lang="en-ZA" sz="1600" dirty="0">
            <a:solidFill>
              <a:schemeClr val="tx1"/>
            </a:solidFill>
            <a:latin typeface="Arial" panose="020B0604020202020204" pitchFamily="34" charset="0"/>
            <a:cs typeface="Arial" panose="020B0604020202020204" pitchFamily="34" charset="0"/>
          </a:endParaRPr>
        </a:p>
      </dgm:t>
    </dgm:pt>
    <dgm:pt modelId="{5667C038-01B8-47FA-BBE3-FB15A24D54E5}" type="parTrans" cxnId="{A588F994-C499-41A9-A164-CEEB0124D5A4}">
      <dgm:prSet/>
      <dgm:spPr/>
      <dgm:t>
        <a:bodyPr/>
        <a:lstStyle/>
        <a:p>
          <a:endParaRPr lang="en-ZA">
            <a:latin typeface="Arial" panose="020B0604020202020204" pitchFamily="34" charset="0"/>
            <a:cs typeface="Arial" panose="020B0604020202020204" pitchFamily="34" charset="0"/>
          </a:endParaRPr>
        </a:p>
      </dgm:t>
    </dgm:pt>
    <dgm:pt modelId="{595E67FA-E921-42C8-B6EB-E769F1EC2C2B}" type="sibTrans" cxnId="{A588F994-C499-41A9-A164-CEEB0124D5A4}">
      <dgm:prSet/>
      <dgm:spPr/>
      <dgm:t>
        <a:bodyPr/>
        <a:lstStyle/>
        <a:p>
          <a:endParaRPr lang="en-ZA">
            <a:latin typeface="Arial" panose="020B0604020202020204" pitchFamily="34" charset="0"/>
            <a:cs typeface="Arial" panose="020B0604020202020204" pitchFamily="34" charset="0"/>
          </a:endParaRPr>
        </a:p>
      </dgm:t>
    </dgm:pt>
    <dgm:pt modelId="{E4B4DE7D-1BC4-4935-9DF1-D52B08F489B9}" type="pres">
      <dgm:prSet presAssocID="{D0050291-583A-4C9A-BEEF-35B7906B422E}" presName="Name0" presStyleCnt="0">
        <dgm:presLayoutVars>
          <dgm:dir/>
          <dgm:resizeHandles val="exact"/>
        </dgm:presLayoutVars>
      </dgm:prSet>
      <dgm:spPr/>
    </dgm:pt>
    <dgm:pt modelId="{74CAC31A-279D-4180-BF7C-2B9AE169A209}" type="pres">
      <dgm:prSet presAssocID="{D0050291-583A-4C9A-BEEF-35B7906B422E}" presName="fgShape" presStyleLbl="fgShp" presStyleIdx="0" presStyleCnt="1" custFlipVert="1" custScaleY="166667" custLinFactY="100000" custLinFactNeighborX="135" custLinFactNeighborY="138590"/>
      <dgm:spPr>
        <a:solidFill>
          <a:schemeClr val="accent2">
            <a:lumMod val="40000"/>
            <a:lumOff val="60000"/>
          </a:schemeClr>
        </a:solidFill>
        <a:ln>
          <a:noFill/>
        </a:ln>
      </dgm:spPr>
    </dgm:pt>
    <dgm:pt modelId="{B076DC2B-6F22-4DF2-9239-DA558D97BC94}" type="pres">
      <dgm:prSet presAssocID="{D0050291-583A-4C9A-BEEF-35B7906B422E}" presName="linComp" presStyleCnt="0"/>
      <dgm:spPr/>
    </dgm:pt>
    <dgm:pt modelId="{8904C8C4-CF4C-4809-98D0-19A3CC2E5356}" type="pres">
      <dgm:prSet presAssocID="{F74FF090-604F-4B5B-A4EA-A9916D54D12D}" presName="compNode" presStyleCnt="0"/>
      <dgm:spPr/>
    </dgm:pt>
    <dgm:pt modelId="{EB3B4750-E6E2-4F52-A266-94DB4F93876C}" type="pres">
      <dgm:prSet presAssocID="{F74FF090-604F-4B5B-A4EA-A9916D54D12D}" presName="bkgdShape" presStyleLbl="node1" presStyleIdx="0" presStyleCnt="5"/>
      <dgm:spPr/>
    </dgm:pt>
    <dgm:pt modelId="{FC3B5766-00E3-46A2-A671-93269B1B8943}" type="pres">
      <dgm:prSet presAssocID="{F74FF090-604F-4B5B-A4EA-A9916D54D12D}" presName="nodeTx" presStyleLbl="node1" presStyleIdx="0" presStyleCnt="5">
        <dgm:presLayoutVars>
          <dgm:bulletEnabled val="1"/>
        </dgm:presLayoutVars>
      </dgm:prSet>
      <dgm:spPr/>
    </dgm:pt>
    <dgm:pt modelId="{C96B04C6-E85B-4701-8890-0D4C994F0CC1}" type="pres">
      <dgm:prSet presAssocID="{F74FF090-604F-4B5B-A4EA-A9916D54D12D}" presName="invisiNode" presStyleLbl="node1" presStyleIdx="0" presStyleCnt="5"/>
      <dgm:spPr/>
    </dgm:pt>
    <dgm:pt modelId="{BB251663-E01D-4331-8D68-8AFF2112B023}" type="pres">
      <dgm:prSet presAssocID="{F74FF090-604F-4B5B-A4EA-A9916D54D12D}"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5D51CF6F-2A39-403F-B31B-F66DEA1AF7F1}" type="pres">
      <dgm:prSet presAssocID="{DCF76172-638A-427B-A5F5-806F01D7D636}" presName="sibTrans" presStyleLbl="sibTrans2D1" presStyleIdx="0" presStyleCnt="0"/>
      <dgm:spPr/>
    </dgm:pt>
    <dgm:pt modelId="{57AFC6A1-A66F-409B-A163-BCF7C497D7C0}" type="pres">
      <dgm:prSet presAssocID="{9CE1377D-1231-432F-87F9-868BC9AF5F51}" presName="compNode" presStyleCnt="0"/>
      <dgm:spPr/>
    </dgm:pt>
    <dgm:pt modelId="{D0C5DA76-1709-43B7-9AA4-9AF5E78DE715}" type="pres">
      <dgm:prSet presAssocID="{9CE1377D-1231-432F-87F9-868BC9AF5F51}" presName="bkgdShape" presStyleLbl="node1" presStyleIdx="1" presStyleCnt="5"/>
      <dgm:spPr/>
    </dgm:pt>
    <dgm:pt modelId="{F33C277C-D612-4C77-B47D-4D9D967E1FF5}" type="pres">
      <dgm:prSet presAssocID="{9CE1377D-1231-432F-87F9-868BC9AF5F51}" presName="nodeTx" presStyleLbl="node1" presStyleIdx="1" presStyleCnt="5">
        <dgm:presLayoutVars>
          <dgm:bulletEnabled val="1"/>
        </dgm:presLayoutVars>
      </dgm:prSet>
      <dgm:spPr/>
    </dgm:pt>
    <dgm:pt modelId="{21879163-5C4A-40A5-B0D5-8E7220E852EC}" type="pres">
      <dgm:prSet presAssocID="{9CE1377D-1231-432F-87F9-868BC9AF5F51}" presName="invisiNode" presStyleLbl="node1" presStyleIdx="1" presStyleCnt="5"/>
      <dgm:spPr/>
    </dgm:pt>
    <dgm:pt modelId="{06965B91-02EB-4DED-A252-FA1B2C1415CC}" type="pres">
      <dgm:prSet presAssocID="{9CE1377D-1231-432F-87F9-868BC9AF5F51}"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0C2E56DA-F38B-41BA-B0A8-C990120ED37E}" type="pres">
      <dgm:prSet presAssocID="{1D3D8D90-852A-4943-8A51-E503447DF271}" presName="sibTrans" presStyleLbl="sibTrans2D1" presStyleIdx="0" presStyleCnt="0"/>
      <dgm:spPr/>
    </dgm:pt>
    <dgm:pt modelId="{E51B17B5-4A39-42BA-91B2-0F5EC7FAB7B4}" type="pres">
      <dgm:prSet presAssocID="{597D7C88-B4E2-4C7A-A75F-F44586222F86}" presName="compNode" presStyleCnt="0"/>
      <dgm:spPr/>
    </dgm:pt>
    <dgm:pt modelId="{924EDFA4-3D03-4EBA-B705-8EA382DD1225}" type="pres">
      <dgm:prSet presAssocID="{597D7C88-B4E2-4C7A-A75F-F44586222F86}" presName="bkgdShape" presStyleLbl="node1" presStyleIdx="2" presStyleCnt="5"/>
      <dgm:spPr/>
    </dgm:pt>
    <dgm:pt modelId="{2D6DF550-3204-41D5-B435-120DE31C75C9}" type="pres">
      <dgm:prSet presAssocID="{597D7C88-B4E2-4C7A-A75F-F44586222F86}" presName="nodeTx" presStyleLbl="node1" presStyleIdx="2" presStyleCnt="5">
        <dgm:presLayoutVars>
          <dgm:bulletEnabled val="1"/>
        </dgm:presLayoutVars>
      </dgm:prSet>
      <dgm:spPr/>
    </dgm:pt>
    <dgm:pt modelId="{8E50DF30-3FEE-4BF2-A881-85DA4C7585EF}" type="pres">
      <dgm:prSet presAssocID="{597D7C88-B4E2-4C7A-A75F-F44586222F86}" presName="invisiNode" presStyleLbl="node1" presStyleIdx="2" presStyleCnt="5"/>
      <dgm:spPr/>
    </dgm:pt>
    <dgm:pt modelId="{86F662B7-1BF4-497C-820B-016546B867BA}" type="pres">
      <dgm:prSet presAssocID="{597D7C88-B4E2-4C7A-A75F-F44586222F8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C323DFB2-A186-4F67-B808-8DEEACE55D1E}" type="pres">
      <dgm:prSet presAssocID="{AF817E03-6A19-4319-94EB-58E393EE3A95}" presName="sibTrans" presStyleLbl="sibTrans2D1" presStyleIdx="0" presStyleCnt="0"/>
      <dgm:spPr/>
    </dgm:pt>
    <dgm:pt modelId="{3DB28CD2-2AEC-4723-BA67-0678EFB0B7D8}" type="pres">
      <dgm:prSet presAssocID="{5A71B0D7-AE38-4C59-A72C-8E1B694904CA}" presName="compNode" presStyleCnt="0"/>
      <dgm:spPr/>
    </dgm:pt>
    <dgm:pt modelId="{94AF5EAC-D586-4BB2-9A74-96DABB6FBB45}" type="pres">
      <dgm:prSet presAssocID="{5A71B0D7-AE38-4C59-A72C-8E1B694904CA}" presName="bkgdShape" presStyleLbl="node1" presStyleIdx="3" presStyleCnt="5"/>
      <dgm:spPr/>
    </dgm:pt>
    <dgm:pt modelId="{C5460D3A-FA59-4D42-89B7-7A9CD3021ED3}" type="pres">
      <dgm:prSet presAssocID="{5A71B0D7-AE38-4C59-A72C-8E1B694904CA}" presName="nodeTx" presStyleLbl="node1" presStyleIdx="3" presStyleCnt="5">
        <dgm:presLayoutVars>
          <dgm:bulletEnabled val="1"/>
        </dgm:presLayoutVars>
      </dgm:prSet>
      <dgm:spPr/>
    </dgm:pt>
    <dgm:pt modelId="{1183FB5B-6722-4C20-9AA0-5EE366DC72FA}" type="pres">
      <dgm:prSet presAssocID="{5A71B0D7-AE38-4C59-A72C-8E1B694904CA}" presName="invisiNode" presStyleLbl="node1" presStyleIdx="3" presStyleCnt="5"/>
      <dgm:spPr/>
    </dgm:pt>
    <dgm:pt modelId="{B6F8DE4C-A076-4F8F-9146-D8015AC64C27}" type="pres">
      <dgm:prSet presAssocID="{5A71B0D7-AE38-4C59-A72C-8E1B694904CA}"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dgm:spPr>
    </dgm:pt>
    <dgm:pt modelId="{EDF7D7A9-CE7A-4772-A2DE-49BA4C6D99D8}" type="pres">
      <dgm:prSet presAssocID="{5C1177FE-BC79-41F7-B6CC-E6F329DD5293}" presName="sibTrans" presStyleLbl="sibTrans2D1" presStyleIdx="0" presStyleCnt="0"/>
      <dgm:spPr/>
    </dgm:pt>
    <dgm:pt modelId="{C9DE9726-36D7-41EF-9BFD-4793C7BE6846}" type="pres">
      <dgm:prSet presAssocID="{5C832A77-5D42-4C69-BA20-C9B582590431}" presName="compNode" presStyleCnt="0"/>
      <dgm:spPr/>
    </dgm:pt>
    <dgm:pt modelId="{81573578-4A6B-4BFD-AAF7-8543BE30AB99}" type="pres">
      <dgm:prSet presAssocID="{5C832A77-5D42-4C69-BA20-C9B582590431}" presName="bkgdShape" presStyleLbl="node1" presStyleIdx="4" presStyleCnt="5"/>
      <dgm:spPr/>
    </dgm:pt>
    <dgm:pt modelId="{F4822DE4-2D82-4618-9EE0-685838D72C1E}" type="pres">
      <dgm:prSet presAssocID="{5C832A77-5D42-4C69-BA20-C9B582590431}" presName="nodeTx" presStyleLbl="node1" presStyleIdx="4" presStyleCnt="5">
        <dgm:presLayoutVars>
          <dgm:bulletEnabled val="1"/>
        </dgm:presLayoutVars>
      </dgm:prSet>
      <dgm:spPr/>
    </dgm:pt>
    <dgm:pt modelId="{D520A82B-7DA1-4588-857C-7E4D14A23C28}" type="pres">
      <dgm:prSet presAssocID="{5C832A77-5D42-4C69-BA20-C9B582590431}" presName="invisiNode" presStyleLbl="node1" presStyleIdx="4" presStyleCnt="5"/>
      <dgm:spPr/>
    </dgm:pt>
    <dgm:pt modelId="{82029E31-25BC-49C1-9775-A6F5FE8C122C}" type="pres">
      <dgm:prSet presAssocID="{5C832A77-5D42-4C69-BA20-C9B582590431}"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dgm:spPr>
    </dgm:pt>
  </dgm:ptLst>
  <dgm:cxnLst>
    <dgm:cxn modelId="{0F84FF07-5A59-476A-9323-5D54BB3C0D68}" srcId="{D0050291-583A-4C9A-BEEF-35B7906B422E}" destId="{9CE1377D-1231-432F-87F9-868BC9AF5F51}" srcOrd="1" destOrd="0" parTransId="{4A4224D3-9BC3-4B41-9ED9-C406F2347857}" sibTransId="{1D3D8D90-852A-4943-8A51-E503447DF271}"/>
    <dgm:cxn modelId="{C1F1D00C-673A-4F6B-A264-01D887B0A7D3}" type="presOf" srcId="{5C832A77-5D42-4C69-BA20-C9B582590431}" destId="{81573578-4A6B-4BFD-AAF7-8543BE30AB99}" srcOrd="0" destOrd="0" presId="urn:microsoft.com/office/officeart/2005/8/layout/hList7"/>
    <dgm:cxn modelId="{67AFFE27-EEE6-4859-ACFA-1EABEDFA2A1D}" type="presOf" srcId="{5C832A77-5D42-4C69-BA20-C9B582590431}" destId="{F4822DE4-2D82-4618-9EE0-685838D72C1E}" srcOrd="1" destOrd="0" presId="urn:microsoft.com/office/officeart/2005/8/layout/hList7"/>
    <dgm:cxn modelId="{DC79CE2E-1C96-4C55-935A-303807F03603}" type="presOf" srcId="{5A71B0D7-AE38-4C59-A72C-8E1B694904CA}" destId="{94AF5EAC-D586-4BB2-9A74-96DABB6FBB45}" srcOrd="0" destOrd="0" presId="urn:microsoft.com/office/officeart/2005/8/layout/hList7"/>
    <dgm:cxn modelId="{77E20038-1383-43F5-AA82-F1E03EE2F8D9}" type="presOf" srcId="{5A71B0D7-AE38-4C59-A72C-8E1B694904CA}" destId="{C5460D3A-FA59-4D42-89B7-7A9CD3021ED3}" srcOrd="1" destOrd="0" presId="urn:microsoft.com/office/officeart/2005/8/layout/hList7"/>
    <dgm:cxn modelId="{678F8361-7ACD-4D68-9994-D432AB456AF7}" type="presOf" srcId="{9CE1377D-1231-432F-87F9-868BC9AF5F51}" destId="{F33C277C-D612-4C77-B47D-4D9D967E1FF5}" srcOrd="1" destOrd="0" presId="urn:microsoft.com/office/officeart/2005/8/layout/hList7"/>
    <dgm:cxn modelId="{C148B846-F3D7-464C-99BF-06D063078BAF}" type="presOf" srcId="{597D7C88-B4E2-4C7A-A75F-F44586222F86}" destId="{2D6DF550-3204-41D5-B435-120DE31C75C9}" srcOrd="1" destOrd="0" presId="urn:microsoft.com/office/officeart/2005/8/layout/hList7"/>
    <dgm:cxn modelId="{C7BCD666-FD8F-4E3C-91CC-640BB859A1A3}" type="presOf" srcId="{F74FF090-604F-4B5B-A4EA-A9916D54D12D}" destId="{FC3B5766-00E3-46A2-A671-93269B1B8943}" srcOrd="1" destOrd="0" presId="urn:microsoft.com/office/officeart/2005/8/layout/hList7"/>
    <dgm:cxn modelId="{489A6681-94F7-473A-840F-AD606EEEF150}" type="presOf" srcId="{1D3D8D90-852A-4943-8A51-E503447DF271}" destId="{0C2E56DA-F38B-41BA-B0A8-C990120ED37E}" srcOrd="0" destOrd="0" presId="urn:microsoft.com/office/officeart/2005/8/layout/hList7"/>
    <dgm:cxn modelId="{A588F994-C499-41A9-A164-CEEB0124D5A4}" srcId="{D0050291-583A-4C9A-BEEF-35B7906B422E}" destId="{5C832A77-5D42-4C69-BA20-C9B582590431}" srcOrd="4" destOrd="0" parTransId="{5667C038-01B8-47FA-BBE3-FB15A24D54E5}" sibTransId="{595E67FA-E921-42C8-B6EB-E769F1EC2C2B}"/>
    <dgm:cxn modelId="{BB44FE9B-6A3B-4328-B015-7513B21EB44C}" type="presOf" srcId="{D0050291-583A-4C9A-BEEF-35B7906B422E}" destId="{E4B4DE7D-1BC4-4935-9DF1-D52B08F489B9}" srcOrd="0" destOrd="0" presId="urn:microsoft.com/office/officeart/2005/8/layout/hList7"/>
    <dgm:cxn modelId="{11359BAA-8756-482A-9E47-221BCCE8885A}" type="presOf" srcId="{597D7C88-B4E2-4C7A-A75F-F44586222F86}" destId="{924EDFA4-3D03-4EBA-B705-8EA382DD1225}" srcOrd="0" destOrd="0" presId="urn:microsoft.com/office/officeart/2005/8/layout/hList7"/>
    <dgm:cxn modelId="{116FBCC8-3932-4723-BCD8-E87127555A4D}" srcId="{D0050291-583A-4C9A-BEEF-35B7906B422E}" destId="{597D7C88-B4E2-4C7A-A75F-F44586222F86}" srcOrd="2" destOrd="0" parTransId="{E6C17634-554D-472A-A7C4-A7598E656053}" sibTransId="{AF817E03-6A19-4319-94EB-58E393EE3A95}"/>
    <dgm:cxn modelId="{9DCD9BD0-41AD-4E27-8DDA-D49E62963B70}" type="presOf" srcId="{AF817E03-6A19-4319-94EB-58E393EE3A95}" destId="{C323DFB2-A186-4F67-B808-8DEEACE55D1E}" srcOrd="0" destOrd="0" presId="urn:microsoft.com/office/officeart/2005/8/layout/hList7"/>
    <dgm:cxn modelId="{8786B9D6-378B-4A3B-A877-8494F9C42EB9}" type="presOf" srcId="{F74FF090-604F-4B5B-A4EA-A9916D54D12D}" destId="{EB3B4750-E6E2-4F52-A266-94DB4F93876C}" srcOrd="0" destOrd="0" presId="urn:microsoft.com/office/officeart/2005/8/layout/hList7"/>
    <dgm:cxn modelId="{C410F6D9-F4B7-46AD-A795-6862EF4FC2B9}" type="presOf" srcId="{5C1177FE-BC79-41F7-B6CC-E6F329DD5293}" destId="{EDF7D7A9-CE7A-4772-A2DE-49BA4C6D99D8}" srcOrd="0" destOrd="0" presId="urn:microsoft.com/office/officeart/2005/8/layout/hList7"/>
    <dgm:cxn modelId="{05AE5EEC-E3EE-4012-BCBD-B21A29A64013}" type="presOf" srcId="{9CE1377D-1231-432F-87F9-868BC9AF5F51}" destId="{D0C5DA76-1709-43B7-9AA4-9AF5E78DE715}" srcOrd="0" destOrd="0" presId="urn:microsoft.com/office/officeart/2005/8/layout/hList7"/>
    <dgm:cxn modelId="{FCEE8FEF-DF71-43B7-A83D-28A53E0E0C93}" srcId="{D0050291-583A-4C9A-BEEF-35B7906B422E}" destId="{F74FF090-604F-4B5B-A4EA-A9916D54D12D}" srcOrd="0" destOrd="0" parTransId="{0146BF83-1323-449E-8366-C61664629402}" sibTransId="{DCF76172-638A-427B-A5F5-806F01D7D636}"/>
    <dgm:cxn modelId="{4013B6FD-FCB2-48EA-8B33-58052C056171}" type="presOf" srcId="{DCF76172-638A-427B-A5F5-806F01D7D636}" destId="{5D51CF6F-2A39-403F-B31B-F66DEA1AF7F1}" srcOrd="0" destOrd="0" presId="urn:microsoft.com/office/officeart/2005/8/layout/hList7"/>
    <dgm:cxn modelId="{0853E5FE-6243-4D73-99B5-F2F686EFE86F}" srcId="{D0050291-583A-4C9A-BEEF-35B7906B422E}" destId="{5A71B0D7-AE38-4C59-A72C-8E1B694904CA}" srcOrd="3" destOrd="0" parTransId="{9A28D022-7035-475A-BC2B-691746AEDA7B}" sibTransId="{5C1177FE-BC79-41F7-B6CC-E6F329DD5293}"/>
    <dgm:cxn modelId="{F7CC7D8E-E3D9-470A-AFE1-D4FCCB3BD68D}" type="presParOf" srcId="{E4B4DE7D-1BC4-4935-9DF1-D52B08F489B9}" destId="{74CAC31A-279D-4180-BF7C-2B9AE169A209}" srcOrd="0" destOrd="0" presId="urn:microsoft.com/office/officeart/2005/8/layout/hList7"/>
    <dgm:cxn modelId="{01A6DD5E-DD91-49C4-A456-28D6984CC6F1}" type="presParOf" srcId="{E4B4DE7D-1BC4-4935-9DF1-D52B08F489B9}" destId="{B076DC2B-6F22-4DF2-9239-DA558D97BC94}" srcOrd="1" destOrd="0" presId="urn:microsoft.com/office/officeart/2005/8/layout/hList7"/>
    <dgm:cxn modelId="{7FE9159D-5C7C-4A71-BB46-E9B3491C2052}" type="presParOf" srcId="{B076DC2B-6F22-4DF2-9239-DA558D97BC94}" destId="{8904C8C4-CF4C-4809-98D0-19A3CC2E5356}" srcOrd="0" destOrd="0" presId="urn:microsoft.com/office/officeart/2005/8/layout/hList7"/>
    <dgm:cxn modelId="{2953CA1B-F3FE-4E0D-9A34-82366C3976ED}" type="presParOf" srcId="{8904C8C4-CF4C-4809-98D0-19A3CC2E5356}" destId="{EB3B4750-E6E2-4F52-A266-94DB4F93876C}" srcOrd="0" destOrd="0" presId="urn:microsoft.com/office/officeart/2005/8/layout/hList7"/>
    <dgm:cxn modelId="{5C958A23-FF74-4267-BB74-00A276340236}" type="presParOf" srcId="{8904C8C4-CF4C-4809-98D0-19A3CC2E5356}" destId="{FC3B5766-00E3-46A2-A671-93269B1B8943}" srcOrd="1" destOrd="0" presId="urn:microsoft.com/office/officeart/2005/8/layout/hList7"/>
    <dgm:cxn modelId="{4A27A503-10D6-45C5-928B-5CB2CB8D56AA}" type="presParOf" srcId="{8904C8C4-CF4C-4809-98D0-19A3CC2E5356}" destId="{C96B04C6-E85B-4701-8890-0D4C994F0CC1}" srcOrd="2" destOrd="0" presId="urn:microsoft.com/office/officeart/2005/8/layout/hList7"/>
    <dgm:cxn modelId="{FABDF2EE-BB42-4A0B-9EFC-AA7C26166690}" type="presParOf" srcId="{8904C8C4-CF4C-4809-98D0-19A3CC2E5356}" destId="{BB251663-E01D-4331-8D68-8AFF2112B023}" srcOrd="3" destOrd="0" presId="urn:microsoft.com/office/officeart/2005/8/layout/hList7"/>
    <dgm:cxn modelId="{FD8B3A35-E637-464C-9AA8-890353E474B4}" type="presParOf" srcId="{B076DC2B-6F22-4DF2-9239-DA558D97BC94}" destId="{5D51CF6F-2A39-403F-B31B-F66DEA1AF7F1}" srcOrd="1" destOrd="0" presId="urn:microsoft.com/office/officeart/2005/8/layout/hList7"/>
    <dgm:cxn modelId="{6084ADB6-3FBC-4411-AB8A-7071C78FCDC9}" type="presParOf" srcId="{B076DC2B-6F22-4DF2-9239-DA558D97BC94}" destId="{57AFC6A1-A66F-409B-A163-BCF7C497D7C0}" srcOrd="2" destOrd="0" presId="urn:microsoft.com/office/officeart/2005/8/layout/hList7"/>
    <dgm:cxn modelId="{1885362C-79F0-4016-B833-4EBA9391BE2F}" type="presParOf" srcId="{57AFC6A1-A66F-409B-A163-BCF7C497D7C0}" destId="{D0C5DA76-1709-43B7-9AA4-9AF5E78DE715}" srcOrd="0" destOrd="0" presId="urn:microsoft.com/office/officeart/2005/8/layout/hList7"/>
    <dgm:cxn modelId="{1089E503-4EAF-4EEC-8352-9736998221DC}" type="presParOf" srcId="{57AFC6A1-A66F-409B-A163-BCF7C497D7C0}" destId="{F33C277C-D612-4C77-B47D-4D9D967E1FF5}" srcOrd="1" destOrd="0" presId="urn:microsoft.com/office/officeart/2005/8/layout/hList7"/>
    <dgm:cxn modelId="{AFF4A7C1-8070-4676-9659-E0304CD6CA96}" type="presParOf" srcId="{57AFC6A1-A66F-409B-A163-BCF7C497D7C0}" destId="{21879163-5C4A-40A5-B0D5-8E7220E852EC}" srcOrd="2" destOrd="0" presId="urn:microsoft.com/office/officeart/2005/8/layout/hList7"/>
    <dgm:cxn modelId="{E6EB1BEB-5D77-4238-B7D4-7CA9A34CF6DE}" type="presParOf" srcId="{57AFC6A1-A66F-409B-A163-BCF7C497D7C0}" destId="{06965B91-02EB-4DED-A252-FA1B2C1415CC}" srcOrd="3" destOrd="0" presId="urn:microsoft.com/office/officeart/2005/8/layout/hList7"/>
    <dgm:cxn modelId="{9D5F4123-8E83-41C9-8513-CCA0A5330E90}" type="presParOf" srcId="{B076DC2B-6F22-4DF2-9239-DA558D97BC94}" destId="{0C2E56DA-F38B-41BA-B0A8-C990120ED37E}" srcOrd="3" destOrd="0" presId="urn:microsoft.com/office/officeart/2005/8/layout/hList7"/>
    <dgm:cxn modelId="{FEE76A60-DD75-4A8B-9C60-E8462C73F2A2}" type="presParOf" srcId="{B076DC2B-6F22-4DF2-9239-DA558D97BC94}" destId="{E51B17B5-4A39-42BA-91B2-0F5EC7FAB7B4}" srcOrd="4" destOrd="0" presId="urn:microsoft.com/office/officeart/2005/8/layout/hList7"/>
    <dgm:cxn modelId="{1EC4DB4F-B5D9-45D7-9B86-B530AF8D30A6}" type="presParOf" srcId="{E51B17B5-4A39-42BA-91B2-0F5EC7FAB7B4}" destId="{924EDFA4-3D03-4EBA-B705-8EA382DD1225}" srcOrd="0" destOrd="0" presId="urn:microsoft.com/office/officeart/2005/8/layout/hList7"/>
    <dgm:cxn modelId="{2B634FEB-8C97-47DB-93BB-4517F4BEE255}" type="presParOf" srcId="{E51B17B5-4A39-42BA-91B2-0F5EC7FAB7B4}" destId="{2D6DF550-3204-41D5-B435-120DE31C75C9}" srcOrd="1" destOrd="0" presId="urn:microsoft.com/office/officeart/2005/8/layout/hList7"/>
    <dgm:cxn modelId="{578CE73B-410C-4BBA-AE36-531251C48EAF}" type="presParOf" srcId="{E51B17B5-4A39-42BA-91B2-0F5EC7FAB7B4}" destId="{8E50DF30-3FEE-4BF2-A881-85DA4C7585EF}" srcOrd="2" destOrd="0" presId="urn:microsoft.com/office/officeart/2005/8/layout/hList7"/>
    <dgm:cxn modelId="{B49884D1-F4F5-4B15-9E2A-874693F494E5}" type="presParOf" srcId="{E51B17B5-4A39-42BA-91B2-0F5EC7FAB7B4}" destId="{86F662B7-1BF4-497C-820B-016546B867BA}" srcOrd="3" destOrd="0" presId="urn:microsoft.com/office/officeart/2005/8/layout/hList7"/>
    <dgm:cxn modelId="{E42DEC0B-FEE6-4D29-8619-ED8E9777B4BF}" type="presParOf" srcId="{B076DC2B-6F22-4DF2-9239-DA558D97BC94}" destId="{C323DFB2-A186-4F67-B808-8DEEACE55D1E}" srcOrd="5" destOrd="0" presId="urn:microsoft.com/office/officeart/2005/8/layout/hList7"/>
    <dgm:cxn modelId="{B44F7B79-734B-4DB5-8A2E-B237C36434E2}" type="presParOf" srcId="{B076DC2B-6F22-4DF2-9239-DA558D97BC94}" destId="{3DB28CD2-2AEC-4723-BA67-0678EFB0B7D8}" srcOrd="6" destOrd="0" presId="urn:microsoft.com/office/officeart/2005/8/layout/hList7"/>
    <dgm:cxn modelId="{9463BF7A-B280-46A9-8427-6B196DB8A0E8}" type="presParOf" srcId="{3DB28CD2-2AEC-4723-BA67-0678EFB0B7D8}" destId="{94AF5EAC-D586-4BB2-9A74-96DABB6FBB45}" srcOrd="0" destOrd="0" presId="urn:microsoft.com/office/officeart/2005/8/layout/hList7"/>
    <dgm:cxn modelId="{29508D81-0684-450D-B409-F4A9382EAF63}" type="presParOf" srcId="{3DB28CD2-2AEC-4723-BA67-0678EFB0B7D8}" destId="{C5460D3A-FA59-4D42-89B7-7A9CD3021ED3}" srcOrd="1" destOrd="0" presId="urn:microsoft.com/office/officeart/2005/8/layout/hList7"/>
    <dgm:cxn modelId="{301021F3-B25B-4687-AC1F-15EF93CFD30D}" type="presParOf" srcId="{3DB28CD2-2AEC-4723-BA67-0678EFB0B7D8}" destId="{1183FB5B-6722-4C20-9AA0-5EE366DC72FA}" srcOrd="2" destOrd="0" presId="urn:microsoft.com/office/officeart/2005/8/layout/hList7"/>
    <dgm:cxn modelId="{14E95815-FB95-47DC-934C-79D92D76D55B}" type="presParOf" srcId="{3DB28CD2-2AEC-4723-BA67-0678EFB0B7D8}" destId="{B6F8DE4C-A076-4F8F-9146-D8015AC64C27}" srcOrd="3" destOrd="0" presId="urn:microsoft.com/office/officeart/2005/8/layout/hList7"/>
    <dgm:cxn modelId="{9F0AF761-E136-4C48-9C1F-217396F3186F}" type="presParOf" srcId="{B076DC2B-6F22-4DF2-9239-DA558D97BC94}" destId="{EDF7D7A9-CE7A-4772-A2DE-49BA4C6D99D8}" srcOrd="7" destOrd="0" presId="urn:microsoft.com/office/officeart/2005/8/layout/hList7"/>
    <dgm:cxn modelId="{F6C6469B-8D4D-4BF0-9A8D-027C8D61A422}" type="presParOf" srcId="{B076DC2B-6F22-4DF2-9239-DA558D97BC94}" destId="{C9DE9726-36D7-41EF-9BFD-4793C7BE6846}" srcOrd="8" destOrd="0" presId="urn:microsoft.com/office/officeart/2005/8/layout/hList7"/>
    <dgm:cxn modelId="{9ECAD9D1-10F3-42BE-B29C-48F27A4BB16C}" type="presParOf" srcId="{C9DE9726-36D7-41EF-9BFD-4793C7BE6846}" destId="{81573578-4A6B-4BFD-AAF7-8543BE30AB99}" srcOrd="0" destOrd="0" presId="urn:microsoft.com/office/officeart/2005/8/layout/hList7"/>
    <dgm:cxn modelId="{B732A30A-C4EF-41A1-B231-45F82E5FBB6E}" type="presParOf" srcId="{C9DE9726-36D7-41EF-9BFD-4793C7BE6846}" destId="{F4822DE4-2D82-4618-9EE0-685838D72C1E}" srcOrd="1" destOrd="0" presId="urn:microsoft.com/office/officeart/2005/8/layout/hList7"/>
    <dgm:cxn modelId="{0D57F5DF-3D70-4D82-9B20-088F5A065B83}" type="presParOf" srcId="{C9DE9726-36D7-41EF-9BFD-4793C7BE6846}" destId="{D520A82B-7DA1-4588-857C-7E4D14A23C28}" srcOrd="2" destOrd="0" presId="urn:microsoft.com/office/officeart/2005/8/layout/hList7"/>
    <dgm:cxn modelId="{AB067760-3F7B-43AE-884A-428CF9F17C0C}" type="presParOf" srcId="{C9DE9726-36D7-41EF-9BFD-4793C7BE6846}" destId="{82029E31-25BC-49C1-9775-A6F5FE8C12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F591D-D9B6-4656-8992-4C37D4AFEBC2}">
      <dsp:nvSpPr>
        <dsp:cNvPr id="0" name=""/>
        <dsp:cNvSpPr/>
      </dsp:nvSpPr>
      <dsp:spPr>
        <a:xfrm rot="5400000">
          <a:off x="3173485" y="-1068460"/>
          <a:ext cx="1090424" cy="349995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Can personnel numbers grow slower?</a:t>
          </a:r>
          <a:endParaRPr lang="en-ZA" sz="1900" kern="1200"/>
        </a:p>
        <a:p>
          <a:pPr marL="171450" lvl="1" indent="-171450" algn="l" defTabSz="844550">
            <a:lnSpc>
              <a:spcPct val="90000"/>
            </a:lnSpc>
            <a:spcBef>
              <a:spcPct val="0"/>
            </a:spcBef>
            <a:spcAft>
              <a:spcPct val="15000"/>
            </a:spcAft>
            <a:buChar char="•"/>
          </a:pPr>
          <a:r>
            <a:rPr lang="en-US" sz="1900" kern="1200"/>
            <a:t>How fast are salaries growing? </a:t>
          </a:r>
          <a:endParaRPr lang="en-ZA" sz="1900" kern="1200"/>
        </a:p>
      </dsp:txBody>
      <dsp:txXfrm rot="-5400000">
        <a:off x="1968722" y="189533"/>
        <a:ext cx="3446720" cy="983964"/>
      </dsp:txXfrm>
    </dsp:sp>
    <dsp:sp modelId="{E0122CA5-FA45-4F1F-B2C4-2B511FABC65C}">
      <dsp:nvSpPr>
        <dsp:cNvPr id="0" name=""/>
        <dsp:cNvSpPr/>
      </dsp:nvSpPr>
      <dsp:spPr>
        <a:xfrm>
          <a:off x="0" y="0"/>
          <a:ext cx="1968722" cy="13630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Why is </a:t>
          </a:r>
          <a:r>
            <a:rPr lang="en-US" sz="2600" kern="1200" dirty="0" err="1"/>
            <a:t>CoE</a:t>
          </a:r>
          <a:r>
            <a:rPr lang="en-US" sz="2600" kern="1200" dirty="0"/>
            <a:t> growing so fast? </a:t>
          </a:r>
          <a:endParaRPr lang="en-ZA" sz="2600" kern="1200" dirty="0"/>
        </a:p>
      </dsp:txBody>
      <dsp:txXfrm>
        <a:off x="66538" y="66538"/>
        <a:ext cx="1835646" cy="1229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8C0F-6D77-47FC-AD4F-D4BFF045ECF8}">
      <dsp:nvSpPr>
        <dsp:cNvPr id="0" name=""/>
        <dsp:cNvSpPr/>
      </dsp:nvSpPr>
      <dsp:spPr>
        <a:xfrm rot="2563802">
          <a:off x="3818283" y="3700820"/>
          <a:ext cx="792430" cy="43330"/>
        </a:xfrm>
        <a:custGeom>
          <a:avLst/>
          <a:gdLst/>
          <a:ahLst/>
          <a:cxnLst/>
          <a:rect l="0" t="0" r="0" b="0"/>
          <a:pathLst>
            <a:path>
              <a:moveTo>
                <a:pt x="0" y="21665"/>
              </a:moveTo>
              <a:lnTo>
                <a:pt x="792430" y="21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0C229-4125-4624-89C8-D8430835D5F7}">
      <dsp:nvSpPr>
        <dsp:cNvPr id="0" name=""/>
        <dsp:cNvSpPr/>
      </dsp:nvSpPr>
      <dsp:spPr>
        <a:xfrm>
          <a:off x="3923455" y="2612556"/>
          <a:ext cx="882141" cy="43330"/>
        </a:xfrm>
        <a:custGeom>
          <a:avLst/>
          <a:gdLst/>
          <a:ahLst/>
          <a:cxnLst/>
          <a:rect l="0" t="0" r="0" b="0"/>
          <a:pathLst>
            <a:path>
              <a:moveTo>
                <a:pt x="0" y="21665"/>
              </a:moveTo>
              <a:lnTo>
                <a:pt x="882141" y="21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B9F36-181E-42EF-AC6E-1C65BFE81FE4}">
      <dsp:nvSpPr>
        <dsp:cNvPr id="0" name=""/>
        <dsp:cNvSpPr/>
      </dsp:nvSpPr>
      <dsp:spPr>
        <a:xfrm rot="19029559">
          <a:off x="3821005" y="1528812"/>
          <a:ext cx="768126" cy="43330"/>
        </a:xfrm>
        <a:custGeom>
          <a:avLst/>
          <a:gdLst/>
          <a:ahLst/>
          <a:cxnLst/>
          <a:rect l="0" t="0" r="0" b="0"/>
          <a:pathLst>
            <a:path>
              <a:moveTo>
                <a:pt x="0" y="21665"/>
              </a:moveTo>
              <a:lnTo>
                <a:pt x="768126" y="21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A88DF-BB69-4EBA-87F8-F9F981FED8E5}">
      <dsp:nvSpPr>
        <dsp:cNvPr id="0" name=""/>
        <dsp:cNvSpPr/>
      </dsp:nvSpPr>
      <dsp:spPr>
        <a:xfrm>
          <a:off x="1769171" y="1366995"/>
          <a:ext cx="2534451" cy="253445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AD922-03A8-48FD-BF48-836C6398F754}">
      <dsp:nvSpPr>
        <dsp:cNvPr id="0" name=""/>
        <dsp:cNvSpPr/>
      </dsp:nvSpPr>
      <dsp:spPr>
        <a:xfrm>
          <a:off x="4264513" y="850"/>
          <a:ext cx="1583398" cy="1520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Typical expenditure analysis </a:t>
          </a:r>
          <a:endParaRPr lang="en-ZA" sz="1600" kern="1200" dirty="0"/>
        </a:p>
      </dsp:txBody>
      <dsp:txXfrm>
        <a:off x="4496396" y="223547"/>
        <a:ext cx="1119632" cy="1075276"/>
      </dsp:txXfrm>
    </dsp:sp>
    <dsp:sp modelId="{563EF490-EFE5-458D-BDC7-3D5B96C5ABBD}">
      <dsp:nvSpPr>
        <dsp:cNvPr id="0" name=""/>
        <dsp:cNvSpPr/>
      </dsp:nvSpPr>
      <dsp:spPr>
        <a:xfrm>
          <a:off x="5921569" y="850"/>
          <a:ext cx="2375097" cy="152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is the pace of CoE growth?</a:t>
          </a:r>
          <a:endParaRPr lang="en-ZA" sz="1400" kern="1200"/>
        </a:p>
        <a:p>
          <a:pPr marL="114300" lvl="1" indent="-114300" algn="l" defTabSz="622300">
            <a:lnSpc>
              <a:spcPct val="90000"/>
            </a:lnSpc>
            <a:spcBef>
              <a:spcPct val="0"/>
            </a:spcBef>
            <a:spcAft>
              <a:spcPct val="15000"/>
            </a:spcAft>
            <a:buChar char="•"/>
          </a:pPr>
          <a:r>
            <a:rPr lang="en-US" sz="1400" kern="1200"/>
            <a:t>Controlling / containing CoE growth – </a:t>
          </a:r>
          <a:endParaRPr lang="en-ZA" sz="1400" kern="1200"/>
        </a:p>
        <a:p>
          <a:pPr marL="228600" lvl="2" indent="-114300" algn="l" defTabSz="622300">
            <a:lnSpc>
              <a:spcPct val="90000"/>
            </a:lnSpc>
            <a:spcBef>
              <a:spcPct val="0"/>
            </a:spcBef>
            <a:spcAft>
              <a:spcPct val="15000"/>
            </a:spcAft>
            <a:buChar char="•"/>
          </a:pPr>
          <a:r>
            <a:rPr lang="en-US" sz="1400" kern="1200" dirty="0"/>
            <a:t>Locus of decision-making </a:t>
          </a:r>
          <a:endParaRPr lang="en-ZA" sz="1400" kern="1200" dirty="0"/>
        </a:p>
        <a:p>
          <a:pPr marL="228600" lvl="2" indent="-114300" algn="l" defTabSz="622300">
            <a:lnSpc>
              <a:spcPct val="90000"/>
            </a:lnSpc>
            <a:spcBef>
              <a:spcPct val="0"/>
            </a:spcBef>
            <a:spcAft>
              <a:spcPct val="15000"/>
            </a:spcAft>
            <a:buChar char="•"/>
          </a:pPr>
          <a:r>
            <a:rPr lang="en-US" sz="1400" kern="1200"/>
            <a:t>Identify drivers of CoE growth</a:t>
          </a:r>
          <a:endParaRPr lang="en-ZA" sz="1400" kern="1200"/>
        </a:p>
      </dsp:txBody>
      <dsp:txXfrm>
        <a:off x="5921569" y="850"/>
        <a:ext cx="2375097" cy="1520670"/>
      </dsp:txXfrm>
    </dsp:sp>
    <dsp:sp modelId="{7AFE41D3-1087-4083-B35A-51466DD7725A}">
      <dsp:nvSpPr>
        <dsp:cNvPr id="0" name=""/>
        <dsp:cNvSpPr/>
      </dsp:nvSpPr>
      <dsp:spPr>
        <a:xfrm>
          <a:off x="4805596" y="1873886"/>
          <a:ext cx="1520670" cy="1520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Total COE expenditure depends on </a:t>
          </a:r>
          <a:endParaRPr lang="en-ZA" sz="1600" kern="1200"/>
        </a:p>
      </dsp:txBody>
      <dsp:txXfrm>
        <a:off x="5028293" y="2096583"/>
        <a:ext cx="1075276" cy="1075276"/>
      </dsp:txXfrm>
    </dsp:sp>
    <dsp:sp modelId="{FE7BE149-0740-44E2-A067-21AA620ABAD5}">
      <dsp:nvSpPr>
        <dsp:cNvPr id="0" name=""/>
        <dsp:cNvSpPr/>
      </dsp:nvSpPr>
      <dsp:spPr>
        <a:xfrm>
          <a:off x="6478334" y="1873886"/>
          <a:ext cx="2281006" cy="152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t>The number of personnel </a:t>
          </a:r>
          <a:endParaRPr lang="en-ZA" sz="1400" kern="1200"/>
        </a:p>
        <a:p>
          <a:pPr marL="114300" lvl="1" indent="-114300" algn="l" defTabSz="622300">
            <a:lnSpc>
              <a:spcPct val="90000"/>
            </a:lnSpc>
            <a:spcBef>
              <a:spcPct val="0"/>
            </a:spcBef>
            <a:spcAft>
              <a:spcPct val="15000"/>
            </a:spcAft>
            <a:buChar char="•"/>
          </a:pPr>
          <a:r>
            <a:rPr lang="en-US" sz="1400" kern="1200"/>
            <a:t>Salaries and benefits</a:t>
          </a:r>
          <a:endParaRPr lang="en-ZA" sz="1400" kern="1200"/>
        </a:p>
      </dsp:txBody>
      <dsp:txXfrm>
        <a:off x="6478334" y="1873886"/>
        <a:ext cx="2281006" cy="1520670"/>
      </dsp:txXfrm>
    </dsp:sp>
    <dsp:sp modelId="{A6D53D33-0E82-45C0-9104-BF544D0C6696}">
      <dsp:nvSpPr>
        <dsp:cNvPr id="0" name=""/>
        <dsp:cNvSpPr/>
      </dsp:nvSpPr>
      <dsp:spPr>
        <a:xfrm>
          <a:off x="4303718" y="3746921"/>
          <a:ext cx="1520670" cy="1520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How to save CoE</a:t>
          </a:r>
          <a:endParaRPr lang="en-ZA" sz="1600" kern="1200"/>
        </a:p>
      </dsp:txBody>
      <dsp:txXfrm>
        <a:off x="4526415" y="3969618"/>
        <a:ext cx="1075276" cy="1075276"/>
      </dsp:txXfrm>
    </dsp:sp>
    <dsp:sp modelId="{E2A5CB4C-4EA2-499F-9E1F-EC862C2C9629}">
      <dsp:nvSpPr>
        <dsp:cNvPr id="0" name=""/>
        <dsp:cNvSpPr/>
      </dsp:nvSpPr>
      <dsp:spPr>
        <a:xfrm>
          <a:off x="5976455" y="3746921"/>
          <a:ext cx="2281006" cy="152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t>Personnel reduction</a:t>
          </a:r>
          <a:endParaRPr lang="en-ZA" sz="1400" kern="1200"/>
        </a:p>
        <a:p>
          <a:pPr marL="114300" lvl="1" indent="-114300" algn="l" defTabSz="622300">
            <a:lnSpc>
              <a:spcPct val="90000"/>
            </a:lnSpc>
            <a:spcBef>
              <a:spcPct val="0"/>
            </a:spcBef>
            <a:spcAft>
              <a:spcPct val="15000"/>
            </a:spcAft>
            <a:buChar char="•"/>
          </a:pPr>
          <a:r>
            <a:rPr lang="en-US" sz="1400" kern="1200"/>
            <a:t>Reduce benefits</a:t>
          </a:r>
          <a:endParaRPr lang="en-ZA" sz="1400" kern="1200"/>
        </a:p>
        <a:p>
          <a:pPr marL="114300" lvl="1" indent="-114300" algn="l" defTabSz="622300">
            <a:lnSpc>
              <a:spcPct val="90000"/>
            </a:lnSpc>
            <a:spcBef>
              <a:spcPct val="0"/>
            </a:spcBef>
            <a:spcAft>
              <a:spcPct val="15000"/>
            </a:spcAft>
            <a:buChar char="•"/>
          </a:pPr>
          <a:r>
            <a:rPr lang="en-US" sz="1400" kern="1200"/>
            <a:t>Slower salary growth </a:t>
          </a:r>
          <a:endParaRPr lang="en-ZA" sz="1400" kern="1200"/>
        </a:p>
      </dsp:txBody>
      <dsp:txXfrm>
        <a:off x="5976455" y="3746921"/>
        <a:ext cx="2281006" cy="1520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B4750-E6E2-4F52-A266-94DB4F93876C}">
      <dsp:nvSpPr>
        <dsp:cNvPr id="0" name=""/>
        <dsp:cNvSpPr/>
      </dsp:nvSpPr>
      <dsp:spPr>
        <a:xfrm>
          <a:off x="0"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Personal  </a:t>
          </a:r>
        </a:p>
        <a:p>
          <a:pPr marL="0" lvl="0" indent="0" algn="ctr" defTabSz="889000">
            <a:lnSpc>
              <a:spcPct val="90000"/>
            </a:lnSpc>
            <a:spcBef>
              <a:spcPct val="0"/>
            </a:spcBef>
            <a:spcAft>
              <a:spcPct val="35000"/>
            </a:spcAft>
            <a:buNone/>
          </a:pPr>
          <a:endParaRPr lang="en-ZA" sz="2000" b="1"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kern="1200" dirty="0">
              <a:solidFill>
                <a:schemeClr val="tx1"/>
              </a:solidFill>
              <a:latin typeface="Arial" panose="020B0604020202020204" pitchFamily="34" charset="0"/>
              <a:cs typeface="Arial" panose="020B0604020202020204" pitchFamily="34" charset="0"/>
            </a:rPr>
            <a:t>16 million</a:t>
          </a:r>
        </a:p>
        <a:p>
          <a:pPr marL="0" lvl="0" indent="0" algn="ctr" defTabSz="889000">
            <a:lnSpc>
              <a:spcPct val="90000"/>
            </a:lnSpc>
            <a:spcBef>
              <a:spcPct val="0"/>
            </a:spcBef>
            <a:spcAft>
              <a:spcPct val="35000"/>
            </a:spcAft>
            <a:buNone/>
          </a:pPr>
          <a:r>
            <a:rPr lang="en-ZA" sz="1600" b="1" kern="1200" dirty="0">
              <a:solidFill>
                <a:schemeClr val="tx1"/>
              </a:solidFill>
              <a:latin typeface="Arial" panose="020B0604020202020204" pitchFamily="34" charset="0"/>
              <a:cs typeface="Arial" panose="020B0604020202020204" pitchFamily="34" charset="0"/>
            </a:rPr>
            <a:t>records per year </a:t>
          </a:r>
          <a:r>
            <a:rPr lang="en-ZA" sz="1600" kern="1200" dirty="0">
              <a:solidFill>
                <a:schemeClr val="tx1"/>
              </a:solidFill>
              <a:latin typeface="Arial" panose="020B0604020202020204" pitchFamily="34" charset="0"/>
              <a:cs typeface="Arial" panose="020B0604020202020204" pitchFamily="34" charset="0"/>
            </a:rPr>
            <a:t>	</a:t>
          </a:r>
        </a:p>
      </dsp:txBody>
      <dsp:txXfrm>
        <a:off x="0" y="2083293"/>
        <a:ext cx="1895230" cy="2083294"/>
      </dsp:txXfrm>
    </dsp:sp>
    <dsp:sp modelId="{BB251663-E01D-4331-8D68-8AFF2112B023}">
      <dsp:nvSpPr>
        <dsp:cNvPr id="0" name=""/>
        <dsp:cNvSpPr/>
      </dsp:nvSpPr>
      <dsp:spPr>
        <a:xfrm>
          <a:off x="80443" y="312493"/>
          <a:ext cx="1734342" cy="17343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5DA76-1709-43B7-9AA4-9AF5E78DE715}">
      <dsp:nvSpPr>
        <dsp:cNvPr id="0" name=""/>
        <dsp:cNvSpPr/>
      </dsp:nvSpPr>
      <dsp:spPr>
        <a:xfrm>
          <a:off x="1952087"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Salaries, allowances</a:t>
          </a:r>
        </a:p>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 </a:t>
          </a:r>
          <a:r>
            <a:rPr lang="en-ZA" sz="1600" b="1" kern="1200" dirty="0">
              <a:solidFill>
                <a:schemeClr val="tx1"/>
              </a:solidFill>
              <a:latin typeface="Arial" panose="020B0604020202020204" pitchFamily="34" charset="0"/>
              <a:cs typeface="Arial" panose="020B0604020202020204" pitchFamily="34" charset="0"/>
            </a:rPr>
            <a:t>105 million records per year</a:t>
          </a:r>
          <a:r>
            <a:rPr lang="en-ZA" sz="1600" kern="1200" dirty="0">
              <a:latin typeface="Arial" panose="020B0604020202020204" pitchFamily="34" charset="0"/>
              <a:cs typeface="Arial" panose="020B0604020202020204" pitchFamily="34" charset="0"/>
            </a:rPr>
            <a:t>	</a:t>
          </a:r>
        </a:p>
      </dsp:txBody>
      <dsp:txXfrm>
        <a:off x="1952087" y="2083293"/>
        <a:ext cx="1895230" cy="2083294"/>
      </dsp:txXfrm>
    </dsp:sp>
    <dsp:sp modelId="{06965B91-02EB-4DED-A252-FA1B2C1415CC}">
      <dsp:nvSpPr>
        <dsp:cNvPr id="0" name=""/>
        <dsp:cNvSpPr/>
      </dsp:nvSpPr>
      <dsp:spPr>
        <a:xfrm>
          <a:off x="2032531" y="312493"/>
          <a:ext cx="1734342" cy="17343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EDFA4-3D03-4EBA-B705-8EA382DD1225}">
      <dsp:nvSpPr>
        <dsp:cNvPr id="0" name=""/>
        <dsp:cNvSpPr/>
      </dsp:nvSpPr>
      <dsp:spPr>
        <a:xfrm>
          <a:off x="3904174"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ZA" sz="20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Promotions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700 000 records per year</a:t>
          </a:r>
        </a:p>
        <a:p>
          <a:pPr marL="0" lvl="0" indent="0" algn="ctr" defTabSz="889000" rtl="0">
            <a:lnSpc>
              <a:spcPct val="90000"/>
            </a:lnSpc>
            <a:spcBef>
              <a:spcPct val="0"/>
            </a:spcBef>
            <a:spcAft>
              <a:spcPct val="35000"/>
            </a:spcAft>
            <a:buNone/>
          </a:pPr>
          <a:r>
            <a:rPr lang="en-ZA" sz="1700" kern="1200" dirty="0">
              <a:solidFill>
                <a:schemeClr val="tx1"/>
              </a:solidFill>
              <a:latin typeface="Arial" panose="020B0604020202020204" pitchFamily="34" charset="0"/>
              <a:cs typeface="Arial" panose="020B0604020202020204" pitchFamily="34" charset="0"/>
            </a:rPr>
            <a:t>	</a:t>
          </a:r>
        </a:p>
      </dsp:txBody>
      <dsp:txXfrm>
        <a:off x="3904174" y="2083293"/>
        <a:ext cx="1895230" cy="2083294"/>
      </dsp:txXfrm>
    </dsp:sp>
    <dsp:sp modelId="{86F662B7-1BF4-497C-820B-016546B867BA}">
      <dsp:nvSpPr>
        <dsp:cNvPr id="0" name=""/>
        <dsp:cNvSpPr/>
      </dsp:nvSpPr>
      <dsp:spPr>
        <a:xfrm>
          <a:off x="3984618" y="312493"/>
          <a:ext cx="1734342" cy="17343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AF5EAC-D586-4BB2-9A74-96DABB6FBB45}">
      <dsp:nvSpPr>
        <dsp:cNvPr id="0" name=""/>
        <dsp:cNvSpPr/>
      </dsp:nvSpPr>
      <dsp:spPr>
        <a:xfrm>
          <a:off x="5856261" y="0"/>
          <a:ext cx="1895230" cy="5208236"/>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Appointments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105 000 records per year</a:t>
          </a:r>
        </a:p>
      </dsp:txBody>
      <dsp:txXfrm>
        <a:off x="5856261" y="2083293"/>
        <a:ext cx="1895230" cy="2083294"/>
      </dsp:txXfrm>
    </dsp:sp>
    <dsp:sp modelId="{B6F8DE4C-A076-4F8F-9146-D8015AC64C27}">
      <dsp:nvSpPr>
        <dsp:cNvPr id="0" name=""/>
        <dsp:cNvSpPr/>
      </dsp:nvSpPr>
      <dsp:spPr>
        <a:xfrm>
          <a:off x="5936705" y="312493"/>
          <a:ext cx="1734342" cy="173434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73578-4A6B-4BFD-AAF7-8543BE30AB99}">
      <dsp:nvSpPr>
        <dsp:cNvPr id="0" name=""/>
        <dsp:cNvSpPr/>
      </dsp:nvSpPr>
      <dsp:spPr>
        <a:xfrm>
          <a:off x="7808348" y="0"/>
          <a:ext cx="1895230" cy="5208236"/>
        </a:xfrm>
        <a:prstGeom prst="roundRect">
          <a:avLst>
            <a:gd name="adj" fmla="val 1000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Arial" panose="020B0604020202020204" pitchFamily="34" charset="0"/>
              <a:cs typeface="Arial" panose="020B0604020202020204" pitchFamily="34" charset="0"/>
            </a:rPr>
            <a:t>Terminations</a:t>
          </a:r>
        </a:p>
        <a:p>
          <a:pPr marL="0" lvl="0" indent="0" algn="ctr" defTabSz="889000">
            <a:lnSpc>
              <a:spcPct val="90000"/>
            </a:lnSpc>
            <a:spcBef>
              <a:spcPct val="0"/>
            </a:spcBef>
            <a:spcAft>
              <a:spcPct val="35000"/>
            </a:spcAft>
            <a:buNone/>
          </a:pPr>
          <a:endParaRPr lang="en-ZA" sz="2000" b="1" i="0" u="none"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ZA" sz="1600" b="1" i="0" u="none" kern="1200" dirty="0">
              <a:solidFill>
                <a:schemeClr val="tx1"/>
              </a:solidFill>
              <a:latin typeface="Arial" panose="020B0604020202020204" pitchFamily="34" charset="0"/>
              <a:cs typeface="Arial" panose="020B0604020202020204" pitchFamily="34" charset="0"/>
            </a:rPr>
            <a:t>122 000 records per year</a:t>
          </a:r>
          <a:endParaRPr lang="en-ZA" sz="1600" kern="1200" dirty="0">
            <a:solidFill>
              <a:schemeClr val="tx1"/>
            </a:solidFill>
            <a:latin typeface="Arial" panose="020B0604020202020204" pitchFamily="34" charset="0"/>
            <a:cs typeface="Arial" panose="020B0604020202020204" pitchFamily="34" charset="0"/>
          </a:endParaRPr>
        </a:p>
      </dsp:txBody>
      <dsp:txXfrm>
        <a:off x="7808348" y="2083293"/>
        <a:ext cx="1895230" cy="2083294"/>
      </dsp:txXfrm>
    </dsp:sp>
    <dsp:sp modelId="{82029E31-25BC-49C1-9775-A6F5FE8C122C}">
      <dsp:nvSpPr>
        <dsp:cNvPr id="0" name=""/>
        <dsp:cNvSpPr/>
      </dsp:nvSpPr>
      <dsp:spPr>
        <a:xfrm>
          <a:off x="7888792" y="312493"/>
          <a:ext cx="1734342" cy="173434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AC31A-279D-4180-BF7C-2B9AE169A209}">
      <dsp:nvSpPr>
        <dsp:cNvPr id="0" name=""/>
        <dsp:cNvSpPr/>
      </dsp:nvSpPr>
      <dsp:spPr>
        <a:xfrm flipV="1">
          <a:off x="400195" y="3906175"/>
          <a:ext cx="8927292" cy="1302061"/>
        </a:xfrm>
        <a:prstGeom prst="leftRightArrow">
          <a:avLst/>
        </a:prstGeom>
        <a:solidFill>
          <a:schemeClr val="accent2">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2020/07/31</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 will look at a detailed analysis of the compensation of employees. </a:t>
            </a:r>
          </a:p>
          <a:p>
            <a:r>
              <a:rPr lang="en-US" dirty="0"/>
              <a:t>This is a significant share of total expenditure in any department and therefore an area for potential savings and efficiency gains. </a:t>
            </a:r>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1</a:t>
            </a:fld>
            <a:endParaRPr lang="en-ZA"/>
          </a:p>
        </p:txBody>
      </p:sp>
    </p:spTree>
    <p:extLst>
      <p:ext uri="{BB962C8B-B14F-4D97-AF65-F5344CB8AC3E}">
        <p14:creationId xmlns:p14="http://schemas.microsoft.com/office/powerpoint/2010/main" val="6770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73" indent="-172873">
              <a:buFont typeface="Arial" panose="020B0604020202020204" pitchFamily="34" charset="0"/>
              <a:buChar char="•"/>
            </a:pPr>
            <a:r>
              <a:rPr lang="en-ZA" dirty="0"/>
              <a:t>GTAC has access to transactional level data: </a:t>
            </a:r>
          </a:p>
          <a:p>
            <a:pPr lvl="1"/>
            <a:r>
              <a:rPr lang="en-ZA" dirty="0"/>
              <a:t>Personal data – one record per person per month </a:t>
            </a:r>
            <a:r>
              <a:rPr lang="en-ZA" b="1" dirty="0"/>
              <a:t>(14 million records per year)  </a:t>
            </a:r>
            <a:endParaRPr lang="en-ZA" dirty="0"/>
          </a:p>
          <a:p>
            <a:pPr lvl="1"/>
            <a:r>
              <a:rPr lang="en-ZA" dirty="0"/>
              <a:t>Expenditure (National and Provincial) - one record per person per payment (salary, allowance, </a:t>
            </a:r>
            <a:r>
              <a:rPr lang="en-ZA" dirty="0" err="1"/>
              <a:t>etc</a:t>
            </a:r>
            <a:r>
              <a:rPr lang="en-ZA" dirty="0"/>
              <a:t>) </a:t>
            </a:r>
            <a:r>
              <a:rPr lang="en-ZA" b="1" dirty="0"/>
              <a:t>(100 million records per year)</a:t>
            </a:r>
            <a:r>
              <a:rPr lang="en-ZA" dirty="0"/>
              <a:t>	</a:t>
            </a:r>
          </a:p>
          <a:p>
            <a:pPr lvl="1"/>
            <a:r>
              <a:rPr lang="en-ZA" dirty="0"/>
              <a:t>Promotions 	</a:t>
            </a:r>
          </a:p>
          <a:p>
            <a:pPr lvl="1"/>
            <a:r>
              <a:rPr lang="en-ZA" dirty="0"/>
              <a:t>Appointments	</a:t>
            </a:r>
          </a:p>
          <a:p>
            <a:pPr lvl="1"/>
            <a:r>
              <a:rPr lang="en-ZA" dirty="0"/>
              <a:t>Terminations</a:t>
            </a:r>
          </a:p>
          <a:p>
            <a:pPr marL="172873" indent="-172873">
              <a:buFont typeface="Arial" panose="020B0604020202020204" pitchFamily="34" charset="0"/>
              <a:buChar char="•"/>
            </a:pPr>
            <a:r>
              <a:rPr lang="en-ZA" dirty="0"/>
              <a:t>The data is of a good quality in terms of detail, timeliness, completeness and consistency. </a:t>
            </a:r>
          </a:p>
          <a:p>
            <a:pPr marL="172873" indent="-172873">
              <a:buFont typeface="Arial" panose="020B0604020202020204" pitchFamily="34" charset="0"/>
              <a:buChar char="•"/>
            </a:pPr>
            <a:r>
              <a:rPr lang="en-ZA" dirty="0"/>
              <a:t>The data is actual payments made to employees, so there is a degree of self moderation which contributes to accuracy of amounts.</a:t>
            </a:r>
          </a:p>
          <a:p>
            <a:pPr marL="172873" indent="-172873">
              <a:buFont typeface="Arial" panose="020B0604020202020204" pitchFamily="34" charset="0"/>
              <a:buChar char="•"/>
            </a:pPr>
            <a:r>
              <a:rPr lang="en-US" dirty="0"/>
              <a:t>B</a:t>
            </a:r>
            <a:r>
              <a:rPr lang="en-ZA" dirty="0"/>
              <a:t>AS draws data from PERSAL, but in less detail. You can analyse COE on BAS, but it only provides expenditure, there is no information on the numbers of personnel. </a:t>
            </a:r>
          </a:p>
        </p:txBody>
      </p:sp>
      <p:sp>
        <p:nvSpPr>
          <p:cNvPr id="4" name="Slide Number Placeholder 3"/>
          <p:cNvSpPr>
            <a:spLocks noGrp="1"/>
          </p:cNvSpPr>
          <p:nvPr>
            <p:ph type="sldNum" sz="quarter" idx="10"/>
          </p:nvPr>
        </p:nvSpPr>
        <p:spPr/>
        <p:txBody>
          <a:bodyPr/>
          <a:lstStyle/>
          <a:p>
            <a:fld id="{AD785454-B70D-498D-8D7D-6172B087791B}" type="slidenum">
              <a:rPr lang="en-ZA" smtClean="0"/>
              <a:t>10</a:t>
            </a:fld>
            <a:endParaRPr lang="en-ZA"/>
          </a:p>
        </p:txBody>
      </p:sp>
    </p:spTree>
    <p:extLst>
      <p:ext uri="{BB962C8B-B14F-4D97-AF65-F5344CB8AC3E}">
        <p14:creationId xmlns:p14="http://schemas.microsoft.com/office/powerpoint/2010/main" val="32476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micro level PERSAL data, we created a dataset with all the information required to </a:t>
            </a:r>
            <a:r>
              <a:rPr lang="en-US" dirty="0" err="1"/>
              <a:t>analyse</a:t>
            </a:r>
            <a:r>
              <a:rPr lang="en-US" dirty="0"/>
              <a:t> compensation spending at departmental level. In the next video I will do an overview of the data. I hope that this video helped to better understand what we mean by </a:t>
            </a:r>
            <a:r>
              <a:rPr lang="en-US" dirty="0" err="1"/>
              <a:t>CoE</a:t>
            </a:r>
            <a:r>
              <a:rPr lang="en-US" dirty="0"/>
              <a:t> analysis or personnel analysis. Thanks for joining me.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11</a:t>
            </a:fld>
            <a:endParaRPr lang="en-US"/>
          </a:p>
        </p:txBody>
      </p:sp>
    </p:spTree>
    <p:extLst>
      <p:ext uri="{BB962C8B-B14F-4D97-AF65-F5344CB8AC3E}">
        <p14:creationId xmlns:p14="http://schemas.microsoft.com/office/powerpoint/2010/main" val="250915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we would </a:t>
            </a:r>
            <a:r>
              <a:rPr lang="en-US" dirty="0" err="1"/>
              <a:t>analyse</a:t>
            </a:r>
            <a:r>
              <a:rPr lang="en-US" dirty="0"/>
              <a:t> total </a:t>
            </a:r>
            <a:r>
              <a:rPr lang="en-US" dirty="0" err="1"/>
              <a:t>CoE</a:t>
            </a:r>
            <a:r>
              <a:rPr lang="en-US" dirty="0"/>
              <a:t>. And we know that it is growing fast – typically at a rate higher than CPI. For the past few years NT capped growth in </a:t>
            </a:r>
            <a:r>
              <a:rPr lang="en-US" dirty="0" err="1"/>
              <a:t>CoE</a:t>
            </a:r>
            <a:r>
              <a:rPr lang="en-US" dirty="0"/>
              <a:t> budgets. Departments had to stay within the parameters set by NT and at the same time implement the negotiated wage agreement. So increasingly it becomes critical to better understand COE growth in more detail.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a:t>
            </a:fld>
            <a:endParaRPr lang="en-US"/>
          </a:p>
        </p:txBody>
      </p:sp>
    </p:spTree>
    <p:extLst>
      <p:ext uri="{BB962C8B-B14F-4D97-AF65-F5344CB8AC3E}">
        <p14:creationId xmlns:p14="http://schemas.microsoft.com/office/powerpoint/2010/main" val="344736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Intuitively we understand that </a:t>
            </a:r>
            <a:r>
              <a:rPr lang="en-US" dirty="0" err="1"/>
              <a:t>CoE</a:t>
            </a:r>
            <a:r>
              <a:rPr lang="en-US" dirty="0"/>
              <a:t> will be increased if we increase our establishment and or we increase salaries. To slow down </a:t>
            </a:r>
            <a:r>
              <a:rPr lang="en-US" dirty="0" err="1"/>
              <a:t>CoE</a:t>
            </a:r>
            <a:r>
              <a:rPr lang="en-US" dirty="0"/>
              <a:t> growth we therefore have to control both the number of personnel and their salaries.  So a personnel analysis aiming at finding savings will focus on two main components, namely personnel reduction and salary growth reduction.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3</a:t>
            </a:fld>
            <a:endParaRPr lang="en-US"/>
          </a:p>
        </p:txBody>
      </p:sp>
    </p:spTree>
    <p:extLst>
      <p:ext uri="{BB962C8B-B14F-4D97-AF65-F5344CB8AC3E}">
        <p14:creationId xmlns:p14="http://schemas.microsoft.com/office/powerpoint/2010/main" val="279915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count personnel in terms of full-time equivalents. This is much more stable and better related to the total </a:t>
            </a:r>
            <a:r>
              <a:rPr lang="en-US" dirty="0" err="1"/>
              <a:t>CoE</a:t>
            </a:r>
            <a:r>
              <a:rPr lang="en-US" dirty="0"/>
              <a:t> than headcounts at a specific date. The headcounts measure comes from a past era of small data when we were limited to counting manually or to the rows in a spreadsheet. It provides a very static snapshot picture of the personnel situation which we know is highly variable from month to month as people move in and out of departments.  The example on the slide shows two departments A and B. Department A has two people who each worked the whole year. So their full time equivalent is 2 and their headcounts is also 2. But department B had 12 people, each working for one month only. If we add the FTE’s it equates to 1. The headcount could be anything between 0 and 12. This is an extreme example, but it shows that headcount can be quite misleading in terms of personnel size as compared to full time equivalent. </a:t>
            </a:r>
          </a:p>
          <a:p>
            <a:endParaRPr lang="en-US" dirty="0"/>
          </a:p>
          <a:p>
            <a:r>
              <a:rPr lang="en-US" dirty="0"/>
              <a:t>The Full time equivalent approach takes the whole year into account. A person who was on the establishment for only part of the year will be counted proportionally to the time she spent in the department. So if Mmanto received a salary for 6 months, she will be half a </a:t>
            </a:r>
            <a:r>
              <a:rPr lang="en-US" dirty="0" err="1"/>
              <a:t>fll</a:t>
            </a:r>
            <a:r>
              <a:rPr lang="en-US" dirty="0"/>
              <a:t>-time equivalent and if James received a salary for 12 months he will be one full-time equivalent. There could be a big difference between headcounts and full time equivalents in departments with many people who are appointed for part of the year only, or in cases where bulk appointments happen during the year.</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a:t>
            </a:fld>
            <a:endParaRPr lang="en-US"/>
          </a:p>
        </p:txBody>
      </p:sp>
    </p:spTree>
    <p:extLst>
      <p:ext uri="{BB962C8B-B14F-4D97-AF65-F5344CB8AC3E}">
        <p14:creationId xmlns:p14="http://schemas.microsoft.com/office/powerpoint/2010/main" val="353136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numbers can be extracted from PERSAL data by counting the number of months each staff member is paid through PERSAL. Between 2006 and 2019 the FTE increased from 1.147 million to 1.331 million people. Most of the growth took place up to 2012. Thereafter it slowly decreased, but with a slight uptick in the last year. So currently, for the aggregate, personnel growth is not the key driver of overall </a:t>
            </a:r>
            <a:r>
              <a:rPr lang="en-US" dirty="0" err="1"/>
              <a:t>CoE</a:t>
            </a:r>
            <a:r>
              <a:rPr lang="en-US" dirty="0"/>
              <a:t> growth. But this, of course is not necessarily true at departmental level and should be further investigated.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5</a:t>
            </a:fld>
            <a:endParaRPr lang="en-US"/>
          </a:p>
        </p:txBody>
      </p:sp>
    </p:spTree>
    <p:extLst>
      <p:ext uri="{BB962C8B-B14F-4D97-AF65-F5344CB8AC3E}">
        <p14:creationId xmlns:p14="http://schemas.microsoft.com/office/powerpoint/2010/main" val="155504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shows the inflation adjusted average annual salary in 2019 rand value. The average salary in 2019 was R414 000, increasing by more than R130 000 in 2006. So clearly salaries, benefits and allowances grew faster than inflation over this period. It is well known that COLA adjustments for a large group of public servants were above CPI. Furthermore, benefits such as medical and housing improved. Many public servants qualify for annual notch increases, which is currently 1.5% per year for most occupational dispensations. These factors jointly contributed to the wage bill being too high and growing faster than other budget items at the same time.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275095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reduction can be achieved by natural attrition, retirement, voluntary </a:t>
            </a:r>
            <a:r>
              <a:rPr lang="en-US" dirty="0" err="1"/>
              <a:t>severage</a:t>
            </a:r>
            <a:r>
              <a:rPr lang="en-US" dirty="0"/>
              <a:t> packages and early retirement incentives. Contract appointments could be reduced. Natural attrition is achieved by not filling all vacancies. In 2018 there were close to 5 000 fewer appointments than terminations, so natural attrition is already a reality at the aggregate level. Each department has to monitor this balance between terminations and appointments. The age profile gives an indication of possible savings in the age group 55 plus (the candidates for early retirement and retirement). In SAPS alone R4.6 billion was spent on </a:t>
            </a:r>
            <a:r>
              <a:rPr lang="en-US" dirty="0" err="1"/>
              <a:t>CoE</a:t>
            </a:r>
            <a:r>
              <a:rPr lang="en-US" dirty="0"/>
              <a:t> in the 56 plus age group in 2018/19.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357992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slow down salary growth? Departments can control progression, promotions and reduce overtime and performance bonuses. Performance bonuses amounted to R2 bn overall in 2019/20 and shifts and overtime made up R14 bn. This (and other discretionary benefits and allowances) could be used by departments to slow down salary growth. </a:t>
            </a:r>
          </a:p>
          <a:p>
            <a:endParaRPr lang="en-US" dirty="0"/>
          </a:p>
          <a:p>
            <a:r>
              <a:rPr lang="en-US" dirty="0"/>
              <a:t>So in summary, personnel analysis involves looking for savings in two broad areas: reducing personnel numbers and reducing salary growth. </a:t>
            </a:r>
            <a:endParaRPr lang="en-ZA"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3650328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big data approach, using personnel expenditure records as captured on PERSAL. PERSAL covers national and provincial departments in a lot of detail. </a:t>
            </a:r>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9</a:t>
            </a:fld>
            <a:endParaRPr lang="en-US"/>
          </a:p>
        </p:txBody>
      </p:sp>
    </p:spTree>
    <p:extLst>
      <p:ext uri="{BB962C8B-B14F-4D97-AF65-F5344CB8AC3E}">
        <p14:creationId xmlns:p14="http://schemas.microsoft.com/office/powerpoint/2010/main" val="153082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userDrawn="1"/>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Master title style</a:t>
            </a:r>
          </a:p>
        </p:txBody>
      </p:sp>
      <p:sp>
        <p:nvSpPr>
          <p:cNvPr id="3" name="Text Placeholder 2"/>
          <p:cNvSpPr>
            <a:spLocks noGrp="1"/>
          </p:cNvSpPr>
          <p:nvPr>
            <p:ph type="body" idx="1"/>
          </p:nvPr>
        </p:nvSpPr>
        <p:spPr>
          <a:xfrm>
            <a:off x="963084" y="141914"/>
            <a:ext cx="10363200" cy="1500187"/>
          </a:xfrm>
        </p:spPr>
        <p:txBody>
          <a:bodyPr anchor="b"/>
          <a:lstStyle>
            <a:lvl1pPr marL="0" indent="0" algn="ctr">
              <a:buNone/>
              <a:defRPr sz="2116">
                <a:solidFill>
                  <a:schemeClr val="tx1"/>
                </a:solidFill>
              </a:defRPr>
            </a:lvl1pPr>
            <a:lvl2pPr marL="483626" indent="0">
              <a:buNone/>
              <a:defRPr sz="1904">
                <a:solidFill>
                  <a:schemeClr val="tx1">
                    <a:tint val="75000"/>
                  </a:schemeClr>
                </a:solidFill>
              </a:defRPr>
            </a:lvl2pPr>
            <a:lvl3pPr marL="967252" indent="0">
              <a:buNone/>
              <a:defRPr sz="1692">
                <a:solidFill>
                  <a:schemeClr val="tx1">
                    <a:tint val="75000"/>
                  </a:schemeClr>
                </a:solidFill>
              </a:defRPr>
            </a:lvl3pPr>
            <a:lvl4pPr marL="1450878" indent="0">
              <a:buNone/>
              <a:defRPr sz="1481">
                <a:solidFill>
                  <a:schemeClr val="tx1">
                    <a:tint val="75000"/>
                  </a:schemeClr>
                </a:solidFill>
              </a:defRPr>
            </a:lvl4pPr>
            <a:lvl5pPr marL="1934505" indent="0">
              <a:buNone/>
              <a:defRPr sz="1481">
                <a:solidFill>
                  <a:schemeClr val="tx1">
                    <a:tint val="75000"/>
                  </a:schemeClr>
                </a:solidFill>
              </a:defRPr>
            </a:lvl5pPr>
            <a:lvl6pPr marL="2418131" indent="0">
              <a:buNone/>
              <a:defRPr sz="1481">
                <a:solidFill>
                  <a:schemeClr val="tx1">
                    <a:tint val="75000"/>
                  </a:schemeClr>
                </a:solidFill>
              </a:defRPr>
            </a:lvl6pPr>
            <a:lvl7pPr marL="2901757" indent="0">
              <a:buNone/>
              <a:defRPr sz="1481">
                <a:solidFill>
                  <a:schemeClr val="tx1">
                    <a:tint val="75000"/>
                  </a:schemeClr>
                </a:solidFill>
              </a:defRPr>
            </a:lvl7pPr>
            <a:lvl8pPr marL="3385383" indent="0">
              <a:buNone/>
              <a:defRPr sz="1481">
                <a:solidFill>
                  <a:schemeClr val="tx1">
                    <a:tint val="75000"/>
                  </a:schemeClr>
                </a:solidFill>
              </a:defRPr>
            </a:lvl8pPr>
            <a:lvl9pPr marL="3869009" indent="0">
              <a:buNone/>
              <a:defRPr sz="1481">
                <a:solidFill>
                  <a:schemeClr val="tx1">
                    <a:tint val="75000"/>
                  </a:schemeClr>
                </a:solidFill>
              </a:defRPr>
            </a:lvl9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3"/>
          <p:cNvSpPr>
            <a:spLocks noGrp="1"/>
          </p:cNvSpPr>
          <p:nvPr>
            <p:ph type="sldNum" sz="quarter" idx="4"/>
          </p:nvPr>
        </p:nvSpPr>
        <p:spPr>
          <a:xfrm>
            <a:off x="9296400" y="6463381"/>
            <a:ext cx="2844800" cy="366073"/>
          </a:xfrm>
          <a:prstGeom prst="rect">
            <a:avLst/>
          </a:prstGeom>
        </p:spPr>
        <p:txBody>
          <a:bodyPr vert="horz" lIns="91440" tIns="45720" rIns="91440" bIns="45720" rtlCol="0" anchor="ctr"/>
          <a:lstStyle>
            <a:lvl1pPr algn="r">
              <a:defRPr sz="1058">
                <a:solidFill>
                  <a:schemeClr val="bg1"/>
                </a:solidFill>
              </a:defRPr>
            </a:lvl1pPr>
          </a:lstStyle>
          <a:p>
            <a:fld id="{23690667-295C-4548-A8F3-2AF8F8044C02}" type="slidenum">
              <a:rPr lang="en-ZA" smtClean="0"/>
              <a:pPr/>
              <a:t>‹#›</a:t>
            </a:fld>
            <a:endParaRPr lang="en-ZA" dirty="0"/>
          </a:p>
        </p:txBody>
      </p:sp>
    </p:spTree>
    <p:extLst>
      <p:ext uri="{BB962C8B-B14F-4D97-AF65-F5344CB8AC3E}">
        <p14:creationId xmlns:p14="http://schemas.microsoft.com/office/powerpoint/2010/main" val="92219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 id="2147483695" r:id="rId16"/>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5230" y="585628"/>
            <a:ext cx="8221540" cy="2489978"/>
          </a:xfrm>
          <a:prstGeom prst="rect">
            <a:avLst/>
          </a:prstGeom>
        </p:spPr>
        <p:txBody>
          <a:bodyPr vert="horz" lIns="96724" tIns="48362" rIns="96724" bIns="48362" rtlCol="0" anchor="ctr" anchorCtr="0">
            <a:normAutofit/>
          </a:bodyPr>
          <a:lstStyle>
            <a:lvl1pPr algn="ctr" defTabSz="457200" rtl="0" eaLnBrk="1" latinLnBrk="0" hangingPunct="1">
              <a:spcBef>
                <a:spcPct val="0"/>
              </a:spcBef>
              <a:buNone/>
              <a:defRPr sz="2800" b="1" kern="1200" cap="all">
                <a:solidFill>
                  <a:srgbClr val="8B0E18"/>
                </a:solidFill>
                <a:latin typeface="Arial"/>
                <a:ea typeface="+mj-ea"/>
                <a:cs typeface="Arial"/>
              </a:defRPr>
            </a:lvl1pPr>
          </a:lstStyle>
          <a:p>
            <a:endParaRPr lang="en-US" sz="2962" dirty="0"/>
          </a:p>
          <a:p>
            <a:r>
              <a:rPr lang="en-US" sz="2962" dirty="0">
                <a:solidFill>
                  <a:srgbClr val="C00000"/>
                </a:solidFill>
              </a:rPr>
              <a:t>EXPENDITURE ANALYSIS: PERSONNEL </a:t>
            </a:r>
          </a:p>
          <a:p>
            <a:r>
              <a:rPr lang="en-US" sz="2962" dirty="0">
                <a:solidFill>
                  <a:srgbClr val="C00000"/>
                </a:solidFill>
              </a:rPr>
              <a:t>PERSAL analysis</a:t>
            </a:r>
          </a:p>
        </p:txBody>
      </p:sp>
      <p:sp>
        <p:nvSpPr>
          <p:cNvPr id="7" name="Subtitle 2"/>
          <p:cNvSpPr txBox="1">
            <a:spLocks/>
          </p:cNvSpPr>
          <p:nvPr/>
        </p:nvSpPr>
        <p:spPr>
          <a:xfrm>
            <a:off x="2710660" y="2055653"/>
            <a:ext cx="6770680" cy="1460420"/>
          </a:xfrm>
          <a:prstGeom prst="rect">
            <a:avLst/>
          </a:prstGeom>
        </p:spPr>
        <p:txBody>
          <a:bodyPr vert="horz" lIns="96724" tIns="48362" rIns="96724" bIns="48362" rtlCol="0" anchor="b">
            <a:noAutofit/>
          </a:bodyPr>
          <a:lstStyle>
            <a:lvl1pPr marL="0" indent="0" algn="ctr" defTabSz="457200" rtl="0" eaLnBrk="1" latinLnBrk="0" hangingPunct="1">
              <a:spcBef>
                <a:spcPct val="20000"/>
              </a:spcBef>
              <a:buClr>
                <a:srgbClr val="8B0E18"/>
              </a:buClr>
              <a:buFont typeface="Wingdings" charset="2"/>
              <a:buNone/>
              <a:defRPr sz="2000" kern="1200">
                <a:solidFill>
                  <a:schemeClr val="tx1"/>
                </a:solidFill>
                <a:latin typeface="Arial"/>
                <a:ea typeface="+mn-ea"/>
                <a:cs typeface="Arial"/>
              </a:defRPr>
            </a:lvl1pPr>
            <a:lvl2pPr marL="457200" indent="0" algn="l" defTabSz="457200" rtl="0" eaLnBrk="1" latinLnBrk="0" hangingPunct="1">
              <a:spcBef>
                <a:spcPct val="20000"/>
              </a:spcBef>
              <a:buClr>
                <a:srgbClr val="8B0E18"/>
              </a:buClr>
              <a:buFont typeface="Wingdings" charset="2"/>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Clr>
                <a:srgbClr val="8B0E18"/>
              </a:buClr>
              <a:buFont typeface="Wingdings" charset="2"/>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Clr>
                <a:srgbClr val="8B0E18"/>
              </a:buClr>
              <a:buFont typeface="Wingdings" charset="2"/>
              <a:buNone/>
              <a:tabLst>
                <a:tab pos="1430338" algn="l"/>
              </a:tabLst>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Clr>
                <a:srgbClr val="8B0E18"/>
              </a:buClr>
              <a:buFont typeface="Wingdings" charset="2"/>
              <a:buNone/>
              <a:tabLst>
                <a:tab pos="1698625" algn="l"/>
              </a:tabLst>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sz="2539" b="1" dirty="0"/>
          </a:p>
        </p:txBody>
      </p:sp>
      <p:sp>
        <p:nvSpPr>
          <p:cNvPr id="4" name="Slide Number Placeholder 3"/>
          <p:cNvSpPr>
            <a:spLocks noGrp="1"/>
          </p:cNvSpPr>
          <p:nvPr>
            <p:ph type="sldNum" sz="quarter" idx="4"/>
          </p:nvPr>
        </p:nvSpPr>
        <p:spPr/>
        <p:txBody>
          <a:bodyPr/>
          <a:lstStyle/>
          <a:p>
            <a:fld id="{23690667-295C-4548-A8F3-2AF8F8044C02}" type="slidenum">
              <a:rPr lang="en-ZA" smtClean="0"/>
              <a:pPr/>
              <a:t>1</a:t>
            </a:fld>
            <a:endParaRPr lang="en-ZA" dirty="0"/>
          </a:p>
        </p:txBody>
      </p:sp>
    </p:spTree>
    <p:extLst>
      <p:ext uri="{BB962C8B-B14F-4D97-AF65-F5344CB8AC3E}">
        <p14:creationId xmlns:p14="http://schemas.microsoft.com/office/powerpoint/2010/main" val="3860851404"/>
      </p:ext>
    </p:extLst>
  </p:cSld>
  <p:clrMapOvr>
    <a:masterClrMapping/>
  </p:clrMapOvr>
  <mc:AlternateContent xmlns:mc="http://schemas.openxmlformats.org/markup-compatibility/2006" xmlns:p14="http://schemas.microsoft.com/office/powerpoint/2010/main">
    <mc:Choice Requires="p14">
      <p:transition spd="slow" p14:dur="2000" advTm="60134"/>
    </mc:Choice>
    <mc:Fallback xmlns="">
      <p:transition spd="slow" advTm="601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PERSAL is a big dataset</a:t>
            </a:r>
            <a:endParaRPr lang="en-ZA" sz="2400" dirty="0"/>
          </a:p>
        </p:txBody>
      </p:sp>
      <p:graphicFrame>
        <p:nvGraphicFramePr>
          <p:cNvPr id="4" name="Diagram 3"/>
          <p:cNvGraphicFramePr/>
          <p:nvPr>
            <p:extLst>
              <p:ext uri="{D42A27DB-BD31-4B8C-83A1-F6EECF244321}">
                <p14:modId xmlns:p14="http://schemas.microsoft.com/office/powerpoint/2010/main" val="3391085265"/>
              </p:ext>
            </p:extLst>
          </p:nvPr>
        </p:nvGraphicFramePr>
        <p:xfrm>
          <a:off x="1649185" y="881170"/>
          <a:ext cx="9703579" cy="520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35179" y="5155693"/>
            <a:ext cx="7131590" cy="461665"/>
          </a:xfrm>
          <a:prstGeom prst="rect">
            <a:avLst/>
          </a:prstGeom>
          <a:noFill/>
        </p:spPr>
        <p:txBody>
          <a:bodyPr wrap="square" rtlCol="0">
            <a:spAutoFit/>
          </a:bodyPr>
          <a:lstStyle/>
          <a:p>
            <a:pPr algn="ctr"/>
            <a:r>
              <a:rPr lang="en-ZA" sz="2400" b="1" dirty="0">
                <a:latin typeface="Arial" panose="020B0604020202020204" pitchFamily="34" charset="0"/>
                <a:cs typeface="Arial" panose="020B0604020202020204" pitchFamily="34" charset="0"/>
              </a:rPr>
              <a:t>Data available from 2006 to recent month</a:t>
            </a:r>
          </a:p>
        </p:txBody>
      </p:sp>
    </p:spTree>
    <p:extLst>
      <p:ext uri="{BB962C8B-B14F-4D97-AF65-F5344CB8AC3E}">
        <p14:creationId xmlns:p14="http://schemas.microsoft.com/office/powerpoint/2010/main" val="655743084"/>
      </p:ext>
    </p:extLst>
  </p:cSld>
  <p:clrMapOvr>
    <a:masterClrMapping/>
  </p:clrMapOvr>
  <mc:AlternateContent xmlns:mc="http://schemas.openxmlformats.org/markup-compatibility/2006" xmlns:p14="http://schemas.microsoft.com/office/powerpoint/2010/main">
    <mc:Choice Requires="p14">
      <p:transition spd="slow" p14:dur="2000" advTm="65487"/>
    </mc:Choice>
    <mc:Fallback xmlns="">
      <p:transition spd="slow" advTm="654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PERSAL</a:t>
            </a:r>
          </a:p>
          <a:p>
            <a:r>
              <a:rPr lang="en-ZA" dirty="0"/>
              <a:t>categories</a:t>
            </a:r>
          </a:p>
        </p:txBody>
      </p:sp>
      <p:sp>
        <p:nvSpPr>
          <p:cNvPr id="9" name="Content Placeholder 1">
            <a:extLst>
              <a:ext uri="{FF2B5EF4-FFF2-40B4-BE49-F238E27FC236}">
                <a16:creationId xmlns:a16="http://schemas.microsoft.com/office/drawing/2014/main" id="{CB42CF89-661F-458B-B238-91B31A143819}"/>
              </a:ext>
            </a:extLst>
          </p:cNvPr>
          <p:cNvSpPr>
            <a:spLocks noGrp="1"/>
          </p:cNvSpPr>
          <p:nvPr>
            <p:ph idx="1"/>
          </p:nvPr>
        </p:nvSpPr>
        <p:spPr>
          <a:xfrm>
            <a:off x="2362886" y="701337"/>
            <a:ext cx="9638955" cy="5448276"/>
          </a:xfrm>
        </p:spPr>
        <p:txBody>
          <a:bodyPr/>
          <a:lstStyle/>
          <a:p>
            <a:pPr marL="0" indent="0">
              <a:buNone/>
            </a:pPr>
            <a:r>
              <a:rPr lang="en-US" sz="2000" b="1" dirty="0">
                <a:latin typeface="Arial" panose="020B0604020202020204" pitchFamily="34" charset="0"/>
                <a:cs typeface="Arial" panose="020B0604020202020204" pitchFamily="34" charset="0"/>
              </a:rPr>
              <a:t>Across the 5 PERSAL datasets there is information 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Demographics, identity, leave, medical, pension, service, qualification, appointment type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Sector, Departmental structure, Program structure, </a:t>
            </a:r>
            <a:r>
              <a:rPr lang="en-US" sz="2000" dirty="0" err="1">
                <a:latin typeface="Arial" panose="020B0604020202020204" pitchFamily="34" charset="0"/>
                <a:cs typeface="Arial" panose="020B0604020202020204" pitchFamily="34" charset="0"/>
              </a:rPr>
              <a:t>Organisational</a:t>
            </a:r>
            <a:r>
              <a:rPr lang="en-US" sz="2000" dirty="0">
                <a:latin typeface="Arial" panose="020B0604020202020204" pitchFamily="34" charset="0"/>
                <a:cs typeface="Arial" panose="020B0604020202020204" pitchFamily="34" charset="0"/>
              </a:rPr>
              <a:t> structure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Expenditure classification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Salary information </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Post information</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Occupational structure</a:t>
            </a:r>
          </a:p>
          <a:p>
            <a:pPr>
              <a:lnSpc>
                <a:spcPct val="15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Events: Appointment, Progression, Termination</a:t>
            </a:r>
          </a:p>
        </p:txBody>
      </p:sp>
    </p:spTree>
    <p:extLst>
      <p:ext uri="{BB962C8B-B14F-4D97-AF65-F5344CB8AC3E}">
        <p14:creationId xmlns:p14="http://schemas.microsoft.com/office/powerpoint/2010/main" val="1052612275"/>
      </p:ext>
    </p:extLst>
  </p:cSld>
  <p:clrMapOvr>
    <a:masterClrMapping/>
  </p:clrMapOvr>
  <mc:AlternateContent xmlns:mc="http://schemas.openxmlformats.org/markup-compatibility/2006" xmlns:p14="http://schemas.microsoft.com/office/powerpoint/2010/main">
    <mc:Choice Requires="p14">
      <p:transition spd="slow" p14:dur="2000" advTm="33148"/>
    </mc:Choice>
    <mc:Fallback xmlns="">
      <p:transition spd="slow" advTm="331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05278D-1D1E-4915-883C-EB1C0E5C47C4}"/>
              </a:ext>
            </a:extLst>
          </p:cNvPr>
          <p:cNvSpPr>
            <a:spLocks noGrp="1"/>
          </p:cNvSpPr>
          <p:nvPr>
            <p:ph idx="1"/>
          </p:nvPr>
        </p:nvSpPr>
        <p:spPr/>
        <p:txBody>
          <a:bodyPr/>
          <a:lstStyle/>
          <a:p>
            <a:pPr marL="0" indent="0">
              <a:buNone/>
            </a:pPr>
            <a:r>
              <a:rPr lang="en-US" dirty="0"/>
              <a:t>Traditional approach:  </a:t>
            </a:r>
            <a:r>
              <a:rPr lang="en-US" dirty="0" err="1"/>
              <a:t>Analyse</a:t>
            </a:r>
            <a:r>
              <a:rPr lang="en-US" dirty="0"/>
              <a:t> </a:t>
            </a:r>
            <a:r>
              <a:rPr lang="en-US" b="1" dirty="0"/>
              <a:t>Total </a:t>
            </a:r>
            <a:r>
              <a:rPr lang="en-US" b="1" dirty="0" err="1"/>
              <a:t>CoE</a:t>
            </a:r>
            <a:endParaRPr lang="en-US" b="1" dirty="0"/>
          </a:p>
          <a:p>
            <a:endParaRPr lang="en-US" dirty="0"/>
          </a:p>
          <a:p>
            <a:endParaRPr lang="en-ZA" dirty="0"/>
          </a:p>
        </p:txBody>
      </p:sp>
      <p:sp>
        <p:nvSpPr>
          <p:cNvPr id="3" name="Slide Number Placeholder 2">
            <a:extLst>
              <a:ext uri="{FF2B5EF4-FFF2-40B4-BE49-F238E27FC236}">
                <a16:creationId xmlns:a16="http://schemas.microsoft.com/office/drawing/2014/main" id="{9FA1FEBF-D100-47D9-B4E9-3822DDE6D1FB}"/>
              </a:ext>
            </a:extLst>
          </p:cNvPr>
          <p:cNvSpPr>
            <a:spLocks noGrp="1"/>
          </p:cNvSpPr>
          <p:nvPr>
            <p:ph type="sldNum" sz="quarter" idx="11"/>
          </p:nvPr>
        </p:nvSpPr>
        <p:spPr/>
        <p:txBody>
          <a:bodyPr/>
          <a:lstStyle/>
          <a:p>
            <a:fld id="{31311CA2-5603-4F1C-8B97-F29961F83655}" type="slidenum">
              <a:rPr lang="en-ZA" smtClean="0"/>
              <a:pPr/>
              <a:t>2</a:t>
            </a:fld>
            <a:endParaRPr lang="en-ZA" dirty="0"/>
          </a:p>
        </p:txBody>
      </p:sp>
      <p:sp>
        <p:nvSpPr>
          <p:cNvPr id="4" name="Title 3">
            <a:extLst>
              <a:ext uri="{FF2B5EF4-FFF2-40B4-BE49-F238E27FC236}">
                <a16:creationId xmlns:a16="http://schemas.microsoft.com/office/drawing/2014/main" id="{DBA643EA-76E0-48B2-8860-90331DF8A5DE}"/>
              </a:ext>
            </a:extLst>
          </p:cNvPr>
          <p:cNvSpPr>
            <a:spLocks noGrp="1"/>
          </p:cNvSpPr>
          <p:nvPr>
            <p:ph type="title"/>
          </p:nvPr>
        </p:nvSpPr>
        <p:spPr/>
        <p:txBody>
          <a:bodyPr/>
          <a:lstStyle/>
          <a:p>
            <a:r>
              <a:rPr lang="en-US" dirty="0" err="1"/>
              <a:t>Analysing</a:t>
            </a:r>
            <a:r>
              <a:rPr lang="en-US" dirty="0"/>
              <a:t> total </a:t>
            </a:r>
            <a:r>
              <a:rPr lang="en-US" dirty="0" err="1"/>
              <a:t>CoE</a:t>
            </a:r>
            <a:endParaRPr lang="en-ZA" dirty="0"/>
          </a:p>
        </p:txBody>
      </p:sp>
      <p:graphicFrame>
        <p:nvGraphicFramePr>
          <p:cNvPr id="5" name="Table 4">
            <a:extLst>
              <a:ext uri="{FF2B5EF4-FFF2-40B4-BE49-F238E27FC236}">
                <a16:creationId xmlns:a16="http://schemas.microsoft.com/office/drawing/2014/main" id="{188237CB-CE99-4A6F-A7E7-7152B8FB9A0B}"/>
              </a:ext>
            </a:extLst>
          </p:cNvPr>
          <p:cNvGraphicFramePr>
            <a:graphicFrameLocks noGrp="1"/>
          </p:cNvGraphicFramePr>
          <p:nvPr>
            <p:extLst>
              <p:ext uri="{D42A27DB-BD31-4B8C-83A1-F6EECF244321}">
                <p14:modId xmlns:p14="http://schemas.microsoft.com/office/powerpoint/2010/main" val="2089818898"/>
              </p:ext>
            </p:extLst>
          </p:nvPr>
        </p:nvGraphicFramePr>
        <p:xfrm>
          <a:off x="824253" y="1522679"/>
          <a:ext cx="4029905" cy="4568500"/>
        </p:xfrm>
        <a:graphic>
          <a:graphicData uri="http://schemas.openxmlformats.org/drawingml/2006/table">
            <a:tbl>
              <a:tblPr>
                <a:tableStyleId>{5C22544A-7EE6-4342-B048-85BDC9FD1C3A}</a:tableStyleId>
              </a:tblPr>
              <a:tblGrid>
                <a:gridCol w="612896">
                  <a:extLst>
                    <a:ext uri="{9D8B030D-6E8A-4147-A177-3AD203B41FA5}">
                      <a16:colId xmlns:a16="http://schemas.microsoft.com/office/drawing/2014/main" val="2238794787"/>
                    </a:ext>
                  </a:extLst>
                </a:gridCol>
                <a:gridCol w="1183884">
                  <a:extLst>
                    <a:ext uri="{9D8B030D-6E8A-4147-A177-3AD203B41FA5}">
                      <a16:colId xmlns:a16="http://schemas.microsoft.com/office/drawing/2014/main" val="3095945722"/>
                    </a:ext>
                  </a:extLst>
                </a:gridCol>
                <a:gridCol w="1141978">
                  <a:extLst>
                    <a:ext uri="{9D8B030D-6E8A-4147-A177-3AD203B41FA5}">
                      <a16:colId xmlns:a16="http://schemas.microsoft.com/office/drawing/2014/main" val="68460465"/>
                    </a:ext>
                  </a:extLst>
                </a:gridCol>
                <a:gridCol w="1091147">
                  <a:extLst>
                    <a:ext uri="{9D8B030D-6E8A-4147-A177-3AD203B41FA5}">
                      <a16:colId xmlns:a16="http://schemas.microsoft.com/office/drawing/2014/main" val="3225312959"/>
                    </a:ext>
                  </a:extLst>
                </a:gridCol>
              </a:tblGrid>
              <a:tr h="291215">
                <a:tc>
                  <a:txBody>
                    <a:bodyPr/>
                    <a:lstStyle/>
                    <a:p>
                      <a:pPr algn="l" fontAlgn="b"/>
                      <a:endParaRPr lang="en-ZA"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1" i="0" u="none" strike="noStrike" dirty="0" err="1">
                          <a:effectLst/>
                          <a:latin typeface="Calibri" panose="020F0502020204030204" pitchFamily="34" charset="0"/>
                        </a:rPr>
                        <a:t>CoE</a:t>
                      </a:r>
                      <a:r>
                        <a:rPr lang="en-US" sz="1600" b="1" i="0" u="none" strike="noStrike" dirty="0">
                          <a:effectLst/>
                          <a:latin typeface="Calibri" panose="020F0502020204030204" pitchFamily="34" charset="0"/>
                        </a:rPr>
                        <a:t> (Bn Rand)</a:t>
                      </a:r>
                      <a:endParaRPr lang="en-ZA" sz="1600" b="1" i="0" u="none" strike="noStrike" dirty="0">
                        <a:effectLst/>
                        <a:latin typeface="Calibri" panose="020F0502020204030204" pitchFamily="34" charset="0"/>
                      </a:endParaRPr>
                    </a:p>
                  </a:txBody>
                  <a:tcPr marL="3810" marR="3810" marT="3810" marB="0" anchor="b"/>
                </a:tc>
                <a:tc>
                  <a:txBody>
                    <a:bodyPr/>
                    <a:lstStyle/>
                    <a:p>
                      <a:pPr algn="ctr" fontAlgn="b"/>
                      <a:r>
                        <a:rPr lang="en-ZA" sz="1600" b="1" u="none" strike="noStrike" dirty="0">
                          <a:effectLst/>
                        </a:rPr>
                        <a:t>Y-o-Y growth</a:t>
                      </a:r>
                      <a:endParaRPr lang="en-ZA" sz="1600" b="1" i="0" u="none" strike="noStrike" dirty="0">
                        <a:effectLst/>
                        <a:latin typeface="Calibri" panose="020F0502020204030204" pitchFamily="34" charset="0"/>
                      </a:endParaRPr>
                    </a:p>
                  </a:txBody>
                  <a:tcPr marL="3810" marR="3810" marT="3810" marB="0" anchor="b"/>
                </a:tc>
                <a:tc>
                  <a:txBody>
                    <a:bodyPr/>
                    <a:lstStyle/>
                    <a:p>
                      <a:pPr algn="ctr" fontAlgn="b"/>
                      <a:r>
                        <a:rPr lang="en-ZA" sz="1600" b="1" u="none" strike="noStrike" dirty="0">
                          <a:effectLst/>
                        </a:rPr>
                        <a:t>Growth</a:t>
                      </a:r>
                    </a:p>
                    <a:p>
                      <a:pPr algn="ctr" fontAlgn="b"/>
                      <a:r>
                        <a:rPr lang="en-ZA" sz="1600" b="1" u="none" strike="noStrike" dirty="0">
                          <a:effectLst/>
                        </a:rPr>
                        <a:t> (Bn Rand)</a:t>
                      </a:r>
                      <a:endParaRPr lang="en-ZA" sz="1600" b="1"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603317189"/>
                  </a:ext>
                </a:extLst>
              </a:tr>
              <a:tr h="291215">
                <a:tc>
                  <a:txBody>
                    <a:bodyPr/>
                    <a:lstStyle/>
                    <a:p>
                      <a:pPr algn="l" fontAlgn="b"/>
                      <a:r>
                        <a:rPr lang="en-ZA" sz="1600" u="none" strike="noStrike" dirty="0">
                          <a:effectLst/>
                        </a:rPr>
                        <a:t>2006</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154.1</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endParaRPr lang="en-ZA" sz="1600" b="0" i="0" u="none" strike="noStrike" dirty="0">
                        <a:effectLst/>
                        <a:latin typeface="Calibri" panose="020F0502020204030204" pitchFamily="34" charset="0"/>
                      </a:endParaRPr>
                    </a:p>
                  </a:txBody>
                  <a:tcPr marL="3810" marR="3810" marT="3810" marB="0" anchor="b"/>
                </a:tc>
                <a:tc>
                  <a:txBody>
                    <a:bodyPr/>
                    <a:lstStyle/>
                    <a:p>
                      <a:pPr algn="l" fontAlgn="b"/>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509191320"/>
                  </a:ext>
                </a:extLst>
              </a:tr>
              <a:tr h="291215">
                <a:tc>
                  <a:txBody>
                    <a:bodyPr/>
                    <a:lstStyle/>
                    <a:p>
                      <a:pPr algn="l" fontAlgn="b"/>
                      <a:r>
                        <a:rPr lang="en-ZA" sz="1600" u="none" strike="noStrike" dirty="0">
                          <a:effectLst/>
                        </a:rPr>
                        <a:t>2007</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173.3</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12%</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19.2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171034508"/>
                  </a:ext>
                </a:extLst>
              </a:tr>
              <a:tr h="291215">
                <a:tc>
                  <a:txBody>
                    <a:bodyPr/>
                    <a:lstStyle/>
                    <a:p>
                      <a:pPr algn="l" fontAlgn="b"/>
                      <a:r>
                        <a:rPr lang="en-ZA" sz="1600" u="none" strike="noStrike">
                          <a:effectLst/>
                        </a:rPr>
                        <a:t>2008</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206.4</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19%</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33.0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531980153"/>
                  </a:ext>
                </a:extLst>
              </a:tr>
              <a:tr h="291215">
                <a:tc>
                  <a:txBody>
                    <a:bodyPr/>
                    <a:lstStyle/>
                    <a:p>
                      <a:pPr algn="l" fontAlgn="b"/>
                      <a:r>
                        <a:rPr lang="en-ZA" sz="1600" u="none" strike="noStrike">
                          <a:effectLst/>
                        </a:rPr>
                        <a:t>2009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241.3</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a:effectLst/>
                        </a:rPr>
                        <a:t>17%</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34.9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648645088"/>
                  </a:ext>
                </a:extLst>
              </a:tr>
              <a:tr h="291215">
                <a:tc>
                  <a:txBody>
                    <a:bodyPr/>
                    <a:lstStyle/>
                    <a:p>
                      <a:pPr algn="l" fontAlgn="b"/>
                      <a:r>
                        <a:rPr lang="en-ZA" sz="1600" u="none" strike="noStrike">
                          <a:effectLst/>
                        </a:rPr>
                        <a:t>2010</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274.9</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a:effectLst/>
                        </a:rPr>
                        <a:t>14%</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33.6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4010164742"/>
                  </a:ext>
                </a:extLst>
              </a:tr>
              <a:tr h="291215">
                <a:tc>
                  <a:txBody>
                    <a:bodyPr/>
                    <a:lstStyle/>
                    <a:p>
                      <a:pPr algn="l" fontAlgn="b"/>
                      <a:r>
                        <a:rPr lang="en-ZA" sz="1600" u="none" strike="noStrike">
                          <a:effectLst/>
                        </a:rPr>
                        <a:t>2011</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309.1</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a:effectLst/>
                        </a:rPr>
                        <a:t>12%</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34.2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4117661814"/>
                  </a:ext>
                </a:extLst>
              </a:tr>
              <a:tr h="291215">
                <a:tc>
                  <a:txBody>
                    <a:bodyPr/>
                    <a:lstStyle/>
                    <a:p>
                      <a:pPr algn="l" fontAlgn="b"/>
                      <a:r>
                        <a:rPr lang="en-ZA" sz="1600" u="none" strike="noStrike">
                          <a:effectLst/>
                        </a:rPr>
                        <a:t>2012</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335.6</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a:effectLst/>
                        </a:rPr>
                        <a:t>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26.5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74617181"/>
                  </a:ext>
                </a:extLst>
              </a:tr>
              <a:tr h="291215">
                <a:tc>
                  <a:txBody>
                    <a:bodyPr/>
                    <a:lstStyle/>
                    <a:p>
                      <a:pPr algn="l" fontAlgn="b"/>
                      <a:r>
                        <a:rPr lang="en-ZA" sz="1600" u="none" strike="noStrike">
                          <a:effectLst/>
                        </a:rPr>
                        <a:t>2013</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358.9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7%</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23.3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436162097"/>
                  </a:ext>
                </a:extLst>
              </a:tr>
              <a:tr h="291215">
                <a:tc>
                  <a:txBody>
                    <a:bodyPr/>
                    <a:lstStyle/>
                    <a:p>
                      <a:pPr algn="l" fontAlgn="b"/>
                      <a:r>
                        <a:rPr lang="en-ZA" sz="1600" u="none" strike="noStrike">
                          <a:effectLst/>
                        </a:rPr>
                        <a:t>2014</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387.9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8%</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29.0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721133341"/>
                  </a:ext>
                </a:extLst>
              </a:tr>
              <a:tr h="291215">
                <a:tc>
                  <a:txBody>
                    <a:bodyPr/>
                    <a:lstStyle/>
                    <a:p>
                      <a:pPr algn="l" fontAlgn="b"/>
                      <a:r>
                        <a:rPr lang="en-ZA" sz="1600" u="none" strike="noStrike">
                          <a:effectLst/>
                        </a:rPr>
                        <a:t>2015</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414.3</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7%</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26.5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715448258"/>
                  </a:ext>
                </a:extLst>
              </a:tr>
              <a:tr h="291215">
                <a:tc>
                  <a:txBody>
                    <a:bodyPr/>
                    <a:lstStyle/>
                    <a:p>
                      <a:pPr algn="l" fontAlgn="b"/>
                      <a:r>
                        <a:rPr lang="en-ZA" sz="1600" u="none" strike="noStrike">
                          <a:effectLst/>
                        </a:rPr>
                        <a:t>2016</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451.1</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36.8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755821552"/>
                  </a:ext>
                </a:extLst>
              </a:tr>
              <a:tr h="291215">
                <a:tc>
                  <a:txBody>
                    <a:bodyPr/>
                    <a:lstStyle/>
                    <a:p>
                      <a:pPr algn="l" fontAlgn="b"/>
                      <a:r>
                        <a:rPr lang="en-ZA" sz="1600" u="none" strike="noStrike">
                          <a:effectLst/>
                        </a:rPr>
                        <a:t>2017</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484.2</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7%</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33.1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048882926"/>
                  </a:ext>
                </a:extLst>
              </a:tr>
              <a:tr h="291215">
                <a:tc>
                  <a:txBody>
                    <a:bodyPr/>
                    <a:lstStyle/>
                    <a:p>
                      <a:pPr algn="l" fontAlgn="b"/>
                      <a:r>
                        <a:rPr lang="en-ZA" sz="1600" u="none" strike="noStrike">
                          <a:effectLst/>
                        </a:rPr>
                        <a:t>2018</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518.7</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a:effectLst/>
                        </a:rPr>
                        <a:t>7%</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34.5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4062722490"/>
                  </a:ext>
                </a:extLst>
              </a:tr>
              <a:tr h="291215">
                <a:tc>
                  <a:txBody>
                    <a:bodyPr/>
                    <a:lstStyle/>
                    <a:p>
                      <a:pPr algn="l" fontAlgn="b"/>
                      <a:r>
                        <a:rPr lang="en-ZA" sz="1600" u="none" strike="noStrike">
                          <a:effectLst/>
                        </a:rPr>
                        <a:t>2019</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551.1</a:t>
                      </a:r>
                      <a:endParaRPr lang="en-ZA" sz="1600" b="0" i="0" u="none" strike="noStrike" dirty="0">
                        <a:effectLst/>
                        <a:latin typeface="Calibri" panose="020F0502020204030204" pitchFamily="34" charset="0"/>
                      </a:endParaRPr>
                    </a:p>
                  </a:txBody>
                  <a:tcPr marL="3810" marR="3810" marT="3810" marB="0" anchor="b"/>
                </a:tc>
                <a:tc>
                  <a:txBody>
                    <a:bodyPr/>
                    <a:lstStyle/>
                    <a:p>
                      <a:pPr algn="ctr" fontAlgn="b"/>
                      <a:r>
                        <a:rPr lang="en-ZA" sz="1600" u="none" strike="noStrike">
                          <a:effectLst/>
                        </a:rPr>
                        <a:t>6%</a:t>
                      </a:r>
                      <a:endParaRPr lang="en-ZA" sz="1600" b="0" i="0" u="none" strike="noStrike">
                        <a:effectLst/>
                        <a:latin typeface="Calibri" panose="020F0502020204030204" pitchFamily="34" charset="0"/>
                      </a:endParaRPr>
                    </a:p>
                  </a:txBody>
                  <a:tcPr marL="3810" marR="3810" marT="3810" marB="0" anchor="b"/>
                </a:tc>
                <a:tc>
                  <a:txBody>
                    <a:bodyPr/>
                    <a:lstStyle/>
                    <a:p>
                      <a:pPr algn="ctr" fontAlgn="b"/>
                      <a:r>
                        <a:rPr lang="en-ZA" sz="1600" u="none" strike="noStrike" dirty="0">
                          <a:effectLst/>
                        </a:rPr>
                        <a:t> 32.4 </a:t>
                      </a:r>
                      <a:endParaRPr lang="en-ZA" sz="16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128625436"/>
                  </a:ext>
                </a:extLst>
              </a:tr>
            </a:tbl>
          </a:graphicData>
        </a:graphic>
      </p:graphicFrame>
      <p:graphicFrame>
        <p:nvGraphicFramePr>
          <p:cNvPr id="10" name="Diagram 9">
            <a:extLst>
              <a:ext uri="{FF2B5EF4-FFF2-40B4-BE49-F238E27FC236}">
                <a16:creationId xmlns:a16="http://schemas.microsoft.com/office/drawing/2014/main" id="{8F12F95B-8EC9-4D3E-9754-C3A121F1F42C}"/>
              </a:ext>
            </a:extLst>
          </p:cNvPr>
          <p:cNvGraphicFramePr/>
          <p:nvPr>
            <p:extLst>
              <p:ext uri="{D42A27DB-BD31-4B8C-83A1-F6EECF244321}">
                <p14:modId xmlns:p14="http://schemas.microsoft.com/office/powerpoint/2010/main" val="1000216229"/>
              </p:ext>
            </p:extLst>
          </p:nvPr>
        </p:nvGraphicFramePr>
        <p:xfrm>
          <a:off x="6014720" y="4613801"/>
          <a:ext cx="5468673" cy="136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D2D336C-481A-464C-8DD1-3EEB30CBB486}"/>
              </a:ext>
            </a:extLst>
          </p:cNvPr>
          <p:cNvPicPr>
            <a:picLocks noChangeAspect="1"/>
          </p:cNvPicPr>
          <p:nvPr/>
        </p:nvPicPr>
        <p:blipFill>
          <a:blip r:embed="rId8"/>
          <a:stretch>
            <a:fillRect/>
          </a:stretch>
        </p:blipFill>
        <p:spPr>
          <a:xfrm>
            <a:off x="5957335" y="1522679"/>
            <a:ext cx="4572396" cy="2743438"/>
          </a:xfrm>
          <a:prstGeom prst="rect">
            <a:avLst/>
          </a:prstGeom>
        </p:spPr>
      </p:pic>
    </p:spTree>
    <p:extLst>
      <p:ext uri="{BB962C8B-B14F-4D97-AF65-F5344CB8AC3E}">
        <p14:creationId xmlns:p14="http://schemas.microsoft.com/office/powerpoint/2010/main" val="4019728378"/>
      </p:ext>
    </p:extLst>
  </p:cSld>
  <p:clrMapOvr>
    <a:masterClrMapping/>
  </p:clrMapOvr>
  <mc:AlternateContent xmlns:mc="http://schemas.openxmlformats.org/markup-compatibility/2006" xmlns:p14="http://schemas.microsoft.com/office/powerpoint/2010/main">
    <mc:Choice Requires="p14">
      <p:transition spd="slow" p14:dur="2000" advTm="45176"/>
    </mc:Choice>
    <mc:Fallback xmlns="">
      <p:transition spd="slow" advTm="451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106078BA-00CA-4B27-8D48-22E397B33183}"/>
              </a:ext>
            </a:extLst>
          </p:cNvPr>
          <p:cNvGraphicFramePr>
            <a:graphicFrameLocks noGrp="1"/>
          </p:cNvGraphicFramePr>
          <p:nvPr>
            <p:ph idx="1"/>
            <p:extLst>
              <p:ext uri="{D42A27DB-BD31-4B8C-83A1-F6EECF244321}">
                <p14:modId xmlns:p14="http://schemas.microsoft.com/office/powerpoint/2010/main" val="2155231550"/>
              </p:ext>
            </p:extLst>
          </p:nvPr>
        </p:nvGraphicFramePr>
        <p:xfrm>
          <a:off x="824253" y="881169"/>
          <a:ext cx="10528512" cy="526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88046CE-FE1B-4243-86A4-D91316346371}"/>
              </a:ext>
            </a:extLst>
          </p:cNvPr>
          <p:cNvSpPr>
            <a:spLocks noGrp="1"/>
          </p:cNvSpPr>
          <p:nvPr>
            <p:ph type="sldNum" sz="quarter" idx="11"/>
          </p:nvPr>
        </p:nvSpPr>
        <p:spPr/>
        <p:txBody>
          <a:bodyPr/>
          <a:lstStyle/>
          <a:p>
            <a:fld id="{23690667-295C-4548-A8F3-2AF8F8044C02}" type="slidenum">
              <a:rPr lang="en-ZA" smtClean="0"/>
              <a:pPr/>
              <a:t>3</a:t>
            </a:fld>
            <a:endParaRPr lang="en-ZA" dirty="0"/>
          </a:p>
        </p:txBody>
      </p:sp>
      <p:sp>
        <p:nvSpPr>
          <p:cNvPr id="5" name="Title 4">
            <a:extLst>
              <a:ext uri="{FF2B5EF4-FFF2-40B4-BE49-F238E27FC236}">
                <a16:creationId xmlns:a16="http://schemas.microsoft.com/office/drawing/2014/main" id="{53DD95BA-26B9-4641-9CE4-2CEAE7617E42}"/>
              </a:ext>
            </a:extLst>
          </p:cNvPr>
          <p:cNvSpPr>
            <a:spLocks noGrp="1"/>
          </p:cNvSpPr>
          <p:nvPr>
            <p:ph type="title"/>
          </p:nvPr>
        </p:nvSpPr>
        <p:spPr>
          <a:xfrm>
            <a:off x="824253" y="244753"/>
            <a:ext cx="10528512" cy="636416"/>
          </a:xfrm>
        </p:spPr>
        <p:txBody>
          <a:bodyPr/>
          <a:lstStyle/>
          <a:p>
            <a:br>
              <a:rPr lang="en-US" dirty="0"/>
            </a:br>
            <a:endParaRPr lang="en-ZA" dirty="0"/>
          </a:p>
        </p:txBody>
      </p:sp>
    </p:spTree>
    <p:extLst>
      <p:ext uri="{BB962C8B-B14F-4D97-AF65-F5344CB8AC3E}">
        <p14:creationId xmlns:p14="http://schemas.microsoft.com/office/powerpoint/2010/main" val="3557120559"/>
      </p:ext>
    </p:extLst>
  </p:cSld>
  <p:clrMapOvr>
    <a:masterClrMapping/>
  </p:clrMapOvr>
  <mc:AlternateContent xmlns:mc="http://schemas.openxmlformats.org/markup-compatibility/2006" xmlns:p14="http://schemas.microsoft.com/office/powerpoint/2010/main">
    <mc:Choice Requires="p14">
      <p:transition spd="slow" p14:dur="2000" advTm="44894"/>
    </mc:Choice>
    <mc:Fallback xmlns="">
      <p:transition spd="slow" advTm="448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CF65-1028-4AEC-BF30-2A12639F4091}"/>
              </a:ext>
            </a:extLst>
          </p:cNvPr>
          <p:cNvSpPr>
            <a:spLocks noGrp="1"/>
          </p:cNvSpPr>
          <p:nvPr>
            <p:ph idx="1"/>
          </p:nvPr>
        </p:nvSpPr>
        <p:spPr/>
        <p:txBody>
          <a:bodyPr/>
          <a:lstStyle/>
          <a:p>
            <a:r>
              <a:rPr lang="en-US" sz="2400" dirty="0"/>
              <a:t>Determine the </a:t>
            </a:r>
            <a:r>
              <a:rPr lang="en-US" sz="2400" dirty="0">
                <a:solidFill>
                  <a:srgbClr val="FF0000"/>
                </a:solidFill>
              </a:rPr>
              <a:t>number of personnel </a:t>
            </a:r>
            <a:r>
              <a:rPr lang="en-US" sz="2400" dirty="0"/>
              <a:t>per year</a:t>
            </a:r>
          </a:p>
          <a:p>
            <a:pPr lvl="1"/>
            <a:r>
              <a:rPr lang="en-US" dirty="0"/>
              <a:t>Traditional approach – headcounts as at a specific date, e.g. 30 September </a:t>
            </a:r>
          </a:p>
          <a:p>
            <a:pPr lvl="1"/>
            <a:r>
              <a:rPr lang="en-US" b="1" dirty="0"/>
              <a:t>Full-time equivalent approach –</a:t>
            </a:r>
          </a:p>
          <a:p>
            <a:pPr lvl="2"/>
            <a:r>
              <a:rPr lang="en-US" b="1" dirty="0"/>
              <a:t>1 Full-time equivalent  (FTE) </a:t>
            </a:r>
            <a:r>
              <a:rPr lang="en-US" dirty="0"/>
              <a:t>is 12 months of work performed per year</a:t>
            </a:r>
          </a:p>
          <a:p>
            <a:pPr lvl="2"/>
            <a:r>
              <a:rPr lang="en-US" dirty="0"/>
              <a:t>Total FTE=total number of months worked divided by 12</a:t>
            </a:r>
          </a:p>
          <a:p>
            <a:pPr lvl="2"/>
            <a:r>
              <a:rPr lang="en-US" b="1" dirty="0"/>
              <a:t>Examples: </a:t>
            </a:r>
            <a:r>
              <a:rPr lang="en-US" dirty="0"/>
              <a:t>6 months worked is 0.5 FTE, 24 months worked is 2 FTE, etc.</a:t>
            </a:r>
          </a:p>
          <a:p>
            <a:endParaRPr lang="en-US" dirty="0"/>
          </a:p>
        </p:txBody>
      </p:sp>
      <p:sp>
        <p:nvSpPr>
          <p:cNvPr id="3" name="Slide Number Placeholder 2">
            <a:extLst>
              <a:ext uri="{FF2B5EF4-FFF2-40B4-BE49-F238E27FC236}">
                <a16:creationId xmlns:a16="http://schemas.microsoft.com/office/drawing/2014/main" id="{687CA60C-A61A-42FD-A6E2-CC8049CE90B9}"/>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6" name="Text Placeholder 5">
            <a:extLst>
              <a:ext uri="{FF2B5EF4-FFF2-40B4-BE49-F238E27FC236}">
                <a16:creationId xmlns:a16="http://schemas.microsoft.com/office/drawing/2014/main" id="{4E9F4986-811E-49AD-9A60-1B08E7826DF6}"/>
              </a:ext>
            </a:extLst>
          </p:cNvPr>
          <p:cNvSpPr>
            <a:spLocks noGrp="1"/>
          </p:cNvSpPr>
          <p:nvPr>
            <p:ph type="body" sz="quarter" idx="12"/>
          </p:nvPr>
        </p:nvSpPr>
        <p:spPr/>
        <p:txBody>
          <a:bodyPr/>
          <a:lstStyle/>
          <a:p>
            <a:r>
              <a:rPr lang="en-US" dirty="0"/>
              <a:t>Counting personnel</a:t>
            </a:r>
            <a:endParaRPr lang="en-ZA" dirty="0"/>
          </a:p>
        </p:txBody>
      </p:sp>
      <p:graphicFrame>
        <p:nvGraphicFramePr>
          <p:cNvPr id="5" name="Table 4">
            <a:extLst>
              <a:ext uri="{FF2B5EF4-FFF2-40B4-BE49-F238E27FC236}">
                <a16:creationId xmlns:a16="http://schemas.microsoft.com/office/drawing/2014/main" id="{AAD09877-D40E-4BAB-89DF-AA8954080C8F}"/>
              </a:ext>
            </a:extLst>
          </p:cNvPr>
          <p:cNvGraphicFramePr>
            <a:graphicFrameLocks noGrp="1"/>
          </p:cNvGraphicFramePr>
          <p:nvPr>
            <p:extLst>
              <p:ext uri="{D42A27DB-BD31-4B8C-83A1-F6EECF244321}">
                <p14:modId xmlns:p14="http://schemas.microsoft.com/office/powerpoint/2010/main" val="3794811197"/>
              </p:ext>
            </p:extLst>
          </p:nvPr>
        </p:nvGraphicFramePr>
        <p:xfrm>
          <a:off x="2366170" y="4313753"/>
          <a:ext cx="9433560" cy="2466827"/>
        </p:xfrm>
        <a:graphic>
          <a:graphicData uri="http://schemas.openxmlformats.org/drawingml/2006/table">
            <a:tbl>
              <a:tblPr firstRow="1" bandRow="1">
                <a:tableStyleId>{69CF1AB2-1976-4502-BF36-3FF5EA218861}</a:tableStyleId>
              </a:tblPr>
              <a:tblGrid>
                <a:gridCol w="4706620">
                  <a:extLst>
                    <a:ext uri="{9D8B030D-6E8A-4147-A177-3AD203B41FA5}">
                      <a16:colId xmlns:a16="http://schemas.microsoft.com/office/drawing/2014/main" val="2529646383"/>
                    </a:ext>
                  </a:extLst>
                </a:gridCol>
                <a:gridCol w="4726940">
                  <a:extLst>
                    <a:ext uri="{9D8B030D-6E8A-4147-A177-3AD203B41FA5}">
                      <a16:colId xmlns:a16="http://schemas.microsoft.com/office/drawing/2014/main" val="148808081"/>
                    </a:ext>
                  </a:extLst>
                </a:gridCol>
              </a:tblGrid>
              <a:tr h="333832">
                <a:tc>
                  <a:txBody>
                    <a:bodyPr/>
                    <a:lstStyle/>
                    <a:p>
                      <a:r>
                        <a:rPr lang="en-US" sz="1600" dirty="0"/>
                        <a:t>Department A</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Department B</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0827866"/>
                  </a:ext>
                </a:extLst>
              </a:tr>
              <a:tr h="421610">
                <a:tc>
                  <a:txBody>
                    <a:bodyPr/>
                    <a:lstStyle/>
                    <a:p>
                      <a:r>
                        <a:rPr lang="en-US" sz="1600" b="1" dirty="0">
                          <a:solidFill>
                            <a:srgbClr val="FF0000"/>
                          </a:solidFill>
                        </a:rPr>
                        <a:t>2 people </a:t>
                      </a:r>
                      <a:r>
                        <a:rPr lang="en-US" sz="1600" dirty="0"/>
                        <a:t>worked for 12 months each</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b="1" dirty="0">
                          <a:solidFill>
                            <a:srgbClr val="FF0000"/>
                          </a:solidFill>
                        </a:rPr>
                        <a:t>12 people </a:t>
                      </a:r>
                      <a:r>
                        <a:rPr lang="en-US" sz="1600" dirty="0"/>
                        <a:t>worked for 1 month each</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6945626"/>
                  </a:ext>
                </a:extLst>
              </a:tr>
              <a:tr h="399587">
                <a:tc>
                  <a:txBody>
                    <a:bodyPr/>
                    <a:lstStyle/>
                    <a:p>
                      <a:r>
                        <a:rPr lang="en-US" sz="1600" dirty="0"/>
                        <a:t>Total months worked=2*12=24</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Total months worked=12*1=12</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475508"/>
                  </a:ext>
                </a:extLst>
              </a:tr>
              <a:tr h="333832">
                <a:tc>
                  <a:txBody>
                    <a:bodyPr/>
                    <a:lstStyle/>
                    <a:p>
                      <a:r>
                        <a:rPr lang="en-US" sz="1600" dirty="0"/>
                        <a:t>Total FTE=total months worked/12 = 24/12 =2</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Total FTE=total months worked/12 = 12/12 =1</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3620591"/>
                  </a:ext>
                </a:extLst>
              </a:tr>
              <a:tr h="395950">
                <a:tc>
                  <a:txBody>
                    <a:bodyPr/>
                    <a:lstStyle/>
                    <a:p>
                      <a:r>
                        <a:rPr lang="en-US" sz="1600" dirty="0"/>
                        <a:t>Total FTE=2</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Total FTE=1</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3502061"/>
                  </a:ext>
                </a:extLst>
              </a:tr>
              <a:tr h="395950">
                <a:tc>
                  <a:txBody>
                    <a:bodyPr/>
                    <a:lstStyle/>
                    <a:p>
                      <a:r>
                        <a:rPr lang="en-US" sz="1600" dirty="0"/>
                        <a:t>Headcount as at 31 March: 2</a:t>
                      </a:r>
                      <a:endParaRPr lang="en-ZA" sz="16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dirty="0"/>
                        <a:t>Headcount as at 31 March:  Anything between 0 and 12</a:t>
                      </a:r>
                      <a:endParaRPr lang="en-ZA" sz="16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5332970"/>
                  </a:ext>
                </a:extLst>
              </a:tr>
            </a:tbl>
          </a:graphicData>
        </a:graphic>
      </p:graphicFrame>
    </p:spTree>
    <p:extLst>
      <p:ext uri="{BB962C8B-B14F-4D97-AF65-F5344CB8AC3E}">
        <p14:creationId xmlns:p14="http://schemas.microsoft.com/office/powerpoint/2010/main" val="2191379609"/>
      </p:ext>
    </p:extLst>
  </p:cSld>
  <p:clrMapOvr>
    <a:masterClrMapping/>
  </p:clrMapOvr>
  <mc:AlternateContent xmlns:mc="http://schemas.openxmlformats.org/markup-compatibility/2006" xmlns:p14="http://schemas.microsoft.com/office/powerpoint/2010/main">
    <mc:Choice Requires="p14">
      <p:transition spd="slow" p14:dur="2000" advTm="137112"/>
    </mc:Choice>
    <mc:Fallback xmlns="">
      <p:transition spd="slow" advTm="1371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B59B60E-C53A-46E3-84EB-366673BA6462}"/>
              </a:ext>
            </a:extLst>
          </p:cNvPr>
          <p:cNvGraphicFramePr>
            <a:graphicFrameLocks noGrp="1"/>
          </p:cNvGraphicFramePr>
          <p:nvPr>
            <p:ph idx="1"/>
            <p:extLst>
              <p:ext uri="{D42A27DB-BD31-4B8C-83A1-F6EECF244321}">
                <p14:modId xmlns:p14="http://schemas.microsoft.com/office/powerpoint/2010/main" val="1759005238"/>
              </p:ext>
            </p:extLst>
          </p:nvPr>
        </p:nvGraphicFramePr>
        <p:xfrm>
          <a:off x="543242" y="884660"/>
          <a:ext cx="5847108" cy="4444984"/>
        </p:xfrm>
        <a:graphic>
          <a:graphicData uri="http://schemas.openxmlformats.org/drawingml/2006/table">
            <a:tbl>
              <a:tblPr>
                <a:tableStyleId>{5C22544A-7EE6-4342-B048-85BDC9FD1C3A}</a:tableStyleId>
              </a:tblPr>
              <a:tblGrid>
                <a:gridCol w="990847">
                  <a:extLst>
                    <a:ext uri="{9D8B030D-6E8A-4147-A177-3AD203B41FA5}">
                      <a16:colId xmlns:a16="http://schemas.microsoft.com/office/drawing/2014/main" val="2804891224"/>
                    </a:ext>
                  </a:extLst>
                </a:gridCol>
                <a:gridCol w="1659022">
                  <a:extLst>
                    <a:ext uri="{9D8B030D-6E8A-4147-A177-3AD203B41FA5}">
                      <a16:colId xmlns:a16="http://schemas.microsoft.com/office/drawing/2014/main" val="1686986391"/>
                    </a:ext>
                  </a:extLst>
                </a:gridCol>
                <a:gridCol w="1570432">
                  <a:extLst>
                    <a:ext uri="{9D8B030D-6E8A-4147-A177-3AD203B41FA5}">
                      <a16:colId xmlns:a16="http://schemas.microsoft.com/office/drawing/2014/main" val="1473816605"/>
                    </a:ext>
                  </a:extLst>
                </a:gridCol>
                <a:gridCol w="1626807">
                  <a:extLst>
                    <a:ext uri="{9D8B030D-6E8A-4147-A177-3AD203B41FA5}">
                      <a16:colId xmlns:a16="http://schemas.microsoft.com/office/drawing/2014/main" val="4220025377"/>
                    </a:ext>
                  </a:extLst>
                </a:gridCol>
              </a:tblGrid>
              <a:tr h="325302">
                <a:tc>
                  <a:txBody>
                    <a:bodyPr/>
                    <a:lstStyle/>
                    <a:p>
                      <a:pPr algn="l" fontAlgn="b"/>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US" sz="1600" b="1" u="none" strike="noStrike" kern="1200" dirty="0">
                          <a:effectLst/>
                        </a:rPr>
                        <a:t>FTE</a:t>
                      </a:r>
                      <a:endParaRPr lang="en-ZA" sz="1600" b="1"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b="1" u="none" strike="noStrike" kern="1200" dirty="0">
                          <a:effectLst/>
                        </a:rPr>
                        <a:t>Y-o-Y growth</a:t>
                      </a:r>
                      <a:endParaRPr lang="en-ZA" sz="1600" b="1"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b="1" u="none" strike="noStrike" kern="1200" dirty="0">
                          <a:effectLst/>
                        </a:rPr>
                        <a:t>Growth</a:t>
                      </a:r>
                      <a:endParaRPr lang="en-ZA" sz="1600" b="1"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4019108"/>
                  </a:ext>
                </a:extLst>
              </a:tr>
              <a:tr h="294263">
                <a:tc>
                  <a:txBody>
                    <a:bodyPr/>
                    <a:lstStyle/>
                    <a:p>
                      <a:pPr algn="r" fontAlgn="b"/>
                      <a:r>
                        <a:rPr lang="en-ZA" sz="1600" u="none" strike="noStrike" kern="1200" dirty="0">
                          <a:effectLst/>
                        </a:rPr>
                        <a:t>2006</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1 147 084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413460802"/>
                  </a:ext>
                </a:extLst>
              </a:tr>
              <a:tr h="294263">
                <a:tc>
                  <a:txBody>
                    <a:bodyPr/>
                    <a:lstStyle/>
                    <a:p>
                      <a:pPr algn="r" fontAlgn="b"/>
                      <a:r>
                        <a:rPr lang="en-ZA" sz="1600" u="none" strike="noStrike" kern="1200">
                          <a:effectLst/>
                        </a:rPr>
                        <a:t>2007</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1 186 081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3.4%</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38 997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182055268"/>
                  </a:ext>
                </a:extLst>
              </a:tr>
              <a:tr h="294263">
                <a:tc>
                  <a:txBody>
                    <a:bodyPr/>
                    <a:lstStyle/>
                    <a:p>
                      <a:pPr algn="r" fontAlgn="b"/>
                      <a:r>
                        <a:rPr lang="en-ZA" sz="1600" u="none" strike="noStrike" kern="1200">
                          <a:effectLst/>
                        </a:rPr>
                        <a:t>2008</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1 228 022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3.5%</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41 941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151450032"/>
                  </a:ext>
                </a:extLst>
              </a:tr>
              <a:tr h="294263">
                <a:tc>
                  <a:txBody>
                    <a:bodyPr/>
                    <a:lstStyle/>
                    <a:p>
                      <a:pPr algn="r" fontAlgn="b"/>
                      <a:r>
                        <a:rPr lang="en-ZA" sz="1600" u="none" strike="noStrike" kern="1200">
                          <a:effectLst/>
                        </a:rPr>
                        <a:t>2009</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1 257 451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2.4%</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29 429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70752753"/>
                  </a:ext>
                </a:extLst>
              </a:tr>
              <a:tr h="294263">
                <a:tc>
                  <a:txBody>
                    <a:bodyPr/>
                    <a:lstStyle/>
                    <a:p>
                      <a:pPr algn="r" fontAlgn="b"/>
                      <a:r>
                        <a:rPr lang="en-ZA" sz="1600" u="none" strike="noStrike" kern="1200">
                          <a:effectLst/>
                        </a:rPr>
                        <a:t>2010</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1 285 228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2.2%</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27 777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23757244"/>
                  </a:ext>
                </a:extLst>
              </a:tr>
              <a:tr h="294263">
                <a:tc>
                  <a:txBody>
                    <a:bodyPr/>
                    <a:lstStyle/>
                    <a:p>
                      <a:pPr algn="r" fontAlgn="b"/>
                      <a:r>
                        <a:rPr lang="en-ZA" sz="1600" u="none" strike="noStrike" kern="1200">
                          <a:effectLst/>
                        </a:rPr>
                        <a:t>2011</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1 323 432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3.0%</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38 205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860178406"/>
                  </a:ext>
                </a:extLst>
              </a:tr>
              <a:tr h="294263">
                <a:tc>
                  <a:txBody>
                    <a:bodyPr/>
                    <a:lstStyle/>
                    <a:p>
                      <a:pPr algn="r" fontAlgn="b"/>
                      <a:r>
                        <a:rPr lang="en-ZA" sz="1600" u="none" strike="noStrike" kern="1200">
                          <a:effectLst/>
                        </a:rPr>
                        <a:t>2012</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1 335 876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0.9%</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12 444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75386592"/>
                  </a:ext>
                </a:extLst>
              </a:tr>
              <a:tr h="294263">
                <a:tc>
                  <a:txBody>
                    <a:bodyPr/>
                    <a:lstStyle/>
                    <a:p>
                      <a:pPr algn="r" fontAlgn="b"/>
                      <a:r>
                        <a:rPr lang="en-ZA" sz="1600" u="none" strike="noStrike" kern="1200">
                          <a:effectLst/>
                        </a:rPr>
                        <a:t>2013</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1 326 968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-0.7%</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- 8 908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571541437"/>
                  </a:ext>
                </a:extLst>
              </a:tr>
              <a:tr h="294263">
                <a:tc>
                  <a:txBody>
                    <a:bodyPr/>
                    <a:lstStyle/>
                    <a:p>
                      <a:pPr algn="r" fontAlgn="b"/>
                      <a:r>
                        <a:rPr lang="en-ZA" sz="1600" u="none" strike="noStrike" kern="1200">
                          <a:effectLst/>
                        </a:rPr>
                        <a:t>2014</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1 325 776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-0.1%</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- 1 192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120156824"/>
                  </a:ext>
                </a:extLst>
              </a:tr>
              <a:tr h="294263">
                <a:tc>
                  <a:txBody>
                    <a:bodyPr/>
                    <a:lstStyle/>
                    <a:p>
                      <a:pPr algn="r" fontAlgn="b"/>
                      <a:r>
                        <a:rPr lang="en-ZA" sz="1600" u="none" strike="noStrike" kern="1200" dirty="0">
                          <a:effectLst/>
                        </a:rPr>
                        <a:t>2015</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1 325 516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0.0%</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- 260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277357662"/>
                  </a:ext>
                </a:extLst>
              </a:tr>
              <a:tr h="294263">
                <a:tc>
                  <a:txBody>
                    <a:bodyPr/>
                    <a:lstStyle/>
                    <a:p>
                      <a:pPr algn="r" fontAlgn="b"/>
                      <a:r>
                        <a:rPr lang="en-ZA" sz="1600" u="none" strike="noStrike" kern="1200">
                          <a:effectLst/>
                        </a:rPr>
                        <a:t>2016</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1 322 586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-0.2%</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- 2 930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6867368"/>
                  </a:ext>
                </a:extLst>
              </a:tr>
              <a:tr h="294263">
                <a:tc>
                  <a:txBody>
                    <a:bodyPr/>
                    <a:lstStyle/>
                    <a:p>
                      <a:pPr algn="r" fontAlgn="b"/>
                      <a:r>
                        <a:rPr lang="en-ZA" sz="1600" u="none" strike="noStrike" kern="1200">
                          <a:effectLst/>
                        </a:rPr>
                        <a:t>2017</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1 317 765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-0.4%</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- 4 821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540385511"/>
                  </a:ext>
                </a:extLst>
              </a:tr>
              <a:tr h="294263">
                <a:tc>
                  <a:txBody>
                    <a:bodyPr/>
                    <a:lstStyle/>
                    <a:p>
                      <a:pPr algn="r" fontAlgn="b"/>
                      <a:r>
                        <a:rPr lang="en-ZA" sz="1600" u="none" strike="noStrike" kern="1200">
                          <a:effectLst/>
                        </a:rPr>
                        <a:t>2018</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1 316 954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-0.1%</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- 811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08427359"/>
                  </a:ext>
                </a:extLst>
              </a:tr>
              <a:tr h="294263">
                <a:tc>
                  <a:txBody>
                    <a:bodyPr/>
                    <a:lstStyle/>
                    <a:p>
                      <a:pPr algn="r" fontAlgn="b"/>
                      <a:r>
                        <a:rPr lang="en-ZA" sz="1600" u="none" strike="noStrike" kern="1200">
                          <a:effectLst/>
                        </a:rPr>
                        <a:t>2019</a:t>
                      </a:r>
                      <a:endParaRPr lang="en-ZA" sz="1600" u="none" strike="noStrike" kern="120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1 331 034 </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1.1%</a:t>
                      </a:r>
                      <a:endParaRPr lang="en-ZA" sz="1600" u="none" strike="noStrike" kern="1200" dirty="0">
                        <a:solidFill>
                          <a:schemeClr val="dk1"/>
                        </a:solidFill>
                        <a:effectLst/>
                        <a:latin typeface="+mn-lt"/>
                        <a:ea typeface="+mn-ea"/>
                        <a:cs typeface="+mn-cs"/>
                      </a:endParaRPr>
                    </a:p>
                  </a:txBody>
                  <a:tcPr marL="0" marR="0" marT="0" marB="0" anchor="b"/>
                </a:tc>
                <a:tc>
                  <a:txBody>
                    <a:bodyPr/>
                    <a:lstStyle/>
                    <a:p>
                      <a:pPr algn="ctr" fontAlgn="b"/>
                      <a:r>
                        <a:rPr lang="en-ZA" sz="1600" u="none" strike="noStrike" kern="1200" dirty="0">
                          <a:effectLst/>
                        </a:rPr>
                        <a:t> 14 080 </a:t>
                      </a:r>
                      <a:endParaRPr lang="en-ZA"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857477559"/>
                  </a:ext>
                </a:extLst>
              </a:tr>
            </a:tbl>
          </a:graphicData>
        </a:graphic>
      </p:graphicFrame>
      <p:sp>
        <p:nvSpPr>
          <p:cNvPr id="3" name="Slide Number Placeholder 2">
            <a:extLst>
              <a:ext uri="{FF2B5EF4-FFF2-40B4-BE49-F238E27FC236}">
                <a16:creationId xmlns:a16="http://schemas.microsoft.com/office/drawing/2014/main" id="{2CED8EE5-9918-45B8-96E4-0A5D09165795}"/>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itle 3">
            <a:extLst>
              <a:ext uri="{FF2B5EF4-FFF2-40B4-BE49-F238E27FC236}">
                <a16:creationId xmlns:a16="http://schemas.microsoft.com/office/drawing/2014/main" id="{B991442D-6106-49B1-A899-D6A91707F810}"/>
              </a:ext>
            </a:extLst>
          </p:cNvPr>
          <p:cNvSpPr>
            <a:spLocks noGrp="1"/>
          </p:cNvSpPr>
          <p:nvPr>
            <p:ph type="title"/>
          </p:nvPr>
        </p:nvSpPr>
        <p:spPr/>
        <p:txBody>
          <a:bodyPr/>
          <a:lstStyle/>
          <a:p>
            <a:r>
              <a:rPr lang="en-US" dirty="0"/>
              <a:t>Personnel trends</a:t>
            </a:r>
            <a:endParaRPr lang="en-ZA" dirty="0"/>
          </a:p>
        </p:txBody>
      </p:sp>
      <p:sp>
        <p:nvSpPr>
          <p:cNvPr id="7" name="TextBox 6">
            <a:extLst>
              <a:ext uri="{FF2B5EF4-FFF2-40B4-BE49-F238E27FC236}">
                <a16:creationId xmlns:a16="http://schemas.microsoft.com/office/drawing/2014/main" id="{3BCDECA3-7BAB-4990-98AF-C20E52D15C5F}"/>
              </a:ext>
            </a:extLst>
          </p:cNvPr>
          <p:cNvSpPr txBox="1"/>
          <p:nvPr/>
        </p:nvSpPr>
        <p:spPr>
          <a:xfrm>
            <a:off x="7303008" y="3859715"/>
            <a:ext cx="411071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After 2012 FTEs dropped</a:t>
            </a:r>
          </a:p>
          <a:p>
            <a:pPr marL="285750" indent="-285750">
              <a:buFont typeface="Arial" panose="020B0604020202020204" pitchFamily="34" charset="0"/>
              <a:buChar char="•"/>
            </a:pPr>
            <a:r>
              <a:rPr lang="en-US" dirty="0"/>
              <a:t>In recent years personnel growth was not the key factor in overall </a:t>
            </a:r>
            <a:r>
              <a:rPr lang="en-US" dirty="0" err="1"/>
              <a:t>CoE</a:t>
            </a:r>
            <a:r>
              <a:rPr lang="en-US" dirty="0"/>
              <a:t> growth</a:t>
            </a:r>
          </a:p>
          <a:p>
            <a:pPr marL="285750" indent="-285750">
              <a:buFont typeface="Arial" panose="020B0604020202020204" pitchFamily="34" charset="0"/>
              <a:buChar char="•"/>
            </a:pPr>
            <a:r>
              <a:rPr lang="en-US" dirty="0"/>
              <a:t>Is this true for all function groups, budget groups, depts, </a:t>
            </a:r>
            <a:r>
              <a:rPr lang="en-US" dirty="0" err="1"/>
              <a:t>etc</a:t>
            </a:r>
            <a:r>
              <a:rPr lang="en-US" dirty="0"/>
              <a:t>?</a:t>
            </a:r>
          </a:p>
          <a:p>
            <a:pPr marL="285750" indent="-285750">
              <a:buFont typeface="Arial" panose="020B0604020202020204" pitchFamily="34" charset="0"/>
              <a:buChar char="•"/>
            </a:pPr>
            <a:r>
              <a:rPr lang="en-US" dirty="0">
                <a:solidFill>
                  <a:srgbClr val="FF0000"/>
                </a:solidFill>
              </a:rPr>
              <a:t>Opportunity for savings at departmental level? Appointments vs terminations – age profile</a:t>
            </a:r>
            <a:endParaRPr lang="en-ZA" dirty="0">
              <a:solidFill>
                <a:srgbClr val="FF0000"/>
              </a:solidFill>
            </a:endParaRPr>
          </a:p>
        </p:txBody>
      </p:sp>
      <p:pic>
        <p:nvPicPr>
          <p:cNvPr id="8" name="Picture 7">
            <a:extLst>
              <a:ext uri="{FF2B5EF4-FFF2-40B4-BE49-F238E27FC236}">
                <a16:creationId xmlns:a16="http://schemas.microsoft.com/office/drawing/2014/main" id="{5A0169CB-FAF9-4FD4-99BF-35404D1373B9}"/>
              </a:ext>
            </a:extLst>
          </p:cNvPr>
          <p:cNvPicPr>
            <a:picLocks noChangeAspect="1"/>
          </p:cNvPicPr>
          <p:nvPr/>
        </p:nvPicPr>
        <p:blipFill>
          <a:blip r:embed="rId3"/>
          <a:stretch>
            <a:fillRect/>
          </a:stretch>
        </p:blipFill>
        <p:spPr>
          <a:xfrm>
            <a:off x="6928922" y="848241"/>
            <a:ext cx="4572396" cy="2743438"/>
          </a:xfrm>
          <a:prstGeom prst="rect">
            <a:avLst/>
          </a:prstGeom>
        </p:spPr>
      </p:pic>
    </p:spTree>
    <p:extLst>
      <p:ext uri="{BB962C8B-B14F-4D97-AF65-F5344CB8AC3E}">
        <p14:creationId xmlns:p14="http://schemas.microsoft.com/office/powerpoint/2010/main" val="2289831427"/>
      </p:ext>
    </p:extLst>
  </p:cSld>
  <p:clrMapOvr>
    <a:masterClrMapping/>
  </p:clrMapOvr>
  <mc:AlternateContent xmlns:mc="http://schemas.openxmlformats.org/markup-compatibility/2006" xmlns:p14="http://schemas.microsoft.com/office/powerpoint/2010/main">
    <mc:Choice Requires="p14">
      <p:transition spd="slow" p14:dur="2000" advTm="104082"/>
    </mc:Choice>
    <mc:Fallback xmlns="">
      <p:transition spd="slow" advTm="1040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C499946-2C06-46AC-A819-0F7806E4B3A5}"/>
              </a:ext>
            </a:extLst>
          </p:cNvPr>
          <p:cNvGraphicFramePr>
            <a:graphicFrameLocks noGrp="1"/>
          </p:cNvGraphicFramePr>
          <p:nvPr>
            <p:ph idx="1"/>
            <p:extLst>
              <p:ext uri="{D42A27DB-BD31-4B8C-83A1-F6EECF244321}">
                <p14:modId xmlns:p14="http://schemas.microsoft.com/office/powerpoint/2010/main" val="3438205323"/>
              </p:ext>
            </p:extLst>
          </p:nvPr>
        </p:nvGraphicFramePr>
        <p:xfrm>
          <a:off x="824253" y="970312"/>
          <a:ext cx="5424147" cy="4946950"/>
        </p:xfrm>
        <a:graphic>
          <a:graphicData uri="http://schemas.openxmlformats.org/drawingml/2006/table">
            <a:tbl>
              <a:tblPr>
                <a:tableStyleId>{5C22544A-7EE6-4342-B048-85BDC9FD1C3A}</a:tableStyleId>
              </a:tblPr>
              <a:tblGrid>
                <a:gridCol w="709908">
                  <a:extLst>
                    <a:ext uri="{9D8B030D-6E8A-4147-A177-3AD203B41FA5}">
                      <a16:colId xmlns:a16="http://schemas.microsoft.com/office/drawing/2014/main" val="2773966860"/>
                    </a:ext>
                  </a:extLst>
                </a:gridCol>
                <a:gridCol w="1468120">
                  <a:extLst>
                    <a:ext uri="{9D8B030D-6E8A-4147-A177-3AD203B41FA5}">
                      <a16:colId xmlns:a16="http://schemas.microsoft.com/office/drawing/2014/main" val="782878731"/>
                    </a:ext>
                  </a:extLst>
                </a:gridCol>
                <a:gridCol w="1249680">
                  <a:extLst>
                    <a:ext uri="{9D8B030D-6E8A-4147-A177-3AD203B41FA5}">
                      <a16:colId xmlns:a16="http://schemas.microsoft.com/office/drawing/2014/main" val="3880723759"/>
                    </a:ext>
                  </a:extLst>
                </a:gridCol>
                <a:gridCol w="1249680">
                  <a:extLst>
                    <a:ext uri="{9D8B030D-6E8A-4147-A177-3AD203B41FA5}">
                      <a16:colId xmlns:a16="http://schemas.microsoft.com/office/drawing/2014/main" val="1125043884"/>
                    </a:ext>
                  </a:extLst>
                </a:gridCol>
                <a:gridCol w="746759">
                  <a:extLst>
                    <a:ext uri="{9D8B030D-6E8A-4147-A177-3AD203B41FA5}">
                      <a16:colId xmlns:a16="http://schemas.microsoft.com/office/drawing/2014/main" val="1777978603"/>
                    </a:ext>
                  </a:extLst>
                </a:gridCol>
              </a:tblGrid>
              <a:tr h="812435">
                <a:tc>
                  <a:txBody>
                    <a:bodyPr/>
                    <a:lstStyle/>
                    <a:p>
                      <a:pPr algn="l" fontAlgn="b"/>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b="1" u="none" strike="noStrike" dirty="0">
                          <a:effectLst/>
                        </a:rPr>
                        <a:t>Total COE </a:t>
                      </a:r>
                    </a:p>
                    <a:p>
                      <a:pPr algn="l" fontAlgn="b"/>
                      <a:r>
                        <a:rPr lang="en-ZA" sz="1100" b="1" u="none" strike="noStrike" dirty="0">
                          <a:effectLst/>
                        </a:rPr>
                        <a:t>(Rand Bn 2019)</a:t>
                      </a:r>
                      <a:endParaRPr lang="en-ZA" sz="1100" b="1" i="0" u="none" strike="noStrike" dirty="0">
                        <a:effectLst/>
                        <a:latin typeface="Calibri" panose="020F0502020204030204" pitchFamily="34" charset="0"/>
                      </a:endParaRPr>
                    </a:p>
                  </a:txBody>
                  <a:tcPr marL="3810" marR="3810" marT="3810" marB="0" anchor="b"/>
                </a:tc>
                <a:tc>
                  <a:txBody>
                    <a:bodyPr/>
                    <a:lstStyle/>
                    <a:p>
                      <a:pPr algn="l" fontAlgn="b"/>
                      <a:r>
                        <a:rPr lang="en-ZA" sz="1100" b="1" u="none" strike="noStrike" dirty="0">
                          <a:effectLst/>
                        </a:rPr>
                        <a:t>FTE </a:t>
                      </a:r>
                    </a:p>
                    <a:p>
                      <a:pPr algn="l" fontAlgn="b"/>
                      <a:r>
                        <a:rPr lang="en-ZA" sz="1100" b="1" u="none" strike="noStrike" dirty="0">
                          <a:effectLst/>
                        </a:rPr>
                        <a:t>(millions)</a:t>
                      </a:r>
                      <a:endParaRPr lang="en-ZA" sz="1100" b="1" i="0" u="none" strike="noStrike" dirty="0">
                        <a:effectLst/>
                        <a:latin typeface="Calibri" panose="020F0502020204030204" pitchFamily="34" charset="0"/>
                      </a:endParaRPr>
                    </a:p>
                  </a:txBody>
                  <a:tcPr marL="3810" marR="3810" marT="3810" marB="0" anchor="b"/>
                </a:tc>
                <a:tc>
                  <a:txBody>
                    <a:bodyPr/>
                    <a:lstStyle/>
                    <a:p>
                      <a:pPr marL="0" marR="0" lvl="0" indent="0" algn="l" defTabSz="483626" rtl="0" eaLnBrk="1" fontAlgn="b" latinLnBrk="0" hangingPunct="1">
                        <a:lnSpc>
                          <a:spcPct val="100000"/>
                        </a:lnSpc>
                        <a:spcBef>
                          <a:spcPts val="0"/>
                        </a:spcBef>
                        <a:spcAft>
                          <a:spcPts val="0"/>
                        </a:spcAft>
                        <a:buClrTx/>
                        <a:buSzTx/>
                        <a:buFontTx/>
                        <a:buNone/>
                        <a:tabLst/>
                        <a:defRPr/>
                      </a:pPr>
                      <a:r>
                        <a:rPr lang="en-US" sz="1100" b="1" u="none" strike="noStrike" dirty="0">
                          <a:solidFill>
                            <a:srgbClr val="FF0000"/>
                          </a:solidFill>
                          <a:effectLst/>
                        </a:rPr>
                        <a:t>Average annual salary (real) = </a:t>
                      </a:r>
                      <a:r>
                        <a:rPr lang="en-US" sz="1100" b="1" i="0" u="none" strike="noStrike" dirty="0">
                          <a:solidFill>
                            <a:srgbClr val="FF0000"/>
                          </a:solidFill>
                          <a:effectLst/>
                          <a:latin typeface="Calibri" panose="020F0502020204030204" pitchFamily="34" charset="0"/>
                        </a:rPr>
                        <a:t>Total COE (real)/FTE</a:t>
                      </a:r>
                    </a:p>
                    <a:p>
                      <a:pPr marL="0" marR="0" lvl="0" indent="0" algn="l" defTabSz="483626" rtl="0" eaLnBrk="1" fontAlgn="b" latinLnBrk="0" hangingPunct="1">
                        <a:lnSpc>
                          <a:spcPct val="100000"/>
                        </a:lnSpc>
                        <a:spcBef>
                          <a:spcPts val="0"/>
                        </a:spcBef>
                        <a:spcAft>
                          <a:spcPts val="0"/>
                        </a:spcAft>
                        <a:buClrTx/>
                        <a:buSzTx/>
                        <a:buFontTx/>
                        <a:buNone/>
                        <a:tabLst/>
                        <a:defRPr/>
                      </a:pPr>
                      <a:endParaRPr lang="en-US" sz="1100" b="1" i="0" u="none" strike="noStrike" dirty="0">
                        <a:effectLst/>
                        <a:latin typeface="Calibri" panose="020F0502020204030204" pitchFamily="34" charset="0"/>
                      </a:endParaRPr>
                    </a:p>
                    <a:p>
                      <a:pPr algn="l" fontAlgn="b"/>
                      <a:r>
                        <a:rPr lang="en-US" sz="1100" b="1" u="none" strike="noStrike" dirty="0">
                          <a:effectLst/>
                        </a:rPr>
                        <a:t>(R‘000 2019)</a:t>
                      </a:r>
                      <a:endParaRPr lang="en-US" sz="1100" b="1" i="0" u="none" strike="noStrike" dirty="0">
                        <a:effectLst/>
                        <a:latin typeface="Calibri" panose="020F0502020204030204" pitchFamily="34" charset="0"/>
                      </a:endParaRPr>
                    </a:p>
                  </a:txBody>
                  <a:tcPr marL="3810" marR="3810" marT="3810" marB="0" anchor="b"/>
                </a:tc>
                <a:tc>
                  <a:txBody>
                    <a:bodyPr/>
                    <a:lstStyle/>
                    <a:p>
                      <a:pPr algn="l" fontAlgn="b"/>
                      <a:r>
                        <a:rPr lang="en-ZA" sz="1100" b="1" u="none" strike="noStrike" dirty="0">
                          <a:effectLst/>
                        </a:rPr>
                        <a:t>Y-o-Y growth</a:t>
                      </a:r>
                      <a:endParaRPr lang="en-ZA" sz="1100" b="1"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4264945124"/>
                  </a:ext>
                </a:extLst>
              </a:tr>
              <a:tr h="293210">
                <a:tc>
                  <a:txBody>
                    <a:bodyPr/>
                    <a:lstStyle/>
                    <a:p>
                      <a:pPr algn="r" fontAlgn="b"/>
                      <a:r>
                        <a:rPr lang="en-ZA" sz="1100" u="none" strike="noStrike">
                          <a:effectLst/>
                        </a:rPr>
                        <a:t>2006</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325.0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1.147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283.3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1674597021"/>
                  </a:ext>
                </a:extLst>
              </a:tr>
              <a:tr h="293210">
                <a:tc>
                  <a:txBody>
                    <a:bodyPr/>
                    <a:lstStyle/>
                    <a:p>
                      <a:pPr algn="r" fontAlgn="b"/>
                      <a:r>
                        <a:rPr lang="en-ZA" sz="1100" u="none" strike="noStrike">
                          <a:effectLst/>
                        </a:rPr>
                        <a:t>2007</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341.2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1.186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287.7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1.5%</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389905033"/>
                  </a:ext>
                </a:extLst>
              </a:tr>
              <a:tr h="293210">
                <a:tc>
                  <a:txBody>
                    <a:bodyPr/>
                    <a:lstStyle/>
                    <a:p>
                      <a:pPr algn="r" fontAlgn="b"/>
                      <a:r>
                        <a:rPr lang="en-ZA" sz="1100" u="none" strike="noStrike">
                          <a:effectLst/>
                        </a:rPr>
                        <a:t>2008</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364.1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1.228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296.5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3.1%</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467074193"/>
                  </a:ext>
                </a:extLst>
              </a:tr>
              <a:tr h="293210">
                <a:tc>
                  <a:txBody>
                    <a:bodyPr/>
                    <a:lstStyle/>
                    <a:p>
                      <a:pPr algn="r" fontAlgn="b"/>
                      <a:r>
                        <a:rPr lang="en-ZA" sz="1100" u="none" strike="noStrike">
                          <a:effectLst/>
                        </a:rPr>
                        <a:t>2009</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399.3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1.257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317.6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7.1%</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354324232"/>
                  </a:ext>
                </a:extLst>
              </a:tr>
              <a:tr h="293210">
                <a:tc>
                  <a:txBody>
                    <a:bodyPr/>
                    <a:lstStyle/>
                    <a:p>
                      <a:pPr algn="r" fontAlgn="b"/>
                      <a:r>
                        <a:rPr lang="en-ZA" sz="1100" u="none" strike="noStrike">
                          <a:effectLst/>
                        </a:rPr>
                        <a:t>2010</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436.3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1.285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339.5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6.9%</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1169203273"/>
                  </a:ext>
                </a:extLst>
              </a:tr>
              <a:tr h="293210">
                <a:tc>
                  <a:txBody>
                    <a:bodyPr/>
                    <a:lstStyle/>
                    <a:p>
                      <a:pPr algn="r" fontAlgn="b"/>
                      <a:r>
                        <a:rPr lang="en-ZA" sz="1100" u="none" strike="noStrike">
                          <a:effectLst/>
                        </a:rPr>
                        <a:t>2011</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467.4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1.323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353.2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4.0%</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1565507767"/>
                  </a:ext>
                </a:extLst>
              </a:tr>
              <a:tr h="293210">
                <a:tc>
                  <a:txBody>
                    <a:bodyPr/>
                    <a:lstStyle/>
                    <a:p>
                      <a:pPr algn="r" fontAlgn="b"/>
                      <a:r>
                        <a:rPr lang="en-ZA" sz="1100" u="none" strike="noStrike">
                          <a:effectLst/>
                        </a:rPr>
                        <a:t>2012</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480.2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1.336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359.5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1.8%</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2734103833"/>
                  </a:ext>
                </a:extLst>
              </a:tr>
              <a:tr h="293210">
                <a:tc>
                  <a:txBody>
                    <a:bodyPr/>
                    <a:lstStyle/>
                    <a:p>
                      <a:pPr algn="r" fontAlgn="b"/>
                      <a:r>
                        <a:rPr lang="en-ZA" sz="1100" u="none" strike="noStrike">
                          <a:effectLst/>
                        </a:rPr>
                        <a:t>2013</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485.7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1.327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366.0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1.8%</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1921216123"/>
                  </a:ext>
                </a:extLst>
              </a:tr>
              <a:tr h="293210">
                <a:tc>
                  <a:txBody>
                    <a:bodyPr/>
                    <a:lstStyle/>
                    <a:p>
                      <a:pPr algn="r" fontAlgn="b"/>
                      <a:r>
                        <a:rPr lang="en-ZA" sz="1100" u="none" strike="noStrike">
                          <a:effectLst/>
                        </a:rPr>
                        <a:t>2014</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494.5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1.326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373.0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1.9%</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2764767909"/>
                  </a:ext>
                </a:extLst>
              </a:tr>
              <a:tr h="293210">
                <a:tc>
                  <a:txBody>
                    <a:bodyPr/>
                    <a:lstStyle/>
                    <a:p>
                      <a:pPr algn="r" fontAlgn="b"/>
                      <a:r>
                        <a:rPr lang="en-ZA" sz="1100" u="none" strike="noStrike">
                          <a:effectLst/>
                        </a:rPr>
                        <a:t>2015</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505.3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1.326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381.2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2.2%</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2037207486"/>
                  </a:ext>
                </a:extLst>
              </a:tr>
              <a:tr h="293210">
                <a:tc>
                  <a:txBody>
                    <a:bodyPr/>
                    <a:lstStyle/>
                    <a:p>
                      <a:pPr algn="r" fontAlgn="b"/>
                      <a:r>
                        <a:rPr lang="en-ZA" sz="1100" u="none" strike="noStrike">
                          <a:effectLst/>
                        </a:rPr>
                        <a:t>2016</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517.5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1.323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391.3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2.6%</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581800864"/>
                  </a:ext>
                </a:extLst>
              </a:tr>
              <a:tr h="293210">
                <a:tc>
                  <a:txBody>
                    <a:bodyPr/>
                    <a:lstStyle/>
                    <a:p>
                      <a:pPr algn="r" fontAlgn="b"/>
                      <a:r>
                        <a:rPr lang="en-ZA" sz="1100" u="none" strike="noStrike">
                          <a:effectLst/>
                        </a:rPr>
                        <a:t>2017</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527.5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1.318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400.3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a:effectLst/>
                        </a:rPr>
                        <a:t>2.3%</a:t>
                      </a:r>
                      <a:endParaRPr lang="en-ZA" sz="1100" b="0" i="0" u="none" strike="noStrike">
                        <a:effectLst/>
                        <a:latin typeface="Calibri" panose="020F0502020204030204" pitchFamily="34" charset="0"/>
                      </a:endParaRPr>
                    </a:p>
                  </a:txBody>
                  <a:tcPr marL="3810" marR="3810" marT="3810" marB="0" anchor="b"/>
                </a:tc>
                <a:extLst>
                  <a:ext uri="{0D108BD9-81ED-4DB2-BD59-A6C34878D82A}">
                    <a16:rowId xmlns:a16="http://schemas.microsoft.com/office/drawing/2014/main" val="1442085863"/>
                  </a:ext>
                </a:extLst>
              </a:tr>
              <a:tr h="293210">
                <a:tc>
                  <a:txBody>
                    <a:bodyPr/>
                    <a:lstStyle/>
                    <a:p>
                      <a:pPr algn="r" fontAlgn="b"/>
                      <a:r>
                        <a:rPr lang="en-ZA" sz="1100" u="none" strike="noStrike">
                          <a:effectLst/>
                        </a:rPr>
                        <a:t>2018</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539.9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1.317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409.9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dirty="0">
                          <a:effectLst/>
                        </a:rPr>
                        <a:t>2.4%</a:t>
                      </a:r>
                      <a:endParaRPr lang="en-ZA" sz="11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349083765"/>
                  </a:ext>
                </a:extLst>
              </a:tr>
              <a:tr h="293210">
                <a:tc>
                  <a:txBody>
                    <a:bodyPr/>
                    <a:lstStyle/>
                    <a:p>
                      <a:pPr algn="r" fontAlgn="b"/>
                      <a:r>
                        <a:rPr lang="en-ZA" sz="1100" u="none" strike="noStrike">
                          <a:effectLst/>
                        </a:rPr>
                        <a:t>2019</a:t>
                      </a:r>
                      <a:endParaRPr lang="en-ZA" sz="1100" b="0" i="0" u="none" strike="noStrike">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551.1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1.331 </a:t>
                      </a:r>
                      <a:endParaRPr lang="en-ZA" sz="1100" b="0" i="0" u="none" strike="noStrike" dirty="0">
                        <a:effectLst/>
                        <a:latin typeface="Calibri" panose="020F0502020204030204" pitchFamily="34" charset="0"/>
                      </a:endParaRPr>
                    </a:p>
                  </a:txBody>
                  <a:tcPr marL="3810" marR="3810" marT="3810" marB="0" anchor="b"/>
                </a:tc>
                <a:tc>
                  <a:txBody>
                    <a:bodyPr/>
                    <a:lstStyle/>
                    <a:p>
                      <a:pPr algn="l" fontAlgn="b"/>
                      <a:r>
                        <a:rPr lang="en-ZA" sz="1100" u="none" strike="noStrike" dirty="0">
                          <a:effectLst/>
                        </a:rPr>
                        <a:t>    414.0 </a:t>
                      </a:r>
                      <a:endParaRPr lang="en-ZA" sz="1100" b="0" i="0" u="none" strike="noStrike" dirty="0">
                        <a:effectLst/>
                        <a:latin typeface="Calibri" panose="020F0502020204030204" pitchFamily="34" charset="0"/>
                      </a:endParaRPr>
                    </a:p>
                  </a:txBody>
                  <a:tcPr marL="3810" marR="3810" marT="3810" marB="0" anchor="b"/>
                </a:tc>
                <a:tc>
                  <a:txBody>
                    <a:bodyPr/>
                    <a:lstStyle/>
                    <a:p>
                      <a:pPr algn="r" fontAlgn="b"/>
                      <a:r>
                        <a:rPr lang="en-ZA" sz="1100" u="none" strike="noStrike" dirty="0">
                          <a:effectLst/>
                        </a:rPr>
                        <a:t>1.0%</a:t>
                      </a:r>
                      <a:endParaRPr lang="en-ZA" sz="11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565725406"/>
                  </a:ext>
                </a:extLst>
              </a:tr>
            </a:tbl>
          </a:graphicData>
        </a:graphic>
      </p:graphicFrame>
      <p:sp>
        <p:nvSpPr>
          <p:cNvPr id="3" name="Slide Number Placeholder 2">
            <a:extLst>
              <a:ext uri="{FF2B5EF4-FFF2-40B4-BE49-F238E27FC236}">
                <a16:creationId xmlns:a16="http://schemas.microsoft.com/office/drawing/2014/main" id="{D73545D1-B16F-4D41-BF5D-9FDDD1D07028}"/>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4" name="Title 3">
            <a:extLst>
              <a:ext uri="{FF2B5EF4-FFF2-40B4-BE49-F238E27FC236}">
                <a16:creationId xmlns:a16="http://schemas.microsoft.com/office/drawing/2014/main" id="{76CB2726-C1C9-4748-BD30-014F1808B927}"/>
              </a:ext>
            </a:extLst>
          </p:cNvPr>
          <p:cNvSpPr>
            <a:spLocks noGrp="1"/>
          </p:cNvSpPr>
          <p:nvPr>
            <p:ph type="title"/>
          </p:nvPr>
        </p:nvSpPr>
        <p:spPr/>
        <p:txBody>
          <a:bodyPr/>
          <a:lstStyle/>
          <a:p>
            <a:r>
              <a:rPr lang="en-US" dirty="0"/>
              <a:t>Salaries, benefits and allowances</a:t>
            </a:r>
            <a:endParaRPr lang="en-ZA" dirty="0"/>
          </a:p>
        </p:txBody>
      </p:sp>
      <p:pic>
        <p:nvPicPr>
          <p:cNvPr id="8" name="Picture 7">
            <a:extLst>
              <a:ext uri="{FF2B5EF4-FFF2-40B4-BE49-F238E27FC236}">
                <a16:creationId xmlns:a16="http://schemas.microsoft.com/office/drawing/2014/main" id="{356FDAD7-C421-490E-8285-E996C442897F}"/>
              </a:ext>
            </a:extLst>
          </p:cNvPr>
          <p:cNvPicPr>
            <a:picLocks noChangeAspect="1"/>
          </p:cNvPicPr>
          <p:nvPr/>
        </p:nvPicPr>
        <p:blipFill>
          <a:blip r:embed="rId3"/>
          <a:stretch>
            <a:fillRect/>
          </a:stretch>
        </p:blipFill>
        <p:spPr>
          <a:xfrm>
            <a:off x="6648505" y="970312"/>
            <a:ext cx="4584589" cy="2755631"/>
          </a:xfrm>
          <a:prstGeom prst="rect">
            <a:avLst/>
          </a:prstGeom>
        </p:spPr>
      </p:pic>
      <p:sp>
        <p:nvSpPr>
          <p:cNvPr id="9" name="TextBox 8">
            <a:extLst>
              <a:ext uri="{FF2B5EF4-FFF2-40B4-BE49-F238E27FC236}">
                <a16:creationId xmlns:a16="http://schemas.microsoft.com/office/drawing/2014/main" id="{FFB2E635-D14F-41CF-8D80-799DFD03C6B2}"/>
              </a:ext>
            </a:extLst>
          </p:cNvPr>
          <p:cNvSpPr txBox="1"/>
          <p:nvPr/>
        </p:nvSpPr>
        <p:spPr>
          <a:xfrm>
            <a:off x="6705600" y="3947160"/>
            <a:ext cx="4527494" cy="3139321"/>
          </a:xfrm>
          <a:prstGeom prst="rect">
            <a:avLst/>
          </a:prstGeom>
          <a:noFill/>
        </p:spPr>
        <p:txBody>
          <a:bodyPr wrap="square" rtlCol="0">
            <a:spAutoFit/>
          </a:bodyPr>
          <a:lstStyle/>
          <a:p>
            <a:r>
              <a:rPr lang="en-US" dirty="0"/>
              <a:t>Inflation-adjusted salaries increased by more than 2% in many years:</a:t>
            </a:r>
          </a:p>
          <a:p>
            <a:pPr marL="285750" indent="-285750">
              <a:buFont typeface="Arial" panose="020B0604020202020204" pitchFamily="34" charset="0"/>
              <a:buChar char="•"/>
            </a:pPr>
            <a:r>
              <a:rPr lang="en-US" dirty="0"/>
              <a:t>Above CPI cost of living adjustments</a:t>
            </a:r>
          </a:p>
          <a:p>
            <a:pPr marL="285750" indent="-285750">
              <a:buFont typeface="Arial" panose="020B0604020202020204" pitchFamily="34" charset="0"/>
              <a:buChar char="•"/>
            </a:pPr>
            <a:r>
              <a:rPr lang="en-US" dirty="0"/>
              <a:t>Promotion / progression</a:t>
            </a:r>
          </a:p>
          <a:p>
            <a:pPr marL="285750" indent="-285750">
              <a:buFont typeface="Arial" panose="020B0604020202020204" pitchFamily="34" charset="0"/>
              <a:buChar char="•"/>
            </a:pPr>
            <a:r>
              <a:rPr lang="en-US" dirty="0"/>
              <a:t>Improved benefits</a:t>
            </a:r>
          </a:p>
          <a:p>
            <a:pPr marL="285750" indent="-285750">
              <a:buFont typeface="Arial" panose="020B0604020202020204" pitchFamily="34" charset="0"/>
              <a:buChar char="•"/>
            </a:pPr>
            <a:r>
              <a:rPr lang="en-US" dirty="0"/>
              <a:t>Introduction of OSDs</a:t>
            </a:r>
          </a:p>
          <a:p>
            <a:r>
              <a:rPr lang="en-US" dirty="0">
                <a:solidFill>
                  <a:srgbClr val="FF0000"/>
                </a:solidFill>
              </a:rPr>
              <a:t>Opportunity for savings at departmental level?</a:t>
            </a:r>
          </a:p>
          <a:p>
            <a:r>
              <a:rPr lang="en-US" dirty="0"/>
              <a:t>(Progression, some allowances e.g. overtime, bonus)</a:t>
            </a:r>
          </a:p>
          <a:p>
            <a:endParaRPr lang="en-US"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408895151"/>
      </p:ext>
    </p:extLst>
  </p:cSld>
  <p:clrMapOvr>
    <a:masterClrMapping/>
  </p:clrMapOvr>
  <mc:AlternateContent xmlns:mc="http://schemas.openxmlformats.org/markup-compatibility/2006" xmlns:p14="http://schemas.microsoft.com/office/powerpoint/2010/main">
    <mc:Choice Requires="p14">
      <p:transition spd="slow" p14:dur="2000" advTm="148130"/>
    </mc:Choice>
    <mc:Fallback xmlns="">
      <p:transition spd="slow" advTm="1481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584004-BA71-4435-9DFE-BCF4C632CBEB}"/>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4" name="Title 3">
            <a:extLst>
              <a:ext uri="{FF2B5EF4-FFF2-40B4-BE49-F238E27FC236}">
                <a16:creationId xmlns:a16="http://schemas.microsoft.com/office/drawing/2014/main" id="{201FD734-EEE9-4812-97DC-2D2393EDC899}"/>
              </a:ext>
            </a:extLst>
          </p:cNvPr>
          <p:cNvSpPr>
            <a:spLocks noGrp="1"/>
          </p:cNvSpPr>
          <p:nvPr>
            <p:ph type="title"/>
          </p:nvPr>
        </p:nvSpPr>
        <p:spPr>
          <a:xfrm>
            <a:off x="824253" y="87266"/>
            <a:ext cx="10528512" cy="408052"/>
          </a:xfrm>
        </p:spPr>
        <p:txBody>
          <a:bodyPr/>
          <a:lstStyle/>
          <a:p>
            <a:r>
              <a:rPr lang="en-US" dirty="0"/>
              <a:t>Looking for savings: Personnel reduction</a:t>
            </a:r>
            <a:endParaRPr lang="en-ZA" dirty="0"/>
          </a:p>
        </p:txBody>
      </p:sp>
      <p:graphicFrame>
        <p:nvGraphicFramePr>
          <p:cNvPr id="14" name="Content Placeholder 13">
            <a:extLst>
              <a:ext uri="{FF2B5EF4-FFF2-40B4-BE49-F238E27FC236}">
                <a16:creationId xmlns:a16="http://schemas.microsoft.com/office/drawing/2014/main" id="{C4A8DDAE-1C88-4A3A-9BE1-66724DC43AD4}"/>
              </a:ext>
            </a:extLst>
          </p:cNvPr>
          <p:cNvGraphicFramePr>
            <a:graphicFrameLocks noGrp="1"/>
          </p:cNvGraphicFramePr>
          <p:nvPr>
            <p:ph idx="1"/>
            <p:extLst>
              <p:ext uri="{D42A27DB-BD31-4B8C-83A1-F6EECF244321}">
                <p14:modId xmlns:p14="http://schemas.microsoft.com/office/powerpoint/2010/main" val="2460498503"/>
              </p:ext>
            </p:extLst>
          </p:nvPr>
        </p:nvGraphicFramePr>
        <p:xfrm>
          <a:off x="6263639" y="1399223"/>
          <a:ext cx="5756592" cy="3963546"/>
        </p:xfrm>
        <a:graphic>
          <a:graphicData uri="http://schemas.openxmlformats.org/drawingml/2006/table">
            <a:tbl>
              <a:tblPr firstRow="1" bandRow="1">
                <a:tableStyleId>{5C22544A-7EE6-4342-B048-85BDC9FD1C3A}</a:tableStyleId>
              </a:tblPr>
              <a:tblGrid>
                <a:gridCol w="695961">
                  <a:extLst>
                    <a:ext uri="{9D8B030D-6E8A-4147-A177-3AD203B41FA5}">
                      <a16:colId xmlns:a16="http://schemas.microsoft.com/office/drawing/2014/main" val="2056001970"/>
                    </a:ext>
                  </a:extLst>
                </a:gridCol>
                <a:gridCol w="2182335">
                  <a:extLst>
                    <a:ext uri="{9D8B030D-6E8A-4147-A177-3AD203B41FA5}">
                      <a16:colId xmlns:a16="http://schemas.microsoft.com/office/drawing/2014/main" val="3887487866"/>
                    </a:ext>
                  </a:extLst>
                </a:gridCol>
                <a:gridCol w="1439148">
                  <a:extLst>
                    <a:ext uri="{9D8B030D-6E8A-4147-A177-3AD203B41FA5}">
                      <a16:colId xmlns:a16="http://schemas.microsoft.com/office/drawing/2014/main" val="911669001"/>
                    </a:ext>
                  </a:extLst>
                </a:gridCol>
                <a:gridCol w="1439148">
                  <a:extLst>
                    <a:ext uri="{9D8B030D-6E8A-4147-A177-3AD203B41FA5}">
                      <a16:colId xmlns:a16="http://schemas.microsoft.com/office/drawing/2014/main" val="1963951911"/>
                    </a:ext>
                  </a:extLst>
                </a:gridCol>
              </a:tblGrid>
              <a:tr h="284258">
                <a:tc>
                  <a:txBody>
                    <a:bodyPr/>
                    <a:lstStyle/>
                    <a:p>
                      <a:pPr algn="l" fontAlgn="b"/>
                      <a:endParaRPr lang="en-ZA"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b="1" u="none" strike="noStrike" dirty="0">
                          <a:effectLst/>
                        </a:rPr>
                        <a:t>Appointments (PERSAL)</a:t>
                      </a:r>
                      <a:endParaRPr lang="en-ZA"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b="1" u="none" strike="noStrike" dirty="0">
                          <a:effectLst/>
                        </a:rPr>
                        <a:t>Exits (PERSAL)</a:t>
                      </a:r>
                      <a:endParaRPr lang="en-ZA"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b="1" u="none" strike="noStrike" dirty="0">
                          <a:effectLst/>
                        </a:rPr>
                        <a:t> Gains</a:t>
                      </a:r>
                      <a:endParaRPr lang="en-ZA" sz="18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70259826"/>
                  </a:ext>
                </a:extLst>
              </a:tr>
              <a:tr h="284258">
                <a:tc>
                  <a:txBody>
                    <a:bodyPr/>
                    <a:lstStyle/>
                    <a:p>
                      <a:pPr algn="l" fontAlgn="b"/>
                      <a:r>
                        <a:rPr lang="en-ZA" sz="1800" u="none" strike="noStrike" dirty="0">
                          <a:effectLst/>
                        </a:rPr>
                        <a:t>2007</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101 019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57 430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43 589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668957262"/>
                  </a:ext>
                </a:extLst>
              </a:tr>
              <a:tr h="284258">
                <a:tc>
                  <a:txBody>
                    <a:bodyPr/>
                    <a:lstStyle/>
                    <a:p>
                      <a:pPr algn="l" fontAlgn="b"/>
                      <a:r>
                        <a:rPr lang="en-ZA" sz="1800" u="none" strike="noStrike" dirty="0">
                          <a:effectLst/>
                        </a:rPr>
                        <a:t>2008</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99 743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66 572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33 171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601993935"/>
                  </a:ext>
                </a:extLst>
              </a:tr>
              <a:tr h="284258">
                <a:tc>
                  <a:txBody>
                    <a:bodyPr/>
                    <a:lstStyle/>
                    <a:p>
                      <a:pPr algn="l" fontAlgn="b"/>
                      <a:r>
                        <a:rPr lang="en-ZA" sz="1800" u="none" strike="noStrike" dirty="0">
                          <a:effectLst/>
                        </a:rPr>
                        <a:t>2009</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82 584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52 514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30 070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927935265"/>
                  </a:ext>
                </a:extLst>
              </a:tr>
              <a:tr h="284258">
                <a:tc>
                  <a:txBody>
                    <a:bodyPr/>
                    <a:lstStyle/>
                    <a:p>
                      <a:pPr algn="l" fontAlgn="b"/>
                      <a:r>
                        <a:rPr lang="en-ZA" sz="1800" u="none" strike="noStrike" dirty="0">
                          <a:effectLst/>
                        </a:rPr>
                        <a:t>2010</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85 538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54 415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31 123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572783437"/>
                  </a:ext>
                </a:extLst>
              </a:tr>
              <a:tr h="284258">
                <a:tc>
                  <a:txBody>
                    <a:bodyPr/>
                    <a:lstStyle/>
                    <a:p>
                      <a:pPr algn="l" fontAlgn="b"/>
                      <a:r>
                        <a:rPr lang="en-ZA" sz="1800" u="none" strike="noStrike">
                          <a:effectLst/>
                        </a:rPr>
                        <a:t>2011</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90 549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61 799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28 750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3856534817"/>
                  </a:ext>
                </a:extLst>
              </a:tr>
              <a:tr h="284258">
                <a:tc>
                  <a:txBody>
                    <a:bodyPr/>
                    <a:lstStyle/>
                    <a:p>
                      <a:pPr algn="l" fontAlgn="b"/>
                      <a:r>
                        <a:rPr lang="en-ZA" sz="1800" u="none" strike="noStrike">
                          <a:effectLst/>
                        </a:rPr>
                        <a:t>2012</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64 399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62 518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1 881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816444097"/>
                  </a:ext>
                </a:extLst>
              </a:tr>
              <a:tr h="284258">
                <a:tc>
                  <a:txBody>
                    <a:bodyPr/>
                    <a:lstStyle/>
                    <a:p>
                      <a:pPr algn="l" fontAlgn="b"/>
                      <a:r>
                        <a:rPr lang="en-ZA" sz="1800" u="none" strike="noStrike">
                          <a:effectLst/>
                        </a:rPr>
                        <a:t>2013</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66 758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75 318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- 8 560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868649887"/>
                  </a:ext>
                </a:extLst>
              </a:tr>
              <a:tr h="284258">
                <a:tc>
                  <a:txBody>
                    <a:bodyPr/>
                    <a:lstStyle/>
                    <a:p>
                      <a:pPr algn="l" fontAlgn="b"/>
                      <a:r>
                        <a:rPr lang="en-ZA" sz="1800" u="none" strike="noStrike" dirty="0">
                          <a:effectLst/>
                        </a:rPr>
                        <a:t>2014</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75 169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82 403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- 7 234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469653581"/>
                  </a:ext>
                </a:extLst>
              </a:tr>
              <a:tr h="284258">
                <a:tc>
                  <a:txBody>
                    <a:bodyPr/>
                    <a:lstStyle/>
                    <a:p>
                      <a:pPr algn="l" fontAlgn="b"/>
                      <a:r>
                        <a:rPr lang="en-ZA" sz="1800" u="none" strike="noStrike" dirty="0">
                          <a:effectLst/>
                        </a:rPr>
                        <a:t>2015</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84 119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76 655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7 464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889206243"/>
                  </a:ext>
                </a:extLst>
              </a:tr>
              <a:tr h="284258">
                <a:tc>
                  <a:txBody>
                    <a:bodyPr/>
                    <a:lstStyle/>
                    <a:p>
                      <a:pPr algn="l" fontAlgn="b"/>
                      <a:r>
                        <a:rPr lang="en-ZA" sz="1800" u="none" strike="noStrike">
                          <a:effectLst/>
                        </a:rPr>
                        <a:t>2016</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68 942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73 569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- 4 627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993332919"/>
                  </a:ext>
                </a:extLst>
              </a:tr>
              <a:tr h="284258">
                <a:tc>
                  <a:txBody>
                    <a:bodyPr/>
                    <a:lstStyle/>
                    <a:p>
                      <a:pPr algn="l" fontAlgn="b"/>
                      <a:r>
                        <a:rPr lang="en-ZA" sz="1800" u="none" strike="noStrike">
                          <a:effectLst/>
                        </a:rPr>
                        <a:t>2017</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63 754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66 314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- 2 560 </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2220167175"/>
                  </a:ext>
                </a:extLst>
              </a:tr>
              <a:tr h="284258">
                <a:tc>
                  <a:txBody>
                    <a:bodyPr/>
                    <a:lstStyle/>
                    <a:p>
                      <a:pPr algn="l" fontAlgn="b"/>
                      <a:r>
                        <a:rPr lang="en-ZA" sz="1800" u="none" strike="noStrike">
                          <a:effectLst/>
                        </a:rPr>
                        <a:t>2018</a:t>
                      </a:r>
                      <a:endParaRPr lang="en-ZA" sz="1800" b="0" i="0" u="none" strike="noStrike">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62 010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66 924 </a:t>
                      </a:r>
                      <a:endParaRPr lang="en-ZA" sz="1800" b="0" i="0" u="none" strike="noStrike" dirty="0">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- 4 914</a:t>
                      </a:r>
                      <a:endParaRPr lang="en-ZA" sz="1800" b="0" i="0" u="none" strike="noStrike" dirty="0">
                        <a:effectLst/>
                        <a:latin typeface="Calibri" panose="020F0502020204030204" pitchFamily="34" charset="0"/>
                      </a:endParaRPr>
                    </a:p>
                  </a:txBody>
                  <a:tcPr marL="3810" marR="3810" marT="3810" marB="0" anchor="b"/>
                </a:tc>
                <a:extLst>
                  <a:ext uri="{0D108BD9-81ED-4DB2-BD59-A6C34878D82A}">
                    <a16:rowId xmlns:a16="http://schemas.microsoft.com/office/drawing/2014/main" val="1744399037"/>
                  </a:ext>
                </a:extLst>
              </a:tr>
            </a:tbl>
          </a:graphicData>
        </a:graphic>
      </p:graphicFrame>
      <p:grpSp>
        <p:nvGrpSpPr>
          <p:cNvPr id="12" name="Group 11">
            <a:extLst>
              <a:ext uri="{FF2B5EF4-FFF2-40B4-BE49-F238E27FC236}">
                <a16:creationId xmlns:a16="http://schemas.microsoft.com/office/drawing/2014/main" id="{838F1469-BA5C-461F-8423-232C5BB96B3A}"/>
              </a:ext>
            </a:extLst>
          </p:cNvPr>
          <p:cNvGrpSpPr/>
          <p:nvPr/>
        </p:nvGrpSpPr>
        <p:grpSpPr>
          <a:xfrm>
            <a:off x="171769" y="617009"/>
            <a:ext cx="5710873" cy="3695355"/>
            <a:chOff x="2300287" y="843281"/>
            <a:chExt cx="9012873" cy="5139650"/>
          </a:xfrm>
        </p:grpSpPr>
        <p:pic>
          <p:nvPicPr>
            <p:cNvPr id="8" name="Picture 7">
              <a:extLst>
                <a:ext uri="{FF2B5EF4-FFF2-40B4-BE49-F238E27FC236}">
                  <a16:creationId xmlns:a16="http://schemas.microsoft.com/office/drawing/2014/main" id="{457EBA40-9E09-478D-ADB0-2B939138342A}"/>
                </a:ext>
              </a:extLst>
            </p:cNvPr>
            <p:cNvPicPr>
              <a:picLocks noChangeAspect="1"/>
            </p:cNvPicPr>
            <p:nvPr/>
          </p:nvPicPr>
          <p:blipFill>
            <a:blip r:embed="rId3"/>
            <a:stretch>
              <a:fillRect/>
            </a:stretch>
          </p:blipFill>
          <p:spPr>
            <a:xfrm>
              <a:off x="2300287" y="843281"/>
              <a:ext cx="7591425" cy="4043680"/>
            </a:xfrm>
            <a:prstGeom prst="rect">
              <a:avLst/>
            </a:prstGeom>
          </p:spPr>
        </p:pic>
        <p:sp>
          <p:nvSpPr>
            <p:cNvPr id="9" name="TextBox 8">
              <a:extLst>
                <a:ext uri="{FF2B5EF4-FFF2-40B4-BE49-F238E27FC236}">
                  <a16:creationId xmlns:a16="http://schemas.microsoft.com/office/drawing/2014/main" id="{5F702F8C-C000-493B-96F9-9852956759C7}"/>
                </a:ext>
              </a:extLst>
            </p:cNvPr>
            <p:cNvSpPr txBox="1"/>
            <p:nvPr/>
          </p:nvSpPr>
          <p:spPr>
            <a:xfrm>
              <a:off x="2895601" y="3556000"/>
              <a:ext cx="2682240" cy="1669466"/>
            </a:xfrm>
            <a:prstGeom prst="rect">
              <a:avLst/>
            </a:prstGeom>
            <a:noFill/>
          </p:spPr>
          <p:txBody>
            <a:bodyPr wrap="square" rtlCol="0">
              <a:spAutoFit/>
            </a:bodyPr>
            <a:lstStyle/>
            <a:p>
              <a:pPr algn="ctr"/>
              <a:r>
                <a:rPr lang="en-US" b="1" dirty="0">
                  <a:solidFill>
                    <a:srgbClr val="FF0000"/>
                  </a:solidFill>
                </a:rPr>
                <a:t>Fewer Appointments</a:t>
              </a:r>
            </a:p>
            <a:p>
              <a:pPr algn="ctr"/>
              <a:r>
                <a:rPr lang="en-US" b="1" dirty="0">
                  <a:solidFill>
                    <a:srgbClr val="FF0000"/>
                  </a:solidFill>
                </a:rPr>
                <a:t>More transfers between depts</a:t>
              </a:r>
              <a:endParaRPr lang="en-ZA" b="1" dirty="0">
                <a:solidFill>
                  <a:srgbClr val="FF0000"/>
                </a:solidFill>
              </a:endParaRPr>
            </a:p>
          </p:txBody>
        </p:sp>
        <p:sp>
          <p:nvSpPr>
            <p:cNvPr id="11" name="TextBox 10">
              <a:extLst>
                <a:ext uri="{FF2B5EF4-FFF2-40B4-BE49-F238E27FC236}">
                  <a16:creationId xmlns:a16="http://schemas.microsoft.com/office/drawing/2014/main" id="{CA0D8C6F-0CB2-403F-8BAC-91DA86E45B35}"/>
                </a:ext>
              </a:extLst>
            </p:cNvPr>
            <p:cNvSpPr txBox="1"/>
            <p:nvPr/>
          </p:nvSpPr>
          <p:spPr>
            <a:xfrm>
              <a:off x="8915400" y="4119880"/>
              <a:ext cx="2397760" cy="1863051"/>
            </a:xfrm>
            <a:prstGeom prst="rect">
              <a:avLst/>
            </a:prstGeom>
            <a:noFill/>
          </p:spPr>
          <p:txBody>
            <a:bodyPr wrap="square" rtlCol="0">
              <a:spAutoFit/>
            </a:bodyPr>
            <a:lstStyle/>
            <a:p>
              <a:r>
                <a:rPr lang="en-US" b="1" dirty="0">
                  <a:solidFill>
                    <a:srgbClr val="FF0000"/>
                  </a:solidFill>
                </a:rPr>
                <a:t>More terminations:</a:t>
              </a:r>
            </a:p>
            <a:p>
              <a:r>
                <a:rPr lang="en-US" b="1" dirty="0">
                  <a:solidFill>
                    <a:srgbClr val="FF0000"/>
                  </a:solidFill>
                </a:rPr>
                <a:t>Age profile</a:t>
              </a:r>
            </a:p>
            <a:p>
              <a:r>
                <a:rPr lang="en-US" b="1" dirty="0">
                  <a:solidFill>
                    <a:srgbClr val="FF0000"/>
                  </a:solidFill>
                </a:rPr>
                <a:t>Early retirement</a:t>
              </a:r>
              <a:endParaRPr lang="en-ZA" b="1" dirty="0">
                <a:solidFill>
                  <a:srgbClr val="FF0000"/>
                </a:solidFill>
              </a:endParaRPr>
            </a:p>
          </p:txBody>
        </p:sp>
      </p:grpSp>
      <p:graphicFrame>
        <p:nvGraphicFramePr>
          <p:cNvPr id="16" name="Chart 15">
            <a:extLst>
              <a:ext uri="{FF2B5EF4-FFF2-40B4-BE49-F238E27FC236}">
                <a16:creationId xmlns:a16="http://schemas.microsoft.com/office/drawing/2014/main" id="{92E0C1ED-5EEA-4916-BB7D-26E261F51084}"/>
              </a:ext>
            </a:extLst>
          </p:cNvPr>
          <p:cNvGraphicFramePr>
            <a:graphicFrameLocks/>
          </p:cNvGraphicFramePr>
          <p:nvPr>
            <p:extLst>
              <p:ext uri="{D42A27DB-BD31-4B8C-83A1-F6EECF244321}">
                <p14:modId xmlns:p14="http://schemas.microsoft.com/office/powerpoint/2010/main" val="3381066881"/>
              </p:ext>
            </p:extLst>
          </p:nvPr>
        </p:nvGraphicFramePr>
        <p:xfrm>
          <a:off x="0" y="376775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1221909"/>
      </p:ext>
    </p:extLst>
  </p:cSld>
  <p:clrMapOvr>
    <a:masterClrMapping/>
  </p:clrMapOvr>
  <mc:AlternateContent xmlns:mc="http://schemas.openxmlformats.org/markup-compatibility/2006" xmlns:p14="http://schemas.microsoft.com/office/powerpoint/2010/main">
    <mc:Choice Requires="p14">
      <p:transition spd="slow" p14:dur="2000" advTm="83170"/>
    </mc:Choice>
    <mc:Fallback xmlns="">
      <p:transition spd="slow" advTm="831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6478BD-BC7F-4743-B973-BBFAAD30FE15}"/>
              </a:ext>
            </a:extLst>
          </p:cNvPr>
          <p:cNvSpPr>
            <a:spLocks noGrp="1"/>
          </p:cNvSpPr>
          <p:nvPr>
            <p:ph idx="1"/>
          </p:nvPr>
        </p:nvSpPr>
        <p:spPr/>
        <p:txBody>
          <a:bodyPr/>
          <a:lstStyle/>
          <a:p>
            <a:r>
              <a:rPr lang="en-US" dirty="0"/>
              <a:t>Lower cost of living adjustments (wage bargaining)</a:t>
            </a:r>
          </a:p>
          <a:p>
            <a:r>
              <a:rPr lang="en-US" dirty="0"/>
              <a:t>Fewer promotions</a:t>
            </a:r>
          </a:p>
          <a:p>
            <a:r>
              <a:rPr lang="en-US" dirty="0"/>
              <a:t>Fewer progressions</a:t>
            </a:r>
          </a:p>
          <a:p>
            <a:r>
              <a:rPr lang="en-US" dirty="0"/>
              <a:t>Review allowances and incentives (reduce overtime, performance bonuses)</a:t>
            </a:r>
          </a:p>
          <a:p>
            <a:endParaRPr lang="en-US" dirty="0"/>
          </a:p>
          <a:p>
            <a:endParaRPr lang="en-ZA" dirty="0"/>
          </a:p>
        </p:txBody>
      </p:sp>
      <p:sp>
        <p:nvSpPr>
          <p:cNvPr id="3" name="Slide Number Placeholder 2">
            <a:extLst>
              <a:ext uri="{FF2B5EF4-FFF2-40B4-BE49-F238E27FC236}">
                <a16:creationId xmlns:a16="http://schemas.microsoft.com/office/drawing/2014/main" id="{825868D1-3DB7-4EFA-9979-41A24746A5B6}"/>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4" name="Title 3">
            <a:extLst>
              <a:ext uri="{FF2B5EF4-FFF2-40B4-BE49-F238E27FC236}">
                <a16:creationId xmlns:a16="http://schemas.microsoft.com/office/drawing/2014/main" id="{2DE0E51E-078C-43F2-9ABF-604BC8B502E3}"/>
              </a:ext>
            </a:extLst>
          </p:cNvPr>
          <p:cNvSpPr>
            <a:spLocks noGrp="1"/>
          </p:cNvSpPr>
          <p:nvPr>
            <p:ph type="title"/>
          </p:nvPr>
        </p:nvSpPr>
        <p:spPr/>
        <p:txBody>
          <a:bodyPr/>
          <a:lstStyle/>
          <a:p>
            <a:r>
              <a:rPr lang="en-US" dirty="0"/>
              <a:t>Looking for savings: Slower salary growth</a:t>
            </a:r>
            <a:endParaRPr lang="en-ZA" dirty="0"/>
          </a:p>
        </p:txBody>
      </p:sp>
      <p:graphicFrame>
        <p:nvGraphicFramePr>
          <p:cNvPr id="6" name="Table 5">
            <a:extLst>
              <a:ext uri="{FF2B5EF4-FFF2-40B4-BE49-F238E27FC236}">
                <a16:creationId xmlns:a16="http://schemas.microsoft.com/office/drawing/2014/main" id="{E368A5B3-ED18-4167-84CE-8D330E9E6DC6}"/>
              </a:ext>
            </a:extLst>
          </p:cNvPr>
          <p:cNvGraphicFramePr>
            <a:graphicFrameLocks noGrp="1"/>
          </p:cNvGraphicFramePr>
          <p:nvPr>
            <p:extLst>
              <p:ext uri="{D42A27DB-BD31-4B8C-83A1-F6EECF244321}">
                <p14:modId xmlns:p14="http://schemas.microsoft.com/office/powerpoint/2010/main" val="214411664"/>
              </p:ext>
            </p:extLst>
          </p:nvPr>
        </p:nvGraphicFramePr>
        <p:xfrm>
          <a:off x="3185160" y="3003058"/>
          <a:ext cx="7650480" cy="3610189"/>
        </p:xfrm>
        <a:graphic>
          <a:graphicData uri="http://schemas.openxmlformats.org/drawingml/2006/table">
            <a:tbl>
              <a:tblPr firstRow="1" bandRow="1">
                <a:tableStyleId>{5C22544A-7EE6-4342-B048-85BDC9FD1C3A}</a:tableStyleId>
              </a:tblPr>
              <a:tblGrid>
                <a:gridCol w="2550160">
                  <a:extLst>
                    <a:ext uri="{9D8B030D-6E8A-4147-A177-3AD203B41FA5}">
                      <a16:colId xmlns:a16="http://schemas.microsoft.com/office/drawing/2014/main" val="2759353639"/>
                    </a:ext>
                  </a:extLst>
                </a:gridCol>
                <a:gridCol w="2550160">
                  <a:extLst>
                    <a:ext uri="{9D8B030D-6E8A-4147-A177-3AD203B41FA5}">
                      <a16:colId xmlns:a16="http://schemas.microsoft.com/office/drawing/2014/main" val="3094794937"/>
                    </a:ext>
                  </a:extLst>
                </a:gridCol>
                <a:gridCol w="2550160">
                  <a:extLst>
                    <a:ext uri="{9D8B030D-6E8A-4147-A177-3AD203B41FA5}">
                      <a16:colId xmlns:a16="http://schemas.microsoft.com/office/drawing/2014/main" val="3422487132"/>
                    </a:ext>
                  </a:extLst>
                </a:gridCol>
              </a:tblGrid>
              <a:tr h="328199">
                <a:tc>
                  <a:txBody>
                    <a:bodyPr/>
                    <a:lstStyle/>
                    <a:p>
                      <a:pPr algn="l" fontAlgn="b"/>
                      <a:r>
                        <a:rPr lang="en-US" sz="1600" b="1" u="none" strike="noStrike" kern="1200" dirty="0">
                          <a:effectLst/>
                        </a:rPr>
                        <a:t>Remuneration type</a:t>
                      </a:r>
                      <a:endParaRPr lang="en-ZA"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b="1" u="none" strike="noStrike" dirty="0">
                          <a:effectLst/>
                        </a:rPr>
                        <a:t>2018/19 (R)</a:t>
                      </a:r>
                      <a:endParaRPr lang="en-ZA" sz="18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b="1" u="none" strike="noStrike" dirty="0">
                          <a:effectLst/>
                        </a:rPr>
                        <a:t>2019/20</a:t>
                      </a:r>
                      <a:endParaRPr lang="en-ZA" sz="18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37179334"/>
                  </a:ext>
                </a:extLst>
              </a:tr>
              <a:tr h="328199">
                <a:tc>
                  <a:txBody>
                    <a:bodyPr/>
                    <a:lstStyle/>
                    <a:p>
                      <a:pPr algn="l" fontAlgn="b"/>
                      <a:r>
                        <a:rPr lang="en-ZA" sz="1800" u="none" strike="noStrike" dirty="0">
                          <a:effectLst/>
                        </a:rPr>
                        <a:t>Salary</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426 595 607 662 </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454 292 999 015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878562944"/>
                  </a:ext>
                </a:extLst>
              </a:tr>
              <a:tr h="328199">
                <a:tc>
                  <a:txBody>
                    <a:bodyPr/>
                    <a:lstStyle/>
                    <a:p>
                      <a:pPr algn="l" fontAlgn="b"/>
                      <a:r>
                        <a:rPr lang="en-ZA" sz="1800" u="none" strike="noStrike">
                          <a:effectLst/>
                        </a:rPr>
                        <a:t>Medical Aid</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20 483 034 663 </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22 284 948 749 </a:t>
                      </a:r>
                      <a:endParaRPr lang="en-ZA" sz="18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891218341"/>
                  </a:ext>
                </a:extLst>
              </a:tr>
              <a:tr h="328199">
                <a:tc>
                  <a:txBody>
                    <a:bodyPr/>
                    <a:lstStyle/>
                    <a:p>
                      <a:pPr algn="l" fontAlgn="b"/>
                      <a:r>
                        <a:rPr lang="en-ZA" sz="1800" u="none" strike="noStrike" dirty="0">
                          <a:effectLst/>
                        </a:rPr>
                        <a:t>Housing</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15 964 488 870 </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17 191 840 329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195197883"/>
                  </a:ext>
                </a:extLst>
              </a:tr>
              <a:tr h="328199">
                <a:tc>
                  <a:txBody>
                    <a:bodyPr/>
                    <a:lstStyle/>
                    <a:p>
                      <a:pPr algn="l" fontAlgn="b"/>
                      <a:r>
                        <a:rPr lang="en-ZA" sz="1800" u="none" strike="noStrike" dirty="0">
                          <a:effectLst/>
                        </a:rPr>
                        <a:t>Shifts &amp; Overtime</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12 618 127 354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14 349 324 666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807027041"/>
                  </a:ext>
                </a:extLst>
              </a:tr>
              <a:tr h="328199">
                <a:tc>
                  <a:txBody>
                    <a:bodyPr/>
                    <a:lstStyle/>
                    <a:p>
                      <a:pPr algn="l" fontAlgn="b"/>
                      <a:r>
                        <a:rPr lang="en-ZA" sz="1800" u="none" strike="noStrike">
                          <a:effectLst/>
                        </a:rPr>
                        <a:t>Other</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4 301 504 234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4 651 520 899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391846346"/>
                  </a:ext>
                </a:extLst>
              </a:tr>
              <a:tr h="328199">
                <a:tc>
                  <a:txBody>
                    <a:bodyPr/>
                    <a:lstStyle/>
                    <a:p>
                      <a:pPr algn="l" fontAlgn="b"/>
                      <a:r>
                        <a:rPr lang="en-ZA" sz="1800" u="none" strike="noStrike">
                          <a:effectLst/>
                        </a:rPr>
                        <a:t>Travel And Transport</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2 261 223 578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326 772 428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968583344"/>
                  </a:ext>
                </a:extLst>
              </a:tr>
              <a:tr h="328199">
                <a:tc>
                  <a:txBody>
                    <a:bodyPr/>
                    <a:lstStyle/>
                    <a:p>
                      <a:pPr algn="l" fontAlgn="b"/>
                      <a:r>
                        <a:rPr lang="en-ZA" sz="1800" u="none" strike="noStrike" dirty="0">
                          <a:effectLst/>
                        </a:rPr>
                        <a:t>Leave</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2 142 376 537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2 304 781 694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556568624"/>
                  </a:ext>
                </a:extLst>
              </a:tr>
              <a:tr h="328199">
                <a:tc>
                  <a:txBody>
                    <a:bodyPr/>
                    <a:lstStyle/>
                    <a:p>
                      <a:pPr algn="l" fontAlgn="b"/>
                      <a:r>
                        <a:rPr lang="en-ZA" sz="1800" u="none" strike="noStrike">
                          <a:effectLst/>
                        </a:rPr>
                        <a:t>Health Specific</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2 281 392 458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2 470 376 016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146576770"/>
                  </a:ext>
                </a:extLst>
              </a:tr>
              <a:tr h="328199">
                <a:tc>
                  <a:txBody>
                    <a:bodyPr/>
                    <a:lstStyle/>
                    <a:p>
                      <a:pPr algn="l" fontAlgn="b"/>
                      <a:r>
                        <a:rPr lang="en-ZA" sz="1800" u="none" strike="noStrike">
                          <a:effectLst/>
                        </a:rPr>
                        <a:t>Performance</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a:effectLst/>
                        </a:rPr>
                        <a:t>             2 624 865 644 </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2 008 947 746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208950778"/>
                  </a:ext>
                </a:extLst>
              </a:tr>
              <a:tr h="328199">
                <a:tc>
                  <a:txBody>
                    <a:bodyPr/>
                    <a:lstStyle/>
                    <a:p>
                      <a:pPr algn="l" fontAlgn="b"/>
                      <a:r>
                        <a:rPr lang="en-ZA" sz="1800" u="none" strike="noStrike">
                          <a:effectLst/>
                        </a:rPr>
                        <a:t>Education Specific</a:t>
                      </a:r>
                      <a:endParaRPr lang="en-ZA" sz="18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1 830 151 740 </a:t>
                      </a:r>
                      <a:endParaRPr lang="en-ZA" sz="18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ZA" sz="1800" u="none" strike="noStrike" dirty="0">
                          <a:effectLst/>
                        </a:rPr>
                        <a:t>             2 020 319 660 </a:t>
                      </a:r>
                      <a:endParaRPr lang="en-ZA" sz="18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350485739"/>
                  </a:ext>
                </a:extLst>
              </a:tr>
            </a:tbl>
          </a:graphicData>
        </a:graphic>
      </p:graphicFrame>
    </p:spTree>
    <p:extLst>
      <p:ext uri="{BB962C8B-B14F-4D97-AF65-F5344CB8AC3E}">
        <p14:creationId xmlns:p14="http://schemas.microsoft.com/office/powerpoint/2010/main" val="3204568136"/>
      </p:ext>
    </p:extLst>
  </p:cSld>
  <p:clrMapOvr>
    <a:masterClrMapping/>
  </p:clrMapOvr>
  <mc:AlternateContent xmlns:mc="http://schemas.openxmlformats.org/markup-compatibility/2006" xmlns:p14="http://schemas.microsoft.com/office/powerpoint/2010/main">
    <mc:Choice Requires="p14">
      <p:transition spd="slow" p14:dur="2000" advTm="75330"/>
    </mc:Choice>
    <mc:Fallback xmlns="">
      <p:transition spd="slow" advTm="753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PERSAL</a:t>
            </a:r>
          </a:p>
        </p:txBody>
      </p:sp>
      <p:sp>
        <p:nvSpPr>
          <p:cNvPr id="9" name="Content Placeholder 1">
            <a:extLst>
              <a:ext uri="{FF2B5EF4-FFF2-40B4-BE49-F238E27FC236}">
                <a16:creationId xmlns:a16="http://schemas.microsoft.com/office/drawing/2014/main" id="{CB42CF89-661F-458B-B238-91B31A143819}"/>
              </a:ext>
            </a:extLst>
          </p:cNvPr>
          <p:cNvSpPr>
            <a:spLocks noGrp="1"/>
          </p:cNvSpPr>
          <p:nvPr>
            <p:ph idx="1"/>
          </p:nvPr>
        </p:nvSpPr>
        <p:spPr>
          <a:xfrm>
            <a:off x="2362886" y="701337"/>
            <a:ext cx="9638955" cy="5448276"/>
          </a:xfrm>
        </p:spPr>
        <p:txBody>
          <a:bodyPr/>
          <a:lstStyle/>
          <a:p>
            <a:pPr marL="0" indent="0">
              <a:buNone/>
            </a:pPr>
            <a:r>
              <a:rPr lang="en-ZA" sz="2200" dirty="0"/>
              <a:t>Personnel data and salary data</a:t>
            </a:r>
          </a:p>
          <a:p>
            <a:pPr marL="0" indent="0">
              <a:buNone/>
            </a:pPr>
            <a:endParaRPr lang="en-ZA" sz="2200" dirty="0"/>
          </a:p>
          <a:p>
            <a:pPr>
              <a:lnSpc>
                <a:spcPct val="150000"/>
              </a:lnSpc>
            </a:pPr>
            <a:r>
              <a:rPr lang="en-ZA" sz="2200" dirty="0"/>
              <a:t>National Departments &amp; Provincial Departments use PERSAL</a:t>
            </a:r>
          </a:p>
          <a:p>
            <a:pPr>
              <a:lnSpc>
                <a:spcPct val="150000"/>
              </a:lnSpc>
            </a:pPr>
            <a:r>
              <a:rPr lang="en-ZA" sz="2200" dirty="0"/>
              <a:t>Capture information on:</a:t>
            </a:r>
          </a:p>
          <a:p>
            <a:pPr lvl="1">
              <a:lnSpc>
                <a:spcPct val="150000"/>
              </a:lnSpc>
            </a:pPr>
            <a:r>
              <a:rPr lang="en-ZA" sz="2200" dirty="0"/>
              <a:t>Employees </a:t>
            </a:r>
          </a:p>
          <a:p>
            <a:pPr lvl="1">
              <a:lnSpc>
                <a:spcPct val="150000"/>
              </a:lnSpc>
            </a:pPr>
            <a:r>
              <a:rPr lang="en-ZA" sz="2200" dirty="0"/>
              <a:t>Remuneration transactions related to those employees </a:t>
            </a:r>
          </a:p>
          <a:p>
            <a:pPr>
              <a:lnSpc>
                <a:spcPct val="150000"/>
              </a:lnSpc>
            </a:pPr>
            <a:r>
              <a:rPr lang="en-ZA" sz="2200" dirty="0"/>
              <a:t>All fields are </a:t>
            </a:r>
            <a:r>
              <a:rPr lang="en-ZA" sz="2200" b="1" dirty="0"/>
              <a:t>coded</a:t>
            </a:r>
            <a:r>
              <a:rPr lang="en-ZA" sz="2200" dirty="0"/>
              <a:t> and </a:t>
            </a:r>
            <a:r>
              <a:rPr lang="en-ZA" sz="2200" b="1" dirty="0"/>
              <a:t>code tables </a:t>
            </a:r>
            <a:r>
              <a:rPr lang="en-ZA" sz="2200" dirty="0"/>
              <a:t>list the options</a:t>
            </a:r>
          </a:p>
        </p:txBody>
      </p:sp>
    </p:spTree>
    <p:extLst>
      <p:ext uri="{BB962C8B-B14F-4D97-AF65-F5344CB8AC3E}">
        <p14:creationId xmlns:p14="http://schemas.microsoft.com/office/powerpoint/2010/main" val="1810837734"/>
      </p:ext>
    </p:extLst>
  </p:cSld>
  <p:clrMapOvr>
    <a:masterClrMapping/>
  </p:clrMapOvr>
  <mc:AlternateContent xmlns:mc="http://schemas.openxmlformats.org/markup-compatibility/2006" xmlns:p14="http://schemas.microsoft.com/office/powerpoint/2010/main">
    <mc:Choice Requires="p14">
      <p:transition spd="slow" p14:dur="2000" advTm="17020"/>
    </mc:Choice>
    <mc:Fallback xmlns="">
      <p:transition spd="slow" advTm="17020"/>
    </mc:Fallback>
  </mc:AlternateContent>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DFEE11D6ACE44B773BBBCECA8D779" ma:contentTypeVersion="2" ma:contentTypeDescription="Create a new document." ma:contentTypeScope="" ma:versionID="c026fa50128cd412052bd9287ce91fbb">
  <xsd:schema xmlns:xsd="http://www.w3.org/2001/XMLSchema" xmlns:xs="http://www.w3.org/2001/XMLSchema" xmlns:p="http://schemas.microsoft.com/office/2006/metadata/properties" xmlns:ns2="8056ab92-f3c8-4ad8-8a14-0063ac1aea15" targetNamespace="http://schemas.microsoft.com/office/2006/metadata/properties" ma:root="true" ma:fieldsID="6f05424002963924a94003397c6b2e59" ns2:_="">
    <xsd:import namespace="8056ab92-f3c8-4ad8-8a14-0063ac1aea15"/>
    <xsd:element name="properties">
      <xsd:complexType>
        <xsd:sequence>
          <xsd:element name="documentManagement">
            <xsd:complexType>
              <xsd:all>
                <xsd:element ref="ns2:Order0" minOccurs="0"/>
                <xsd:element ref="ns2:St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6ab92-f3c8-4ad8-8a14-0063ac1aea1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element name="Step" ma:index="9" nillable="true" ma:displayName="Step" ma:default="Step 1" ma:format="Dropdown" ma:internalName="Step">
      <xsd:simpleType>
        <xsd:restriction base="dms:Choice">
          <xsd:enumeration value="Step 1"/>
          <xsd:enumeration value="Step 2"/>
          <xsd:enumeration value="Step 3"/>
          <xsd:enumeration value="Step 4"/>
          <xsd:enumeration value="Step 5"/>
          <xsd:enumeration value="Step 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056ab92-f3c8-4ad8-8a14-0063ac1aea15">5</Order0>
    <Step xmlns="8056ab92-f3c8-4ad8-8a14-0063ac1aea15">Step 4</Step>
  </documentManagement>
</p:properties>
</file>

<file path=customXml/itemProps1.xml><?xml version="1.0" encoding="utf-8"?>
<ds:datastoreItem xmlns:ds="http://schemas.openxmlformats.org/officeDocument/2006/customXml" ds:itemID="{E90772D5-E683-4420-8DE0-285AD563E4E2}"/>
</file>

<file path=customXml/itemProps2.xml><?xml version="1.0" encoding="utf-8"?>
<ds:datastoreItem xmlns:ds="http://schemas.openxmlformats.org/officeDocument/2006/customXml" ds:itemID="{278AC54D-37BD-4D46-AE40-5B1ADB124BCC}"/>
</file>

<file path=customXml/itemProps3.xml><?xml version="1.0" encoding="utf-8"?>
<ds:datastoreItem xmlns:ds="http://schemas.openxmlformats.org/officeDocument/2006/customXml" ds:itemID="{56189909-BEAC-44AA-B6F9-909E20759163}"/>
</file>

<file path=docProps/app.xml><?xml version="1.0" encoding="utf-8"?>
<Properties xmlns="http://schemas.openxmlformats.org/officeDocument/2006/extended-properties" xmlns:vt="http://schemas.openxmlformats.org/officeDocument/2006/docPropsVTypes">
  <Template>GTAC PER Training Template</Template>
  <TotalTime>22783</TotalTime>
  <Words>2356</Words>
  <Application>Microsoft Office PowerPoint</Application>
  <PresentationFormat>Widescreen</PresentationFormat>
  <Paragraphs>436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1_Office Theme</vt:lpstr>
      <vt:lpstr>PowerPoint Presentation</vt:lpstr>
      <vt:lpstr>Analysing total CoE</vt:lpstr>
      <vt:lpstr> </vt:lpstr>
      <vt:lpstr>PowerPoint Presentation</vt:lpstr>
      <vt:lpstr>Personnel trends</vt:lpstr>
      <vt:lpstr>Salaries, benefits and allowances</vt:lpstr>
      <vt:lpstr>Looking for savings: Personnel reduction</vt:lpstr>
      <vt:lpstr>Looking for savings: Slower salary growth</vt:lpstr>
      <vt:lpstr>PowerPoint Presentation</vt:lpstr>
      <vt:lpstr>PERSAL is a big dataset</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Hermi Boraine</cp:lastModifiedBy>
  <cp:revision>350</cp:revision>
  <cp:lastPrinted>2019-03-14T09:15:45Z</cp:lastPrinted>
  <dcterms:created xsi:type="dcterms:W3CDTF">2019-03-14T08:21:11Z</dcterms:created>
  <dcterms:modified xsi:type="dcterms:W3CDTF">2020-07-31T13:53:25Z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0x010100440DFEE11D6ACE44B773BBBCECA8D779</vt:lpwstr>
  </property>
</Properties>
</file>