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rawings/drawing1.xml" ContentType="application/vnd.openxmlformats-officedocument.drawingml.chartshapes+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1245" r:id="rId2"/>
    <p:sldId id="1117" r:id="rId3"/>
    <p:sldId id="362" r:id="rId4"/>
    <p:sldId id="1248" r:id="rId5"/>
    <p:sldId id="365" r:id="rId6"/>
    <p:sldId id="1246" r:id="rId7"/>
    <p:sldId id="900" r:id="rId8"/>
    <p:sldId id="1247" r:id="rId9"/>
    <p:sldId id="1237" r:id="rId10"/>
    <p:sldId id="1238" r:id="rId11"/>
    <p:sldId id="1239" r:id="rId12"/>
    <p:sldId id="1240" r:id="rId13"/>
    <p:sldId id="1241" r:id="rId14"/>
    <p:sldId id="1249" r:id="rId15"/>
    <p:sldId id="1250" r:id="rId16"/>
    <p:sldId id="397" r:id="rId17"/>
    <p:sldId id="398" r:id="rId18"/>
    <p:sldId id="399" r:id="rId19"/>
    <p:sldId id="1251" r:id="rId20"/>
    <p:sldId id="402" r:id="rId21"/>
    <p:sldId id="1252" r:id="rId22"/>
    <p:sldId id="387" r:id="rId23"/>
    <p:sldId id="392" r:id="rId24"/>
    <p:sldId id="393" r:id="rId25"/>
    <p:sldId id="396" r:id="rId26"/>
    <p:sldId id="404" r:id="rId27"/>
    <p:sldId id="406" r:id="rId28"/>
    <p:sldId id="405" r:id="rId29"/>
    <p:sldId id="409" r:id="rId30"/>
    <p:sldId id="412" r:id="rId31"/>
    <p:sldId id="413" r:id="rId32"/>
    <p:sldId id="1253" r:id="rId33"/>
    <p:sldId id="414" r:id="rId34"/>
    <p:sldId id="395" r:id="rId35"/>
    <p:sldId id="415" r:id="rId36"/>
    <p:sldId id="1173" r:id="rId37"/>
    <p:sldId id="417" r:id="rId38"/>
    <p:sldId id="416" r:id="rId39"/>
    <p:sldId id="418" r:id="rId40"/>
    <p:sldId id="419" r:id="rId41"/>
    <p:sldId id="1254" r:id="rId42"/>
    <p:sldId id="420" r:id="rId43"/>
    <p:sldId id="1255" r:id="rId44"/>
    <p:sldId id="1243" r:id="rId45"/>
    <p:sldId id="1139" r:id="rId46"/>
    <p:sldId id="1140" r:id="rId47"/>
    <p:sldId id="1141" r:id="rId48"/>
    <p:sldId id="1143" r:id="rId49"/>
    <p:sldId id="1144" r:id="rId50"/>
    <p:sldId id="1072" r:id="rId51"/>
  </p:sldIdLst>
  <p:sldSz cx="12192000" cy="6858000"/>
  <p:notesSz cx="681355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73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 id="2" name="Mehleli Mpofu" initials="MM" lastIdx="49" clrIdx="1">
    <p:extLst>
      <p:ext uri="{19B8F6BF-5375-455C-9EA6-DF929625EA0E}">
        <p15:presenceInfo xmlns:p15="http://schemas.microsoft.com/office/powerpoint/2012/main" userId="bc4f0738fda063fa" providerId="Windows Live"/>
      </p:ext>
    </p:extLst>
  </p:cmAuthor>
  <p:cmAuthor id="3" name="K H" initials="KH" lastIdx="15" clrIdx="2">
    <p:extLst>
      <p:ext uri="{19B8F6BF-5375-455C-9EA6-DF929625EA0E}">
        <p15:presenceInfo xmlns:p15="http://schemas.microsoft.com/office/powerpoint/2012/main" userId="K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846"/>
    <a:srgbClr val="12A20E"/>
    <a:srgbClr val="59876D"/>
    <a:srgbClr val="0B6C36"/>
    <a:srgbClr val="8E1E25"/>
    <a:srgbClr val="D3B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87327" autoAdjust="0"/>
  </p:normalViewPr>
  <p:slideViewPr>
    <p:cSldViewPr snapToGrid="0" showGuides="1">
      <p:cViewPr varScale="1">
        <p:scale>
          <a:sx n="70" d="100"/>
          <a:sy n="70" d="100"/>
        </p:scale>
        <p:origin x="438" y="66"/>
      </p:cViewPr>
      <p:guideLst>
        <p:guide orient="horz" pos="3589"/>
        <p:guide pos="731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hleli\Dropbox\GTAC%20_%20PEPA\GTAC%20730_PER_PMs\Mehleli's%20WIP\Eastern%20Cape%20Presentation\PER%20Service%20Model%20Output%20Shee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hleli\Dropbox\GTAC%20_%20PEPA\GTAC%20730_PER_PMs\Mehleli's%20WIP\Eastern%20Cape%20Presentation\PER%20Service%20Model%20Output%20Shee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anda%20Jitsing\Dropbox%20(DNA%20Economics)\Projects\National%20Treasury\TVET%20EPR\5.%20Draft\Stage%204\NCV_2013%20v27%20DP%2020150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50712431267194"/>
          <c:y val="0.1879701733441406"/>
          <c:w val="0.75246706859517842"/>
          <c:h val="0.73075799160619814"/>
        </c:manualLayout>
      </c:layout>
      <c:scatterChart>
        <c:scatterStyle val="lineMarker"/>
        <c:varyColors val="0"/>
        <c:ser>
          <c:idx val="0"/>
          <c:order val="0"/>
          <c:tx>
            <c:strRef>
              <c:f>Sheet2!$I$392</c:f>
              <c:strCache>
                <c:ptCount val="1"/>
                <c:pt idx="0">
                  <c:v> Total Expenditure (Ex/PDE) </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Sheet2!$H$393:$H$438</c:f>
              <c:numCache>
                <c:formatCode>General</c:formatCode>
                <c:ptCount val="46"/>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numCache>
            </c:numRef>
          </c:xVal>
          <c:yVal>
            <c:numRef>
              <c:f>Sheet2!$I$393:$I$438</c:f>
              <c:numCache>
                <c:formatCode>_("R"* #,##0.00_);_("R"* \(#,##0.00\);_("R"* "-"??_);_(@_)</c:formatCode>
                <c:ptCount val="46"/>
                <c:pt idx="0">
                  <c:v>21.656602664843184</c:v>
                </c:pt>
                <c:pt idx="1">
                  <c:v>36.437375296135706</c:v>
                </c:pt>
                <c:pt idx="2">
                  <c:v>40.369367229853935</c:v>
                </c:pt>
                <c:pt idx="3">
                  <c:v>40.666654705203328</c:v>
                </c:pt>
                <c:pt idx="4">
                  <c:v>41.566204958298485</c:v>
                </c:pt>
                <c:pt idx="5">
                  <c:v>43.219434694438434</c:v>
                </c:pt>
                <c:pt idx="6">
                  <c:v>45.415455223546076</c:v>
                </c:pt>
                <c:pt idx="7">
                  <c:v>46.144541904880192</c:v>
                </c:pt>
                <c:pt idx="8">
                  <c:v>46.514426981018971</c:v>
                </c:pt>
                <c:pt idx="9">
                  <c:v>48.387225305390793</c:v>
                </c:pt>
                <c:pt idx="10">
                  <c:v>50.14332266575186</c:v>
                </c:pt>
                <c:pt idx="11">
                  <c:v>50.488983577652057</c:v>
                </c:pt>
                <c:pt idx="12">
                  <c:v>52.530086340258897</c:v>
                </c:pt>
                <c:pt idx="13">
                  <c:v>55.445841854019214</c:v>
                </c:pt>
                <c:pt idx="14">
                  <c:v>59.726009548869385</c:v>
                </c:pt>
                <c:pt idx="15">
                  <c:v>65.452367265869711</c:v>
                </c:pt>
                <c:pt idx="16">
                  <c:v>68.885259048769527</c:v>
                </c:pt>
                <c:pt idx="17">
                  <c:v>70.62711794092094</c:v>
                </c:pt>
                <c:pt idx="18">
                  <c:v>72.420566366984289</c:v>
                </c:pt>
                <c:pt idx="19">
                  <c:v>73.551614268498895</c:v>
                </c:pt>
                <c:pt idx="20">
                  <c:v>75.102196405921561</c:v>
                </c:pt>
                <c:pt idx="21">
                  <c:v>79.532563784764946</c:v>
                </c:pt>
                <c:pt idx="22">
                  <c:v>82.336755009669858</c:v>
                </c:pt>
                <c:pt idx="23">
                  <c:v>86.167620423922699</c:v>
                </c:pt>
                <c:pt idx="24">
                  <c:v>90.663121275715312</c:v>
                </c:pt>
                <c:pt idx="25">
                  <c:v>93.227035166211692</c:v>
                </c:pt>
                <c:pt idx="26">
                  <c:v>100.49795427634756</c:v>
                </c:pt>
                <c:pt idx="27">
                  <c:v>106.44773890573141</c:v>
                </c:pt>
                <c:pt idx="28">
                  <c:v>3.0204664694416716</c:v>
                </c:pt>
                <c:pt idx="29">
                  <c:v>19.851410140829945</c:v>
                </c:pt>
                <c:pt idx="30">
                  <c:v>46.483716282143035</c:v>
                </c:pt>
                <c:pt idx="31">
                  <c:v>48.024851569823767</c:v>
                </c:pt>
                <c:pt idx="32">
                  <c:v>52.144402791812297</c:v>
                </c:pt>
                <c:pt idx="33">
                  <c:v>56.820033244286869</c:v>
                </c:pt>
                <c:pt idx="34">
                  <c:v>59.46082745719859</c:v>
                </c:pt>
                <c:pt idx="35">
                  <c:v>61.598799146023779</c:v>
                </c:pt>
                <c:pt idx="36">
                  <c:v>61.617742192401927</c:v>
                </c:pt>
                <c:pt idx="37">
                  <c:v>62.245984819213646</c:v>
                </c:pt>
                <c:pt idx="38">
                  <c:v>62.859773608654599</c:v>
                </c:pt>
                <c:pt idx="39">
                  <c:v>63.118701217916907</c:v>
                </c:pt>
                <c:pt idx="40">
                  <c:v>64.155463001685746</c:v>
                </c:pt>
                <c:pt idx="41">
                  <c:v>64.8378101357915</c:v>
                </c:pt>
                <c:pt idx="42">
                  <c:v>69.64818025176794</c:v>
                </c:pt>
                <c:pt idx="43">
                  <c:v>78.41582126289596</c:v>
                </c:pt>
                <c:pt idx="44">
                  <c:v>79.042738671393565</c:v>
                </c:pt>
                <c:pt idx="45">
                  <c:v>101.28310642945972</c:v>
                </c:pt>
              </c:numCache>
            </c:numRef>
          </c:yVal>
          <c:smooth val="0"/>
          <c:extLst>
            <c:ext xmlns:c16="http://schemas.microsoft.com/office/drawing/2014/chart" uri="{C3380CC4-5D6E-409C-BE32-E72D297353CC}">
              <c16:uniqueId val="{00000000-EB40-4BFB-960A-DEA8C8E604F9}"/>
            </c:ext>
          </c:extLst>
        </c:ser>
        <c:dLbls>
          <c:showLegendKey val="0"/>
          <c:showVal val="0"/>
          <c:showCatName val="0"/>
          <c:showSerName val="0"/>
          <c:showPercent val="0"/>
          <c:showBubbleSize val="0"/>
        </c:dLbls>
        <c:axId val="574452496"/>
        <c:axId val="574453480"/>
      </c:scatterChart>
      <c:valAx>
        <c:axId val="574452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453480"/>
        <c:crosses val="autoZero"/>
        <c:crossBetween val="midCat"/>
      </c:valAx>
      <c:valAx>
        <c:axId val="574453480"/>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4524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50712431267194"/>
          <c:y val="0.1879701733441406"/>
          <c:w val="0.75246706859517842"/>
          <c:h val="0.73075799160619814"/>
        </c:manualLayout>
      </c:layout>
      <c:scatterChart>
        <c:scatterStyle val="lineMarker"/>
        <c:varyColors val="0"/>
        <c:ser>
          <c:idx val="0"/>
          <c:order val="0"/>
          <c:tx>
            <c:strRef>
              <c:f>Sheet2!$I$392</c:f>
              <c:strCache>
                <c:ptCount val="1"/>
                <c:pt idx="0">
                  <c:v> Total Expenditure (Ex/PDE) </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Sheet2!$H$393:$H$438</c:f>
              <c:numCache>
                <c:formatCode>General</c:formatCode>
                <c:ptCount val="46"/>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numCache>
            </c:numRef>
          </c:xVal>
          <c:yVal>
            <c:numRef>
              <c:f>Sheet2!$I$393:$I$438</c:f>
              <c:numCache>
                <c:formatCode>_("R"* #,##0.00_);_("R"* \(#,##0.00\);_("R"* "-"??_);_(@_)</c:formatCode>
                <c:ptCount val="46"/>
                <c:pt idx="0">
                  <c:v>21.656602664843184</c:v>
                </c:pt>
                <c:pt idx="1">
                  <c:v>36.437375296135706</c:v>
                </c:pt>
                <c:pt idx="2">
                  <c:v>40.369367229853935</c:v>
                </c:pt>
                <c:pt idx="3">
                  <c:v>40.666654705203328</c:v>
                </c:pt>
                <c:pt idx="4">
                  <c:v>41.566204958298485</c:v>
                </c:pt>
                <c:pt idx="5">
                  <c:v>43.219434694438434</c:v>
                </c:pt>
                <c:pt idx="6">
                  <c:v>45.415455223546076</c:v>
                </c:pt>
                <c:pt idx="7">
                  <c:v>46.144541904880192</c:v>
                </c:pt>
                <c:pt idx="8">
                  <c:v>46.514426981018971</c:v>
                </c:pt>
                <c:pt idx="9">
                  <c:v>48.387225305390793</c:v>
                </c:pt>
                <c:pt idx="10">
                  <c:v>50.14332266575186</c:v>
                </c:pt>
                <c:pt idx="11">
                  <c:v>50.488983577652057</c:v>
                </c:pt>
                <c:pt idx="12">
                  <c:v>52.530086340258897</c:v>
                </c:pt>
                <c:pt idx="13">
                  <c:v>55.445841854019214</c:v>
                </c:pt>
                <c:pt idx="14">
                  <c:v>59.726009548869385</c:v>
                </c:pt>
                <c:pt idx="15">
                  <c:v>65.452367265869711</c:v>
                </c:pt>
                <c:pt idx="16">
                  <c:v>68.885259048769527</c:v>
                </c:pt>
                <c:pt idx="17">
                  <c:v>70.62711794092094</c:v>
                </c:pt>
                <c:pt idx="18">
                  <c:v>72.420566366984289</c:v>
                </c:pt>
                <c:pt idx="19">
                  <c:v>73.551614268498895</c:v>
                </c:pt>
                <c:pt idx="20">
                  <c:v>75.102196405921561</c:v>
                </c:pt>
                <c:pt idx="21">
                  <c:v>79.532563784764946</c:v>
                </c:pt>
                <c:pt idx="22">
                  <c:v>82.336755009669858</c:v>
                </c:pt>
                <c:pt idx="23">
                  <c:v>86.167620423922699</c:v>
                </c:pt>
                <c:pt idx="24">
                  <c:v>90.663121275715312</c:v>
                </c:pt>
                <c:pt idx="25">
                  <c:v>93.227035166211692</c:v>
                </c:pt>
                <c:pt idx="26">
                  <c:v>100.49795427634756</c:v>
                </c:pt>
                <c:pt idx="27">
                  <c:v>106.44773890573141</c:v>
                </c:pt>
                <c:pt idx="28">
                  <c:v>3.0204664694416716</c:v>
                </c:pt>
                <c:pt idx="29">
                  <c:v>19.851410140829945</c:v>
                </c:pt>
                <c:pt idx="30">
                  <c:v>46.483716282143035</c:v>
                </c:pt>
                <c:pt idx="31">
                  <c:v>48.024851569823767</c:v>
                </c:pt>
                <c:pt idx="32">
                  <c:v>52.144402791812297</c:v>
                </c:pt>
                <c:pt idx="33">
                  <c:v>56.820033244286869</c:v>
                </c:pt>
                <c:pt idx="34">
                  <c:v>59.46082745719859</c:v>
                </c:pt>
                <c:pt idx="35">
                  <c:v>61.598799146023779</c:v>
                </c:pt>
                <c:pt idx="36">
                  <c:v>61.617742192401927</c:v>
                </c:pt>
                <c:pt idx="37">
                  <c:v>62.245984819213646</c:v>
                </c:pt>
                <c:pt idx="38">
                  <c:v>62.859773608654599</c:v>
                </c:pt>
                <c:pt idx="39">
                  <c:v>63.118701217916907</c:v>
                </c:pt>
                <c:pt idx="40">
                  <c:v>64.155463001685746</c:v>
                </c:pt>
                <c:pt idx="41">
                  <c:v>64.8378101357915</c:v>
                </c:pt>
                <c:pt idx="42">
                  <c:v>69.64818025176794</c:v>
                </c:pt>
                <c:pt idx="43">
                  <c:v>78.41582126289596</c:v>
                </c:pt>
                <c:pt idx="44">
                  <c:v>79.042738671393565</c:v>
                </c:pt>
                <c:pt idx="45">
                  <c:v>101.28310642945972</c:v>
                </c:pt>
              </c:numCache>
            </c:numRef>
          </c:yVal>
          <c:smooth val="0"/>
          <c:extLst>
            <c:ext xmlns:c16="http://schemas.microsoft.com/office/drawing/2014/chart" uri="{C3380CC4-5D6E-409C-BE32-E72D297353CC}">
              <c16:uniqueId val="{00000000-EB40-4BFB-960A-DEA8C8E604F9}"/>
            </c:ext>
          </c:extLst>
        </c:ser>
        <c:dLbls>
          <c:showLegendKey val="0"/>
          <c:showVal val="0"/>
          <c:showCatName val="0"/>
          <c:showSerName val="0"/>
          <c:showPercent val="0"/>
          <c:showBubbleSize val="0"/>
        </c:dLbls>
        <c:axId val="574452496"/>
        <c:axId val="574453480"/>
      </c:scatterChart>
      <c:valAx>
        <c:axId val="574452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453480"/>
        <c:crosses val="autoZero"/>
        <c:crossBetween val="midCat"/>
      </c:valAx>
      <c:valAx>
        <c:axId val="574453480"/>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4524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07061188491724E-2"/>
          <c:y val="0.112479150871873"/>
          <c:w val="0.70943605308670399"/>
          <c:h val="0.81716977189829998"/>
        </c:manualLayout>
      </c:layout>
      <c:scatterChart>
        <c:scatterStyle val="lineMarker"/>
        <c:varyColors val="0"/>
        <c:ser>
          <c:idx val="0"/>
          <c:order val="0"/>
          <c:tx>
            <c:strRef>
              <c:f>'Avg cost updated'!$D$1</c:f>
              <c:strCache>
                <c:ptCount val="1"/>
                <c:pt idx="0">
                  <c:v>Overall pass rate</c:v>
                </c:pt>
              </c:strCache>
            </c:strRef>
          </c:tx>
          <c:spPr>
            <a:ln w="28575" cap="rnd">
              <a:noFill/>
              <a:round/>
            </a:ln>
            <a:effectLst/>
          </c:spPr>
          <c:marker>
            <c:symbol val="circle"/>
            <c:size val="9"/>
            <c:spPr>
              <a:solidFill>
                <a:schemeClr val="accent1"/>
              </a:solidFill>
              <a:ln w="9525">
                <a:solidFill>
                  <a:schemeClr val="accent1"/>
                </a:solidFill>
              </a:ln>
              <a:effectLst/>
            </c:spPr>
          </c:marker>
          <c:dPt>
            <c:idx val="0"/>
            <c:marker>
              <c:spPr>
                <a:solidFill>
                  <a:srgbClr val="FF0000"/>
                </a:solidFill>
                <a:ln w="9525">
                  <a:solidFill>
                    <a:srgbClr val="FF0000"/>
                  </a:solidFill>
                </a:ln>
                <a:effectLst/>
              </c:spPr>
            </c:marker>
            <c:bubble3D val="0"/>
            <c:extLst>
              <c:ext xmlns:c16="http://schemas.microsoft.com/office/drawing/2014/chart" uri="{C3380CC4-5D6E-409C-BE32-E72D297353CC}">
                <c16:uniqueId val="{00000000-EC6B-4235-8098-CBF9C8CA30DC}"/>
              </c:ext>
            </c:extLst>
          </c:dPt>
          <c:dPt>
            <c:idx val="1"/>
            <c:marker>
              <c:spPr>
                <a:solidFill>
                  <a:srgbClr val="FFFF00"/>
                </a:solidFill>
                <a:ln w="9525">
                  <a:solidFill>
                    <a:srgbClr val="FFFF00"/>
                  </a:solidFill>
                </a:ln>
                <a:effectLst/>
              </c:spPr>
            </c:marker>
            <c:bubble3D val="0"/>
            <c:extLst>
              <c:ext xmlns:c16="http://schemas.microsoft.com/office/drawing/2014/chart" uri="{C3380CC4-5D6E-409C-BE32-E72D297353CC}">
                <c16:uniqueId val="{00000001-EC6B-4235-8098-CBF9C8CA30DC}"/>
              </c:ext>
            </c:extLst>
          </c:dPt>
          <c:dPt>
            <c:idx val="2"/>
            <c:marker>
              <c:spPr>
                <a:solidFill>
                  <a:srgbClr val="00B050"/>
                </a:solidFill>
                <a:ln w="9525">
                  <a:solidFill>
                    <a:srgbClr val="00B050"/>
                  </a:solidFill>
                </a:ln>
                <a:effectLst/>
              </c:spPr>
            </c:marker>
            <c:bubble3D val="0"/>
            <c:extLst>
              <c:ext xmlns:c16="http://schemas.microsoft.com/office/drawing/2014/chart" uri="{C3380CC4-5D6E-409C-BE32-E72D297353CC}">
                <c16:uniqueId val="{00000002-EC6B-4235-8098-CBF9C8CA30DC}"/>
              </c:ext>
            </c:extLst>
          </c:dPt>
          <c:dPt>
            <c:idx val="3"/>
            <c:marker>
              <c:spPr>
                <a:solidFill>
                  <a:srgbClr val="00B050"/>
                </a:solidFill>
                <a:ln w="9525">
                  <a:solidFill>
                    <a:srgbClr val="00B050"/>
                  </a:solidFill>
                </a:ln>
                <a:effectLst/>
              </c:spPr>
            </c:marker>
            <c:bubble3D val="0"/>
            <c:extLst>
              <c:ext xmlns:c16="http://schemas.microsoft.com/office/drawing/2014/chart" uri="{C3380CC4-5D6E-409C-BE32-E72D297353CC}">
                <c16:uniqueId val="{00000003-EC6B-4235-8098-CBF9C8CA30DC}"/>
              </c:ext>
            </c:extLst>
          </c:dPt>
          <c:dPt>
            <c:idx val="4"/>
            <c:marker>
              <c:spPr>
                <a:solidFill>
                  <a:srgbClr val="00B050"/>
                </a:solidFill>
                <a:ln w="9525">
                  <a:solidFill>
                    <a:srgbClr val="00B050"/>
                  </a:solidFill>
                </a:ln>
                <a:effectLst/>
              </c:spPr>
            </c:marker>
            <c:bubble3D val="0"/>
            <c:extLst>
              <c:ext xmlns:c16="http://schemas.microsoft.com/office/drawing/2014/chart" uri="{C3380CC4-5D6E-409C-BE32-E72D297353CC}">
                <c16:uniqueId val="{00000004-EC6B-4235-8098-CBF9C8CA30DC}"/>
              </c:ext>
            </c:extLst>
          </c:dPt>
          <c:dPt>
            <c:idx val="5"/>
            <c:marker>
              <c:spPr>
                <a:solidFill>
                  <a:srgbClr val="00B050"/>
                </a:solidFill>
                <a:ln w="9525">
                  <a:solidFill>
                    <a:schemeClr val="accent1"/>
                  </a:solidFill>
                </a:ln>
                <a:effectLst/>
              </c:spPr>
            </c:marker>
            <c:bubble3D val="0"/>
            <c:extLst>
              <c:ext xmlns:c16="http://schemas.microsoft.com/office/drawing/2014/chart" uri="{C3380CC4-5D6E-409C-BE32-E72D297353CC}">
                <c16:uniqueId val="{00000005-EC6B-4235-8098-CBF9C8CA30DC}"/>
              </c:ext>
            </c:extLst>
          </c:dPt>
          <c:dPt>
            <c:idx val="6"/>
            <c:marker>
              <c:spPr>
                <a:solidFill>
                  <a:schemeClr val="tx1"/>
                </a:solidFill>
                <a:ln w="9525">
                  <a:solidFill>
                    <a:schemeClr val="tx1"/>
                  </a:solidFill>
                </a:ln>
                <a:effectLst/>
              </c:spPr>
            </c:marker>
            <c:bubble3D val="0"/>
            <c:extLst>
              <c:ext xmlns:c16="http://schemas.microsoft.com/office/drawing/2014/chart" uri="{C3380CC4-5D6E-409C-BE32-E72D297353CC}">
                <c16:uniqueId val="{00000006-EC6B-4235-8098-CBF9C8CA30DC}"/>
              </c:ext>
            </c:extLst>
          </c:dPt>
          <c:dPt>
            <c:idx val="7"/>
            <c:marker>
              <c:spPr>
                <a:solidFill>
                  <a:srgbClr val="F90DFF"/>
                </a:solidFill>
                <a:ln w="9525">
                  <a:solidFill>
                    <a:srgbClr val="F90DFF"/>
                  </a:solidFill>
                </a:ln>
                <a:effectLst/>
              </c:spPr>
            </c:marker>
            <c:bubble3D val="0"/>
            <c:extLst>
              <c:ext xmlns:c16="http://schemas.microsoft.com/office/drawing/2014/chart" uri="{C3380CC4-5D6E-409C-BE32-E72D297353CC}">
                <c16:uniqueId val="{00000007-EC6B-4235-8098-CBF9C8CA30DC}"/>
              </c:ext>
            </c:extLst>
          </c:dPt>
          <c:dPt>
            <c:idx val="9"/>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08-EC6B-4235-8098-CBF9C8CA30DC}"/>
              </c:ext>
            </c:extLst>
          </c:dPt>
          <c:dPt>
            <c:idx val="11"/>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09-EC6B-4235-8098-CBF9C8CA30DC}"/>
              </c:ext>
            </c:extLst>
          </c:dPt>
          <c:dPt>
            <c:idx val="12"/>
            <c:marker>
              <c:spPr>
                <a:solidFill>
                  <a:srgbClr val="FF0000"/>
                </a:solidFill>
                <a:ln w="9525">
                  <a:solidFill>
                    <a:srgbClr val="FF0000"/>
                  </a:solidFill>
                </a:ln>
                <a:effectLst/>
              </c:spPr>
            </c:marker>
            <c:bubble3D val="0"/>
            <c:extLst>
              <c:ext xmlns:c16="http://schemas.microsoft.com/office/drawing/2014/chart" uri="{C3380CC4-5D6E-409C-BE32-E72D297353CC}">
                <c16:uniqueId val="{0000000A-EC6B-4235-8098-CBF9C8CA30DC}"/>
              </c:ext>
            </c:extLst>
          </c:dPt>
          <c:dPt>
            <c:idx val="13"/>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0B-EC6B-4235-8098-CBF9C8CA30DC}"/>
              </c:ext>
            </c:extLst>
          </c:dPt>
          <c:dPt>
            <c:idx val="14"/>
            <c:marker>
              <c:spPr>
                <a:solidFill>
                  <a:srgbClr val="00B050"/>
                </a:solidFill>
                <a:ln w="9525">
                  <a:solidFill>
                    <a:srgbClr val="00B050"/>
                  </a:solidFill>
                </a:ln>
                <a:effectLst/>
              </c:spPr>
            </c:marker>
            <c:bubble3D val="0"/>
            <c:extLst>
              <c:ext xmlns:c16="http://schemas.microsoft.com/office/drawing/2014/chart" uri="{C3380CC4-5D6E-409C-BE32-E72D297353CC}">
                <c16:uniqueId val="{0000000C-EC6B-4235-8098-CBF9C8CA30DC}"/>
              </c:ext>
            </c:extLst>
          </c:dPt>
          <c:dPt>
            <c:idx val="15"/>
            <c:marker>
              <c:spPr>
                <a:solidFill>
                  <a:srgbClr val="00B050"/>
                </a:solidFill>
                <a:ln w="9525">
                  <a:solidFill>
                    <a:srgbClr val="00B050"/>
                  </a:solidFill>
                </a:ln>
                <a:effectLst/>
              </c:spPr>
            </c:marker>
            <c:bubble3D val="0"/>
            <c:extLst>
              <c:ext xmlns:c16="http://schemas.microsoft.com/office/drawing/2014/chart" uri="{C3380CC4-5D6E-409C-BE32-E72D297353CC}">
                <c16:uniqueId val="{0000000D-EC6B-4235-8098-CBF9C8CA30DC}"/>
              </c:ext>
            </c:extLst>
          </c:dPt>
          <c:dPt>
            <c:idx val="17"/>
            <c:marker>
              <c:spPr>
                <a:solidFill>
                  <a:schemeClr val="tx1"/>
                </a:solidFill>
                <a:ln w="9525">
                  <a:solidFill>
                    <a:schemeClr val="tx1"/>
                  </a:solidFill>
                </a:ln>
                <a:effectLst/>
              </c:spPr>
            </c:marker>
            <c:bubble3D val="0"/>
            <c:extLst>
              <c:ext xmlns:c16="http://schemas.microsoft.com/office/drawing/2014/chart" uri="{C3380CC4-5D6E-409C-BE32-E72D297353CC}">
                <c16:uniqueId val="{0000000E-EC6B-4235-8098-CBF9C8CA30DC}"/>
              </c:ext>
            </c:extLst>
          </c:dPt>
          <c:dPt>
            <c:idx val="18"/>
            <c:marker>
              <c:spPr>
                <a:solidFill>
                  <a:srgbClr val="FF0000"/>
                </a:solidFill>
                <a:ln w="9525">
                  <a:solidFill>
                    <a:srgbClr val="FF0000"/>
                  </a:solidFill>
                </a:ln>
                <a:effectLst/>
              </c:spPr>
            </c:marker>
            <c:bubble3D val="0"/>
            <c:extLst>
              <c:ext xmlns:c16="http://schemas.microsoft.com/office/drawing/2014/chart" uri="{C3380CC4-5D6E-409C-BE32-E72D297353CC}">
                <c16:uniqueId val="{0000000F-EC6B-4235-8098-CBF9C8CA30DC}"/>
              </c:ext>
            </c:extLst>
          </c:dPt>
          <c:dPt>
            <c:idx val="19"/>
            <c:marker>
              <c:spPr>
                <a:solidFill>
                  <a:srgbClr val="FFFF00"/>
                </a:solidFill>
                <a:ln w="9525">
                  <a:solidFill>
                    <a:srgbClr val="FFFF00"/>
                  </a:solidFill>
                </a:ln>
                <a:effectLst/>
              </c:spPr>
            </c:marker>
            <c:bubble3D val="0"/>
            <c:extLst>
              <c:ext xmlns:c16="http://schemas.microsoft.com/office/drawing/2014/chart" uri="{C3380CC4-5D6E-409C-BE32-E72D297353CC}">
                <c16:uniqueId val="{00000010-EC6B-4235-8098-CBF9C8CA30DC}"/>
              </c:ext>
            </c:extLst>
          </c:dPt>
          <c:dPt>
            <c:idx val="20"/>
            <c:marker>
              <c:spPr>
                <a:solidFill>
                  <a:srgbClr val="FF0000"/>
                </a:solidFill>
                <a:ln w="9525">
                  <a:solidFill>
                    <a:srgbClr val="FF0000"/>
                  </a:solidFill>
                </a:ln>
                <a:effectLst/>
              </c:spPr>
            </c:marker>
            <c:bubble3D val="0"/>
            <c:extLst>
              <c:ext xmlns:c16="http://schemas.microsoft.com/office/drawing/2014/chart" uri="{C3380CC4-5D6E-409C-BE32-E72D297353CC}">
                <c16:uniqueId val="{00000011-EC6B-4235-8098-CBF9C8CA30DC}"/>
              </c:ext>
            </c:extLst>
          </c:dPt>
          <c:dPt>
            <c:idx val="24"/>
            <c:marker>
              <c:spPr>
                <a:solidFill>
                  <a:srgbClr val="FFFF00"/>
                </a:solidFill>
                <a:ln w="9525">
                  <a:solidFill>
                    <a:srgbClr val="FFFF00"/>
                  </a:solidFill>
                </a:ln>
                <a:effectLst/>
              </c:spPr>
            </c:marker>
            <c:bubble3D val="0"/>
            <c:extLst>
              <c:ext xmlns:c16="http://schemas.microsoft.com/office/drawing/2014/chart" uri="{C3380CC4-5D6E-409C-BE32-E72D297353CC}">
                <c16:uniqueId val="{00000012-EC6B-4235-8098-CBF9C8CA30DC}"/>
              </c:ext>
            </c:extLst>
          </c:dPt>
          <c:dPt>
            <c:idx val="25"/>
            <c:marker>
              <c:spPr>
                <a:solidFill>
                  <a:srgbClr val="FF0000"/>
                </a:solidFill>
                <a:ln w="9525">
                  <a:solidFill>
                    <a:srgbClr val="FF0000"/>
                  </a:solidFill>
                </a:ln>
                <a:effectLst/>
              </c:spPr>
            </c:marker>
            <c:bubble3D val="0"/>
            <c:extLst>
              <c:ext xmlns:c16="http://schemas.microsoft.com/office/drawing/2014/chart" uri="{C3380CC4-5D6E-409C-BE32-E72D297353CC}">
                <c16:uniqueId val="{00000013-EC6B-4235-8098-CBF9C8CA30DC}"/>
              </c:ext>
            </c:extLst>
          </c:dPt>
          <c:dPt>
            <c:idx val="28"/>
            <c:marker>
              <c:spPr>
                <a:solidFill>
                  <a:srgbClr val="0EFEFE"/>
                </a:solidFill>
                <a:ln w="9525">
                  <a:solidFill>
                    <a:srgbClr val="0EFEFE"/>
                  </a:solidFill>
                </a:ln>
                <a:effectLst/>
              </c:spPr>
            </c:marker>
            <c:bubble3D val="0"/>
            <c:extLst>
              <c:ext xmlns:c16="http://schemas.microsoft.com/office/drawing/2014/chart" uri="{C3380CC4-5D6E-409C-BE32-E72D297353CC}">
                <c16:uniqueId val="{00000014-EC6B-4235-8098-CBF9C8CA30DC}"/>
              </c:ext>
            </c:extLst>
          </c:dPt>
          <c:dPt>
            <c:idx val="29"/>
            <c:marker>
              <c:spPr>
                <a:solidFill>
                  <a:schemeClr val="tx1"/>
                </a:solidFill>
                <a:ln w="9525">
                  <a:solidFill>
                    <a:schemeClr val="tx1"/>
                  </a:solidFill>
                </a:ln>
                <a:effectLst/>
              </c:spPr>
            </c:marker>
            <c:bubble3D val="0"/>
            <c:extLst>
              <c:ext xmlns:c16="http://schemas.microsoft.com/office/drawing/2014/chart" uri="{C3380CC4-5D6E-409C-BE32-E72D297353CC}">
                <c16:uniqueId val="{00000015-EC6B-4235-8098-CBF9C8CA30DC}"/>
              </c:ext>
            </c:extLst>
          </c:dPt>
          <c:dPt>
            <c:idx val="31"/>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16-EC6B-4235-8098-CBF9C8CA30DC}"/>
              </c:ext>
            </c:extLst>
          </c:dPt>
          <c:dPt>
            <c:idx val="32"/>
            <c:marker>
              <c:spPr>
                <a:solidFill>
                  <a:schemeClr val="tx1"/>
                </a:solidFill>
                <a:ln w="9525">
                  <a:solidFill>
                    <a:schemeClr val="tx1"/>
                  </a:solidFill>
                </a:ln>
                <a:effectLst/>
              </c:spPr>
            </c:marker>
            <c:bubble3D val="0"/>
            <c:extLst>
              <c:ext xmlns:c16="http://schemas.microsoft.com/office/drawing/2014/chart" uri="{C3380CC4-5D6E-409C-BE32-E72D297353CC}">
                <c16:uniqueId val="{00000017-EC6B-4235-8098-CBF9C8CA30DC}"/>
              </c:ext>
            </c:extLst>
          </c:dPt>
          <c:dPt>
            <c:idx val="34"/>
            <c:marker>
              <c:spPr>
                <a:solidFill>
                  <a:srgbClr val="0EFEFE"/>
                </a:solidFill>
                <a:ln w="9525">
                  <a:solidFill>
                    <a:srgbClr val="0EFEFE"/>
                  </a:solidFill>
                </a:ln>
                <a:effectLst/>
              </c:spPr>
            </c:marker>
            <c:bubble3D val="0"/>
            <c:extLst>
              <c:ext xmlns:c16="http://schemas.microsoft.com/office/drawing/2014/chart" uri="{C3380CC4-5D6E-409C-BE32-E72D297353CC}">
                <c16:uniqueId val="{00000018-EC6B-4235-8098-CBF9C8CA30DC}"/>
              </c:ext>
            </c:extLst>
          </c:dPt>
          <c:dPt>
            <c:idx val="35"/>
            <c:marker>
              <c:spPr>
                <a:solidFill>
                  <a:srgbClr val="F90DFF"/>
                </a:solidFill>
                <a:ln w="9525">
                  <a:solidFill>
                    <a:srgbClr val="F90DFF"/>
                  </a:solidFill>
                </a:ln>
                <a:effectLst/>
              </c:spPr>
            </c:marker>
            <c:bubble3D val="0"/>
            <c:extLst>
              <c:ext xmlns:c16="http://schemas.microsoft.com/office/drawing/2014/chart" uri="{C3380CC4-5D6E-409C-BE32-E72D297353CC}">
                <c16:uniqueId val="{00000019-EC6B-4235-8098-CBF9C8CA30DC}"/>
              </c:ext>
            </c:extLst>
          </c:dPt>
          <c:dPt>
            <c:idx val="36"/>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1A-EC6B-4235-8098-CBF9C8CA30DC}"/>
              </c:ext>
            </c:extLst>
          </c:dPt>
          <c:dPt>
            <c:idx val="37"/>
            <c:marker>
              <c:spPr>
                <a:solidFill>
                  <a:srgbClr val="FF0000"/>
                </a:solidFill>
                <a:ln w="9525">
                  <a:solidFill>
                    <a:srgbClr val="FF0000"/>
                  </a:solidFill>
                </a:ln>
                <a:effectLst/>
              </c:spPr>
            </c:marker>
            <c:bubble3D val="0"/>
            <c:extLst>
              <c:ext xmlns:c16="http://schemas.microsoft.com/office/drawing/2014/chart" uri="{C3380CC4-5D6E-409C-BE32-E72D297353CC}">
                <c16:uniqueId val="{0000001B-EC6B-4235-8098-CBF9C8CA30DC}"/>
              </c:ext>
            </c:extLst>
          </c:dPt>
          <c:dPt>
            <c:idx val="38"/>
            <c:marker>
              <c:symbol val="triangle"/>
              <c:size val="9"/>
              <c:spPr>
                <a:solidFill>
                  <a:srgbClr val="66FF66"/>
                </a:solidFill>
                <a:ln w="9525">
                  <a:solidFill>
                    <a:srgbClr val="66FF66"/>
                  </a:solidFill>
                </a:ln>
                <a:effectLst/>
              </c:spPr>
            </c:marker>
            <c:bubble3D val="0"/>
            <c:extLst>
              <c:ext xmlns:c16="http://schemas.microsoft.com/office/drawing/2014/chart" uri="{C3380CC4-5D6E-409C-BE32-E72D297353CC}">
                <c16:uniqueId val="{0000001C-EC6B-4235-8098-CBF9C8CA30DC}"/>
              </c:ext>
            </c:extLst>
          </c:dPt>
          <c:dPt>
            <c:idx val="40"/>
            <c:marker>
              <c:spPr>
                <a:solidFill>
                  <a:srgbClr val="FF0000"/>
                </a:solidFill>
                <a:ln w="9525">
                  <a:solidFill>
                    <a:srgbClr val="FF0000"/>
                  </a:solidFill>
                </a:ln>
                <a:effectLst/>
              </c:spPr>
            </c:marker>
            <c:bubble3D val="0"/>
            <c:extLst>
              <c:ext xmlns:c16="http://schemas.microsoft.com/office/drawing/2014/chart" uri="{C3380CC4-5D6E-409C-BE32-E72D297353CC}">
                <c16:uniqueId val="{0000001D-EC6B-4235-8098-CBF9C8CA30DC}"/>
              </c:ext>
            </c:extLst>
          </c:dPt>
          <c:dPt>
            <c:idx val="41"/>
            <c:marker>
              <c:spPr>
                <a:solidFill>
                  <a:srgbClr val="F90DFF"/>
                </a:solidFill>
                <a:ln w="9525">
                  <a:solidFill>
                    <a:srgbClr val="F90DFF"/>
                  </a:solidFill>
                </a:ln>
                <a:effectLst/>
              </c:spPr>
            </c:marker>
            <c:bubble3D val="0"/>
            <c:extLst>
              <c:ext xmlns:c16="http://schemas.microsoft.com/office/drawing/2014/chart" uri="{C3380CC4-5D6E-409C-BE32-E72D297353CC}">
                <c16:uniqueId val="{0000001E-EC6B-4235-8098-CBF9C8CA30DC}"/>
              </c:ext>
            </c:extLst>
          </c:dPt>
          <c:dPt>
            <c:idx val="42"/>
            <c:marker>
              <c:symbol val="triangle"/>
              <c:size val="9"/>
              <c:spPr>
                <a:solidFill>
                  <a:srgbClr val="66FF66"/>
                </a:solidFill>
                <a:ln w="9525">
                  <a:solidFill>
                    <a:srgbClr val="66FF66"/>
                  </a:solidFill>
                </a:ln>
                <a:effectLst/>
              </c:spPr>
            </c:marker>
            <c:bubble3D val="0"/>
            <c:extLst>
              <c:ext xmlns:c16="http://schemas.microsoft.com/office/drawing/2014/chart" uri="{C3380CC4-5D6E-409C-BE32-E72D297353CC}">
                <c16:uniqueId val="{0000001F-EC6B-4235-8098-CBF9C8CA30DC}"/>
              </c:ext>
            </c:extLst>
          </c:dPt>
          <c:dPt>
            <c:idx val="43"/>
            <c:marker>
              <c:symbol val="triangle"/>
              <c:size val="9"/>
              <c:spPr>
                <a:solidFill>
                  <a:srgbClr val="66FF66"/>
                </a:solidFill>
                <a:ln w="9525">
                  <a:solidFill>
                    <a:srgbClr val="66FF66"/>
                  </a:solidFill>
                </a:ln>
                <a:effectLst/>
              </c:spPr>
            </c:marker>
            <c:bubble3D val="0"/>
            <c:extLst>
              <c:ext xmlns:c16="http://schemas.microsoft.com/office/drawing/2014/chart" uri="{C3380CC4-5D6E-409C-BE32-E72D297353CC}">
                <c16:uniqueId val="{00000020-EC6B-4235-8098-CBF9C8CA30DC}"/>
              </c:ext>
            </c:extLst>
          </c:dPt>
          <c:dPt>
            <c:idx val="44"/>
            <c:marker>
              <c:spPr>
                <a:solidFill>
                  <a:schemeClr val="tx1"/>
                </a:solidFill>
                <a:ln w="9525">
                  <a:solidFill>
                    <a:schemeClr val="tx1"/>
                  </a:solidFill>
                </a:ln>
                <a:effectLst/>
              </c:spPr>
            </c:marker>
            <c:bubble3D val="0"/>
            <c:extLst>
              <c:ext xmlns:c16="http://schemas.microsoft.com/office/drawing/2014/chart" uri="{C3380CC4-5D6E-409C-BE32-E72D297353CC}">
                <c16:uniqueId val="{00000021-EC6B-4235-8098-CBF9C8CA30DC}"/>
              </c:ext>
            </c:extLst>
          </c:dPt>
          <c:dPt>
            <c:idx val="45"/>
            <c:marker>
              <c:spPr>
                <a:solidFill>
                  <a:schemeClr val="tx1"/>
                </a:solidFill>
                <a:ln w="9525">
                  <a:solidFill>
                    <a:schemeClr val="tx1"/>
                  </a:solidFill>
                </a:ln>
                <a:effectLst/>
              </c:spPr>
            </c:marker>
            <c:bubble3D val="0"/>
            <c:extLst>
              <c:ext xmlns:c16="http://schemas.microsoft.com/office/drawing/2014/chart" uri="{C3380CC4-5D6E-409C-BE32-E72D297353CC}">
                <c16:uniqueId val="{00000022-EC6B-4235-8098-CBF9C8CA30DC}"/>
              </c:ext>
            </c:extLst>
          </c:dPt>
          <c:dPt>
            <c:idx val="46"/>
            <c:marker>
              <c:spPr>
                <a:solidFill>
                  <a:schemeClr val="tx1"/>
                </a:solidFill>
                <a:ln w="9525">
                  <a:solidFill>
                    <a:schemeClr val="tx1"/>
                  </a:solidFill>
                </a:ln>
                <a:effectLst/>
              </c:spPr>
            </c:marker>
            <c:bubble3D val="0"/>
            <c:extLst>
              <c:ext xmlns:c16="http://schemas.microsoft.com/office/drawing/2014/chart" uri="{C3380CC4-5D6E-409C-BE32-E72D297353CC}">
                <c16:uniqueId val="{00000023-EC6B-4235-8098-CBF9C8CA30DC}"/>
              </c:ext>
            </c:extLst>
          </c:dPt>
          <c:dPt>
            <c:idx val="47"/>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24-EC6B-4235-8098-CBF9C8CA30DC}"/>
              </c:ext>
            </c:extLst>
          </c:dPt>
          <c:dPt>
            <c:idx val="48"/>
            <c:marker>
              <c:symbol val="triangle"/>
              <c:size val="9"/>
              <c:spPr>
                <a:solidFill>
                  <a:srgbClr val="66FF66"/>
                </a:solidFill>
                <a:ln w="9525">
                  <a:solidFill>
                    <a:srgbClr val="66FF66"/>
                  </a:solidFill>
                </a:ln>
                <a:effectLst/>
              </c:spPr>
            </c:marker>
            <c:bubble3D val="0"/>
            <c:extLst>
              <c:ext xmlns:c16="http://schemas.microsoft.com/office/drawing/2014/chart" uri="{C3380CC4-5D6E-409C-BE32-E72D297353CC}">
                <c16:uniqueId val="{00000025-EC6B-4235-8098-CBF9C8CA30DC}"/>
              </c:ext>
            </c:extLst>
          </c:dPt>
          <c:dPt>
            <c:idx val="49"/>
            <c:marker>
              <c:spPr>
                <a:solidFill>
                  <a:schemeClr val="accent6"/>
                </a:solidFill>
                <a:ln w="9525">
                  <a:solidFill>
                    <a:schemeClr val="accent6"/>
                  </a:solidFill>
                </a:ln>
                <a:effectLst/>
              </c:spPr>
            </c:marker>
            <c:bubble3D val="0"/>
            <c:extLst>
              <c:ext xmlns:c16="http://schemas.microsoft.com/office/drawing/2014/chart" uri="{C3380CC4-5D6E-409C-BE32-E72D297353CC}">
                <c16:uniqueId val="{00000026-EC6B-4235-8098-CBF9C8CA30DC}"/>
              </c:ext>
            </c:extLst>
          </c:dPt>
          <c:trendline>
            <c:trendlineType val="linear"/>
            <c:intercept val="0"/>
            <c:dispRSqr val="1"/>
            <c:dispEq val="1"/>
            <c:trendlineLbl>
              <c:layout>
                <c:manualLayout>
                  <c:x val="-6.1333891521479058E-3"/>
                  <c:y val="-5.0096145076460034E-2"/>
                </c:manualLayout>
              </c:layout>
              <c:numFmt formatCode="General" sourceLinked="0"/>
            </c:trendlineLbl>
          </c:trendline>
          <c:xVal>
            <c:numRef>
              <c:f>'Avg cost updated'!$B$2:$B$51</c:f>
              <c:numCache>
                <c:formatCode>_-* #,##0_-;\-* #,##0_-;_-* "-"??_-;_-@_-</c:formatCode>
                <c:ptCount val="50"/>
                <c:pt idx="0">
                  <c:v>22314.70661420027</c:v>
                </c:pt>
                <c:pt idx="1">
                  <c:v>42092.455765271356</c:v>
                </c:pt>
                <c:pt idx="2">
                  <c:v>49269.750415882103</c:v>
                </c:pt>
                <c:pt idx="3">
                  <c:v>46559.776539912236</c:v>
                </c:pt>
                <c:pt idx="4">
                  <c:v>34369.325894207002</c:v>
                </c:pt>
                <c:pt idx="5">
                  <c:v>35397.631664410314</c:v>
                </c:pt>
                <c:pt idx="6">
                  <c:v>40979.866223440396</c:v>
                </c:pt>
                <c:pt idx="7">
                  <c:v>24674.295895885469</c:v>
                </c:pt>
                <c:pt idx="8">
                  <c:v>26990.0521598247</c:v>
                </c:pt>
                <c:pt idx="9">
                  <c:v>15458.693103700351</c:v>
                </c:pt>
                <c:pt idx="10">
                  <c:v>33802.739599070861</c:v>
                </c:pt>
                <c:pt idx="11">
                  <c:v>23358.916349706116</c:v>
                </c:pt>
                <c:pt idx="12">
                  <c:v>34942.738506112306</c:v>
                </c:pt>
                <c:pt idx="13">
                  <c:v>35125.564259765626</c:v>
                </c:pt>
                <c:pt idx="14">
                  <c:v>35263.474715774246</c:v>
                </c:pt>
                <c:pt idx="15">
                  <c:v>36708.909106937121</c:v>
                </c:pt>
                <c:pt idx="16">
                  <c:v>38675.915768273335</c:v>
                </c:pt>
                <c:pt idx="17">
                  <c:v>24452.389023724922</c:v>
                </c:pt>
                <c:pt idx="18">
                  <c:v>42052.445068236913</c:v>
                </c:pt>
                <c:pt idx="19">
                  <c:v>52142.919257213602</c:v>
                </c:pt>
                <c:pt idx="20">
                  <c:v>34684.466636607962</c:v>
                </c:pt>
                <c:pt idx="21">
                  <c:v>15298.822186670341</c:v>
                </c:pt>
                <c:pt idx="22">
                  <c:v>21240.333721119259</c:v>
                </c:pt>
                <c:pt idx="23">
                  <c:v>31933.271068184076</c:v>
                </c:pt>
                <c:pt idx="24">
                  <c:v>36045.363238922102</c:v>
                </c:pt>
                <c:pt idx="25">
                  <c:v>54219.773772963272</c:v>
                </c:pt>
                <c:pt idx="26">
                  <c:v>37230.448938746449</c:v>
                </c:pt>
                <c:pt idx="27">
                  <c:v>28362.931582810041</c:v>
                </c:pt>
                <c:pt idx="28">
                  <c:v>36404.921075547325</c:v>
                </c:pt>
                <c:pt idx="29">
                  <c:v>25666.601290577652</c:v>
                </c:pt>
                <c:pt idx="30">
                  <c:v>28284.059483556732</c:v>
                </c:pt>
                <c:pt idx="31">
                  <c:v>31045.04267052748</c:v>
                </c:pt>
                <c:pt idx="32">
                  <c:v>37239.554765101821</c:v>
                </c:pt>
                <c:pt idx="33">
                  <c:v>31319.204912250927</c:v>
                </c:pt>
                <c:pt idx="34">
                  <c:v>40242.334148223141</c:v>
                </c:pt>
                <c:pt idx="35">
                  <c:v>25322.136518689</c:v>
                </c:pt>
                <c:pt idx="36">
                  <c:v>27662.356972538852</c:v>
                </c:pt>
                <c:pt idx="37">
                  <c:v>24680.145398203927</c:v>
                </c:pt>
                <c:pt idx="38">
                  <c:v>24729.408701561657</c:v>
                </c:pt>
                <c:pt idx="39">
                  <c:v>29472.777078296262</c:v>
                </c:pt>
                <c:pt idx="40">
                  <c:v>31431.835518564632</c:v>
                </c:pt>
                <c:pt idx="41">
                  <c:v>46576.26996954278</c:v>
                </c:pt>
                <c:pt idx="42">
                  <c:v>29085.63422324571</c:v>
                </c:pt>
                <c:pt idx="43">
                  <c:v>35213.806031550033</c:v>
                </c:pt>
                <c:pt idx="44">
                  <c:v>34021.000581951528</c:v>
                </c:pt>
                <c:pt idx="45">
                  <c:v>28967.198340598356</c:v>
                </c:pt>
                <c:pt idx="46">
                  <c:v>33126.318944058767</c:v>
                </c:pt>
                <c:pt idx="47">
                  <c:v>15697.958665755164</c:v>
                </c:pt>
                <c:pt idx="48">
                  <c:v>19156.312064017133</c:v>
                </c:pt>
                <c:pt idx="49">
                  <c:v>27836.967447319475</c:v>
                </c:pt>
              </c:numCache>
            </c:numRef>
          </c:xVal>
          <c:yVal>
            <c:numRef>
              <c:f>'Avg cost updated'!$D$2:$D$51</c:f>
              <c:numCache>
                <c:formatCode>0%</c:formatCode>
                <c:ptCount val="50"/>
                <c:pt idx="0">
                  <c:v>0.6032470826991384</c:v>
                </c:pt>
                <c:pt idx="1">
                  <c:v>0.55319624497094266</c:v>
                </c:pt>
                <c:pt idx="2">
                  <c:v>0.51010101010101061</c:v>
                </c:pt>
                <c:pt idx="3">
                  <c:v>0.48870523415977962</c:v>
                </c:pt>
                <c:pt idx="4">
                  <c:v>0.44730158730158731</c:v>
                </c:pt>
                <c:pt idx="5">
                  <c:v>0.42963683527885904</c:v>
                </c:pt>
                <c:pt idx="6">
                  <c:v>0.414651002073255</c:v>
                </c:pt>
                <c:pt idx="7">
                  <c:v>0.41366813357494214</c:v>
                </c:pt>
                <c:pt idx="8">
                  <c:v>0.4061687105165363</c:v>
                </c:pt>
                <c:pt idx="9">
                  <c:v>0.40054588877516206</c:v>
                </c:pt>
                <c:pt idx="10">
                  <c:v>0.39512195121951266</c:v>
                </c:pt>
                <c:pt idx="11">
                  <c:v>0.37807335751713017</c:v>
                </c:pt>
                <c:pt idx="12">
                  <c:v>0.3752900232018565</c:v>
                </c:pt>
                <c:pt idx="13">
                  <c:v>0.36842105263157893</c:v>
                </c:pt>
                <c:pt idx="14">
                  <c:v>0.36367924528301887</c:v>
                </c:pt>
                <c:pt idx="15">
                  <c:v>0.36363636363636381</c:v>
                </c:pt>
                <c:pt idx="16">
                  <c:v>0.35659760087241033</c:v>
                </c:pt>
                <c:pt idx="17">
                  <c:v>0.34324379741644456</c:v>
                </c:pt>
                <c:pt idx="18">
                  <c:v>0.33191230207064626</c:v>
                </c:pt>
                <c:pt idx="19">
                  <c:v>0.32424496644295348</c:v>
                </c:pt>
                <c:pt idx="20">
                  <c:v>0.32085020242915008</c:v>
                </c:pt>
                <c:pt idx="21">
                  <c:v>0.31947815533980667</c:v>
                </c:pt>
                <c:pt idx="22">
                  <c:v>0.31692593452519152</c:v>
                </c:pt>
                <c:pt idx="23">
                  <c:v>0.31428571428571456</c:v>
                </c:pt>
                <c:pt idx="24">
                  <c:v>0.30947849257708465</c:v>
                </c:pt>
                <c:pt idx="25">
                  <c:v>0.30823529411764733</c:v>
                </c:pt>
                <c:pt idx="26">
                  <c:v>0.29780876494023961</c:v>
                </c:pt>
                <c:pt idx="27">
                  <c:v>0.28698664027709098</c:v>
                </c:pt>
                <c:pt idx="28">
                  <c:v>0.28385416666666702</c:v>
                </c:pt>
                <c:pt idx="29">
                  <c:v>0.2838181304716183</c:v>
                </c:pt>
                <c:pt idx="30">
                  <c:v>0.27904451682953318</c:v>
                </c:pt>
                <c:pt idx="31">
                  <c:v>0.27802866679756577</c:v>
                </c:pt>
                <c:pt idx="32">
                  <c:v>0.27430661383724547</c:v>
                </c:pt>
                <c:pt idx="33">
                  <c:v>0.27069351230425082</c:v>
                </c:pt>
                <c:pt idx="34">
                  <c:v>0.27004219409282698</c:v>
                </c:pt>
                <c:pt idx="35">
                  <c:v>0.2643498633346355</c:v>
                </c:pt>
                <c:pt idx="36">
                  <c:v>0.26275078559342518</c:v>
                </c:pt>
                <c:pt idx="37">
                  <c:v>0.26009552757273124</c:v>
                </c:pt>
                <c:pt idx="38">
                  <c:v>0.25272331154684097</c:v>
                </c:pt>
                <c:pt idx="39">
                  <c:v>0.25200458190148939</c:v>
                </c:pt>
                <c:pt idx="40">
                  <c:v>0.24288840262582079</c:v>
                </c:pt>
                <c:pt idx="41">
                  <c:v>0.23831242873432176</c:v>
                </c:pt>
                <c:pt idx="42">
                  <c:v>0.20487106017191978</c:v>
                </c:pt>
                <c:pt idx="43">
                  <c:v>0.20266803488968704</c:v>
                </c:pt>
                <c:pt idx="44">
                  <c:v>0.19521276595744691</c:v>
                </c:pt>
                <c:pt idx="45">
                  <c:v>0.18976244343891427</c:v>
                </c:pt>
                <c:pt idx="46">
                  <c:v>0.18773813647384849</c:v>
                </c:pt>
                <c:pt idx="47">
                  <c:v>0.14751683501683527</c:v>
                </c:pt>
                <c:pt idx="48">
                  <c:v>0.13407202216066483</c:v>
                </c:pt>
                <c:pt idx="49">
                  <c:v>0.12288786482334853</c:v>
                </c:pt>
              </c:numCache>
            </c:numRef>
          </c:yVal>
          <c:smooth val="0"/>
          <c:extLst>
            <c:ext xmlns:c16="http://schemas.microsoft.com/office/drawing/2014/chart" uri="{C3380CC4-5D6E-409C-BE32-E72D297353CC}">
              <c16:uniqueId val="{00000028-EC6B-4235-8098-CBF9C8CA30DC}"/>
            </c:ext>
          </c:extLst>
        </c:ser>
        <c:dLbls>
          <c:showLegendKey val="0"/>
          <c:showVal val="0"/>
          <c:showCatName val="0"/>
          <c:showSerName val="0"/>
          <c:showPercent val="0"/>
          <c:showBubbleSize val="0"/>
        </c:dLbls>
        <c:axId val="148203008"/>
        <c:axId val="148204544"/>
      </c:scatterChart>
      <c:valAx>
        <c:axId val="148203008"/>
        <c:scaling>
          <c:orientation val="minMax"/>
          <c:max val="60000"/>
          <c:min val="0"/>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204544"/>
        <c:crosses val="autoZero"/>
        <c:crossBetween val="midCat"/>
        <c:majorUnit val="10000"/>
      </c:valAx>
      <c:valAx>
        <c:axId val="148204544"/>
        <c:scaling>
          <c:orientation val="minMax"/>
          <c:max val="0.62000000000000055"/>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820300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custLinFactNeighborX="-18795" custLinFactNeighborY="59569">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0" y="0"/>
          <a:ext cx="2702800" cy="783099"/>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0" y="0"/>
        <a:ext cx="2507025" cy="783099"/>
      </dsp:txXfrm>
    </dsp:sp>
    <dsp:sp modelId="{6A0B54D4-54DB-B746-9E1D-3BE66FF6DBFB}">
      <dsp:nvSpPr>
        <dsp:cNvPr id="0" name=""/>
        <dsp:cNvSpPr/>
      </dsp:nvSpPr>
      <dsp:spPr>
        <a:xfrm>
          <a:off x="2163626" y="0"/>
          <a:ext cx="2702800" cy="783099"/>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555176" y="0"/>
        <a:ext cx="1919701" cy="783099"/>
      </dsp:txXfrm>
    </dsp:sp>
    <dsp:sp modelId="{3A6D03CE-C98A-E947-8FD8-4FE792E419D9}">
      <dsp:nvSpPr>
        <dsp:cNvPr id="0" name=""/>
        <dsp:cNvSpPr/>
      </dsp:nvSpPr>
      <dsp:spPr>
        <a:xfrm>
          <a:off x="4339441" y="0"/>
          <a:ext cx="2702800" cy="783099"/>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730991" y="0"/>
        <a:ext cx="1919701" cy="783099"/>
      </dsp:txXfrm>
    </dsp:sp>
    <dsp:sp modelId="{416B6391-ACF2-DD45-A46A-98F44B8B5485}">
      <dsp:nvSpPr>
        <dsp:cNvPr id="0" name=""/>
        <dsp:cNvSpPr/>
      </dsp:nvSpPr>
      <dsp:spPr>
        <a:xfrm>
          <a:off x="6488108" y="0"/>
          <a:ext cx="2702800" cy="783099"/>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879658" y="0"/>
        <a:ext cx="1919701" cy="783099"/>
      </dsp:txXfrm>
    </dsp:sp>
    <dsp:sp modelId="{C3D43657-441C-1E4A-9F28-6E0126C0C267}">
      <dsp:nvSpPr>
        <dsp:cNvPr id="0" name=""/>
        <dsp:cNvSpPr/>
      </dsp:nvSpPr>
      <dsp:spPr>
        <a:xfrm>
          <a:off x="8650349" y="0"/>
          <a:ext cx="2702800" cy="783099"/>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9041899" y="0"/>
        <a:ext cx="1919701" cy="78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1386" y="0"/>
          <a:ext cx="2702800" cy="465155"/>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1386" y="0"/>
        <a:ext cx="2586511" cy="465155"/>
      </dsp:txXfrm>
    </dsp:sp>
    <dsp:sp modelId="{6A0B54D4-54DB-B746-9E1D-3BE66FF6DBFB}">
      <dsp:nvSpPr>
        <dsp:cNvPr id="0" name=""/>
        <dsp:cNvSpPr/>
      </dsp:nvSpPr>
      <dsp:spPr>
        <a:xfrm>
          <a:off x="2163626" y="0"/>
          <a:ext cx="2702800" cy="465155"/>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396204" y="0"/>
        <a:ext cx="2237645" cy="465155"/>
      </dsp:txXfrm>
    </dsp:sp>
    <dsp:sp modelId="{3A6D03CE-C98A-E947-8FD8-4FE792E419D9}">
      <dsp:nvSpPr>
        <dsp:cNvPr id="0" name=""/>
        <dsp:cNvSpPr/>
      </dsp:nvSpPr>
      <dsp:spPr>
        <a:xfrm>
          <a:off x="4339441" y="0"/>
          <a:ext cx="2702800" cy="465155"/>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572019" y="0"/>
        <a:ext cx="2237645" cy="465155"/>
      </dsp:txXfrm>
    </dsp:sp>
    <dsp:sp modelId="{416B6391-ACF2-DD45-A46A-98F44B8B5485}">
      <dsp:nvSpPr>
        <dsp:cNvPr id="0" name=""/>
        <dsp:cNvSpPr/>
      </dsp:nvSpPr>
      <dsp:spPr>
        <a:xfrm>
          <a:off x="6488108" y="0"/>
          <a:ext cx="2702800" cy="465155"/>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720686" y="0"/>
        <a:ext cx="2237645" cy="465155"/>
      </dsp:txXfrm>
    </dsp:sp>
    <dsp:sp modelId="{C3D43657-441C-1E4A-9F28-6E0126C0C267}">
      <dsp:nvSpPr>
        <dsp:cNvPr id="0" name=""/>
        <dsp:cNvSpPr/>
      </dsp:nvSpPr>
      <dsp:spPr>
        <a:xfrm>
          <a:off x="8650349" y="0"/>
          <a:ext cx="2702800" cy="465155"/>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8882927" y="0"/>
        <a:ext cx="2237645" cy="46515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6.emf"/><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0.76651</cdr:x>
      <cdr:y>0.17364</cdr:y>
    </cdr:from>
    <cdr:to>
      <cdr:x>0.9877</cdr:x>
      <cdr:y>0.68291</cdr:y>
    </cdr:to>
    <cdr:pic>
      <cdr:nvPicPr>
        <cdr:cNvPr id="11" name="Picture 10">
          <a:extLst xmlns:a="http://schemas.openxmlformats.org/drawingml/2006/main">
            <a:ext uri="{FF2B5EF4-FFF2-40B4-BE49-F238E27FC236}">
              <a16:creationId xmlns:a16="http://schemas.microsoft.com/office/drawing/2014/main" id="{4900E55D-FEA5-45EC-A530-49BAD5D785E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25797" y="1054100"/>
          <a:ext cx="2056303" cy="309154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52538" cy="499012"/>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59435" y="0"/>
            <a:ext cx="2952538" cy="499012"/>
          </a:xfrm>
          <a:prstGeom prst="rect">
            <a:avLst/>
          </a:prstGeom>
        </p:spPr>
        <p:txBody>
          <a:bodyPr vert="horz" lIns="91440" tIns="45720" rIns="91440" bIns="45720" rtlCol="0"/>
          <a:lstStyle>
            <a:lvl1pPr algn="r">
              <a:defRPr sz="1200"/>
            </a:lvl1pPr>
          </a:lstStyle>
          <a:p>
            <a:fld id="{2B47C828-60AB-443F-9E45-D7B2D07C1DD4}" type="datetimeFigureOut">
              <a:rPr lang="en-ZA" smtClean="0"/>
              <a:t>2020/08/02</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9446678"/>
            <a:ext cx="2952538" cy="499011"/>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59435" y="9446678"/>
            <a:ext cx="2952538" cy="499011"/>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538"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9435" y="0"/>
            <a:ext cx="2952538" cy="499012"/>
          </a:xfrm>
          <a:prstGeom prst="rect">
            <a:avLst/>
          </a:prstGeom>
        </p:spPr>
        <p:txBody>
          <a:bodyPr vert="horz" lIns="91440" tIns="45720" rIns="91440" bIns="45720" rtlCol="0"/>
          <a:lstStyle>
            <a:lvl1pPr algn="r">
              <a:defRPr sz="1200"/>
            </a:lvl1pPr>
          </a:lstStyle>
          <a:p>
            <a:fld id="{AED3D705-2DC0-4ED5-A781-AC75E4F22CFA}" type="datetimeFigureOut">
              <a:rPr lang="en-US" smtClean="0"/>
              <a:t>8/2/2020</a:t>
            </a:fld>
            <a:endParaRPr lang="en-US"/>
          </a:p>
        </p:txBody>
      </p:sp>
      <p:sp>
        <p:nvSpPr>
          <p:cNvPr id="4" name="Slide Image Placeholder 3"/>
          <p:cNvSpPr>
            <a:spLocks noGrp="1" noRot="1" noChangeAspect="1"/>
          </p:cNvSpPr>
          <p:nvPr>
            <p:ph type="sldImg" idx="2"/>
          </p:nvPr>
        </p:nvSpPr>
        <p:spPr>
          <a:xfrm>
            <a:off x="422275"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355" y="4786362"/>
            <a:ext cx="545084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52538" cy="499011"/>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59435" y="9446678"/>
            <a:ext cx="2952538" cy="499011"/>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207038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17</a:t>
            </a:fld>
            <a:endParaRPr lang="en-US"/>
          </a:p>
        </p:txBody>
      </p:sp>
    </p:spTree>
    <p:extLst>
      <p:ext uri="{BB962C8B-B14F-4D97-AF65-F5344CB8AC3E}">
        <p14:creationId xmlns:p14="http://schemas.microsoft.com/office/powerpoint/2010/main" val="291921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23</a:t>
            </a:fld>
            <a:endParaRPr lang="en-US"/>
          </a:p>
        </p:txBody>
      </p:sp>
    </p:spTree>
    <p:extLst>
      <p:ext uri="{BB962C8B-B14F-4D97-AF65-F5344CB8AC3E}">
        <p14:creationId xmlns:p14="http://schemas.microsoft.com/office/powerpoint/2010/main" val="282226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24</a:t>
            </a:fld>
            <a:endParaRPr lang="en-US"/>
          </a:p>
        </p:txBody>
      </p:sp>
    </p:spTree>
    <p:extLst>
      <p:ext uri="{BB962C8B-B14F-4D97-AF65-F5344CB8AC3E}">
        <p14:creationId xmlns:p14="http://schemas.microsoft.com/office/powerpoint/2010/main" val="373429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25</a:t>
            </a:fld>
            <a:endParaRPr lang="en-US"/>
          </a:p>
        </p:txBody>
      </p:sp>
    </p:spTree>
    <p:extLst>
      <p:ext uri="{BB962C8B-B14F-4D97-AF65-F5344CB8AC3E}">
        <p14:creationId xmlns:p14="http://schemas.microsoft.com/office/powerpoint/2010/main" val="239031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29</a:t>
            </a:fld>
            <a:endParaRPr lang="en-US"/>
          </a:p>
        </p:txBody>
      </p:sp>
    </p:spTree>
    <p:extLst>
      <p:ext uri="{BB962C8B-B14F-4D97-AF65-F5344CB8AC3E}">
        <p14:creationId xmlns:p14="http://schemas.microsoft.com/office/powerpoint/2010/main" val="260242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34</a:t>
            </a:fld>
            <a:endParaRPr lang="en-US"/>
          </a:p>
        </p:txBody>
      </p:sp>
    </p:spTree>
    <p:extLst>
      <p:ext uri="{BB962C8B-B14F-4D97-AF65-F5344CB8AC3E}">
        <p14:creationId xmlns:p14="http://schemas.microsoft.com/office/powerpoint/2010/main" val="105672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35</a:t>
            </a:fld>
            <a:endParaRPr lang="en-US"/>
          </a:p>
        </p:txBody>
      </p:sp>
    </p:spTree>
    <p:extLst>
      <p:ext uri="{BB962C8B-B14F-4D97-AF65-F5344CB8AC3E}">
        <p14:creationId xmlns:p14="http://schemas.microsoft.com/office/powerpoint/2010/main" val="176564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37</a:t>
            </a:fld>
            <a:endParaRPr lang="en-US"/>
          </a:p>
        </p:txBody>
      </p:sp>
    </p:spTree>
    <p:extLst>
      <p:ext uri="{BB962C8B-B14F-4D97-AF65-F5344CB8AC3E}">
        <p14:creationId xmlns:p14="http://schemas.microsoft.com/office/powerpoint/2010/main" val="331135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a:t>
            </a:r>
            <a:r>
              <a:rPr lang="en-ZA" baseline="0" dirty="0"/>
              <a:t> Centre  at high level </a:t>
            </a:r>
          </a:p>
          <a:p>
            <a:r>
              <a:rPr lang="en-ZA" baseline="0" dirty="0"/>
              <a:t>Point of service delivery  often at lowest level of responsibility code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38</a:t>
            </a:fld>
            <a:endParaRPr lang="en-US"/>
          </a:p>
        </p:txBody>
      </p:sp>
    </p:spTree>
    <p:extLst>
      <p:ext uri="{BB962C8B-B14F-4D97-AF65-F5344CB8AC3E}">
        <p14:creationId xmlns:p14="http://schemas.microsoft.com/office/powerpoint/2010/main" val="1729636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42</a:t>
            </a:fld>
            <a:endParaRPr lang="en-US"/>
          </a:p>
        </p:txBody>
      </p:sp>
    </p:spTree>
    <p:extLst>
      <p:ext uri="{BB962C8B-B14F-4D97-AF65-F5344CB8AC3E}">
        <p14:creationId xmlns:p14="http://schemas.microsoft.com/office/powerpoint/2010/main" val="266304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2</a:t>
            </a:fld>
            <a:endParaRPr lang="en-US"/>
          </a:p>
        </p:txBody>
      </p:sp>
    </p:spTree>
    <p:extLst>
      <p:ext uri="{BB962C8B-B14F-4D97-AF65-F5344CB8AC3E}">
        <p14:creationId xmlns:p14="http://schemas.microsoft.com/office/powerpoint/2010/main" val="352070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44</a:t>
            </a:fld>
            <a:endParaRPr lang="en-US"/>
          </a:p>
        </p:txBody>
      </p:sp>
    </p:spTree>
    <p:extLst>
      <p:ext uri="{BB962C8B-B14F-4D97-AF65-F5344CB8AC3E}">
        <p14:creationId xmlns:p14="http://schemas.microsoft.com/office/powerpoint/2010/main" val="124618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45</a:t>
            </a:fld>
            <a:endParaRPr lang="en-ZA" dirty="0"/>
          </a:p>
        </p:txBody>
      </p:sp>
    </p:spTree>
    <p:extLst>
      <p:ext uri="{BB962C8B-B14F-4D97-AF65-F5344CB8AC3E}">
        <p14:creationId xmlns:p14="http://schemas.microsoft.com/office/powerpoint/2010/main" val="360275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46</a:t>
            </a:fld>
            <a:endParaRPr lang="en-ZA" dirty="0"/>
          </a:p>
        </p:txBody>
      </p:sp>
    </p:spTree>
    <p:extLst>
      <p:ext uri="{BB962C8B-B14F-4D97-AF65-F5344CB8AC3E}">
        <p14:creationId xmlns:p14="http://schemas.microsoft.com/office/powerpoint/2010/main" val="411192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47</a:t>
            </a:fld>
            <a:endParaRPr lang="en-ZA" dirty="0"/>
          </a:p>
        </p:txBody>
      </p:sp>
    </p:spTree>
    <p:extLst>
      <p:ext uri="{BB962C8B-B14F-4D97-AF65-F5344CB8AC3E}">
        <p14:creationId xmlns:p14="http://schemas.microsoft.com/office/powerpoint/2010/main" val="3526614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48</a:t>
            </a:fld>
            <a:endParaRPr lang="en-ZA" dirty="0"/>
          </a:p>
        </p:txBody>
      </p:sp>
    </p:spTree>
    <p:extLst>
      <p:ext uri="{BB962C8B-B14F-4D97-AF65-F5344CB8AC3E}">
        <p14:creationId xmlns:p14="http://schemas.microsoft.com/office/powerpoint/2010/main" val="1812619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49</a:t>
            </a:fld>
            <a:endParaRPr lang="en-ZA" dirty="0"/>
          </a:p>
        </p:txBody>
      </p:sp>
    </p:spTree>
    <p:extLst>
      <p:ext uri="{BB962C8B-B14F-4D97-AF65-F5344CB8AC3E}">
        <p14:creationId xmlns:p14="http://schemas.microsoft.com/office/powerpoint/2010/main" val="293954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4</a:t>
            </a:fld>
            <a:endParaRPr lang="en-US"/>
          </a:p>
        </p:txBody>
      </p:sp>
    </p:spTree>
    <p:extLst>
      <p:ext uri="{BB962C8B-B14F-4D97-AF65-F5344CB8AC3E}">
        <p14:creationId xmlns:p14="http://schemas.microsoft.com/office/powerpoint/2010/main" val="274826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5</a:t>
            </a:fld>
            <a:endParaRPr lang="en-US"/>
          </a:p>
        </p:txBody>
      </p:sp>
    </p:spTree>
    <p:extLst>
      <p:ext uri="{BB962C8B-B14F-4D97-AF65-F5344CB8AC3E}">
        <p14:creationId xmlns:p14="http://schemas.microsoft.com/office/powerpoint/2010/main" val="176957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6</a:t>
            </a:fld>
            <a:endParaRPr lang="en-US"/>
          </a:p>
        </p:txBody>
      </p:sp>
    </p:spTree>
    <p:extLst>
      <p:ext uri="{BB962C8B-B14F-4D97-AF65-F5344CB8AC3E}">
        <p14:creationId xmlns:p14="http://schemas.microsoft.com/office/powerpoint/2010/main" val="2121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40374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8</a:t>
            </a:fld>
            <a:endParaRPr lang="en-US"/>
          </a:p>
        </p:txBody>
      </p:sp>
    </p:spTree>
    <p:extLst>
      <p:ext uri="{BB962C8B-B14F-4D97-AF65-F5344CB8AC3E}">
        <p14:creationId xmlns:p14="http://schemas.microsoft.com/office/powerpoint/2010/main" val="340657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14</a:t>
            </a:fld>
            <a:endParaRPr lang="en-US"/>
          </a:p>
        </p:txBody>
      </p:sp>
    </p:spTree>
    <p:extLst>
      <p:ext uri="{BB962C8B-B14F-4D97-AF65-F5344CB8AC3E}">
        <p14:creationId xmlns:p14="http://schemas.microsoft.com/office/powerpoint/2010/main" val="406114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15</a:t>
            </a:fld>
            <a:endParaRPr lang="en-US"/>
          </a:p>
        </p:txBody>
      </p:sp>
    </p:spTree>
    <p:extLst>
      <p:ext uri="{BB962C8B-B14F-4D97-AF65-F5344CB8AC3E}">
        <p14:creationId xmlns:p14="http://schemas.microsoft.com/office/powerpoint/2010/main" val="2515781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
        <p:nvSpPr>
          <p:cNvPr id="12" name="Rectangle 11">
            <a:extLst>
              <a:ext uri="{FF2B5EF4-FFF2-40B4-BE49-F238E27FC236}">
                <a16:creationId xmlns:a16="http://schemas.microsoft.com/office/drawing/2014/main" id="{6D83194B-287C-40A7-917D-BA1D053A8797}"/>
              </a:ext>
            </a:extLst>
          </p:cNvPr>
          <p:cNvSpPr/>
          <p:nvPr userDrawn="1"/>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8383"/>
            <a:ext cx="12191999" cy="6837956"/>
          </a:xfrm>
          <a:prstGeom prst="rect">
            <a:avLst/>
          </a:prstGeom>
        </p:spPr>
      </p:pic>
      <p:sp>
        <p:nvSpPr>
          <p:cNvPr id="2" name="Title 1"/>
          <p:cNvSpPr>
            <a:spLocks noGrp="1"/>
          </p:cNvSpPr>
          <p:nvPr>
            <p:ph type="title"/>
          </p:nvPr>
        </p:nvSpPr>
        <p:spPr>
          <a:xfrm>
            <a:off x="963084" y="1687508"/>
            <a:ext cx="10363200" cy="1362075"/>
          </a:xfrm>
        </p:spPr>
        <p:txBody>
          <a:bodyPr anchor="ctr" anchorCtr="0">
            <a:normAutofit/>
          </a:bodyPr>
          <a:lstStyle>
            <a:lvl1pPr algn="ctr">
              <a:defRPr sz="2962" b="1" cap="all">
                <a:solidFill>
                  <a:srgbClr val="8B0E18"/>
                </a:solidFill>
              </a:defRPr>
            </a:lvl1pPr>
          </a:lstStyle>
          <a:p>
            <a:r>
              <a:rPr lang="en-US" dirty="0"/>
              <a:t>Click to edit Master title style</a:t>
            </a:r>
          </a:p>
        </p:txBody>
      </p:sp>
      <p:sp>
        <p:nvSpPr>
          <p:cNvPr id="3" name="Text Placeholder 2"/>
          <p:cNvSpPr>
            <a:spLocks noGrp="1"/>
          </p:cNvSpPr>
          <p:nvPr>
            <p:ph type="body" idx="1"/>
          </p:nvPr>
        </p:nvSpPr>
        <p:spPr>
          <a:xfrm>
            <a:off x="963084" y="141915"/>
            <a:ext cx="10363200" cy="1500187"/>
          </a:xfrm>
        </p:spPr>
        <p:txBody>
          <a:bodyPr anchor="b"/>
          <a:lstStyle>
            <a:lvl1pPr marL="0" indent="0" algn="ctr">
              <a:buNone/>
              <a:defRPr sz="2116">
                <a:solidFill>
                  <a:schemeClr val="tx1"/>
                </a:solidFill>
              </a:defRPr>
            </a:lvl1pPr>
            <a:lvl2pPr marL="483582" indent="0">
              <a:buNone/>
              <a:defRPr sz="1904">
                <a:solidFill>
                  <a:schemeClr val="tx1">
                    <a:tint val="75000"/>
                  </a:schemeClr>
                </a:solidFill>
              </a:defRPr>
            </a:lvl2pPr>
            <a:lvl3pPr marL="967163" indent="0">
              <a:buNone/>
              <a:defRPr sz="1692">
                <a:solidFill>
                  <a:schemeClr val="tx1">
                    <a:tint val="75000"/>
                  </a:schemeClr>
                </a:solidFill>
              </a:defRPr>
            </a:lvl3pPr>
            <a:lvl4pPr marL="1450745" indent="0">
              <a:buNone/>
              <a:defRPr sz="1481">
                <a:solidFill>
                  <a:schemeClr val="tx1">
                    <a:tint val="75000"/>
                  </a:schemeClr>
                </a:solidFill>
              </a:defRPr>
            </a:lvl4pPr>
            <a:lvl5pPr marL="1934327" indent="0">
              <a:buNone/>
              <a:defRPr sz="1481">
                <a:solidFill>
                  <a:schemeClr val="tx1">
                    <a:tint val="75000"/>
                  </a:schemeClr>
                </a:solidFill>
              </a:defRPr>
            </a:lvl5pPr>
            <a:lvl6pPr marL="2417909" indent="0">
              <a:buNone/>
              <a:defRPr sz="1481">
                <a:solidFill>
                  <a:schemeClr val="tx1">
                    <a:tint val="75000"/>
                  </a:schemeClr>
                </a:solidFill>
              </a:defRPr>
            </a:lvl6pPr>
            <a:lvl7pPr marL="2901490" indent="0">
              <a:buNone/>
              <a:defRPr sz="1481">
                <a:solidFill>
                  <a:schemeClr val="tx1">
                    <a:tint val="75000"/>
                  </a:schemeClr>
                </a:solidFill>
              </a:defRPr>
            </a:lvl7pPr>
            <a:lvl8pPr marL="3385072" indent="0">
              <a:buNone/>
              <a:defRPr sz="1481">
                <a:solidFill>
                  <a:schemeClr val="tx1">
                    <a:tint val="75000"/>
                  </a:schemeClr>
                </a:solidFill>
              </a:defRPr>
            </a:lvl8pPr>
            <a:lvl9pPr marL="3868653" indent="0">
              <a:buNone/>
              <a:defRPr sz="1481">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8204522"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2" y="5111362"/>
            <a:ext cx="3596687" cy="1357473"/>
          </a:xfrm>
          <a:prstGeom prst="rect">
            <a:avLst/>
          </a:prstGeom>
        </p:spPr>
      </p:pic>
    </p:spTree>
    <p:extLst>
      <p:ext uri="{BB962C8B-B14F-4D97-AF65-F5344CB8AC3E}">
        <p14:creationId xmlns:p14="http://schemas.microsoft.com/office/powerpoint/2010/main" val="33332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21880"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9320"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Tree>
    <p:extLst>
      <p:ext uri="{BB962C8B-B14F-4D97-AF65-F5344CB8AC3E}">
        <p14:creationId xmlns:p14="http://schemas.microsoft.com/office/powerpoint/2010/main" val="79477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 id="2147483695" r:id="rId16"/>
    <p:sldLayoutId id="2147483696" r:id="rId17"/>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chart" Target="../charts/chart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chart" Target="../charts/chart2.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image" Target="../media/image25.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SPENDING REVIEWS</a:t>
            </a:r>
          </a:p>
        </p:txBody>
      </p:sp>
      <p:sp>
        <p:nvSpPr>
          <p:cNvPr id="3" name="Subtitle 2">
            <a:extLst>
              <a:ext uri="{FF2B5EF4-FFF2-40B4-BE49-F238E27FC236}">
                <a16:creationId xmlns:a16="http://schemas.microsoft.com/office/drawing/2014/main" id="{07FB284D-6801-469B-9643-7EF9F9FB6F76}"/>
              </a:ext>
            </a:extLst>
          </p:cNvPr>
          <p:cNvSpPr>
            <a:spLocks noGrp="1"/>
          </p:cNvSpPr>
          <p:nvPr>
            <p:ph type="subTitle" idx="1"/>
          </p:nvPr>
        </p:nvSpPr>
        <p:spPr>
          <a:xfrm>
            <a:off x="1828800" y="2923673"/>
            <a:ext cx="8534400" cy="592399"/>
          </a:xfrm>
        </p:spPr>
        <p:txBody>
          <a:bodyPr/>
          <a:lstStyle/>
          <a:p>
            <a:r>
              <a:rPr lang="en-US" dirty="0"/>
              <a:t>Step 4: Expenditure Analysis</a:t>
            </a:r>
            <a:endParaRPr lang="en-ZA" dirty="0"/>
          </a:p>
        </p:txBody>
      </p:sp>
      <p:sp>
        <p:nvSpPr>
          <p:cNvPr id="5" name="Subtitle 2">
            <a:extLst>
              <a:ext uri="{FF2B5EF4-FFF2-40B4-BE49-F238E27FC236}">
                <a16:creationId xmlns:a16="http://schemas.microsoft.com/office/drawing/2014/main" id="{7E0AB664-135E-4E0A-9682-8A15F88C9D7D}"/>
              </a:ext>
            </a:extLst>
          </p:cNvPr>
          <p:cNvSpPr txBox="1">
            <a:spLocks/>
          </p:cNvSpPr>
          <p:nvPr/>
        </p:nvSpPr>
        <p:spPr>
          <a:xfrm>
            <a:off x="1828800" y="2015548"/>
            <a:ext cx="8534400" cy="592399"/>
          </a:xfrm>
          <a:prstGeom prst="rect">
            <a:avLst/>
          </a:prstGeom>
        </p:spPr>
        <p:txBody>
          <a:bodyPr vert="horz" lIns="91440" tIns="45720" rIns="91440" bIns="45720" rtlCol="0" anchor="ctr" anchorCtr="0">
            <a:noAutofit/>
          </a:bodyPr>
          <a:lstStyle>
            <a:lvl1pPr marL="0" indent="0" algn="ctr" defTabSz="483626" rtl="0" eaLnBrk="1" latinLnBrk="0" hangingPunct="1">
              <a:spcBef>
                <a:spcPct val="20000"/>
              </a:spcBef>
              <a:buClr>
                <a:srgbClr val="8B0E18"/>
              </a:buClr>
              <a:buFont typeface="Wingdings" charset="2"/>
              <a:buNone/>
              <a:defRPr lang="en-US" sz="2800" b="1" kern="1200">
                <a:solidFill>
                  <a:srgbClr val="FFFFFF"/>
                </a:solidFill>
                <a:latin typeface="Arial"/>
                <a:ea typeface="+mn-ea"/>
                <a:cs typeface="Arial"/>
              </a:defRPr>
            </a:lvl1pPr>
            <a:lvl2pPr marL="483626" indent="0" algn="ctr" defTabSz="483626" rtl="0" eaLnBrk="1" latinLnBrk="0" hangingPunct="1">
              <a:spcBef>
                <a:spcPct val="20000"/>
              </a:spcBef>
              <a:buClr>
                <a:srgbClr val="8B0E18"/>
              </a:buClr>
              <a:buFont typeface="Wingdings" charset="2"/>
              <a:buNone/>
              <a:defRPr lang="en-US" sz="2400" kern="1200">
                <a:solidFill>
                  <a:schemeClr val="tx1">
                    <a:tint val="75000"/>
                  </a:schemeClr>
                </a:solidFill>
                <a:latin typeface="Arial"/>
                <a:ea typeface="+mn-ea"/>
                <a:cs typeface="Arial"/>
              </a:defRPr>
            </a:lvl2pPr>
            <a:lvl3pPr marL="967252" indent="0" algn="ctr" defTabSz="483626" rtl="0" eaLnBrk="1" latinLnBrk="0" hangingPunct="1">
              <a:spcBef>
                <a:spcPct val="20000"/>
              </a:spcBef>
              <a:buClr>
                <a:srgbClr val="8B0E18"/>
              </a:buClr>
              <a:buFont typeface="Wingdings" charset="2"/>
              <a:buNone/>
              <a:defRPr lang="en-US" sz="2000" kern="1200">
                <a:solidFill>
                  <a:schemeClr val="tx1">
                    <a:tint val="75000"/>
                  </a:schemeClr>
                </a:solidFill>
                <a:latin typeface="Arial"/>
                <a:ea typeface="+mn-ea"/>
                <a:cs typeface="Arial"/>
              </a:defRPr>
            </a:lvl3pPr>
            <a:lvl4pPr marL="1450878" indent="0" algn="ctr" defTabSz="483626" rtl="0" eaLnBrk="1" latinLnBrk="0" hangingPunct="1">
              <a:spcBef>
                <a:spcPct val="20000"/>
              </a:spcBef>
              <a:buClr>
                <a:srgbClr val="8B0E18"/>
              </a:buClr>
              <a:buFont typeface="Wingdings" charset="2"/>
              <a:buNone/>
              <a:tabLst>
                <a:tab pos="1513012" algn="l"/>
              </a:tabLst>
              <a:defRPr lang="en-US" sz="1800" kern="1200">
                <a:solidFill>
                  <a:schemeClr val="tx1">
                    <a:tint val="75000"/>
                  </a:schemeClr>
                </a:solidFill>
                <a:latin typeface="Arial"/>
                <a:ea typeface="+mn-ea"/>
                <a:cs typeface="Arial"/>
              </a:defRPr>
            </a:lvl4pPr>
            <a:lvl5pPr marL="1934505" indent="0" algn="ctr" defTabSz="483626" rtl="0" eaLnBrk="1" latinLnBrk="0" hangingPunct="1">
              <a:spcBef>
                <a:spcPct val="20000"/>
              </a:spcBef>
              <a:buClr>
                <a:srgbClr val="8B0E18"/>
              </a:buClr>
              <a:buFont typeface="Wingdings" charset="2"/>
              <a:buNone/>
              <a:tabLst>
                <a:tab pos="1796806" algn="l"/>
              </a:tabLst>
              <a:defRPr lang="en-US" sz="1600" kern="1200">
                <a:solidFill>
                  <a:schemeClr val="tx1">
                    <a:tint val="75000"/>
                  </a:schemeClr>
                </a:solidFill>
                <a:latin typeface="Arial"/>
                <a:ea typeface="+mn-ea"/>
                <a:cs typeface="Arial"/>
              </a:defRPr>
            </a:lvl5pPr>
            <a:lvl6pPr marL="2418131"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6pPr>
            <a:lvl7pPr marL="2901757"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7pPr>
            <a:lvl8pPr marL="3385383"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8pPr>
            <a:lvl9pPr marL="3869009"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9pPr>
          </a:lstStyle>
          <a:p>
            <a:r>
              <a:rPr lang="en-ZA" dirty="0"/>
              <a:t>LEVEL 3</a:t>
            </a:r>
          </a:p>
        </p:txBody>
      </p:sp>
    </p:spTree>
    <p:extLst>
      <p:ext uri="{BB962C8B-B14F-4D97-AF65-F5344CB8AC3E}">
        <p14:creationId xmlns:p14="http://schemas.microsoft.com/office/powerpoint/2010/main" val="134745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470461" y="1087017"/>
            <a:ext cx="9267104" cy="5448276"/>
          </a:xfrm>
        </p:spPr>
        <p:txBody>
          <a:bodyPr/>
          <a:lstStyle/>
          <a:p>
            <a:pPr marL="0" indent="0">
              <a:buNone/>
            </a:pPr>
            <a:r>
              <a:rPr lang="en-GB" sz="2200" dirty="0"/>
              <a:t>A growth projection is a simple prediction of future expenditure </a:t>
            </a:r>
          </a:p>
          <a:p>
            <a:pPr marL="0" indent="0">
              <a:buNone/>
            </a:pPr>
            <a:endParaRPr lang="en-ZA" sz="2200" dirty="0"/>
          </a:p>
          <a:p>
            <a:pPr marL="0" indent="0">
              <a:buNone/>
            </a:pPr>
            <a:r>
              <a:rPr lang="en-ZA" sz="2200" b="1" dirty="0">
                <a:solidFill>
                  <a:srgbClr val="8E1E25"/>
                </a:solidFill>
              </a:rPr>
              <a:t>Why we do it? </a:t>
            </a:r>
          </a:p>
          <a:p>
            <a:pPr marL="362720" lvl="3"/>
            <a:r>
              <a:rPr lang="en-GB" sz="2200" dirty="0"/>
              <a:t>To understand what future expenditure could be</a:t>
            </a:r>
          </a:p>
          <a:p>
            <a:pPr marL="0" indent="0">
              <a:buNone/>
            </a:pPr>
            <a:endParaRPr lang="en-GB" sz="2200" b="1" dirty="0">
              <a:solidFill>
                <a:srgbClr val="8E1E25"/>
              </a:solidFill>
            </a:endParaRPr>
          </a:p>
          <a:p>
            <a:pPr marL="0" indent="0">
              <a:buNone/>
            </a:pPr>
            <a:r>
              <a:rPr lang="en-GB" sz="2200" b="1" dirty="0">
                <a:solidFill>
                  <a:srgbClr val="8E1E25"/>
                </a:solidFill>
              </a:rPr>
              <a:t>How to do it?</a:t>
            </a:r>
          </a:p>
          <a:p>
            <a:pPr marL="362720" lvl="3"/>
            <a:r>
              <a:rPr lang="en-GB" sz="2200" dirty="0"/>
              <a:t>Use simple growth formula (i.e., Y</a:t>
            </a:r>
            <a:r>
              <a:rPr lang="en-GB" sz="2200" baseline="-25000" dirty="0"/>
              <a:t>N</a:t>
            </a:r>
            <a:r>
              <a:rPr lang="en-GB" sz="2200" baseline="30000" dirty="0"/>
              <a:t>=</a:t>
            </a:r>
            <a:r>
              <a:rPr lang="en-GB" sz="2200" dirty="0"/>
              <a:t>Y</a:t>
            </a:r>
            <a:r>
              <a:rPr lang="en-GB" sz="2200" baseline="-25000" dirty="0"/>
              <a:t>n-1</a:t>
            </a:r>
            <a:r>
              <a:rPr lang="en-GB" sz="2200" dirty="0"/>
              <a:t>* (1+g%)) (NB: N &gt; 1)</a:t>
            </a:r>
          </a:p>
          <a:p>
            <a:pPr marL="362720" lvl="3"/>
            <a:r>
              <a:rPr lang="en-GB" sz="2200" dirty="0"/>
              <a:t>The forecast formula in excel</a:t>
            </a:r>
          </a:p>
          <a:p>
            <a:pPr marL="0" lvl="3" indent="0">
              <a:buNone/>
            </a:pPr>
            <a:endParaRPr lang="en-GB" sz="2200" dirty="0"/>
          </a:p>
          <a:p>
            <a:pPr marL="0" lvl="3" indent="0">
              <a:buNone/>
            </a:pPr>
            <a:r>
              <a:rPr lang="en-GB" sz="2200" b="1" dirty="0">
                <a:solidFill>
                  <a:srgbClr val="8E1E25"/>
                </a:solidFill>
              </a:rPr>
              <a:t>Caution</a:t>
            </a:r>
          </a:p>
          <a:p>
            <a:pPr marL="362720" lvl="3"/>
            <a:r>
              <a:rPr lang="en-GB" sz="2200" dirty="0"/>
              <a:t>Where more accurate information about future growth is available one should use that .e.g., An agreed to wage or price increase</a:t>
            </a:r>
          </a:p>
          <a:p>
            <a:pPr marL="362720" lvl="3"/>
            <a:endParaRPr lang="en-GB" sz="2200" dirty="0"/>
          </a:p>
          <a:p>
            <a:endParaRPr lang="en-GB" sz="2200" dirty="0"/>
          </a:p>
          <a:p>
            <a:endParaRPr lang="en-ZA" sz="2200" dirty="0"/>
          </a:p>
          <a:p>
            <a:endParaRPr lang="en-ZA" sz="22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10</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299316" cy="2973881"/>
          </a:xfrm>
        </p:spPr>
        <p:txBody>
          <a:bodyPr/>
          <a:lstStyle/>
          <a:p>
            <a:r>
              <a:rPr lang="en-ZA" dirty="0"/>
              <a:t>Growth projection</a:t>
            </a:r>
          </a:p>
        </p:txBody>
      </p:sp>
    </p:spTree>
    <p:extLst>
      <p:ext uri="{BB962C8B-B14F-4D97-AF65-F5344CB8AC3E}">
        <p14:creationId xmlns:p14="http://schemas.microsoft.com/office/powerpoint/2010/main" val="30375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470461" y="704862"/>
            <a:ext cx="9267104" cy="5448276"/>
          </a:xfrm>
        </p:spPr>
        <p:txBody>
          <a:bodyPr/>
          <a:lstStyle/>
          <a:p>
            <a:pPr marL="0" indent="0">
              <a:buNone/>
            </a:pPr>
            <a:r>
              <a:rPr lang="en-GB" sz="2000" dirty="0"/>
              <a:t>Identifying what or where the most/least money is spent</a:t>
            </a:r>
          </a:p>
          <a:p>
            <a:pPr marL="0" indent="0">
              <a:buNone/>
            </a:pPr>
            <a:endParaRPr lang="en-ZA" sz="2000" dirty="0"/>
          </a:p>
          <a:p>
            <a:pPr marL="0" indent="0">
              <a:buNone/>
            </a:pPr>
            <a:r>
              <a:rPr lang="en-ZA" sz="2000" b="1" dirty="0">
                <a:solidFill>
                  <a:srgbClr val="8E1E25"/>
                </a:solidFill>
              </a:rPr>
              <a:t>Why we do it? </a:t>
            </a:r>
          </a:p>
          <a:p>
            <a:pPr marL="362720" lvl="3"/>
            <a:r>
              <a:rPr lang="en-GB" sz="2000" dirty="0"/>
              <a:t>To identify expenditure buckets or locations where expenditure differs significantly from other locations or categories</a:t>
            </a:r>
          </a:p>
          <a:p>
            <a:pPr marL="362720" lvl="3"/>
            <a:r>
              <a:rPr lang="en-GB" sz="2000" dirty="0"/>
              <a:t>To identify expenditure buckets or locations to prioritise</a:t>
            </a:r>
          </a:p>
          <a:p>
            <a:pPr marL="362720" lvl="3"/>
            <a:r>
              <a:rPr lang="en-GB" sz="2000" dirty="0"/>
              <a:t>To identify where we can learn from</a:t>
            </a:r>
          </a:p>
          <a:p>
            <a:pPr marL="0" indent="0">
              <a:buNone/>
            </a:pPr>
            <a:endParaRPr lang="en-GB" sz="2000" b="1" dirty="0">
              <a:solidFill>
                <a:srgbClr val="8E1E25"/>
              </a:solidFill>
            </a:endParaRPr>
          </a:p>
          <a:p>
            <a:pPr marL="0" indent="0">
              <a:buNone/>
            </a:pPr>
            <a:r>
              <a:rPr lang="en-GB" sz="2000" b="1" dirty="0">
                <a:solidFill>
                  <a:srgbClr val="8E1E25"/>
                </a:solidFill>
              </a:rPr>
              <a:t>How to do it?</a:t>
            </a:r>
          </a:p>
          <a:p>
            <a:pPr marL="362720" lvl="3"/>
            <a:r>
              <a:rPr lang="en-GB" sz="2000" dirty="0"/>
              <a:t>Sort expenditure either in ascending or descending order</a:t>
            </a:r>
          </a:p>
          <a:p>
            <a:pPr marL="362720" lvl="3"/>
            <a:r>
              <a:rPr lang="en-GB" sz="2000" dirty="0"/>
              <a:t>Plot out an x-y scatter graph to see the spread expenditure per location</a:t>
            </a:r>
          </a:p>
          <a:p>
            <a:pPr marL="362720" lvl="3"/>
            <a:r>
              <a:rPr lang="en-GB" sz="2000" dirty="0"/>
              <a:t>Work out each data-point as a percentage of the average</a:t>
            </a:r>
          </a:p>
          <a:p>
            <a:pPr marL="362720" lvl="3"/>
            <a:endParaRPr lang="en-GB" sz="2000" dirty="0"/>
          </a:p>
          <a:p>
            <a:pPr marL="0" lvl="3" indent="0">
              <a:buNone/>
            </a:pPr>
            <a:r>
              <a:rPr lang="en-GB" sz="2000" b="1" dirty="0">
                <a:solidFill>
                  <a:srgbClr val="8E1E25"/>
                </a:solidFill>
              </a:rPr>
              <a:t>Caution</a:t>
            </a:r>
          </a:p>
          <a:p>
            <a:pPr marL="362720" lvl="3"/>
            <a:r>
              <a:rPr lang="en-GB" sz="2000" dirty="0"/>
              <a:t>This analysis is best done using unit costs</a:t>
            </a:r>
          </a:p>
          <a:p>
            <a:pPr marL="362720" lvl="3"/>
            <a:endParaRPr lang="en-GB" sz="2000" dirty="0"/>
          </a:p>
          <a:p>
            <a:endParaRPr lang="en-GB" sz="2000" dirty="0"/>
          </a:p>
          <a:p>
            <a:endParaRPr lang="en-ZA" sz="2000" dirty="0"/>
          </a:p>
          <a:p>
            <a:endParaRPr lang="en-ZA" sz="20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11</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299316" cy="2973881"/>
          </a:xfrm>
        </p:spPr>
        <p:txBody>
          <a:bodyPr/>
          <a:lstStyle/>
          <a:p>
            <a:r>
              <a:rPr lang="en-ZA" dirty="0"/>
              <a:t>Outlier or rank analysis</a:t>
            </a:r>
          </a:p>
        </p:txBody>
      </p:sp>
    </p:spTree>
    <p:extLst>
      <p:ext uri="{BB962C8B-B14F-4D97-AF65-F5344CB8AC3E}">
        <p14:creationId xmlns:p14="http://schemas.microsoft.com/office/powerpoint/2010/main" val="330199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470461" y="704862"/>
            <a:ext cx="9267104" cy="5448276"/>
          </a:xfrm>
        </p:spPr>
        <p:txBody>
          <a:bodyPr/>
          <a:lstStyle/>
          <a:p>
            <a:pPr marL="0" indent="0">
              <a:buNone/>
            </a:pPr>
            <a:r>
              <a:rPr lang="en-GB" sz="2400" dirty="0"/>
              <a:t>Expressing the proportionality of different components</a:t>
            </a:r>
          </a:p>
          <a:p>
            <a:pPr marL="0" indent="0">
              <a:buNone/>
            </a:pPr>
            <a:endParaRPr lang="en-ZA" sz="2400" dirty="0"/>
          </a:p>
          <a:p>
            <a:pPr marL="0" indent="0">
              <a:buNone/>
            </a:pPr>
            <a:r>
              <a:rPr lang="en-ZA" sz="2400" b="1" dirty="0">
                <a:solidFill>
                  <a:srgbClr val="8E1E25"/>
                </a:solidFill>
              </a:rPr>
              <a:t>Why we do it? </a:t>
            </a:r>
          </a:p>
          <a:p>
            <a:pPr marL="362720" lvl="3"/>
            <a:r>
              <a:rPr lang="en-GB" sz="2400" dirty="0"/>
              <a:t>To understand a programme’s cost structure</a:t>
            </a:r>
          </a:p>
          <a:p>
            <a:pPr marL="362720" lvl="3"/>
            <a:r>
              <a:rPr lang="en-GB" sz="2400" dirty="0"/>
              <a:t>To identify the expenditure buckets or locations to prioritise</a:t>
            </a:r>
          </a:p>
          <a:p>
            <a:pPr marL="0" indent="0">
              <a:buNone/>
            </a:pPr>
            <a:endParaRPr lang="en-GB" sz="2400" b="1" dirty="0">
              <a:solidFill>
                <a:srgbClr val="8E1E25"/>
              </a:solidFill>
            </a:endParaRPr>
          </a:p>
          <a:p>
            <a:pPr marL="0" indent="0">
              <a:buNone/>
            </a:pPr>
            <a:r>
              <a:rPr lang="en-GB" sz="2400" b="1" dirty="0">
                <a:solidFill>
                  <a:srgbClr val="8E1E25"/>
                </a:solidFill>
              </a:rPr>
              <a:t>How to do it?</a:t>
            </a:r>
          </a:p>
          <a:p>
            <a:pPr marL="362720" lvl="3"/>
            <a:r>
              <a:rPr lang="en-GB" sz="2400" dirty="0"/>
              <a:t>Workout expenditure per bucket or location as a percentage of the total expenditure</a:t>
            </a:r>
          </a:p>
          <a:p>
            <a:pPr marL="362720" lvl="3"/>
            <a:endParaRPr lang="en-GB" sz="2400" dirty="0"/>
          </a:p>
          <a:p>
            <a:pPr marL="362720" lvl="3"/>
            <a:endParaRPr lang="en-GB" sz="2400" dirty="0"/>
          </a:p>
          <a:p>
            <a:endParaRPr lang="en-GB" sz="2400" dirty="0"/>
          </a:p>
          <a:p>
            <a:endParaRPr lang="en-ZA" sz="2400" dirty="0"/>
          </a:p>
          <a:p>
            <a:endParaRPr lang="en-ZA" sz="24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12</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299316" cy="2973881"/>
          </a:xfrm>
        </p:spPr>
        <p:txBody>
          <a:bodyPr/>
          <a:lstStyle/>
          <a:p>
            <a:r>
              <a:rPr lang="en-ZA" dirty="0"/>
              <a:t>Share analysis</a:t>
            </a:r>
          </a:p>
        </p:txBody>
      </p:sp>
    </p:spTree>
    <p:extLst>
      <p:ext uri="{BB962C8B-B14F-4D97-AF65-F5344CB8AC3E}">
        <p14:creationId xmlns:p14="http://schemas.microsoft.com/office/powerpoint/2010/main" val="428008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470461" y="704862"/>
            <a:ext cx="9267104" cy="5448276"/>
          </a:xfrm>
        </p:spPr>
        <p:txBody>
          <a:bodyPr/>
          <a:lstStyle/>
          <a:p>
            <a:pPr marL="0" indent="0">
              <a:buNone/>
            </a:pPr>
            <a:r>
              <a:rPr lang="en-GB" sz="2400" dirty="0"/>
              <a:t>80% of the problems (expenditure) are caused by 20% of the issues (expenditure buckets or locations)</a:t>
            </a:r>
          </a:p>
          <a:p>
            <a:pPr marL="0" indent="0">
              <a:buNone/>
            </a:pPr>
            <a:endParaRPr lang="en-ZA" sz="2400" dirty="0"/>
          </a:p>
          <a:p>
            <a:pPr marL="0" indent="0">
              <a:buNone/>
            </a:pPr>
            <a:r>
              <a:rPr lang="en-ZA" sz="2400" b="1" dirty="0">
                <a:solidFill>
                  <a:srgbClr val="8E1E25"/>
                </a:solidFill>
              </a:rPr>
              <a:t>Why we do it? </a:t>
            </a:r>
          </a:p>
          <a:p>
            <a:pPr marL="362720" lvl="3"/>
            <a:r>
              <a:rPr lang="en-GB" sz="2400" dirty="0"/>
              <a:t>To identify the expenditure buckets or locations to prioritise</a:t>
            </a:r>
          </a:p>
          <a:p>
            <a:pPr marL="0" indent="0">
              <a:buNone/>
            </a:pPr>
            <a:endParaRPr lang="en-GB" sz="2400" b="1" dirty="0">
              <a:solidFill>
                <a:srgbClr val="8E1E25"/>
              </a:solidFill>
            </a:endParaRPr>
          </a:p>
          <a:p>
            <a:pPr marL="0" indent="0">
              <a:buNone/>
            </a:pPr>
            <a:r>
              <a:rPr lang="en-GB" sz="2400" b="1" dirty="0">
                <a:solidFill>
                  <a:srgbClr val="8E1E25"/>
                </a:solidFill>
              </a:rPr>
              <a:t>How to do it?</a:t>
            </a:r>
          </a:p>
          <a:p>
            <a:pPr marL="362720" lvl="3"/>
            <a:r>
              <a:rPr lang="en-GB" sz="2400" dirty="0"/>
              <a:t>Sort the expenditure per expenditure bucket or location in ascending award</a:t>
            </a:r>
          </a:p>
          <a:p>
            <a:pPr marL="362720" lvl="3"/>
            <a:r>
              <a:rPr lang="en-GB" sz="2400" dirty="0"/>
              <a:t>Workout expenditure per bucket or location as a percentage of the total expenditure</a:t>
            </a:r>
          </a:p>
          <a:p>
            <a:pPr marL="362720" lvl="3"/>
            <a:r>
              <a:rPr lang="en-GB" sz="2400" dirty="0"/>
              <a:t>Count the number of expenditure bucket or locations that resultant in a cumulative sum &gt;=80%</a:t>
            </a:r>
          </a:p>
          <a:p>
            <a:pPr marL="362720" lvl="3"/>
            <a:endParaRPr lang="en-GB" sz="2400" dirty="0"/>
          </a:p>
          <a:p>
            <a:pPr marL="362720" lvl="3"/>
            <a:endParaRPr lang="en-GB" sz="2400" dirty="0"/>
          </a:p>
          <a:p>
            <a:endParaRPr lang="en-GB" sz="2400" dirty="0"/>
          </a:p>
          <a:p>
            <a:endParaRPr lang="en-ZA" sz="2400" dirty="0"/>
          </a:p>
          <a:p>
            <a:endParaRPr lang="en-ZA" sz="24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13</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299316" cy="2973881"/>
          </a:xfrm>
        </p:spPr>
        <p:txBody>
          <a:bodyPr/>
          <a:lstStyle/>
          <a:p>
            <a:r>
              <a:rPr lang="en-ZA" dirty="0"/>
              <a:t>Pareto analysis</a:t>
            </a:r>
          </a:p>
          <a:p>
            <a:r>
              <a:rPr lang="en-ZA" dirty="0"/>
              <a:t>(80/20 rule)</a:t>
            </a:r>
          </a:p>
        </p:txBody>
      </p:sp>
    </p:spTree>
    <p:extLst>
      <p:ext uri="{BB962C8B-B14F-4D97-AF65-F5344CB8AC3E}">
        <p14:creationId xmlns:p14="http://schemas.microsoft.com/office/powerpoint/2010/main" val="126191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Probing QUESTIONS AND ASSOCIATED analysis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14</a:t>
            </a:fld>
            <a:endParaRPr lang="en-ZA" dirty="0">
              <a:solidFill>
                <a:prstClr val="white"/>
              </a:solidFill>
            </a:endParaRPr>
          </a:p>
        </p:txBody>
      </p:sp>
    </p:spTree>
    <p:extLst>
      <p:ext uri="{BB962C8B-B14F-4D97-AF65-F5344CB8AC3E}">
        <p14:creationId xmlns:p14="http://schemas.microsoft.com/office/powerpoint/2010/main" val="387196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a:xfrm>
            <a:off x="13364302" y="7218282"/>
            <a:ext cx="832274" cy="357891"/>
          </a:xfrm>
        </p:spPr>
        <p:txBody>
          <a:bodyPr/>
          <a:lstStyle/>
          <a:p>
            <a:fld id="{31311CA2-5603-4F1C-8B97-F29961F83655}" type="slidenum">
              <a:rPr lang="en-ZA" sz="1300" smtClean="0">
                <a:latin typeface="Arial" panose="020B0604020202020204" pitchFamily="34" charset="0"/>
                <a:cs typeface="Arial" panose="020B0604020202020204" pitchFamily="34" charset="0"/>
              </a:rPr>
              <a:pPr/>
              <a:t>15</a:t>
            </a:fld>
            <a:endParaRPr lang="en-ZA" sz="13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Analysis starts with good questions</a:t>
            </a:r>
          </a:p>
        </p:txBody>
      </p:sp>
      <p:sp>
        <p:nvSpPr>
          <p:cNvPr id="18" name="TextBox 17">
            <a:extLst>
              <a:ext uri="{FF2B5EF4-FFF2-40B4-BE49-F238E27FC236}">
                <a16:creationId xmlns:a16="http://schemas.microsoft.com/office/drawing/2014/main" id="{A46CB560-951F-4057-AB24-3382D093BB24}"/>
              </a:ext>
            </a:extLst>
          </p:cNvPr>
          <p:cNvSpPr txBox="1"/>
          <p:nvPr/>
        </p:nvSpPr>
        <p:spPr>
          <a:xfrm>
            <a:off x="429352" y="751455"/>
            <a:ext cx="4680000" cy="408052"/>
          </a:xfrm>
          <a:prstGeom prst="rect">
            <a:avLst/>
          </a:prstGeom>
          <a:solidFill>
            <a:schemeClr val="bg2">
              <a:lumMod val="75000"/>
            </a:schemeClr>
          </a:solidFill>
          <a:ln>
            <a:noFill/>
            <a:prstDash val="solid"/>
          </a:ln>
        </p:spPr>
        <p:txBody>
          <a:bodyPr wrap="square" rtlCol="0" anchor="ctr">
            <a:noAutofit/>
          </a:bodyPr>
          <a:lstStyle/>
          <a:p>
            <a:pPr algn="ctr"/>
            <a:r>
              <a:rPr lang="en-GB" sz="1500" b="1" dirty="0">
                <a:latin typeface="Arial" panose="020B0604020202020204" pitchFamily="34" charset="0"/>
                <a:cs typeface="Arial" panose="020B0604020202020204" pitchFamily="34" charset="0"/>
              </a:rPr>
              <a:t>Question of interest</a:t>
            </a:r>
            <a:endParaRPr lang="en-GB" sz="1500" b="1" dirty="0"/>
          </a:p>
        </p:txBody>
      </p:sp>
      <p:sp>
        <p:nvSpPr>
          <p:cNvPr id="7" name="TextBox 6">
            <a:extLst>
              <a:ext uri="{FF2B5EF4-FFF2-40B4-BE49-F238E27FC236}">
                <a16:creationId xmlns:a16="http://schemas.microsoft.com/office/drawing/2014/main" id="{2A486E30-B674-4362-BFE9-5675ED893611}"/>
              </a:ext>
            </a:extLst>
          </p:cNvPr>
          <p:cNvSpPr txBox="1"/>
          <p:nvPr/>
        </p:nvSpPr>
        <p:spPr>
          <a:xfrm>
            <a:off x="429352" y="1154657"/>
            <a:ext cx="4680000" cy="540000"/>
          </a:xfrm>
          <a:prstGeom prst="rect">
            <a:avLst/>
          </a:prstGeom>
          <a:solidFill>
            <a:schemeClr val="bg2">
              <a:lumMod val="90000"/>
            </a:schemeClr>
          </a:solidFill>
          <a:ln>
            <a:noFill/>
            <a:prstDash val="solid"/>
          </a:ln>
        </p:spPr>
        <p:txBody>
          <a:bodyPr wrap="square" rtlCol="0" anchor="ctr">
            <a:noAutofit/>
          </a:bodyPr>
          <a:lstStyle/>
          <a:p>
            <a:r>
              <a:rPr lang="en-GB" sz="1300" b="1" dirty="0">
                <a:solidFill>
                  <a:schemeClr val="bg1">
                    <a:lumMod val="50000"/>
                  </a:schemeClr>
                </a:solidFill>
                <a:latin typeface="Arial" panose="020B0604020202020204" pitchFamily="34" charset="0"/>
                <a:cs typeface="Arial" panose="020B0604020202020204" pitchFamily="34" charset="0"/>
              </a:rPr>
              <a:t>What is the total expenditure per time period?</a:t>
            </a:r>
          </a:p>
          <a:p>
            <a:r>
              <a:rPr lang="en-GB" sz="1300" b="1" i="1" dirty="0">
                <a:solidFill>
                  <a:schemeClr val="bg1">
                    <a:lumMod val="50000"/>
                  </a:schemeClr>
                </a:solidFill>
                <a:latin typeface="Arial" panose="020B0604020202020204" pitchFamily="34" charset="0"/>
                <a:cs typeface="Arial" panose="020B0604020202020204" pitchFamily="34" charset="0"/>
              </a:rPr>
              <a:t> In aggregate or expenditure item or bucket?</a:t>
            </a:r>
            <a:endParaRPr lang="en-GB" sz="1300" b="1" i="1" dirty="0">
              <a:solidFill>
                <a:schemeClr val="bg1">
                  <a:lumMod val="50000"/>
                </a:schemeClr>
              </a:solidFill>
            </a:endParaRPr>
          </a:p>
        </p:txBody>
      </p:sp>
      <p:sp>
        <p:nvSpPr>
          <p:cNvPr id="10" name="TextBox 9">
            <a:extLst>
              <a:ext uri="{FF2B5EF4-FFF2-40B4-BE49-F238E27FC236}">
                <a16:creationId xmlns:a16="http://schemas.microsoft.com/office/drawing/2014/main" id="{30428C9C-8AE4-4662-AE98-DD57760513C6}"/>
              </a:ext>
            </a:extLst>
          </p:cNvPr>
          <p:cNvSpPr txBox="1"/>
          <p:nvPr/>
        </p:nvSpPr>
        <p:spPr>
          <a:xfrm>
            <a:off x="429352" y="2034203"/>
            <a:ext cx="4680000" cy="446400"/>
          </a:xfrm>
          <a:prstGeom prst="rect">
            <a:avLst/>
          </a:prstGeom>
          <a:solidFill>
            <a:schemeClr val="bg2">
              <a:lumMod val="75000"/>
            </a:schemeClr>
          </a:solid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At what rate is expenditure decreasing or increasing?</a:t>
            </a:r>
            <a:endParaRPr lang="en-GB" sz="1300" b="1" dirty="0"/>
          </a:p>
        </p:txBody>
      </p:sp>
      <p:sp>
        <p:nvSpPr>
          <p:cNvPr id="11" name="TextBox 10">
            <a:extLst>
              <a:ext uri="{FF2B5EF4-FFF2-40B4-BE49-F238E27FC236}">
                <a16:creationId xmlns:a16="http://schemas.microsoft.com/office/drawing/2014/main" id="{32E515AE-6B59-454E-94D1-037D688D5F8B}"/>
              </a:ext>
            </a:extLst>
          </p:cNvPr>
          <p:cNvSpPr txBox="1"/>
          <p:nvPr/>
        </p:nvSpPr>
        <p:spPr>
          <a:xfrm>
            <a:off x="429352" y="3185468"/>
            <a:ext cx="4680000" cy="738000"/>
          </a:xfrm>
          <a:prstGeom prst="rect">
            <a:avLst/>
          </a:prstGeom>
          <a:solidFill>
            <a:schemeClr val="bg2">
              <a:lumMod val="75000"/>
            </a:schemeClr>
          </a:solidFill>
          <a:ln>
            <a:noFill/>
            <a:prstDash val="solid"/>
          </a:ln>
        </p:spPr>
        <p:txBody>
          <a:bodyPr wrap="square" rtlCol="0" anchor="ctr">
            <a:noAutofit/>
          </a:bodyPr>
          <a:lstStyle/>
          <a:p>
            <a:pPr lvl="0" defTabSz="457158">
              <a:defRPr/>
            </a:pPr>
            <a:r>
              <a:rPr lang="en-GB" sz="1300" b="1" dirty="0">
                <a:latin typeface="Arial" panose="020B0604020202020204" pitchFamily="34" charset="0"/>
                <a:cs typeface="Arial" panose="020B0604020202020204" pitchFamily="34" charset="0"/>
              </a:rPr>
              <a:t>On what or where is the most and the least money spent on?</a:t>
            </a:r>
            <a:endParaRPr lang="en-GB" sz="1300" b="1" dirty="0"/>
          </a:p>
        </p:txBody>
      </p:sp>
      <p:sp>
        <p:nvSpPr>
          <p:cNvPr id="12" name="TextBox 11">
            <a:extLst>
              <a:ext uri="{FF2B5EF4-FFF2-40B4-BE49-F238E27FC236}">
                <a16:creationId xmlns:a16="http://schemas.microsoft.com/office/drawing/2014/main" id="{A885AED1-1D48-4F0D-8EE0-BCEAE38C7763}"/>
              </a:ext>
            </a:extLst>
          </p:cNvPr>
          <p:cNvSpPr txBox="1"/>
          <p:nvPr/>
        </p:nvSpPr>
        <p:spPr>
          <a:xfrm>
            <a:off x="429352" y="3918838"/>
            <a:ext cx="4680000" cy="892800"/>
          </a:xfrm>
          <a:prstGeom prst="rect">
            <a:avLst/>
          </a:prstGeom>
          <a:solidFill>
            <a:schemeClr val="bg2">
              <a:lumMod val="90000"/>
            </a:schemeClr>
          </a:solidFill>
          <a:ln>
            <a:noFill/>
            <a:prstDash val="solid"/>
          </a:ln>
        </p:spPr>
        <p:txBody>
          <a:bodyPr wrap="square" rtlCol="0" anchor="ctr">
            <a:noAutofit/>
          </a:bodyPr>
          <a:lstStyle/>
          <a:p>
            <a:pPr lvl="0" defTabSz="457158">
              <a:defRPr/>
            </a:pPr>
            <a:r>
              <a:rPr lang="en-GB" sz="1300" b="1" dirty="0">
                <a:latin typeface="Arial" panose="020B0604020202020204" pitchFamily="34" charset="0"/>
                <a:cs typeface="Arial" panose="020B0604020202020204" pitchFamily="34" charset="0"/>
              </a:rPr>
              <a:t>What share of the total expenditure is spent on various expenditure buckets?</a:t>
            </a:r>
          </a:p>
          <a:p>
            <a:pPr lvl="0" defTabSz="457158">
              <a:defRPr/>
            </a:pPr>
            <a:r>
              <a:rPr lang="en-GB" sz="1300" b="1" dirty="0">
                <a:latin typeface="Arial" panose="020B0604020202020204" pitchFamily="34" charset="0"/>
                <a:cs typeface="Arial" panose="020B0604020202020204" pitchFamily="34" charset="0"/>
              </a:rPr>
              <a:t>What is the implementation programme’s cost structure?</a:t>
            </a:r>
            <a:endParaRPr lang="en-GB" sz="1300" b="1" dirty="0"/>
          </a:p>
        </p:txBody>
      </p:sp>
      <p:grpSp>
        <p:nvGrpSpPr>
          <p:cNvPr id="21" name="Group 20">
            <a:extLst>
              <a:ext uri="{FF2B5EF4-FFF2-40B4-BE49-F238E27FC236}">
                <a16:creationId xmlns:a16="http://schemas.microsoft.com/office/drawing/2014/main" id="{B145FD60-2B96-490A-8949-E7767AA12ECD}"/>
              </a:ext>
            </a:extLst>
          </p:cNvPr>
          <p:cNvGrpSpPr/>
          <p:nvPr/>
        </p:nvGrpSpPr>
        <p:grpSpPr>
          <a:xfrm>
            <a:off x="429352" y="4807379"/>
            <a:ext cx="4680000" cy="780986"/>
            <a:chOff x="429352" y="5118439"/>
            <a:chExt cx="4680000" cy="780986"/>
          </a:xfrm>
          <a:solidFill>
            <a:schemeClr val="accent2">
              <a:lumMod val="60000"/>
              <a:lumOff val="40000"/>
            </a:schemeClr>
          </a:solidFill>
        </p:grpSpPr>
        <p:sp>
          <p:nvSpPr>
            <p:cNvPr id="43" name="TextBox 42">
              <a:extLst>
                <a:ext uri="{FF2B5EF4-FFF2-40B4-BE49-F238E27FC236}">
                  <a16:creationId xmlns:a16="http://schemas.microsoft.com/office/drawing/2014/main" id="{89A1E24D-E31A-48B1-AB12-2A28B823454D}"/>
                </a:ext>
              </a:extLst>
            </p:cNvPr>
            <p:cNvSpPr txBox="1"/>
            <p:nvPr/>
          </p:nvSpPr>
          <p:spPr>
            <a:xfrm>
              <a:off x="429352" y="5118439"/>
              <a:ext cx="4680000" cy="396000"/>
            </a:xfrm>
            <a:prstGeom prst="rect">
              <a:avLst/>
            </a:prstGeom>
            <a:grp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Is the variation in expenditure across locations justifiable?</a:t>
              </a:r>
              <a:endParaRPr lang="en-GB" sz="1300" b="1" dirty="0"/>
            </a:p>
          </p:txBody>
        </p:sp>
        <p:sp>
          <p:nvSpPr>
            <p:cNvPr id="44" name="TextBox 43">
              <a:extLst>
                <a:ext uri="{FF2B5EF4-FFF2-40B4-BE49-F238E27FC236}">
                  <a16:creationId xmlns:a16="http://schemas.microsoft.com/office/drawing/2014/main" id="{F23ADFCD-9D6C-4FA7-80B7-06A41AB06330}"/>
                </a:ext>
              </a:extLst>
            </p:cNvPr>
            <p:cNvSpPr txBox="1"/>
            <p:nvPr/>
          </p:nvSpPr>
          <p:spPr>
            <a:xfrm>
              <a:off x="429352" y="5503425"/>
              <a:ext cx="4680000" cy="396000"/>
            </a:xfrm>
            <a:prstGeom prst="rect">
              <a:avLst/>
            </a:prstGeom>
            <a:grp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Is the expenditure on the implementation programme too high or too low?</a:t>
              </a:r>
              <a:endParaRPr lang="en-GB" sz="1300" b="1" dirty="0"/>
            </a:p>
          </p:txBody>
        </p:sp>
      </p:grpSp>
      <p:sp>
        <p:nvSpPr>
          <p:cNvPr id="46" name="TextBox 45">
            <a:extLst>
              <a:ext uri="{FF2B5EF4-FFF2-40B4-BE49-F238E27FC236}">
                <a16:creationId xmlns:a16="http://schemas.microsoft.com/office/drawing/2014/main" id="{A4EA50CB-83C4-4C4A-ABCD-196B5DB2F15A}"/>
              </a:ext>
            </a:extLst>
          </p:cNvPr>
          <p:cNvSpPr txBox="1"/>
          <p:nvPr/>
        </p:nvSpPr>
        <p:spPr>
          <a:xfrm>
            <a:off x="429352" y="5552918"/>
            <a:ext cx="4680000" cy="770879"/>
          </a:xfrm>
          <a:prstGeom prst="rect">
            <a:avLst/>
          </a:prstGeom>
          <a:solidFill>
            <a:schemeClr val="bg2">
              <a:lumMod val="90000"/>
            </a:schemeClr>
          </a:solidFill>
          <a:ln>
            <a:noFill/>
            <a:prstDash val="solid"/>
          </a:ln>
        </p:spPr>
        <p:txBody>
          <a:bodyPr wrap="square" rtlCol="0" anchor="ctr">
            <a:noAutofit/>
          </a:bodyPr>
          <a:lstStyle/>
          <a:p>
            <a:pPr lvl="0" defTabSz="457158">
              <a:defRPr/>
            </a:pPr>
            <a:r>
              <a:rPr lang="en-GB" sz="1300" b="1" dirty="0">
                <a:latin typeface="Arial" panose="020B0604020202020204" pitchFamily="34" charset="0"/>
                <a:cs typeface="Arial" panose="020B0604020202020204" pitchFamily="34" charset="0"/>
              </a:rPr>
              <a:t>What is the relationship between expenditure and performance?</a:t>
            </a:r>
          </a:p>
          <a:p>
            <a:pPr defTabSz="457158">
              <a:defRPr/>
            </a:pPr>
            <a:r>
              <a:rPr lang="en-GB" sz="1300" b="1" dirty="0">
                <a:latin typeface="Arial" panose="020B0604020202020204" pitchFamily="34" charset="0"/>
                <a:cs typeface="Arial" panose="020B0604020202020204" pitchFamily="34" charset="0"/>
              </a:rPr>
              <a:t>What are the key drivers of expenditure on the programme?</a:t>
            </a:r>
          </a:p>
        </p:txBody>
      </p:sp>
      <p:sp>
        <p:nvSpPr>
          <p:cNvPr id="26" name="TextBox 25">
            <a:extLst>
              <a:ext uri="{FF2B5EF4-FFF2-40B4-BE49-F238E27FC236}">
                <a16:creationId xmlns:a16="http://schemas.microsoft.com/office/drawing/2014/main" id="{3E462164-F8A7-432F-A4D5-9B0F30DEA90E}"/>
              </a:ext>
            </a:extLst>
          </p:cNvPr>
          <p:cNvSpPr txBox="1"/>
          <p:nvPr/>
        </p:nvSpPr>
        <p:spPr>
          <a:xfrm>
            <a:off x="5379904" y="1131815"/>
            <a:ext cx="6480000" cy="578306"/>
          </a:xfrm>
          <a:prstGeom prst="rect">
            <a:avLst/>
          </a:prstGeom>
          <a:solidFill>
            <a:schemeClr val="bg2">
              <a:lumMod val="90000"/>
            </a:schemeClr>
          </a:solidFill>
          <a:ln>
            <a:noFill/>
            <a:prstDash val="solid"/>
          </a:ln>
        </p:spPr>
        <p:txBody>
          <a:bodyPr wrap="square" rtlCol="0">
            <a:noAutofit/>
          </a:bodyPr>
          <a:lstStyle/>
          <a:p>
            <a:pPr lvl="0" defTabSz="457158">
              <a:defRPr/>
            </a:pPr>
            <a:r>
              <a:rPr lang="en-GB" sz="1300" b="1" dirty="0">
                <a:solidFill>
                  <a:schemeClr val="bg1">
                    <a:lumMod val="50000"/>
                  </a:schemeClr>
                </a:solidFill>
                <a:latin typeface="Arial" panose="020B0604020202020204" pitchFamily="34" charset="0"/>
                <a:cs typeface="Arial" panose="020B0604020202020204" pitchFamily="34" charset="0"/>
              </a:rPr>
              <a:t>Summation using pivot tables</a:t>
            </a:r>
          </a:p>
          <a:p>
            <a:endParaRPr lang="en-GB" sz="1300" dirty="0">
              <a:solidFill>
                <a:schemeClr val="bg1">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BBC8F50-6B36-4E52-835C-7318DD1E24C7}"/>
              </a:ext>
            </a:extLst>
          </p:cNvPr>
          <p:cNvSpPr txBox="1"/>
          <p:nvPr/>
        </p:nvSpPr>
        <p:spPr>
          <a:xfrm>
            <a:off x="5379904" y="1689807"/>
            <a:ext cx="6480000" cy="790796"/>
          </a:xfrm>
          <a:prstGeom prst="rect">
            <a:avLst/>
          </a:prstGeom>
          <a:solidFill>
            <a:schemeClr val="bg2">
              <a:lumMod val="75000"/>
            </a:schemeClr>
          </a:solidFill>
          <a:ln>
            <a:noFill/>
            <a:prstDash val="solid"/>
          </a:ln>
        </p:spPr>
        <p:txBody>
          <a:bodyPr wrap="square" rtlCol="0">
            <a:noAutofit/>
          </a:bodyPr>
          <a:lstStyle/>
          <a:p>
            <a:r>
              <a:rPr lang="en-GB" sz="1300" b="1" dirty="0">
                <a:latin typeface="Arial" panose="020B0604020202020204" pitchFamily="34" charset="0"/>
                <a:cs typeface="Arial" panose="020B0604020202020204" pitchFamily="34" charset="0"/>
              </a:rPr>
              <a:t>Trend analysis</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Year on Year Growth Rate Formula</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Compound Annual Growth Rate Formula</a:t>
            </a:r>
          </a:p>
        </p:txBody>
      </p:sp>
      <p:sp>
        <p:nvSpPr>
          <p:cNvPr id="28" name="TextBox 27">
            <a:extLst>
              <a:ext uri="{FF2B5EF4-FFF2-40B4-BE49-F238E27FC236}">
                <a16:creationId xmlns:a16="http://schemas.microsoft.com/office/drawing/2014/main" id="{C2EB2B53-E6F1-4812-B0EB-FA2A86BB4A7F}"/>
              </a:ext>
            </a:extLst>
          </p:cNvPr>
          <p:cNvSpPr txBox="1"/>
          <p:nvPr/>
        </p:nvSpPr>
        <p:spPr>
          <a:xfrm>
            <a:off x="5379904" y="3208220"/>
            <a:ext cx="6480000" cy="692497"/>
          </a:xfrm>
          <a:prstGeom prst="rect">
            <a:avLst/>
          </a:prstGeom>
          <a:solidFill>
            <a:schemeClr val="bg2">
              <a:lumMod val="75000"/>
            </a:schemeClr>
          </a:solidFill>
          <a:ln>
            <a:noFill/>
            <a:prstDash val="solid"/>
          </a:ln>
        </p:spPr>
        <p:txBody>
          <a:bodyPr wrap="square" rtlCol="0">
            <a:spAutoFit/>
          </a:bodyPr>
          <a:lstStyle/>
          <a:p>
            <a:r>
              <a:rPr lang="en-GB" sz="1300" b="1" dirty="0">
                <a:latin typeface="Arial" panose="020B0604020202020204" pitchFamily="34" charset="0"/>
                <a:cs typeface="Arial" panose="020B0604020202020204" pitchFamily="34" charset="0"/>
              </a:rPr>
              <a:t>Ranking</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of sort functions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Use of rank functions</a:t>
            </a:r>
          </a:p>
        </p:txBody>
      </p:sp>
      <p:sp>
        <p:nvSpPr>
          <p:cNvPr id="30" name="TextBox 29">
            <a:extLst>
              <a:ext uri="{FF2B5EF4-FFF2-40B4-BE49-F238E27FC236}">
                <a16:creationId xmlns:a16="http://schemas.microsoft.com/office/drawing/2014/main" id="{21456C2C-381F-43C9-8BFC-FFC2CBAD4181}"/>
              </a:ext>
            </a:extLst>
          </p:cNvPr>
          <p:cNvSpPr txBox="1"/>
          <p:nvPr/>
        </p:nvSpPr>
        <p:spPr>
          <a:xfrm>
            <a:off x="5379904" y="751455"/>
            <a:ext cx="6480000" cy="408052"/>
          </a:xfrm>
          <a:prstGeom prst="rect">
            <a:avLst/>
          </a:prstGeom>
          <a:solidFill>
            <a:schemeClr val="bg2">
              <a:lumMod val="75000"/>
            </a:schemeClr>
          </a:solidFill>
          <a:ln>
            <a:noFill/>
            <a:prstDash val="solid"/>
          </a:ln>
        </p:spPr>
        <p:txBody>
          <a:bodyPr wrap="square" rtlCol="0" anchor="ctr">
            <a:noAutofit/>
          </a:bodyPr>
          <a:lstStyle/>
          <a:p>
            <a:pPr algn="ctr"/>
            <a:r>
              <a:rPr lang="en-GB" sz="1500" b="1" dirty="0">
                <a:latin typeface="Arial" panose="020B0604020202020204" pitchFamily="34" charset="0"/>
                <a:cs typeface="Arial" panose="020B0604020202020204" pitchFamily="34" charset="0"/>
              </a:rPr>
              <a:t>Applicable analytical technique</a:t>
            </a:r>
          </a:p>
        </p:txBody>
      </p:sp>
      <p:sp>
        <p:nvSpPr>
          <p:cNvPr id="31" name="TextBox 30">
            <a:extLst>
              <a:ext uri="{FF2B5EF4-FFF2-40B4-BE49-F238E27FC236}">
                <a16:creationId xmlns:a16="http://schemas.microsoft.com/office/drawing/2014/main" id="{875878AD-1177-472F-88C7-FC53C7196E33}"/>
              </a:ext>
            </a:extLst>
          </p:cNvPr>
          <p:cNvSpPr txBox="1"/>
          <p:nvPr/>
        </p:nvSpPr>
        <p:spPr>
          <a:xfrm>
            <a:off x="5379904" y="3918962"/>
            <a:ext cx="6480000" cy="892552"/>
          </a:xfrm>
          <a:prstGeom prst="rect">
            <a:avLst/>
          </a:prstGeom>
          <a:solidFill>
            <a:schemeClr val="bg2">
              <a:lumMod val="90000"/>
            </a:schemeClr>
          </a:solidFill>
          <a:ln>
            <a:noFill/>
            <a:prstDash val="solid"/>
          </a:ln>
        </p:spPr>
        <p:txBody>
          <a:bodyPr wrap="square" rtlCol="0">
            <a:spAutoFit/>
          </a:bodyPr>
          <a:lstStyle/>
          <a:p>
            <a:r>
              <a:rPr lang="en-GB" sz="1300" b="1" dirty="0">
                <a:latin typeface="Arial" panose="020B0604020202020204" pitchFamily="34" charset="0"/>
                <a:cs typeface="Arial" panose="020B0604020202020204" pitchFamily="34" charset="0"/>
              </a:rPr>
              <a:t>Share and </a:t>
            </a:r>
            <a:r>
              <a:rPr lang="en-GB" sz="1300" b="1" dirty="0" err="1">
                <a:latin typeface="Arial" panose="020B0604020202020204" pitchFamily="34" charset="0"/>
                <a:cs typeface="Arial" panose="020B0604020202020204" pitchFamily="34" charset="0"/>
              </a:rPr>
              <a:t>pareto</a:t>
            </a:r>
            <a:r>
              <a:rPr lang="en-GB" sz="1300" b="1" dirty="0">
                <a:latin typeface="Arial" panose="020B0604020202020204" pitchFamily="34" charset="0"/>
                <a:cs typeface="Arial" panose="020B0604020202020204" pitchFamily="34" charset="0"/>
              </a:rPr>
              <a:t> analysis</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of percentage functions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Use of sort, percentage, sum, and conditional formatting</a:t>
            </a:r>
          </a:p>
          <a:p>
            <a:pPr marL="285750" indent="-285750">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6AA38DC-3C8B-429C-92BD-CA1A709D14EC}"/>
              </a:ext>
            </a:extLst>
          </p:cNvPr>
          <p:cNvSpPr txBox="1"/>
          <p:nvPr/>
        </p:nvSpPr>
        <p:spPr>
          <a:xfrm>
            <a:off x="5379904" y="4829397"/>
            <a:ext cx="6480000" cy="892552"/>
          </a:xfrm>
          <a:prstGeom prst="rect">
            <a:avLst/>
          </a:prstGeom>
          <a:solidFill>
            <a:schemeClr val="accent2">
              <a:lumMod val="60000"/>
              <a:lumOff val="40000"/>
            </a:schemeClr>
          </a:solidFill>
          <a:ln>
            <a:noFill/>
            <a:prstDash val="solid"/>
          </a:ln>
        </p:spPr>
        <p:txBody>
          <a:bodyPr wrap="square" rtlCol="0">
            <a:spAutoFit/>
          </a:bodyPr>
          <a:lstStyle/>
          <a:p>
            <a:r>
              <a:rPr lang="en-GB" sz="1300" b="1" dirty="0">
                <a:latin typeface="Arial" panose="020B0604020202020204" pitchFamily="34" charset="0"/>
                <a:cs typeface="Arial" panose="020B0604020202020204" pitchFamily="34" charset="0"/>
              </a:rPr>
              <a:t>Unit cost analysis</a:t>
            </a:r>
          </a:p>
          <a:p>
            <a:endParaRPr lang="en-GB" sz="1300" b="1"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Benchmarking</a:t>
            </a:r>
          </a:p>
          <a:p>
            <a:endParaRPr lang="en-GB" sz="13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328C9C7-1B42-45CF-9711-240653C70B55}"/>
              </a:ext>
            </a:extLst>
          </p:cNvPr>
          <p:cNvSpPr txBox="1"/>
          <p:nvPr/>
        </p:nvSpPr>
        <p:spPr>
          <a:xfrm>
            <a:off x="429352" y="2497478"/>
            <a:ext cx="4680000" cy="692497"/>
          </a:xfrm>
          <a:prstGeom prst="rect">
            <a:avLst/>
          </a:prstGeom>
          <a:solidFill>
            <a:schemeClr val="bg2">
              <a:lumMod val="90000"/>
            </a:schemeClr>
          </a:solid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What could future expenditure on the programme be? </a:t>
            </a:r>
            <a:endParaRPr lang="en-GB" sz="1300" b="1" dirty="0"/>
          </a:p>
        </p:txBody>
      </p:sp>
      <p:sp>
        <p:nvSpPr>
          <p:cNvPr id="48" name="TextBox 47">
            <a:extLst>
              <a:ext uri="{FF2B5EF4-FFF2-40B4-BE49-F238E27FC236}">
                <a16:creationId xmlns:a16="http://schemas.microsoft.com/office/drawing/2014/main" id="{0ACBFDA4-1C13-45C9-9F8E-5A358FB1ED28}"/>
              </a:ext>
            </a:extLst>
          </p:cNvPr>
          <p:cNvSpPr txBox="1"/>
          <p:nvPr/>
        </p:nvSpPr>
        <p:spPr>
          <a:xfrm>
            <a:off x="5379904" y="2497602"/>
            <a:ext cx="6480000" cy="692497"/>
          </a:xfrm>
          <a:prstGeom prst="rect">
            <a:avLst/>
          </a:prstGeom>
          <a:solidFill>
            <a:schemeClr val="bg2">
              <a:lumMod val="90000"/>
            </a:schemeClr>
          </a:solidFill>
          <a:ln>
            <a:noFill/>
            <a:prstDash val="solid"/>
          </a:ln>
        </p:spPr>
        <p:txBody>
          <a:bodyPr wrap="square" rtlCol="0">
            <a:spAutoFit/>
          </a:bodyPr>
          <a:lstStyle/>
          <a:p>
            <a:pPr lvl="0" defTabSz="457158">
              <a:defRPr/>
            </a:pPr>
            <a:r>
              <a:rPr lang="en-US" sz="1300" b="1" dirty="0">
                <a:latin typeface="Arial" panose="020B0604020202020204" pitchFamily="34" charset="0"/>
                <a:cs typeface="Arial" panose="020B0604020202020204" pitchFamily="34" charset="0"/>
              </a:rPr>
              <a:t>Growth projections</a:t>
            </a: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Use of simple growth formula</a:t>
            </a:r>
          </a:p>
          <a:p>
            <a:pPr lvl="0"/>
            <a:r>
              <a:rPr lang="en-GB" sz="13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102761DF-AE47-4CBA-98AC-CF0595691F61}"/>
              </a:ext>
            </a:extLst>
          </p:cNvPr>
          <p:cNvSpPr txBox="1"/>
          <p:nvPr/>
        </p:nvSpPr>
        <p:spPr>
          <a:xfrm>
            <a:off x="429352" y="1689807"/>
            <a:ext cx="4680000" cy="446400"/>
          </a:xfrm>
          <a:prstGeom prst="rect">
            <a:avLst/>
          </a:prstGeom>
          <a:solidFill>
            <a:schemeClr val="bg2">
              <a:lumMod val="75000"/>
            </a:schemeClr>
          </a:solid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Is expenditure on the programme decreasing or increasing?</a:t>
            </a:r>
            <a:endParaRPr lang="en-GB" sz="1300" b="1" dirty="0"/>
          </a:p>
        </p:txBody>
      </p:sp>
      <p:sp>
        <p:nvSpPr>
          <p:cNvPr id="47" name="TextBox 46">
            <a:extLst>
              <a:ext uri="{FF2B5EF4-FFF2-40B4-BE49-F238E27FC236}">
                <a16:creationId xmlns:a16="http://schemas.microsoft.com/office/drawing/2014/main" id="{5E9EB6E4-047A-45E4-902C-E5C8CF0C6799}"/>
              </a:ext>
            </a:extLst>
          </p:cNvPr>
          <p:cNvSpPr txBox="1"/>
          <p:nvPr/>
        </p:nvSpPr>
        <p:spPr>
          <a:xfrm>
            <a:off x="5379904" y="5631300"/>
            <a:ext cx="6480000" cy="692497"/>
          </a:xfrm>
          <a:prstGeom prst="rect">
            <a:avLst/>
          </a:prstGeom>
          <a:solidFill>
            <a:schemeClr val="bg2">
              <a:lumMod val="90000"/>
            </a:schemeClr>
          </a:solidFill>
          <a:ln>
            <a:noFill/>
            <a:prstDash val="solid"/>
          </a:ln>
        </p:spPr>
        <p:txBody>
          <a:bodyPr wrap="square" rtlCol="0">
            <a:spAutoFit/>
          </a:bodyPr>
          <a:lstStyle>
            <a:defPPr>
              <a:defRPr lang="en-US"/>
            </a:defPPr>
            <a:lvl1pPr>
              <a:defRPr sz="1300" b="1">
                <a:latin typeface="Arial" panose="020B0604020202020204" pitchFamily="34" charset="0"/>
                <a:cs typeface="Arial" panose="020B0604020202020204" pitchFamily="34" charset="0"/>
              </a:defRPr>
            </a:lvl1pPr>
          </a:lstStyle>
          <a:p>
            <a:r>
              <a:rPr lang="en-GB" dirty="0"/>
              <a:t>Regression analysis</a:t>
            </a:r>
          </a:p>
          <a:p>
            <a:pPr marL="285750" indent="-285750">
              <a:buFont typeface="Arial" panose="020B0604020202020204" pitchFamily="34" charset="0"/>
              <a:buChar char="•"/>
            </a:pPr>
            <a:r>
              <a:rPr lang="en-GB" b="0" dirty="0"/>
              <a:t>X-Y scatter graph</a:t>
            </a:r>
          </a:p>
          <a:p>
            <a:endParaRPr lang="en-GB" dirty="0"/>
          </a:p>
        </p:txBody>
      </p:sp>
      <p:sp>
        <p:nvSpPr>
          <p:cNvPr id="4" name="TextBox 3">
            <a:extLst>
              <a:ext uri="{FF2B5EF4-FFF2-40B4-BE49-F238E27FC236}">
                <a16:creationId xmlns:a16="http://schemas.microsoft.com/office/drawing/2014/main" id="{FE5F7046-0923-4BD2-83DA-7E8603A11546}"/>
              </a:ext>
            </a:extLst>
          </p:cNvPr>
          <p:cNvSpPr txBox="1"/>
          <p:nvPr/>
        </p:nvSpPr>
        <p:spPr>
          <a:xfrm rot="16200000">
            <a:off x="-687628" y="5239347"/>
            <a:ext cx="1819162" cy="307777"/>
          </a:xfrm>
          <a:prstGeom prst="rect">
            <a:avLst/>
          </a:prstGeom>
          <a:solidFill>
            <a:schemeClr val="accent2">
              <a:lumMod val="60000"/>
              <a:lumOff val="40000"/>
            </a:schemeClr>
          </a:solidFill>
        </p:spPr>
        <p:txBody>
          <a:bodyPr wrap="square" rtlCol="0">
            <a:spAutoFit/>
          </a:bodyPr>
          <a:lstStyle/>
          <a:p>
            <a:pPr algn="ctr"/>
            <a:r>
              <a:rPr lang="en-GB" sz="1400" dirty="0">
                <a:latin typeface="Arial" panose="020B0604020202020204" pitchFamily="34" charset="0"/>
                <a:cs typeface="Arial" panose="020B0604020202020204" pitchFamily="34" charset="0"/>
              </a:rPr>
              <a:t>Probing</a:t>
            </a:r>
          </a:p>
        </p:txBody>
      </p:sp>
      <p:sp>
        <p:nvSpPr>
          <p:cNvPr id="3" name="TextBox 2">
            <a:extLst>
              <a:ext uri="{FF2B5EF4-FFF2-40B4-BE49-F238E27FC236}">
                <a16:creationId xmlns:a16="http://schemas.microsoft.com/office/drawing/2014/main" id="{9C458A0E-B2D0-41D7-A7A1-DBE89D9FB82A}"/>
              </a:ext>
            </a:extLst>
          </p:cNvPr>
          <p:cNvSpPr txBox="1"/>
          <p:nvPr/>
        </p:nvSpPr>
        <p:spPr>
          <a:xfrm rot="16200000">
            <a:off x="-1807464" y="2636539"/>
            <a:ext cx="4077942" cy="307777"/>
          </a:xfrm>
          <a:prstGeom prst="rect">
            <a:avLst/>
          </a:prstGeom>
          <a:solidFill>
            <a:schemeClr val="bg2">
              <a:lumMod val="75000"/>
            </a:schemeClr>
          </a:solidFill>
          <a:ln>
            <a:noFill/>
            <a:prstDash val="solid"/>
          </a:ln>
        </p:spPr>
        <p:txBody>
          <a:bodyPr wrap="square" rtlCol="0" anchor="ctr">
            <a:noAutofit/>
          </a:bodyPr>
          <a:lstStyle>
            <a:defPPr>
              <a:defRPr lang="en-US"/>
            </a:defPPr>
            <a:lvl1pPr algn="ctr">
              <a:defRPr sz="1500" b="1">
                <a:latin typeface="Arial" panose="020B0604020202020204" pitchFamily="34" charset="0"/>
                <a:cs typeface="Arial" panose="020B0604020202020204" pitchFamily="34" charset="0"/>
              </a:defRPr>
            </a:lvl1pPr>
          </a:lstStyle>
          <a:p>
            <a:r>
              <a:rPr lang="en-GB" dirty="0"/>
              <a:t>Descriptive </a:t>
            </a:r>
          </a:p>
        </p:txBody>
      </p:sp>
    </p:spTree>
    <p:extLst>
      <p:ext uri="{BB962C8B-B14F-4D97-AF65-F5344CB8AC3E}">
        <p14:creationId xmlns:p14="http://schemas.microsoft.com/office/powerpoint/2010/main" val="355002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681056" y="701337"/>
            <a:ext cx="9267104" cy="5448276"/>
          </a:xfrm>
        </p:spPr>
        <p:txBody>
          <a:bodyPr/>
          <a:lstStyle/>
          <a:p>
            <a:r>
              <a:rPr lang="en-GB" b="1" dirty="0">
                <a:latin typeface="Arial" panose="020B0604020202020204" pitchFamily="34" charset="0"/>
                <a:cs typeface="Arial" panose="020B0604020202020204" pitchFamily="34" charset="0"/>
              </a:rPr>
              <a:t>UNIT COST </a:t>
            </a:r>
            <a:r>
              <a:rPr lang="en-GB" dirty="0">
                <a:latin typeface="Arial" panose="020B0604020202020204" pitchFamily="34" charset="0"/>
                <a:cs typeface="Arial" panose="020B0604020202020204" pitchFamily="34" charset="0"/>
              </a:rPr>
              <a:t>is the expenditure incurred to produce a single unit (goods or services) within specifications</a:t>
            </a:r>
          </a:p>
          <a:p>
            <a:endParaRPr lang="en-GB" sz="2000" dirty="0"/>
          </a:p>
          <a:p>
            <a:r>
              <a:rPr lang="en-GB" sz="2000" dirty="0"/>
              <a:t>It is </a:t>
            </a:r>
            <a:r>
              <a:rPr lang="en-GB" sz="2000" b="1" i="1" dirty="0"/>
              <a:t>easy</a:t>
            </a:r>
            <a:r>
              <a:rPr lang="en-GB" sz="2000" dirty="0"/>
              <a:t> for goods where:</a:t>
            </a:r>
          </a:p>
          <a:p>
            <a:pPr lvl="1"/>
            <a:r>
              <a:rPr lang="en-GB" sz="1800" i="1" dirty="0"/>
              <a:t>We</a:t>
            </a:r>
            <a:r>
              <a:rPr lang="en-ZA" sz="1800" i="1" dirty="0"/>
              <a:t> can divide the expenditure by the number of units produced / used during a specific time period</a:t>
            </a:r>
          </a:p>
          <a:p>
            <a:endParaRPr lang="en-ZA" sz="2000" dirty="0"/>
          </a:p>
          <a:p>
            <a:r>
              <a:rPr lang="en-ZA" sz="2000" dirty="0"/>
              <a:t>It is </a:t>
            </a:r>
            <a:r>
              <a:rPr lang="en-ZA" sz="2000" b="1" i="1" dirty="0"/>
              <a:t>not so easy for services </a:t>
            </a:r>
            <a:r>
              <a:rPr lang="en-ZA" sz="2000" dirty="0"/>
              <a:t>where:</a:t>
            </a:r>
          </a:p>
          <a:p>
            <a:pPr lvl="1"/>
            <a:r>
              <a:rPr lang="en-ZA" sz="1800" i="1" dirty="0"/>
              <a:t>It’s difficult to define the right unit to use, and/or identify the right costs to include</a:t>
            </a:r>
          </a:p>
          <a:p>
            <a:pPr lvl="1"/>
            <a:r>
              <a:rPr lang="en-ZA" sz="1800" i="1" dirty="0"/>
              <a:t>The service involves multiple organisations / budget programmes and is across different service locations</a:t>
            </a:r>
          </a:p>
          <a:p>
            <a:endParaRPr lang="en-ZA" dirty="0"/>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16</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394634" cy="2973881"/>
          </a:xfrm>
        </p:spPr>
        <p:txBody>
          <a:bodyPr/>
          <a:lstStyle/>
          <a:p>
            <a:r>
              <a:rPr lang="en-ZA" sz="2400" dirty="0"/>
              <a:t>Unit Cost</a:t>
            </a:r>
          </a:p>
        </p:txBody>
      </p:sp>
    </p:spTree>
    <p:extLst>
      <p:ext uri="{BB962C8B-B14F-4D97-AF65-F5344CB8AC3E}">
        <p14:creationId xmlns:p14="http://schemas.microsoft.com/office/powerpoint/2010/main" val="136691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17</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unit costs </a:t>
            </a:r>
          </a:p>
        </p:txBody>
      </p:sp>
      <p:sp>
        <p:nvSpPr>
          <p:cNvPr id="4" name="Content Placeholder 3">
            <a:extLst>
              <a:ext uri="{FF2B5EF4-FFF2-40B4-BE49-F238E27FC236}">
                <a16:creationId xmlns:a16="http://schemas.microsoft.com/office/drawing/2014/main" id="{7A11527C-3373-43F5-871A-1167A3D64629}"/>
              </a:ext>
            </a:extLst>
          </p:cNvPr>
          <p:cNvSpPr>
            <a:spLocks noGrp="1"/>
          </p:cNvSpPr>
          <p:nvPr>
            <p:ph idx="1"/>
          </p:nvPr>
        </p:nvSpPr>
        <p:spPr/>
        <p:txBody>
          <a:bodyPr/>
          <a:lstStyle/>
          <a:p>
            <a:pPr marL="0" indent="0">
              <a:buNone/>
            </a:pPr>
            <a:r>
              <a:rPr lang="en-GB" sz="2800" b="1" dirty="0"/>
              <a:t>Examples of units</a:t>
            </a:r>
          </a:p>
          <a:p>
            <a:pPr lvl="1">
              <a:spcBef>
                <a:spcPts val="600"/>
              </a:spcBef>
            </a:pPr>
            <a:endParaRPr lang="en-GB" sz="1400" dirty="0">
              <a:latin typeface="Arial" panose="020B0604020202020204" pitchFamily="34" charset="0"/>
              <a:cs typeface="Arial" panose="020B0604020202020204" pitchFamily="34" charset="0"/>
            </a:endParaRPr>
          </a:p>
          <a:p>
            <a:pPr marL="342900" indent="-342900">
              <a:spcBef>
                <a:spcPts val="600"/>
              </a:spcBef>
              <a:buAutoNum type="arabicPeriod"/>
            </a:pPr>
            <a:endParaRPr lang="en-GB" sz="1600" dirty="0">
              <a:latin typeface="Arial" panose="020B0604020202020204" pitchFamily="34" charset="0"/>
              <a:cs typeface="Arial" panose="020B0604020202020204" pitchFamily="34" charset="0"/>
            </a:endParaRPr>
          </a:p>
          <a:p>
            <a:endParaRPr lang="en-GB" dirty="0"/>
          </a:p>
        </p:txBody>
      </p:sp>
      <p:graphicFrame>
        <p:nvGraphicFramePr>
          <p:cNvPr id="7" name="Table 6">
            <a:extLst>
              <a:ext uri="{FF2B5EF4-FFF2-40B4-BE49-F238E27FC236}">
                <a16:creationId xmlns:a16="http://schemas.microsoft.com/office/drawing/2014/main" id="{77472D18-4EA0-44A3-A69B-C5E31B55300A}"/>
              </a:ext>
            </a:extLst>
          </p:cNvPr>
          <p:cNvGraphicFramePr>
            <a:graphicFrameLocks noGrp="1"/>
          </p:cNvGraphicFramePr>
          <p:nvPr>
            <p:extLst>
              <p:ext uri="{D42A27DB-BD31-4B8C-83A1-F6EECF244321}">
                <p14:modId xmlns:p14="http://schemas.microsoft.com/office/powerpoint/2010/main" val="3057580792"/>
              </p:ext>
            </p:extLst>
          </p:nvPr>
        </p:nvGraphicFramePr>
        <p:xfrm>
          <a:off x="1219237" y="1512325"/>
          <a:ext cx="9685794" cy="4278241"/>
        </p:xfrm>
        <a:graphic>
          <a:graphicData uri="http://schemas.openxmlformats.org/drawingml/2006/table">
            <a:tbl>
              <a:tblPr firstRow="1">
                <a:tableStyleId>{B301B821-A1FF-4177-AEE7-76D212191A09}</a:tableStyleId>
              </a:tblPr>
              <a:tblGrid>
                <a:gridCol w="4842897">
                  <a:extLst>
                    <a:ext uri="{9D8B030D-6E8A-4147-A177-3AD203B41FA5}">
                      <a16:colId xmlns:a16="http://schemas.microsoft.com/office/drawing/2014/main" val="1827560286"/>
                    </a:ext>
                  </a:extLst>
                </a:gridCol>
                <a:gridCol w="4842897">
                  <a:extLst>
                    <a:ext uri="{9D8B030D-6E8A-4147-A177-3AD203B41FA5}">
                      <a16:colId xmlns:a16="http://schemas.microsoft.com/office/drawing/2014/main" val="1064959278"/>
                    </a:ext>
                  </a:extLst>
                </a:gridCol>
              </a:tblGrid>
              <a:tr h="481052">
                <a:tc>
                  <a:txBody>
                    <a:bodyPr/>
                    <a:lstStyle/>
                    <a:p>
                      <a:r>
                        <a:rPr lang="en-GB" b="1" dirty="0">
                          <a:latin typeface="Arial" panose="020B0604020202020204" pitchFamily="34" charset="0"/>
                          <a:cs typeface="Arial" panose="020B0604020202020204" pitchFamily="34" charset="0"/>
                        </a:rPr>
                        <a:t>Spending reviews</a:t>
                      </a:r>
                    </a:p>
                  </a:txBody>
                  <a:tcPr/>
                </a:tc>
                <a:tc>
                  <a:txBody>
                    <a:bodyPr/>
                    <a:lstStyle/>
                    <a:p>
                      <a:r>
                        <a:rPr lang="en-GB" dirty="0">
                          <a:latin typeface="Arial" panose="020B0604020202020204" pitchFamily="34" charset="0"/>
                          <a:cs typeface="Arial" panose="020B0604020202020204" pitchFamily="34" charset="0"/>
                        </a:rPr>
                        <a:t>Applied  Unit </a:t>
                      </a:r>
                      <a:endParaRPr lang="en-GB"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3904902"/>
                  </a:ext>
                </a:extLst>
              </a:tr>
              <a:tr h="729982">
                <a:tc>
                  <a:txBody>
                    <a:bodyPr/>
                    <a:lstStyle/>
                    <a:p>
                      <a:r>
                        <a:rPr lang="en-GB" sz="1600" dirty="0">
                          <a:latin typeface="Arial" panose="020B0604020202020204" pitchFamily="34" charset="0"/>
                          <a:cs typeface="Arial" panose="020B0604020202020204" pitchFamily="34" charset="0"/>
                        </a:rPr>
                        <a:t>Provincial and National Rental Accommodation </a:t>
                      </a:r>
                    </a:p>
                  </a:txBody>
                  <a:tcPr/>
                </a:tc>
                <a:tc>
                  <a:txBody>
                    <a:bodyPr/>
                    <a:lstStyle/>
                    <a:p>
                      <a:r>
                        <a:rPr lang="en-GB" sz="1600" dirty="0">
                          <a:latin typeface="Arial" panose="020B0604020202020204" pitchFamily="34" charset="0"/>
                          <a:cs typeface="Arial" panose="020B0604020202020204" pitchFamily="34" charset="0"/>
                        </a:rPr>
                        <a:t>Square meter</a:t>
                      </a:r>
                    </a:p>
                  </a:txBody>
                  <a:tcPr/>
                </a:tc>
                <a:extLst>
                  <a:ext uri="{0D108BD9-81ED-4DB2-BD59-A6C34878D82A}">
                    <a16:rowId xmlns:a16="http://schemas.microsoft.com/office/drawing/2014/main" val="2919838725"/>
                  </a:ext>
                </a:extLst>
              </a:tr>
              <a:tr h="467445">
                <a:tc>
                  <a:txBody>
                    <a:bodyPr/>
                    <a:lstStyle/>
                    <a:p>
                      <a:r>
                        <a:rPr lang="en-GB" sz="1600" dirty="0">
                          <a:latin typeface="Arial" panose="020B0604020202020204" pitchFamily="34" charset="0"/>
                          <a:cs typeface="Arial" panose="020B0604020202020204" pitchFamily="34" charset="0"/>
                        </a:rPr>
                        <a:t>Health Catering</a:t>
                      </a:r>
                    </a:p>
                  </a:txBody>
                  <a:tcPr/>
                </a:tc>
                <a:tc>
                  <a:txBody>
                    <a:bodyPr/>
                    <a:lstStyle/>
                    <a:p>
                      <a:r>
                        <a:rPr lang="en-GB" sz="1600" dirty="0">
                          <a:latin typeface="Arial" panose="020B0604020202020204" pitchFamily="34" charset="0"/>
                          <a:cs typeface="Arial" panose="020B0604020202020204" pitchFamily="34" charset="0"/>
                        </a:rPr>
                        <a:t>Patient days equivalent</a:t>
                      </a:r>
                    </a:p>
                  </a:txBody>
                  <a:tcPr/>
                </a:tc>
                <a:extLst>
                  <a:ext uri="{0D108BD9-81ED-4DB2-BD59-A6C34878D82A}">
                    <a16:rowId xmlns:a16="http://schemas.microsoft.com/office/drawing/2014/main" val="3435478972"/>
                  </a:ext>
                </a:extLst>
              </a:tr>
              <a:tr h="467445">
                <a:tc>
                  <a:txBody>
                    <a:bodyPr/>
                    <a:lstStyle/>
                    <a:p>
                      <a:r>
                        <a:rPr lang="en-GB" sz="1600" dirty="0">
                          <a:latin typeface="Arial" panose="020B0604020202020204" pitchFamily="34" charset="0"/>
                          <a:cs typeface="Arial" panose="020B0604020202020204" pitchFamily="34" charset="0"/>
                        </a:rPr>
                        <a:t>Health Security Services</a:t>
                      </a:r>
                    </a:p>
                  </a:txBody>
                  <a:tcPr/>
                </a:tc>
                <a:tc>
                  <a:txBody>
                    <a:bodyPr/>
                    <a:lstStyle/>
                    <a:p>
                      <a:r>
                        <a:rPr lang="en-GB" sz="1600" dirty="0">
                          <a:latin typeface="Arial" panose="020B0604020202020204" pitchFamily="34" charset="0"/>
                          <a:cs typeface="Arial" panose="020B0604020202020204" pitchFamily="34" charset="0"/>
                        </a:rPr>
                        <a:t>Number of hospital beds</a:t>
                      </a:r>
                    </a:p>
                  </a:txBody>
                  <a:tcPr/>
                </a:tc>
                <a:extLst>
                  <a:ext uri="{0D108BD9-81ED-4DB2-BD59-A6C34878D82A}">
                    <a16:rowId xmlns:a16="http://schemas.microsoft.com/office/drawing/2014/main" val="1017796229"/>
                  </a:ext>
                </a:extLst>
              </a:tr>
              <a:tr h="729982">
                <a:tc>
                  <a:txBody>
                    <a:bodyPr/>
                    <a:lstStyle/>
                    <a:p>
                      <a:r>
                        <a:rPr lang="en-GB" sz="1600" dirty="0">
                          <a:latin typeface="Arial" panose="020B0604020202020204" pitchFamily="34" charset="0"/>
                          <a:cs typeface="Arial" panose="020B0604020202020204" pitchFamily="34" charset="0"/>
                        </a:rPr>
                        <a:t>Expenditure on human movement at ports of entries (borders)</a:t>
                      </a:r>
                    </a:p>
                  </a:txBody>
                  <a:tcPr/>
                </a:tc>
                <a:tc>
                  <a:txBody>
                    <a:bodyPr/>
                    <a:lstStyle/>
                    <a:p>
                      <a:r>
                        <a:rPr lang="en-GB" sz="1600" dirty="0">
                          <a:latin typeface="Arial" panose="020B0604020202020204" pitchFamily="34" charset="0"/>
                          <a:cs typeface="Arial" panose="020B0604020202020204" pitchFamily="34" charset="0"/>
                        </a:rPr>
                        <a:t>Total number of arrivals and departures</a:t>
                      </a:r>
                    </a:p>
                  </a:txBody>
                  <a:tcPr/>
                </a:tc>
                <a:extLst>
                  <a:ext uri="{0D108BD9-81ED-4DB2-BD59-A6C34878D82A}">
                    <a16:rowId xmlns:a16="http://schemas.microsoft.com/office/drawing/2014/main" val="369429440"/>
                  </a:ext>
                </a:extLst>
              </a:tr>
              <a:tr h="467445">
                <a:tc>
                  <a:txBody>
                    <a:bodyPr/>
                    <a:lstStyle/>
                    <a:p>
                      <a:pPr marL="0" marR="0" lvl="0" indent="0" algn="l" defTabSz="457158"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Fleet management</a:t>
                      </a:r>
                    </a:p>
                  </a:txBody>
                  <a:tcPr/>
                </a:tc>
                <a:tc>
                  <a:txBody>
                    <a:bodyPr/>
                    <a:lstStyle/>
                    <a:p>
                      <a:r>
                        <a:rPr lang="en-GB" sz="1600" dirty="0">
                          <a:latin typeface="Arial" panose="020B0604020202020204" pitchFamily="34" charset="0"/>
                          <a:cs typeface="Arial" panose="020B0604020202020204" pitchFamily="34" charset="0"/>
                        </a:rPr>
                        <a:t>Number of km’s travelled</a:t>
                      </a:r>
                    </a:p>
                  </a:txBody>
                  <a:tcPr/>
                </a:tc>
                <a:extLst>
                  <a:ext uri="{0D108BD9-81ED-4DB2-BD59-A6C34878D82A}">
                    <a16:rowId xmlns:a16="http://schemas.microsoft.com/office/drawing/2014/main" val="3536530491"/>
                  </a:ext>
                </a:extLst>
              </a:tr>
              <a:tr h="467445">
                <a:tc>
                  <a:txBody>
                    <a:bodyPr/>
                    <a:lstStyle/>
                    <a:p>
                      <a:r>
                        <a:rPr lang="en-GB" sz="1600" dirty="0">
                          <a:latin typeface="Arial" panose="020B0604020202020204" pitchFamily="34" charset="0"/>
                          <a:cs typeface="Arial" panose="020B0604020202020204" pitchFamily="34" charset="0"/>
                        </a:rPr>
                        <a:t>Expenditure on foreign missions</a:t>
                      </a:r>
                    </a:p>
                  </a:txBody>
                  <a:tcPr/>
                </a:tc>
                <a:tc>
                  <a:txBody>
                    <a:bodyPr/>
                    <a:lstStyle/>
                    <a:p>
                      <a:r>
                        <a:rPr lang="en-GB" sz="1600" dirty="0">
                          <a:latin typeface="Arial" panose="020B0604020202020204" pitchFamily="34" charset="0"/>
                          <a:cs typeface="Arial" panose="020B0604020202020204" pitchFamily="34" charset="0"/>
                        </a:rPr>
                        <a:t>Number of staff per mission</a:t>
                      </a:r>
                    </a:p>
                  </a:txBody>
                  <a:tcPr/>
                </a:tc>
                <a:extLst>
                  <a:ext uri="{0D108BD9-81ED-4DB2-BD59-A6C34878D82A}">
                    <a16:rowId xmlns:a16="http://schemas.microsoft.com/office/drawing/2014/main" val="589887115"/>
                  </a:ext>
                </a:extLst>
              </a:tr>
              <a:tr h="467445">
                <a:tc>
                  <a:txBody>
                    <a:bodyPr/>
                    <a:lstStyle/>
                    <a:p>
                      <a:r>
                        <a:rPr lang="en-GB" sz="1600" dirty="0">
                          <a:latin typeface="Arial" panose="020B0604020202020204" pitchFamily="34" charset="0"/>
                          <a:cs typeface="Arial" panose="020B0604020202020204" pitchFamily="34" charset="0"/>
                        </a:rPr>
                        <a:t>In service training for teachers</a:t>
                      </a:r>
                    </a:p>
                  </a:txBody>
                  <a:tcPr/>
                </a:tc>
                <a:tc>
                  <a:txBody>
                    <a:bodyPr/>
                    <a:lstStyle/>
                    <a:p>
                      <a:r>
                        <a:rPr lang="en-GB" sz="1600" dirty="0">
                          <a:latin typeface="Arial" panose="020B0604020202020204" pitchFamily="34" charset="0"/>
                          <a:cs typeface="Arial" panose="020B0604020202020204" pitchFamily="34" charset="0"/>
                        </a:rPr>
                        <a:t>Number of teachers trained</a:t>
                      </a:r>
                    </a:p>
                  </a:txBody>
                  <a:tcPr/>
                </a:tc>
                <a:extLst>
                  <a:ext uri="{0D108BD9-81ED-4DB2-BD59-A6C34878D82A}">
                    <a16:rowId xmlns:a16="http://schemas.microsoft.com/office/drawing/2014/main" val="2761618456"/>
                  </a:ext>
                </a:extLst>
              </a:tr>
            </a:tbl>
          </a:graphicData>
        </a:graphic>
      </p:graphicFrame>
    </p:spTree>
    <p:extLst>
      <p:ext uri="{BB962C8B-B14F-4D97-AF65-F5344CB8AC3E}">
        <p14:creationId xmlns:p14="http://schemas.microsoft.com/office/powerpoint/2010/main" val="310519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C9826D-7E87-40A5-B5C2-39AF2403C67B}"/>
              </a:ext>
            </a:extLst>
          </p:cNvPr>
          <p:cNvSpPr/>
          <p:nvPr/>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150831"/>
            <a:ext cx="9274522" cy="5448276"/>
          </a:xfrm>
        </p:spPr>
        <p:txBody>
          <a:bodyPr/>
          <a:lstStyle/>
          <a:p>
            <a:pPr marL="0" indent="0">
              <a:buNone/>
            </a:pPr>
            <a:r>
              <a:rPr lang="en-ZA" sz="1800" b="1" dirty="0">
                <a:solidFill>
                  <a:srgbClr val="0B6C36"/>
                </a:solidFill>
              </a:rPr>
              <a:t>Instructions</a:t>
            </a:r>
          </a:p>
          <a:p>
            <a:r>
              <a:rPr lang="en-GB" sz="1800" dirty="0">
                <a:solidFill>
                  <a:srgbClr val="FF0000"/>
                </a:solidFill>
              </a:rPr>
              <a:t>Pause the video for a few minutes, whilst you consider you </a:t>
            </a:r>
            <a:r>
              <a:rPr lang="en-ZA" sz="1800" dirty="0">
                <a:solidFill>
                  <a:srgbClr val="FF0000"/>
                </a:solidFill>
              </a:rPr>
              <a:t>the following situation and question</a:t>
            </a:r>
          </a:p>
          <a:p>
            <a:pPr marL="0" indent="0">
              <a:buNone/>
            </a:pPr>
            <a:r>
              <a:rPr lang="en-ZA" sz="1800" b="1" dirty="0">
                <a:solidFill>
                  <a:srgbClr val="0B6C36"/>
                </a:solidFill>
              </a:rPr>
              <a:t>Situation</a:t>
            </a: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r>
              <a:rPr lang="en-GB" b="1" dirty="0">
                <a:solidFill>
                  <a:srgbClr val="0B6C36"/>
                </a:solidFill>
              </a:rPr>
              <a:t>Question </a:t>
            </a:r>
          </a:p>
          <a:p>
            <a:r>
              <a:rPr lang="en-GB" sz="1800" dirty="0"/>
              <a:t>Which school is the most efficient in scholar transport</a:t>
            </a:r>
          </a:p>
          <a:p>
            <a:r>
              <a:rPr lang="en-GB" sz="1600" dirty="0"/>
              <a:t>NB: Which definition of a unit should you apply</a:t>
            </a:r>
          </a:p>
          <a:p>
            <a:endParaRPr lang="en-GB" sz="1800" dirty="0"/>
          </a:p>
          <a:p>
            <a:pPr marL="0" indent="0">
              <a:buNone/>
            </a:pPr>
            <a:endParaRPr lang="en-ZA" sz="1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Using unit costs – Example 1</a:t>
            </a:r>
          </a:p>
        </p:txBody>
      </p:sp>
      <p:graphicFrame>
        <p:nvGraphicFramePr>
          <p:cNvPr id="5" name="Table 4">
            <a:extLst>
              <a:ext uri="{FF2B5EF4-FFF2-40B4-BE49-F238E27FC236}">
                <a16:creationId xmlns:a16="http://schemas.microsoft.com/office/drawing/2014/main" id="{1118FF0A-F9C4-42B0-937A-F14FAF1B4DE6}"/>
              </a:ext>
            </a:extLst>
          </p:cNvPr>
          <p:cNvGraphicFramePr>
            <a:graphicFrameLocks noGrp="1"/>
          </p:cNvGraphicFramePr>
          <p:nvPr>
            <p:extLst>
              <p:ext uri="{D42A27DB-BD31-4B8C-83A1-F6EECF244321}">
                <p14:modId xmlns:p14="http://schemas.microsoft.com/office/powerpoint/2010/main" val="3143581415"/>
              </p:ext>
            </p:extLst>
          </p:nvPr>
        </p:nvGraphicFramePr>
        <p:xfrm>
          <a:off x="2953477" y="1504557"/>
          <a:ext cx="7820909" cy="3779533"/>
        </p:xfrm>
        <a:graphic>
          <a:graphicData uri="http://schemas.openxmlformats.org/drawingml/2006/table">
            <a:tbl>
              <a:tblPr>
                <a:tableStyleId>{793D81CF-94F2-401A-BA57-92F5A7B2D0C5}</a:tableStyleId>
              </a:tblPr>
              <a:tblGrid>
                <a:gridCol w="2340952">
                  <a:extLst>
                    <a:ext uri="{9D8B030D-6E8A-4147-A177-3AD203B41FA5}">
                      <a16:colId xmlns:a16="http://schemas.microsoft.com/office/drawing/2014/main" val="371216005"/>
                    </a:ext>
                  </a:extLst>
                </a:gridCol>
                <a:gridCol w="2343753">
                  <a:extLst>
                    <a:ext uri="{9D8B030D-6E8A-4147-A177-3AD203B41FA5}">
                      <a16:colId xmlns:a16="http://schemas.microsoft.com/office/drawing/2014/main" val="3884293293"/>
                    </a:ext>
                  </a:extLst>
                </a:gridCol>
                <a:gridCol w="784051">
                  <a:extLst>
                    <a:ext uri="{9D8B030D-6E8A-4147-A177-3AD203B41FA5}">
                      <a16:colId xmlns:a16="http://schemas.microsoft.com/office/drawing/2014/main" val="2077796401"/>
                    </a:ext>
                  </a:extLst>
                </a:gridCol>
                <a:gridCol w="784051">
                  <a:extLst>
                    <a:ext uri="{9D8B030D-6E8A-4147-A177-3AD203B41FA5}">
                      <a16:colId xmlns:a16="http://schemas.microsoft.com/office/drawing/2014/main" val="1571418340"/>
                    </a:ext>
                  </a:extLst>
                </a:gridCol>
                <a:gridCol w="784051">
                  <a:extLst>
                    <a:ext uri="{9D8B030D-6E8A-4147-A177-3AD203B41FA5}">
                      <a16:colId xmlns:a16="http://schemas.microsoft.com/office/drawing/2014/main" val="696059411"/>
                    </a:ext>
                  </a:extLst>
                </a:gridCol>
                <a:gridCol w="784051">
                  <a:extLst>
                    <a:ext uri="{9D8B030D-6E8A-4147-A177-3AD203B41FA5}">
                      <a16:colId xmlns:a16="http://schemas.microsoft.com/office/drawing/2014/main" val="1285270126"/>
                    </a:ext>
                  </a:extLst>
                </a:gridCol>
              </a:tblGrid>
              <a:tr h="222478">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A</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B</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C</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extLst>
                  <a:ext uri="{0D108BD9-81ED-4DB2-BD59-A6C34878D82A}">
                    <a16:rowId xmlns:a16="http://schemas.microsoft.com/office/drawing/2014/main" val="3394594555"/>
                  </a:ext>
                </a:extLst>
              </a:tr>
              <a:tr h="435728">
                <a:tc rowSpan="4">
                  <a:txBody>
                    <a:bodyPr/>
                    <a:lstStyle/>
                    <a:p>
                      <a:pPr algn="ctr" rtl="0" fontAlgn="ctr"/>
                      <a:r>
                        <a:rPr lang="en-GB" sz="1400" u="none" strike="noStrike" dirty="0">
                          <a:effectLst/>
                          <a:latin typeface="Arial" panose="020B0604020202020204" pitchFamily="34" charset="0"/>
                          <a:cs typeface="Arial" panose="020B0604020202020204" pitchFamily="34" charset="0"/>
                        </a:rPr>
                        <a:t>Performance and expenditure information</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l" rtl="0" fontAlgn="ctr"/>
                      <a:r>
                        <a:rPr lang="en-GB" sz="1400" u="none" strike="noStrike" dirty="0">
                          <a:effectLst/>
                          <a:latin typeface="Arial" panose="020B0604020202020204" pitchFamily="34" charset="0"/>
                          <a:cs typeface="Arial" panose="020B0604020202020204" pitchFamily="34" charset="0"/>
                        </a:rPr>
                        <a:t>Number of students transported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40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40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42932165"/>
                  </a:ext>
                </a:extLst>
              </a:tr>
              <a:tr h="415246">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Length of return trip</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524606064"/>
                  </a:ext>
                </a:extLst>
              </a:tr>
              <a:tr h="516751">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Number of trips undertaken per week</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3736273414"/>
                  </a:ext>
                </a:extLst>
              </a:tr>
              <a:tr h="222478">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week</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5000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10000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7500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6250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2346584745"/>
                  </a:ext>
                </a:extLst>
              </a:tr>
              <a:tr h="222478">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294990682"/>
                  </a:ext>
                </a:extLst>
              </a:tr>
              <a:tr h="435728">
                <a:tc rowSpan="4">
                  <a:txBody>
                    <a:bodyPr/>
                    <a:lstStyle/>
                    <a:p>
                      <a:pPr algn="ctr" rtl="0" fontAlgn="ctr"/>
                      <a:r>
                        <a:rPr lang="en-GB" sz="1400" u="none" strike="noStrike" dirty="0">
                          <a:effectLst/>
                          <a:latin typeface="Arial" panose="020B0604020202020204" pitchFamily="34" charset="0"/>
                          <a:cs typeface="Arial" panose="020B0604020202020204" pitchFamily="34" charset="0"/>
                        </a:rPr>
                        <a:t>Unit costs</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number of students transported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250.00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250.00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187.50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312.50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3354813703"/>
                  </a:ext>
                </a:extLst>
              </a:tr>
              <a:tr h="435728">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trip</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500.00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1,000.00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750.00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625.00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4117306238"/>
                  </a:ext>
                </a:extLst>
              </a:tr>
              <a:tr h="435728">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a:t>
                      </a:r>
                      <a:r>
                        <a:rPr lang="en-GB" sz="1400" u="none" strike="noStrike" dirty="0" err="1">
                          <a:effectLst/>
                          <a:latin typeface="Arial" panose="020B0604020202020204" pitchFamily="34" charset="0"/>
                          <a:cs typeface="Arial" panose="020B0604020202020204" pitchFamily="34" charset="0"/>
                        </a:rPr>
                        <a:t>kilometer</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25.00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50.00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50.00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25.00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535258239"/>
                  </a:ext>
                </a:extLst>
              </a:tr>
              <a:tr h="435728">
                <a:tc vMerge="1">
                  <a:txBody>
                    <a:bodyPr/>
                    <a:lstStyle/>
                    <a:p>
                      <a:endParaRPr lang="en-GB"/>
                    </a:p>
                  </a:txBody>
                  <a:tcPr/>
                </a:tc>
                <a:tc>
                  <a:txBody>
                    <a:bodyPr/>
                    <a:lstStyle/>
                    <a:p>
                      <a:pPr algn="l" rtl="0" fontAlgn="ctr"/>
                      <a:r>
                        <a:rPr lang="en-GB" sz="1400" u="none" strike="noStrike">
                          <a:effectLst/>
                          <a:latin typeface="Arial" panose="020B0604020202020204" pitchFamily="34" charset="0"/>
                          <a:cs typeface="Arial" panose="020B0604020202020204" pitchFamily="34" charset="0"/>
                        </a:rPr>
                        <a:t>Expenditure per passenger kilometer</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1.25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1.25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1.25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1.25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2446704225"/>
                  </a:ext>
                </a:extLst>
              </a:tr>
            </a:tbl>
          </a:graphicData>
        </a:graphic>
      </p:graphicFrame>
    </p:spTree>
    <p:extLst>
      <p:ext uri="{BB962C8B-B14F-4D97-AF65-F5344CB8AC3E}">
        <p14:creationId xmlns:p14="http://schemas.microsoft.com/office/powerpoint/2010/main" val="115968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C9826D-7E87-40A5-B5C2-39AF2403C67B}"/>
              </a:ext>
            </a:extLst>
          </p:cNvPr>
          <p:cNvSpPr/>
          <p:nvPr/>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150831"/>
            <a:ext cx="9274522" cy="5448276"/>
          </a:xfrm>
        </p:spPr>
        <p:txBody>
          <a:bodyPr/>
          <a:lstStyle/>
          <a:p>
            <a:pPr marL="0" indent="0">
              <a:buNone/>
            </a:pPr>
            <a:r>
              <a:rPr lang="en-ZA" sz="1600" b="1" dirty="0">
                <a:solidFill>
                  <a:srgbClr val="0B6C36"/>
                </a:solidFill>
              </a:rPr>
              <a:t>Instructions</a:t>
            </a:r>
          </a:p>
          <a:p>
            <a:r>
              <a:rPr lang="en-GB" sz="1600" dirty="0">
                <a:solidFill>
                  <a:srgbClr val="FF0000"/>
                </a:solidFill>
              </a:rPr>
              <a:t>Pause the video for a few minutes, whilst you consider you </a:t>
            </a:r>
            <a:r>
              <a:rPr lang="en-ZA" sz="1600" dirty="0">
                <a:solidFill>
                  <a:srgbClr val="FF0000"/>
                </a:solidFill>
              </a:rPr>
              <a:t>the following situation and question</a:t>
            </a:r>
          </a:p>
          <a:p>
            <a:endParaRPr lang="en-ZA" sz="1600" dirty="0">
              <a:solidFill>
                <a:srgbClr val="FF0000"/>
              </a:solidFill>
            </a:endParaRPr>
          </a:p>
          <a:p>
            <a:pPr marL="0" indent="0">
              <a:buNone/>
            </a:pPr>
            <a:r>
              <a:rPr lang="en-ZA" sz="1600" b="1" dirty="0">
                <a:solidFill>
                  <a:srgbClr val="0B6C36"/>
                </a:solidFill>
              </a:rPr>
              <a:t>Situation</a:t>
            </a: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r>
              <a:rPr lang="en-GB" b="1" dirty="0">
                <a:solidFill>
                  <a:srgbClr val="0B6C36"/>
                </a:solidFill>
              </a:rPr>
              <a:t>Answer </a:t>
            </a:r>
          </a:p>
          <a:p>
            <a:r>
              <a:rPr lang="en-GB" sz="1400" dirty="0">
                <a:solidFill>
                  <a:srgbClr val="FF0000"/>
                </a:solidFill>
              </a:rPr>
              <a:t>There are equally efficient</a:t>
            </a:r>
          </a:p>
          <a:p>
            <a:r>
              <a:rPr lang="en-GB" sz="1400" dirty="0">
                <a:solidFill>
                  <a:srgbClr val="FF0000"/>
                </a:solidFill>
              </a:rPr>
              <a:t>To normalise variations in distance and number of students, the unit to use is </a:t>
            </a:r>
            <a:r>
              <a:rPr lang="en-GB" sz="1400" i="1" dirty="0">
                <a:solidFill>
                  <a:srgbClr val="FF0000"/>
                </a:solidFill>
              </a:rPr>
              <a:t>passenger </a:t>
            </a:r>
            <a:r>
              <a:rPr lang="en-GB" sz="1400" i="1" dirty="0" err="1">
                <a:solidFill>
                  <a:srgbClr val="FF0000"/>
                </a:solidFill>
              </a:rPr>
              <a:t>kilometer</a:t>
            </a:r>
            <a:endParaRPr lang="en-GB" sz="1400" i="1" dirty="0">
              <a:solidFill>
                <a:srgbClr val="FF0000"/>
              </a:solidFill>
            </a:endParaRPr>
          </a:p>
          <a:p>
            <a:r>
              <a:rPr lang="en-GB" sz="1400" dirty="0">
                <a:solidFill>
                  <a:srgbClr val="FF0000"/>
                </a:solidFill>
              </a:rPr>
              <a:t>We pay a provider to make a certain of number of seats available to transport children a certain distance – hence the supply side unit of </a:t>
            </a:r>
            <a:r>
              <a:rPr lang="en-GB" sz="1400" i="1" dirty="0">
                <a:solidFill>
                  <a:srgbClr val="FF0000"/>
                </a:solidFill>
              </a:rPr>
              <a:t>seat </a:t>
            </a:r>
            <a:r>
              <a:rPr lang="en-GB" sz="1400" i="1" dirty="0" err="1">
                <a:solidFill>
                  <a:srgbClr val="FF0000"/>
                </a:solidFill>
              </a:rPr>
              <a:t>kilometer</a:t>
            </a:r>
            <a:endParaRPr lang="en-GB" sz="1400" i="1" dirty="0">
              <a:solidFill>
                <a:srgbClr val="FF0000"/>
              </a:solidFill>
            </a:endParaRPr>
          </a:p>
          <a:p>
            <a:endParaRPr lang="en-GB" sz="1600" dirty="0"/>
          </a:p>
          <a:p>
            <a:endParaRPr lang="en-GB" sz="1800" dirty="0"/>
          </a:p>
          <a:p>
            <a:pPr marL="0" indent="0">
              <a:buNone/>
            </a:pPr>
            <a:endParaRPr lang="en-ZA" sz="1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19</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Using unit costs – Example 1 - Answer</a:t>
            </a:r>
          </a:p>
        </p:txBody>
      </p:sp>
      <p:graphicFrame>
        <p:nvGraphicFramePr>
          <p:cNvPr id="5" name="Table 4">
            <a:extLst>
              <a:ext uri="{FF2B5EF4-FFF2-40B4-BE49-F238E27FC236}">
                <a16:creationId xmlns:a16="http://schemas.microsoft.com/office/drawing/2014/main" id="{1118FF0A-F9C4-42B0-937A-F14FAF1B4DE6}"/>
              </a:ext>
            </a:extLst>
          </p:cNvPr>
          <p:cNvGraphicFramePr>
            <a:graphicFrameLocks noGrp="1"/>
          </p:cNvGraphicFramePr>
          <p:nvPr>
            <p:extLst>
              <p:ext uri="{D42A27DB-BD31-4B8C-83A1-F6EECF244321}">
                <p14:modId xmlns:p14="http://schemas.microsoft.com/office/powerpoint/2010/main" val="1634049783"/>
              </p:ext>
            </p:extLst>
          </p:nvPr>
        </p:nvGraphicFramePr>
        <p:xfrm>
          <a:off x="2953477" y="1381725"/>
          <a:ext cx="7820909" cy="3817850"/>
        </p:xfrm>
        <a:graphic>
          <a:graphicData uri="http://schemas.openxmlformats.org/drawingml/2006/table">
            <a:tbl>
              <a:tblPr>
                <a:tableStyleId>{793D81CF-94F2-401A-BA57-92F5A7B2D0C5}</a:tableStyleId>
              </a:tblPr>
              <a:tblGrid>
                <a:gridCol w="2340952">
                  <a:extLst>
                    <a:ext uri="{9D8B030D-6E8A-4147-A177-3AD203B41FA5}">
                      <a16:colId xmlns:a16="http://schemas.microsoft.com/office/drawing/2014/main" val="371216005"/>
                    </a:ext>
                  </a:extLst>
                </a:gridCol>
                <a:gridCol w="2343753">
                  <a:extLst>
                    <a:ext uri="{9D8B030D-6E8A-4147-A177-3AD203B41FA5}">
                      <a16:colId xmlns:a16="http://schemas.microsoft.com/office/drawing/2014/main" val="3884293293"/>
                    </a:ext>
                  </a:extLst>
                </a:gridCol>
                <a:gridCol w="784051">
                  <a:extLst>
                    <a:ext uri="{9D8B030D-6E8A-4147-A177-3AD203B41FA5}">
                      <a16:colId xmlns:a16="http://schemas.microsoft.com/office/drawing/2014/main" val="2077796401"/>
                    </a:ext>
                  </a:extLst>
                </a:gridCol>
                <a:gridCol w="784051">
                  <a:extLst>
                    <a:ext uri="{9D8B030D-6E8A-4147-A177-3AD203B41FA5}">
                      <a16:colId xmlns:a16="http://schemas.microsoft.com/office/drawing/2014/main" val="1571418340"/>
                    </a:ext>
                  </a:extLst>
                </a:gridCol>
                <a:gridCol w="784051">
                  <a:extLst>
                    <a:ext uri="{9D8B030D-6E8A-4147-A177-3AD203B41FA5}">
                      <a16:colId xmlns:a16="http://schemas.microsoft.com/office/drawing/2014/main" val="696059411"/>
                    </a:ext>
                  </a:extLst>
                </a:gridCol>
                <a:gridCol w="784051">
                  <a:extLst>
                    <a:ext uri="{9D8B030D-6E8A-4147-A177-3AD203B41FA5}">
                      <a16:colId xmlns:a16="http://schemas.microsoft.com/office/drawing/2014/main" val="1285270126"/>
                    </a:ext>
                  </a:extLst>
                </a:gridCol>
              </a:tblGrid>
              <a:tr h="222478">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A</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B</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C</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School 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extLst>
                  <a:ext uri="{0D108BD9-81ED-4DB2-BD59-A6C34878D82A}">
                    <a16:rowId xmlns:a16="http://schemas.microsoft.com/office/drawing/2014/main" val="3394594555"/>
                  </a:ext>
                </a:extLst>
              </a:tr>
              <a:tr h="435728">
                <a:tc rowSpan="4">
                  <a:txBody>
                    <a:bodyPr/>
                    <a:lstStyle/>
                    <a:p>
                      <a:pPr algn="ctr" rtl="0" fontAlgn="ctr"/>
                      <a:r>
                        <a:rPr lang="en-GB" sz="1400" u="none" strike="noStrike" dirty="0">
                          <a:effectLst/>
                          <a:latin typeface="Arial" panose="020B0604020202020204" pitchFamily="34" charset="0"/>
                          <a:cs typeface="Arial" panose="020B0604020202020204" pitchFamily="34" charset="0"/>
                        </a:rPr>
                        <a:t>Performance and expenditure information</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l" rtl="0" fontAlgn="ctr"/>
                      <a:r>
                        <a:rPr lang="en-GB" sz="1400" u="none" strike="noStrike" dirty="0">
                          <a:effectLst/>
                          <a:latin typeface="Arial" panose="020B0604020202020204" pitchFamily="34" charset="0"/>
                          <a:cs typeface="Arial" panose="020B0604020202020204" pitchFamily="34" charset="0"/>
                        </a:rPr>
                        <a:t>Number of students transported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40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40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42932165"/>
                  </a:ext>
                </a:extLst>
              </a:tr>
              <a:tr h="415246">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Length of return trip</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25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524606064"/>
                  </a:ext>
                </a:extLst>
              </a:tr>
              <a:tr h="516751">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Number of trips undertaken per week</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3736273414"/>
                  </a:ext>
                </a:extLst>
              </a:tr>
              <a:tr h="222478">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week</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5000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10000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7500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6250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2346584745"/>
                  </a:ext>
                </a:extLst>
              </a:tr>
              <a:tr h="222478">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l"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b"/>
                </a:tc>
                <a:tc>
                  <a:txBody>
                    <a:bodyPr/>
                    <a:lstStyle/>
                    <a:p>
                      <a:pPr algn="ctr"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294990682"/>
                  </a:ext>
                </a:extLst>
              </a:tr>
              <a:tr h="435728">
                <a:tc rowSpan="4">
                  <a:txBody>
                    <a:bodyPr/>
                    <a:lstStyle/>
                    <a:p>
                      <a:pPr algn="ctr" rtl="0" fontAlgn="ctr"/>
                      <a:r>
                        <a:rPr lang="en-GB" sz="1400" u="none" strike="noStrike" dirty="0">
                          <a:effectLst/>
                          <a:latin typeface="Arial" panose="020B0604020202020204" pitchFamily="34" charset="0"/>
                          <a:cs typeface="Arial" panose="020B0604020202020204" pitchFamily="34" charset="0"/>
                        </a:rPr>
                        <a:t>Unit costs</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number of students transported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250.00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250.00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187.50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312.50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3354813703"/>
                  </a:ext>
                </a:extLst>
              </a:tr>
              <a:tr h="435728">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trip</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500.00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1,000.00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750.00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625.00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4117306238"/>
                  </a:ext>
                </a:extLst>
              </a:tr>
              <a:tr h="435728">
                <a:tc vMerge="1">
                  <a:txBody>
                    <a:bodyPr/>
                    <a:lstStyle/>
                    <a:p>
                      <a:endParaRPr lang="en-GB"/>
                    </a:p>
                  </a:txBody>
                  <a:tcPr/>
                </a:tc>
                <a:tc>
                  <a:txBody>
                    <a:bodyPr/>
                    <a:lstStyle/>
                    <a:p>
                      <a:pPr algn="l" rtl="0" fontAlgn="ctr"/>
                      <a:r>
                        <a:rPr lang="en-GB" sz="1400" u="none" strike="noStrike" dirty="0">
                          <a:effectLst/>
                          <a:latin typeface="Arial" panose="020B0604020202020204" pitchFamily="34" charset="0"/>
                          <a:cs typeface="Arial" panose="020B0604020202020204" pitchFamily="34" charset="0"/>
                        </a:rPr>
                        <a:t>Expenditure per </a:t>
                      </a:r>
                      <a:r>
                        <a:rPr lang="en-GB" sz="1400" u="none" strike="noStrike" dirty="0" err="1">
                          <a:effectLst/>
                          <a:latin typeface="Arial" panose="020B0604020202020204" pitchFamily="34" charset="0"/>
                          <a:cs typeface="Arial" panose="020B0604020202020204" pitchFamily="34" charset="0"/>
                        </a:rPr>
                        <a:t>kilometer</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25.00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50.00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50.00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25.00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535258239"/>
                  </a:ext>
                </a:extLst>
              </a:tr>
              <a:tr h="474269">
                <a:tc vMerge="1">
                  <a:txBody>
                    <a:bodyPr/>
                    <a:lstStyle/>
                    <a:p>
                      <a:endParaRPr lang="en-GB"/>
                    </a:p>
                  </a:txBody>
                  <a:tcPr/>
                </a:tc>
                <a:tc>
                  <a:txBody>
                    <a:bodyPr/>
                    <a:lstStyle/>
                    <a:p>
                      <a:pPr algn="l" rtl="0" fontAlgn="ctr"/>
                      <a:r>
                        <a:rPr lang="en-GB" sz="1400" u="none" strike="noStrike">
                          <a:effectLst/>
                          <a:latin typeface="Arial" panose="020B0604020202020204" pitchFamily="34" charset="0"/>
                          <a:cs typeface="Arial" panose="020B0604020202020204" pitchFamily="34" charset="0"/>
                        </a:rPr>
                        <a:t>Expenditure per passenger kilometer</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1.25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1.25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a:effectLst/>
                          <a:latin typeface="Arial" panose="020B0604020202020204" pitchFamily="34" charset="0"/>
                          <a:cs typeface="Arial" panose="020B0604020202020204" pitchFamily="34" charset="0"/>
                        </a:rPr>
                        <a:t>                    1.25 </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232" marR="9232" marT="9232"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                    1.25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232" marR="9232" marT="9232" marB="0" anchor="ctr"/>
                </a:tc>
                <a:extLst>
                  <a:ext uri="{0D108BD9-81ED-4DB2-BD59-A6C34878D82A}">
                    <a16:rowId xmlns:a16="http://schemas.microsoft.com/office/drawing/2014/main" val="2446704225"/>
                  </a:ext>
                </a:extLst>
              </a:tr>
            </a:tbl>
          </a:graphicData>
        </a:graphic>
      </p:graphicFrame>
    </p:spTree>
    <p:extLst>
      <p:ext uri="{BB962C8B-B14F-4D97-AF65-F5344CB8AC3E}">
        <p14:creationId xmlns:p14="http://schemas.microsoft.com/office/powerpoint/2010/main" val="271274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How to do an expenditure analysis?</a:t>
            </a:r>
          </a:p>
        </p:txBody>
      </p:sp>
      <p:sp>
        <p:nvSpPr>
          <p:cNvPr id="227" name="Rectangle 222">
            <a:extLst>
              <a:ext uri="{FF2B5EF4-FFF2-40B4-BE49-F238E27FC236}">
                <a16:creationId xmlns:a16="http://schemas.microsoft.com/office/drawing/2014/main" id="{A04A91FB-69FC-4A72-B066-404A46C23189}"/>
              </a:ext>
            </a:extLst>
          </p:cNvPr>
          <p:cNvSpPr>
            <a:spLocks noChangeArrowheads="1"/>
          </p:cNvSpPr>
          <p:nvPr/>
        </p:nvSpPr>
        <p:spPr bwMode="auto">
          <a:xfrm>
            <a:off x="1525120" y="401615"/>
            <a:ext cx="8594330" cy="404813"/>
          </a:xfrm>
          <a:prstGeom prst="rect">
            <a:avLst/>
          </a:prstGeom>
          <a:noFill/>
          <a:ln w="12700">
            <a:noFill/>
            <a:miter lim="800000"/>
            <a:headEnd/>
            <a:tailEnd/>
          </a:ln>
          <a:effectLst/>
        </p:spPr>
        <p:txBody>
          <a:bodyPr lIns="67169" tIns="28548" rIns="67169" bIns="28548" anchor="b"/>
          <a:lstStyle/>
          <a:p>
            <a:pPr defTabSz="977328" eaLnBrk="0" fontAlgn="base" hangingPunct="0">
              <a:lnSpc>
                <a:spcPct val="97000"/>
              </a:lnSpc>
              <a:spcBef>
                <a:spcPct val="49000"/>
              </a:spcBef>
              <a:spcAft>
                <a:spcPct val="0"/>
              </a:spcAft>
            </a:pPr>
            <a:endParaRPr lang="en-US" sz="1904" b="1" dirty="0">
              <a:solidFill>
                <a:srgbClr val="000000"/>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1E1B3E36-671E-4D93-9734-DEDDCB4218EE}"/>
              </a:ext>
            </a:extLst>
          </p:cNvPr>
          <p:cNvSpPr>
            <a:spLocks noGrp="1"/>
          </p:cNvSpPr>
          <p:nvPr>
            <p:ph idx="1"/>
          </p:nvPr>
        </p:nvSpPr>
        <p:spPr>
          <a:xfrm>
            <a:off x="824253" y="429482"/>
            <a:ext cx="11062947" cy="5268443"/>
          </a:xfrm>
        </p:spPr>
        <p:txBody>
          <a:bodyPr/>
          <a:lstStyle/>
          <a:p>
            <a:pPr marL="0" indent="0">
              <a:buNone/>
            </a:pPr>
            <a:endParaRPr lang="en-US" sz="2400" b="1" dirty="0"/>
          </a:p>
          <a:p>
            <a:pPr marL="0" indent="0">
              <a:buNone/>
            </a:pPr>
            <a:r>
              <a:rPr lang="en-US" sz="2400" b="1" dirty="0"/>
              <a:t>	5 steps:</a:t>
            </a:r>
          </a:p>
          <a:p>
            <a:pPr marL="0" indent="0">
              <a:buNone/>
            </a:pPr>
            <a:endParaRPr lang="en-US" sz="2400" b="1" dirty="0"/>
          </a:p>
          <a:p>
            <a:pPr marL="0" indent="0">
              <a:buNone/>
            </a:pPr>
            <a:endParaRPr lang="en-US" sz="2400" b="1" dirty="0"/>
          </a:p>
          <a:p>
            <a:pPr marL="760634" lvl="1" indent="-362686" defTabSz="483582">
              <a:spcBef>
                <a:spcPts val="1800"/>
              </a:spcBef>
              <a:spcAft>
                <a:spcPts val="635"/>
              </a:spcAft>
              <a:tabLst>
                <a:tab pos="241813" algn="l"/>
              </a:tabLst>
            </a:pPr>
            <a:endParaRPr lang="en-GB" b="1" dirty="0">
              <a:solidFill>
                <a:prstClr val="black"/>
              </a:solidFill>
              <a:latin typeface="Arial" panose="020B0604020202020204" pitchFamily="34" charset="0"/>
              <a:ea typeface="MS Gothic" panose="020B0609070205080204" pitchFamily="49" charset="-128"/>
              <a:cs typeface="Arial" panose="020B0604020202020204" pitchFamily="34" charset="0"/>
            </a:endParaRPr>
          </a:p>
          <a:p>
            <a:pPr marL="760634" lvl="1" indent="-362686" defTabSz="483582">
              <a:spcBef>
                <a:spcPts val="18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Find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identify funding sources </a:t>
            </a:r>
          </a:p>
          <a:p>
            <a:pPr marL="760634" lvl="1" indent="-362686" defTabSz="483582">
              <a:spcBef>
                <a:spcPts val="12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Consolidate &amp; Clean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data to show total expenditure </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Group &amp; Allocate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expenditure to expenditure buckets aligned to log frame</a:t>
            </a:r>
          </a:p>
          <a:p>
            <a:pPr marL="760634" lvl="1" indent="-362686" defTabSz="483582">
              <a:spcBef>
                <a:spcPts val="635"/>
              </a:spcBef>
              <a:spcAft>
                <a:spcPts val="635"/>
              </a:spcAft>
              <a:tabLst>
                <a:tab pos="241813" algn="l"/>
              </a:tabLst>
            </a:pPr>
            <a:r>
              <a:rPr lang="en-GB" b="1" u="sng" dirty="0">
                <a:solidFill>
                  <a:prstClr val="black"/>
                </a:solidFill>
                <a:latin typeface="Arial" panose="020B0604020202020204" pitchFamily="34" charset="0"/>
                <a:ea typeface="MS Gothic" panose="020B0609070205080204" pitchFamily="49" charset="-128"/>
                <a:cs typeface="Arial" panose="020B0604020202020204" pitchFamily="34" charset="0"/>
              </a:rPr>
              <a:t>Analyse</a:t>
            </a:r>
            <a:r>
              <a:rPr lang="en-GB" u="sng" dirty="0">
                <a:solidFill>
                  <a:prstClr val="black"/>
                </a:solidFill>
                <a:latin typeface="Arial" panose="020B0604020202020204" pitchFamily="34" charset="0"/>
                <a:ea typeface="MS Gothic" panose="020B0609070205080204" pitchFamily="49" charset="-128"/>
                <a:cs typeface="Arial" panose="020B0604020202020204" pitchFamily="34" charset="0"/>
              </a:rPr>
              <a:t> to show trends and findings</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Interpret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the key findings supported by evidence</a:t>
            </a:r>
          </a:p>
          <a:p>
            <a:pPr marL="0" indent="0">
              <a:buNone/>
            </a:pPr>
            <a:endParaRPr lang="en-US" sz="2400" b="1" dirty="0"/>
          </a:p>
          <a:p>
            <a:pPr marL="0" indent="0">
              <a:buNone/>
            </a:pPr>
            <a:endParaRPr lang="en-US" sz="2400" b="1" dirty="0"/>
          </a:p>
        </p:txBody>
      </p:sp>
      <p:graphicFrame>
        <p:nvGraphicFramePr>
          <p:cNvPr id="7" name="Content Placeholder 7">
            <a:extLst>
              <a:ext uri="{FF2B5EF4-FFF2-40B4-BE49-F238E27FC236}">
                <a16:creationId xmlns:a16="http://schemas.microsoft.com/office/drawing/2014/main" id="{DB619AD6-F7EA-4029-BD19-1D840677C9DF}"/>
              </a:ext>
            </a:extLst>
          </p:cNvPr>
          <p:cNvGraphicFramePr>
            <a:graphicFrameLocks/>
          </p:cNvGraphicFramePr>
          <p:nvPr/>
        </p:nvGraphicFramePr>
        <p:xfrm>
          <a:off x="678458" y="1762877"/>
          <a:ext cx="11354536" cy="7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FB3394A-FBA1-7749-A40F-620449F3DA96}"/>
              </a:ext>
            </a:extLst>
          </p:cNvPr>
          <p:cNvSpPr txBox="1"/>
          <p:nvPr/>
        </p:nvSpPr>
        <p:spPr>
          <a:xfrm rot="16200000">
            <a:off x="-408164" y="3408232"/>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Preparation</a:t>
            </a:r>
          </a:p>
        </p:txBody>
      </p:sp>
      <p:sp>
        <p:nvSpPr>
          <p:cNvPr id="9" name="TextBox 8">
            <a:extLst>
              <a:ext uri="{FF2B5EF4-FFF2-40B4-BE49-F238E27FC236}">
                <a16:creationId xmlns:a16="http://schemas.microsoft.com/office/drawing/2014/main" id="{D54BB6F9-D072-C142-B5DE-DEC7079EA04D}"/>
              </a:ext>
            </a:extLst>
          </p:cNvPr>
          <p:cNvSpPr txBox="1"/>
          <p:nvPr/>
        </p:nvSpPr>
        <p:spPr>
          <a:xfrm rot="16200000">
            <a:off x="-407334" y="4943257"/>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Analysis</a:t>
            </a:r>
          </a:p>
        </p:txBody>
      </p:sp>
      <p:sp>
        <p:nvSpPr>
          <p:cNvPr id="5" name="Left Brace 4">
            <a:extLst>
              <a:ext uri="{FF2B5EF4-FFF2-40B4-BE49-F238E27FC236}">
                <a16:creationId xmlns:a16="http://schemas.microsoft.com/office/drawing/2014/main" id="{772A32C2-2C38-8146-AC54-D64E4E59DFB3}"/>
              </a:ext>
            </a:extLst>
          </p:cNvPr>
          <p:cNvSpPr/>
          <p:nvPr/>
        </p:nvSpPr>
        <p:spPr>
          <a:xfrm>
            <a:off x="958146" y="2920933"/>
            <a:ext cx="383443" cy="1584129"/>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62E47A4A-4608-2240-9510-0005D4E15910}"/>
              </a:ext>
            </a:extLst>
          </p:cNvPr>
          <p:cNvSpPr/>
          <p:nvPr/>
        </p:nvSpPr>
        <p:spPr>
          <a:xfrm>
            <a:off x="958145" y="4604462"/>
            <a:ext cx="383443" cy="1046922"/>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 name="Oval 1">
            <a:extLst>
              <a:ext uri="{FF2B5EF4-FFF2-40B4-BE49-F238E27FC236}">
                <a16:creationId xmlns:a16="http://schemas.microsoft.com/office/drawing/2014/main" id="{5BDA3D8F-78AF-A248-A0B6-54A33B31DF9B}"/>
              </a:ext>
            </a:extLst>
          </p:cNvPr>
          <p:cNvSpPr/>
          <p:nvPr/>
        </p:nvSpPr>
        <p:spPr>
          <a:xfrm>
            <a:off x="454091" y="144457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E25DA60A-8BB5-CD4E-BC33-8E8437D33599}"/>
              </a:ext>
            </a:extLst>
          </p:cNvPr>
          <p:cNvSpPr/>
          <p:nvPr/>
        </p:nvSpPr>
        <p:spPr>
          <a:xfrm>
            <a:off x="3012017" y="1459637"/>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69B89E74-E3E4-6941-836E-728AB0A93C76}"/>
              </a:ext>
            </a:extLst>
          </p:cNvPr>
          <p:cNvSpPr/>
          <p:nvPr/>
        </p:nvSpPr>
        <p:spPr>
          <a:xfrm>
            <a:off x="5199781" y="1440285"/>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3</a:t>
            </a:r>
          </a:p>
        </p:txBody>
      </p:sp>
      <p:sp>
        <p:nvSpPr>
          <p:cNvPr id="14" name="Oval 13">
            <a:extLst>
              <a:ext uri="{FF2B5EF4-FFF2-40B4-BE49-F238E27FC236}">
                <a16:creationId xmlns:a16="http://schemas.microsoft.com/office/drawing/2014/main" id="{DD52EF18-5142-A842-BA89-AF3C81A3A6FC}"/>
              </a:ext>
            </a:extLst>
          </p:cNvPr>
          <p:cNvSpPr/>
          <p:nvPr/>
        </p:nvSpPr>
        <p:spPr>
          <a:xfrm>
            <a:off x="7338657" y="144028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4</a:t>
            </a:r>
          </a:p>
        </p:txBody>
      </p:sp>
      <p:sp>
        <p:nvSpPr>
          <p:cNvPr id="15" name="Oval 14">
            <a:extLst>
              <a:ext uri="{FF2B5EF4-FFF2-40B4-BE49-F238E27FC236}">
                <a16:creationId xmlns:a16="http://schemas.microsoft.com/office/drawing/2014/main" id="{0D7600A8-7711-E54B-B1AC-8D7110BD3F40}"/>
              </a:ext>
            </a:extLst>
          </p:cNvPr>
          <p:cNvSpPr/>
          <p:nvPr/>
        </p:nvSpPr>
        <p:spPr>
          <a:xfrm>
            <a:off x="9575309" y="1440283"/>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7384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20</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Using unit costs – Example 2</a:t>
            </a:r>
          </a:p>
          <a:p>
            <a:r>
              <a:rPr lang="en-ZA" sz="2400" dirty="0"/>
              <a:t> </a:t>
            </a:r>
          </a:p>
          <a:p>
            <a:r>
              <a:rPr lang="en-ZA" sz="2400" dirty="0"/>
              <a:t> </a:t>
            </a:r>
          </a:p>
        </p:txBody>
      </p:sp>
      <p:sp>
        <p:nvSpPr>
          <p:cNvPr id="9" name="Content Placeholder 5">
            <a:extLst>
              <a:ext uri="{FF2B5EF4-FFF2-40B4-BE49-F238E27FC236}">
                <a16:creationId xmlns:a16="http://schemas.microsoft.com/office/drawing/2014/main" id="{72520472-8DF9-4D38-BAF3-5F39CD03868A}"/>
              </a:ext>
            </a:extLst>
          </p:cNvPr>
          <p:cNvSpPr>
            <a:spLocks noGrp="1"/>
          </p:cNvSpPr>
          <p:nvPr>
            <p:ph idx="1"/>
          </p:nvPr>
        </p:nvSpPr>
        <p:spPr>
          <a:xfrm>
            <a:off x="2612678" y="150831"/>
            <a:ext cx="9274522" cy="5448276"/>
          </a:xfrm>
        </p:spPr>
        <p:txBody>
          <a:bodyPr/>
          <a:lstStyle/>
          <a:p>
            <a:pPr marL="0" indent="0">
              <a:buNone/>
            </a:pPr>
            <a:r>
              <a:rPr lang="en-ZA" sz="1800" b="1" dirty="0">
                <a:solidFill>
                  <a:srgbClr val="0B6C36"/>
                </a:solidFill>
              </a:rPr>
              <a:t>Instructions</a:t>
            </a:r>
          </a:p>
          <a:p>
            <a:r>
              <a:rPr lang="en-GB" sz="1800" dirty="0">
                <a:solidFill>
                  <a:srgbClr val="FF0000"/>
                </a:solidFill>
              </a:rPr>
              <a:t>Pause the video for a few minutes, whilst you consider you </a:t>
            </a:r>
            <a:r>
              <a:rPr lang="en-ZA" sz="1800" dirty="0">
                <a:solidFill>
                  <a:srgbClr val="FF0000"/>
                </a:solidFill>
              </a:rPr>
              <a:t>the following situation and question</a:t>
            </a:r>
          </a:p>
          <a:p>
            <a:pPr marL="0" indent="0">
              <a:buNone/>
            </a:pPr>
            <a:r>
              <a:rPr lang="en-ZA" sz="1800" b="1" dirty="0">
                <a:solidFill>
                  <a:srgbClr val="0B6C36"/>
                </a:solidFill>
              </a:rPr>
              <a:t>Situation</a:t>
            </a: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r>
              <a:rPr lang="en-GB" sz="1600" b="1" dirty="0">
                <a:solidFill>
                  <a:srgbClr val="0B6C36"/>
                </a:solidFill>
              </a:rPr>
              <a:t>Question </a:t>
            </a:r>
          </a:p>
          <a:p>
            <a:r>
              <a:rPr lang="en-GB" sz="1600" dirty="0"/>
              <a:t>Which department pays the least for rented accommodation</a:t>
            </a:r>
          </a:p>
          <a:p>
            <a:r>
              <a:rPr lang="en-GB" sz="1600" dirty="0"/>
              <a:t>NB: Which costs should or should not be included in the unit cost calculation </a:t>
            </a:r>
          </a:p>
          <a:p>
            <a:pPr marL="0" indent="0">
              <a:buNone/>
            </a:pPr>
            <a:endParaRPr lang="en-ZA" sz="1800" dirty="0"/>
          </a:p>
        </p:txBody>
      </p:sp>
      <p:graphicFrame>
        <p:nvGraphicFramePr>
          <p:cNvPr id="6" name="Table 5">
            <a:extLst>
              <a:ext uri="{FF2B5EF4-FFF2-40B4-BE49-F238E27FC236}">
                <a16:creationId xmlns:a16="http://schemas.microsoft.com/office/drawing/2014/main" id="{3A4ED844-A744-4F8A-AF1E-B4ED72A6AE74}"/>
              </a:ext>
            </a:extLst>
          </p:cNvPr>
          <p:cNvGraphicFramePr>
            <a:graphicFrameLocks noGrp="1"/>
          </p:cNvGraphicFramePr>
          <p:nvPr>
            <p:extLst>
              <p:ext uri="{D42A27DB-BD31-4B8C-83A1-F6EECF244321}">
                <p14:modId xmlns:p14="http://schemas.microsoft.com/office/powerpoint/2010/main" val="3740373502"/>
              </p:ext>
            </p:extLst>
          </p:nvPr>
        </p:nvGraphicFramePr>
        <p:xfrm>
          <a:off x="3387157" y="1608380"/>
          <a:ext cx="7725563" cy="2874187"/>
        </p:xfrm>
        <a:graphic>
          <a:graphicData uri="http://schemas.openxmlformats.org/drawingml/2006/table">
            <a:tbl>
              <a:tblPr/>
              <a:tblGrid>
                <a:gridCol w="2065281">
                  <a:extLst>
                    <a:ext uri="{9D8B030D-6E8A-4147-A177-3AD203B41FA5}">
                      <a16:colId xmlns:a16="http://schemas.microsoft.com/office/drawing/2014/main" val="2595096969"/>
                    </a:ext>
                  </a:extLst>
                </a:gridCol>
                <a:gridCol w="2068486">
                  <a:extLst>
                    <a:ext uri="{9D8B030D-6E8A-4147-A177-3AD203B41FA5}">
                      <a16:colId xmlns:a16="http://schemas.microsoft.com/office/drawing/2014/main" val="2628014640"/>
                    </a:ext>
                  </a:extLst>
                </a:gridCol>
                <a:gridCol w="897949">
                  <a:extLst>
                    <a:ext uri="{9D8B030D-6E8A-4147-A177-3AD203B41FA5}">
                      <a16:colId xmlns:a16="http://schemas.microsoft.com/office/drawing/2014/main" val="1284309742"/>
                    </a:ext>
                  </a:extLst>
                </a:gridCol>
                <a:gridCol w="897949">
                  <a:extLst>
                    <a:ext uri="{9D8B030D-6E8A-4147-A177-3AD203B41FA5}">
                      <a16:colId xmlns:a16="http://schemas.microsoft.com/office/drawing/2014/main" val="3157858676"/>
                    </a:ext>
                  </a:extLst>
                </a:gridCol>
                <a:gridCol w="897949">
                  <a:extLst>
                    <a:ext uri="{9D8B030D-6E8A-4147-A177-3AD203B41FA5}">
                      <a16:colId xmlns:a16="http://schemas.microsoft.com/office/drawing/2014/main" val="4123250860"/>
                    </a:ext>
                  </a:extLst>
                </a:gridCol>
                <a:gridCol w="897949">
                  <a:extLst>
                    <a:ext uri="{9D8B030D-6E8A-4147-A177-3AD203B41FA5}">
                      <a16:colId xmlns:a16="http://schemas.microsoft.com/office/drawing/2014/main" val="289316993"/>
                    </a:ext>
                  </a:extLst>
                </a:gridCol>
              </a:tblGrid>
              <a:tr h="383526">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1</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2</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3</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4</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172330"/>
                  </a:ext>
                </a:extLst>
              </a:tr>
              <a:tr h="383526">
                <a:tc rowSpan="4">
                  <a:txBody>
                    <a:bodyPr/>
                    <a:lstStyle/>
                    <a:p>
                      <a:pPr algn="ctr" rtl="0" fontAlgn="ctr"/>
                      <a:r>
                        <a:rPr lang="en-GB" sz="1200" b="0" i="0" u="none" strike="noStrike" dirty="0">
                          <a:solidFill>
                            <a:srgbClr val="000000"/>
                          </a:solidFill>
                          <a:effectLst/>
                          <a:latin typeface="Arial" panose="020B0604020202020204" pitchFamily="34" charset="0"/>
                          <a:cs typeface="Arial" panose="020B0604020202020204" pitchFamily="34" charset="0"/>
                        </a:rPr>
                        <a:t>Performance and expenditure information</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Arial" panose="020B0604020202020204" pitchFamily="34" charset="0"/>
                          <a:cs typeface="Arial" panose="020B0604020202020204" pitchFamily="34" charset="0"/>
                        </a:rPr>
                        <a:t>Number of staff assigned to units using the building</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120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135</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90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81231"/>
                  </a:ext>
                </a:extLst>
              </a:tr>
              <a:tr h="383526">
                <a:tc vMerge="1">
                  <a:txBody>
                    <a:bodyPr/>
                    <a:lstStyle/>
                    <a:p>
                      <a:endParaRPr lang="en-GB"/>
                    </a:p>
                  </a:txBody>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Size of space rented (m2)</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649525"/>
                  </a:ext>
                </a:extLst>
              </a:tr>
              <a:tr h="383526">
                <a:tc vMerge="1">
                  <a:txBody>
                    <a:bodyPr/>
                    <a:lstStyle/>
                    <a:p>
                      <a:endParaRPr lang="en-GB"/>
                    </a:p>
                  </a:txBody>
                  <a:tcPr>
                    <a:lnT w="6350" cap="flat" cmpd="sng" algn="ctr">
                      <a:solidFill>
                        <a:srgbClr val="000000"/>
                      </a:solidFill>
                      <a:prstDash val="solid"/>
                      <a:round/>
                      <a:headEnd type="none" w="med" len="med"/>
                      <a:tailEnd type="none" w="med" len="med"/>
                    </a:lnT>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Rentals per month inclusive of parking</a:t>
                      </a:r>
                    </a:p>
                  </a:txBody>
                  <a:tcPr marL="6625" marR="6625" marT="66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75000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90000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105000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120000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42682"/>
                  </a:ext>
                </a:extLst>
              </a:tr>
              <a:tr h="383526">
                <a:tc vMerge="1">
                  <a:txBody>
                    <a:bodyPr/>
                    <a:lstStyle/>
                    <a:p>
                      <a:endParaRPr lang="en-GB"/>
                    </a:p>
                  </a:txBody>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Rentals per month exclusive parking</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75000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72000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94500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96000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57286"/>
                  </a:ext>
                </a:extLst>
              </a:tr>
              <a:tr h="139696">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625" marR="6625" marT="66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625" marR="6625" marT="66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086543"/>
                  </a:ext>
                </a:extLst>
              </a:tr>
              <a:tr h="383526">
                <a:tc rowSpan="2">
                  <a:txBody>
                    <a:bodyPr/>
                    <a:lstStyle/>
                    <a:p>
                      <a:pPr marL="0" algn="ctr" defTabSz="483626" rtl="0" eaLnBrk="1" fontAlgn="ctr" latinLnBrk="0" hangingPunct="1"/>
                      <a:r>
                        <a:rPr lang="en-GB" sz="1200" b="0" i="0" u="none" strike="noStrike" kern="1200" dirty="0">
                          <a:solidFill>
                            <a:srgbClr val="000000"/>
                          </a:solidFill>
                          <a:effectLst/>
                          <a:latin typeface="Arial" panose="020B0604020202020204" pitchFamily="34" charset="0"/>
                          <a:ea typeface="+mn-ea"/>
                          <a:cs typeface="Arial" panose="020B0604020202020204" pitchFamily="34" charset="0"/>
                        </a:rPr>
                        <a:t>Units Costs</a:t>
                      </a:r>
                    </a:p>
                  </a:txBody>
                  <a:tcPr anchor="ctr">
                    <a:lnT w="6350" cap="flat" cmpd="sng" algn="ctr">
                      <a:solidFill>
                        <a:srgbClr val="000000"/>
                      </a:solidFill>
                      <a:prstDash val="solid"/>
                      <a:round/>
                      <a:headEnd type="none" w="med" len="med"/>
                      <a:tailEnd type="none" w="med" len="med"/>
                    </a:lnT>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Expenditure per m2 inclusive of parking</a:t>
                      </a:r>
                    </a:p>
                  </a:txBody>
                  <a:tcPr marL="6625" marR="6625" marT="66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75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90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105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                     120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384906963"/>
                  </a:ext>
                </a:extLst>
              </a:tr>
              <a:tr h="383526">
                <a:tc vMerge="1">
                  <a:txBody>
                    <a:bodyPr/>
                    <a:lstStyle/>
                    <a:p>
                      <a:endParaRPr lang="en-GB"/>
                    </a:p>
                  </a:txBody>
                  <a:tcPr/>
                </a:tc>
                <a:tc>
                  <a:txBody>
                    <a:bodyPr/>
                    <a:lstStyle/>
                    <a:p>
                      <a:pPr algn="ctr" rtl="0" fontAlgn="ctr"/>
                      <a:r>
                        <a:rPr lang="en-GB" sz="1200" b="0" i="0" u="none" strike="noStrike" dirty="0">
                          <a:solidFill>
                            <a:srgbClr val="000000"/>
                          </a:solidFill>
                          <a:effectLst/>
                          <a:latin typeface="Arial" panose="020B0604020202020204" pitchFamily="34" charset="0"/>
                          <a:cs typeface="Arial" panose="020B0604020202020204" pitchFamily="34" charset="0"/>
                        </a:rPr>
                        <a:t>Expenditure per m2 exclusive of parking</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75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72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95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                       96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21662909"/>
                  </a:ext>
                </a:extLst>
              </a:tr>
            </a:tbl>
          </a:graphicData>
        </a:graphic>
      </p:graphicFrame>
    </p:spTree>
    <p:extLst>
      <p:ext uri="{BB962C8B-B14F-4D97-AF65-F5344CB8AC3E}">
        <p14:creationId xmlns:p14="http://schemas.microsoft.com/office/powerpoint/2010/main" val="14826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21</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Using unit costs – Example 2</a:t>
            </a:r>
          </a:p>
          <a:p>
            <a:r>
              <a:rPr lang="en-ZA" sz="2400" dirty="0"/>
              <a:t> </a:t>
            </a:r>
          </a:p>
          <a:p>
            <a:r>
              <a:rPr lang="en-ZA" sz="2400" dirty="0"/>
              <a:t> </a:t>
            </a:r>
          </a:p>
        </p:txBody>
      </p:sp>
      <p:sp>
        <p:nvSpPr>
          <p:cNvPr id="9" name="Content Placeholder 5">
            <a:extLst>
              <a:ext uri="{FF2B5EF4-FFF2-40B4-BE49-F238E27FC236}">
                <a16:creationId xmlns:a16="http://schemas.microsoft.com/office/drawing/2014/main" id="{72520472-8DF9-4D38-BAF3-5F39CD03868A}"/>
              </a:ext>
            </a:extLst>
          </p:cNvPr>
          <p:cNvSpPr>
            <a:spLocks noGrp="1"/>
          </p:cNvSpPr>
          <p:nvPr>
            <p:ph idx="1"/>
          </p:nvPr>
        </p:nvSpPr>
        <p:spPr>
          <a:xfrm>
            <a:off x="2175950" y="249262"/>
            <a:ext cx="9274522" cy="5448276"/>
          </a:xfrm>
        </p:spPr>
        <p:txBody>
          <a:bodyPr/>
          <a:lstStyle/>
          <a:p>
            <a:pPr marL="0" indent="0">
              <a:buNone/>
            </a:pPr>
            <a:r>
              <a:rPr lang="en-ZA" sz="1800" b="1" dirty="0">
                <a:solidFill>
                  <a:srgbClr val="0B6C36"/>
                </a:solidFill>
              </a:rPr>
              <a:t>Instructions</a:t>
            </a:r>
          </a:p>
          <a:p>
            <a:r>
              <a:rPr lang="en-GB" sz="1800" dirty="0">
                <a:solidFill>
                  <a:srgbClr val="FF0000"/>
                </a:solidFill>
              </a:rPr>
              <a:t>Pause the video for a few minutes, whilst you consider you </a:t>
            </a:r>
            <a:r>
              <a:rPr lang="en-ZA" sz="1800" dirty="0">
                <a:solidFill>
                  <a:srgbClr val="FF0000"/>
                </a:solidFill>
              </a:rPr>
              <a:t>the following situation and question</a:t>
            </a:r>
          </a:p>
          <a:p>
            <a:pPr marL="0" indent="0">
              <a:buNone/>
            </a:pPr>
            <a:r>
              <a:rPr lang="en-ZA" sz="1800" b="1" dirty="0">
                <a:solidFill>
                  <a:srgbClr val="0B6C36"/>
                </a:solidFill>
              </a:rPr>
              <a:t>Situation</a:t>
            </a: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indent="0">
              <a:buNone/>
            </a:pPr>
            <a:endParaRPr lang="en-ZA" sz="1800"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r>
              <a:rPr lang="en-GB" sz="1600" b="1" dirty="0">
                <a:solidFill>
                  <a:srgbClr val="0B6C36"/>
                </a:solidFill>
              </a:rPr>
              <a:t>Answer </a:t>
            </a:r>
          </a:p>
          <a:p>
            <a:r>
              <a:rPr lang="en-GB" sz="1600" dirty="0">
                <a:solidFill>
                  <a:srgbClr val="FF0000"/>
                </a:solidFill>
              </a:rPr>
              <a:t>If providing staff is important, use exp per  m</a:t>
            </a:r>
            <a:r>
              <a:rPr lang="en-GB" sz="1600" baseline="30000" dirty="0">
                <a:solidFill>
                  <a:srgbClr val="FF0000"/>
                </a:solidFill>
              </a:rPr>
              <a:t>2  </a:t>
            </a:r>
            <a:r>
              <a:rPr lang="en-GB" sz="1600" dirty="0">
                <a:solidFill>
                  <a:srgbClr val="FF0000"/>
                </a:solidFill>
              </a:rPr>
              <a:t>inclusive of parking</a:t>
            </a:r>
          </a:p>
          <a:p>
            <a:r>
              <a:rPr lang="en-GB" sz="1600" dirty="0">
                <a:solidFill>
                  <a:srgbClr val="FF0000"/>
                </a:solidFill>
              </a:rPr>
              <a:t>If providing staff parking is NOT important, use exp per m</a:t>
            </a:r>
            <a:r>
              <a:rPr lang="en-GB" sz="1600" baseline="30000" dirty="0">
                <a:solidFill>
                  <a:srgbClr val="FF0000"/>
                </a:solidFill>
              </a:rPr>
              <a:t>2  </a:t>
            </a:r>
            <a:r>
              <a:rPr lang="en-GB" sz="1600" dirty="0">
                <a:solidFill>
                  <a:srgbClr val="FF0000"/>
                </a:solidFill>
              </a:rPr>
              <a:t>exclusive of parking</a:t>
            </a:r>
          </a:p>
          <a:p>
            <a:r>
              <a:rPr lang="en-GB" sz="1600" dirty="0">
                <a:solidFill>
                  <a:srgbClr val="FF0000"/>
                </a:solidFill>
              </a:rPr>
              <a:t>This example is also relevant for unit costs analysis associated with the delivery of goods which have associated transportation and storage costs.</a:t>
            </a:r>
          </a:p>
          <a:p>
            <a:pPr marL="0" indent="0">
              <a:buNone/>
            </a:pPr>
            <a:endParaRPr lang="en-ZA" sz="1800" dirty="0"/>
          </a:p>
        </p:txBody>
      </p:sp>
      <p:graphicFrame>
        <p:nvGraphicFramePr>
          <p:cNvPr id="6" name="Table 5">
            <a:extLst>
              <a:ext uri="{FF2B5EF4-FFF2-40B4-BE49-F238E27FC236}">
                <a16:creationId xmlns:a16="http://schemas.microsoft.com/office/drawing/2014/main" id="{3A4ED844-A744-4F8A-AF1E-B4ED72A6AE74}"/>
              </a:ext>
            </a:extLst>
          </p:cNvPr>
          <p:cNvGraphicFramePr>
            <a:graphicFrameLocks noGrp="1"/>
          </p:cNvGraphicFramePr>
          <p:nvPr/>
        </p:nvGraphicFramePr>
        <p:xfrm>
          <a:off x="3387157" y="1608380"/>
          <a:ext cx="7725563" cy="2874187"/>
        </p:xfrm>
        <a:graphic>
          <a:graphicData uri="http://schemas.openxmlformats.org/drawingml/2006/table">
            <a:tbl>
              <a:tblPr/>
              <a:tblGrid>
                <a:gridCol w="2065281">
                  <a:extLst>
                    <a:ext uri="{9D8B030D-6E8A-4147-A177-3AD203B41FA5}">
                      <a16:colId xmlns:a16="http://schemas.microsoft.com/office/drawing/2014/main" val="2595096969"/>
                    </a:ext>
                  </a:extLst>
                </a:gridCol>
                <a:gridCol w="2068486">
                  <a:extLst>
                    <a:ext uri="{9D8B030D-6E8A-4147-A177-3AD203B41FA5}">
                      <a16:colId xmlns:a16="http://schemas.microsoft.com/office/drawing/2014/main" val="2628014640"/>
                    </a:ext>
                  </a:extLst>
                </a:gridCol>
                <a:gridCol w="897949">
                  <a:extLst>
                    <a:ext uri="{9D8B030D-6E8A-4147-A177-3AD203B41FA5}">
                      <a16:colId xmlns:a16="http://schemas.microsoft.com/office/drawing/2014/main" val="1284309742"/>
                    </a:ext>
                  </a:extLst>
                </a:gridCol>
                <a:gridCol w="897949">
                  <a:extLst>
                    <a:ext uri="{9D8B030D-6E8A-4147-A177-3AD203B41FA5}">
                      <a16:colId xmlns:a16="http://schemas.microsoft.com/office/drawing/2014/main" val="3157858676"/>
                    </a:ext>
                  </a:extLst>
                </a:gridCol>
                <a:gridCol w="897949">
                  <a:extLst>
                    <a:ext uri="{9D8B030D-6E8A-4147-A177-3AD203B41FA5}">
                      <a16:colId xmlns:a16="http://schemas.microsoft.com/office/drawing/2014/main" val="4123250860"/>
                    </a:ext>
                  </a:extLst>
                </a:gridCol>
                <a:gridCol w="897949">
                  <a:extLst>
                    <a:ext uri="{9D8B030D-6E8A-4147-A177-3AD203B41FA5}">
                      <a16:colId xmlns:a16="http://schemas.microsoft.com/office/drawing/2014/main" val="289316993"/>
                    </a:ext>
                  </a:extLst>
                </a:gridCol>
              </a:tblGrid>
              <a:tr h="383526">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1</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2</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3</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Dept 4</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172330"/>
                  </a:ext>
                </a:extLst>
              </a:tr>
              <a:tr h="383526">
                <a:tc rowSpan="4">
                  <a:txBody>
                    <a:bodyPr/>
                    <a:lstStyle/>
                    <a:p>
                      <a:pPr algn="ctr" rtl="0" fontAlgn="ctr"/>
                      <a:r>
                        <a:rPr lang="en-GB" sz="1200" b="0" i="0" u="none" strike="noStrike" dirty="0">
                          <a:solidFill>
                            <a:srgbClr val="000000"/>
                          </a:solidFill>
                          <a:effectLst/>
                          <a:latin typeface="Arial" panose="020B0604020202020204" pitchFamily="34" charset="0"/>
                          <a:cs typeface="Arial" panose="020B0604020202020204" pitchFamily="34" charset="0"/>
                        </a:rPr>
                        <a:t>Performance and expenditure information</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Arial" panose="020B0604020202020204" pitchFamily="34" charset="0"/>
                          <a:cs typeface="Arial" panose="020B0604020202020204" pitchFamily="34" charset="0"/>
                        </a:rPr>
                        <a:t>Number of staff assigned to units using the building</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120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135</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90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81231"/>
                  </a:ext>
                </a:extLst>
              </a:tr>
              <a:tr h="383526">
                <a:tc vMerge="1">
                  <a:txBody>
                    <a:bodyPr/>
                    <a:lstStyle/>
                    <a:p>
                      <a:endParaRPr lang="en-GB"/>
                    </a:p>
                  </a:txBody>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Size of space rented (m2)</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649525"/>
                  </a:ext>
                </a:extLst>
              </a:tr>
              <a:tr h="383526">
                <a:tc vMerge="1">
                  <a:txBody>
                    <a:bodyPr/>
                    <a:lstStyle/>
                    <a:p>
                      <a:endParaRPr lang="en-GB"/>
                    </a:p>
                  </a:txBody>
                  <a:tcPr>
                    <a:lnT w="6350" cap="flat" cmpd="sng" algn="ctr">
                      <a:solidFill>
                        <a:srgbClr val="000000"/>
                      </a:solidFill>
                      <a:prstDash val="solid"/>
                      <a:round/>
                      <a:headEnd type="none" w="med" len="med"/>
                      <a:tailEnd type="none" w="med" len="med"/>
                    </a:lnT>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Rentals per month inclusive of parking</a:t>
                      </a:r>
                    </a:p>
                  </a:txBody>
                  <a:tcPr marL="6625" marR="6625" marT="66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75000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90000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105000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120000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042682"/>
                  </a:ext>
                </a:extLst>
              </a:tr>
              <a:tr h="383526">
                <a:tc vMerge="1">
                  <a:txBody>
                    <a:bodyPr/>
                    <a:lstStyle/>
                    <a:p>
                      <a:endParaRPr lang="en-GB"/>
                    </a:p>
                  </a:txBody>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Rentals per month exclusive parking</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75000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72000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94500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96000</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57286"/>
                  </a:ext>
                </a:extLst>
              </a:tr>
              <a:tr h="139696">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625" marR="6625" marT="66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625" marR="6625" marT="66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086543"/>
                  </a:ext>
                </a:extLst>
              </a:tr>
              <a:tr h="383526">
                <a:tc rowSpan="2">
                  <a:txBody>
                    <a:bodyPr/>
                    <a:lstStyle/>
                    <a:p>
                      <a:pPr marL="0" algn="ctr" defTabSz="483626" rtl="0" eaLnBrk="1" fontAlgn="ctr" latinLnBrk="0" hangingPunct="1"/>
                      <a:r>
                        <a:rPr lang="en-GB" sz="1200" b="0" i="0" u="none" strike="noStrike" kern="1200" dirty="0">
                          <a:solidFill>
                            <a:srgbClr val="000000"/>
                          </a:solidFill>
                          <a:effectLst/>
                          <a:latin typeface="Arial" panose="020B0604020202020204" pitchFamily="34" charset="0"/>
                          <a:ea typeface="+mn-ea"/>
                          <a:cs typeface="Arial" panose="020B0604020202020204" pitchFamily="34" charset="0"/>
                        </a:rPr>
                        <a:t>Units Costs</a:t>
                      </a:r>
                    </a:p>
                  </a:txBody>
                  <a:tcPr anchor="ctr">
                    <a:lnT w="6350" cap="flat" cmpd="sng" algn="ctr">
                      <a:solidFill>
                        <a:srgbClr val="000000"/>
                      </a:solidFill>
                      <a:prstDash val="solid"/>
                      <a:round/>
                      <a:headEnd type="none" w="med" len="med"/>
                      <a:tailEnd type="none" w="med" len="med"/>
                    </a:lnT>
                  </a:tcPr>
                </a:tc>
                <a:tc>
                  <a:txBody>
                    <a:bodyPr/>
                    <a:lstStyle/>
                    <a:p>
                      <a:pPr algn="ctr" rtl="0" fontAlgn="ctr"/>
                      <a:r>
                        <a:rPr lang="en-GB" sz="1200" b="0" i="0" u="none" strike="noStrike">
                          <a:solidFill>
                            <a:srgbClr val="000000"/>
                          </a:solidFill>
                          <a:effectLst/>
                          <a:latin typeface="Arial" panose="020B0604020202020204" pitchFamily="34" charset="0"/>
                          <a:cs typeface="Arial" panose="020B0604020202020204" pitchFamily="34" charset="0"/>
                        </a:rPr>
                        <a:t>Expenditure per m2 inclusive of parking</a:t>
                      </a:r>
                    </a:p>
                  </a:txBody>
                  <a:tcPr marL="6625" marR="6625" marT="66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75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90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105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                     120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384906963"/>
                  </a:ext>
                </a:extLst>
              </a:tr>
              <a:tr h="383526">
                <a:tc vMerge="1">
                  <a:txBody>
                    <a:bodyPr/>
                    <a:lstStyle/>
                    <a:p>
                      <a:endParaRPr lang="en-GB"/>
                    </a:p>
                  </a:txBody>
                  <a:tcPr/>
                </a:tc>
                <a:tc>
                  <a:txBody>
                    <a:bodyPr/>
                    <a:lstStyle/>
                    <a:p>
                      <a:pPr algn="ctr" rtl="0" fontAlgn="ctr"/>
                      <a:r>
                        <a:rPr lang="en-GB" sz="1200" b="0" i="0" u="none" strike="noStrike" dirty="0">
                          <a:solidFill>
                            <a:srgbClr val="000000"/>
                          </a:solidFill>
                          <a:effectLst/>
                          <a:latin typeface="Arial" panose="020B0604020202020204" pitchFamily="34" charset="0"/>
                          <a:cs typeface="Arial" panose="020B0604020202020204" pitchFamily="34" charset="0"/>
                        </a:rPr>
                        <a:t>Expenditure per m2 exclusive of parking</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75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72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200" b="0" i="0" u="none" strike="noStrike">
                          <a:solidFill>
                            <a:srgbClr val="000000"/>
                          </a:solidFill>
                          <a:effectLst/>
                          <a:latin typeface="Arial" panose="020B0604020202020204" pitchFamily="34" charset="0"/>
                          <a:cs typeface="Arial" panose="020B0604020202020204" pitchFamily="34" charset="0"/>
                        </a:rPr>
                        <a:t>                       95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F"/>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                       96 </a:t>
                      </a:r>
                    </a:p>
                  </a:txBody>
                  <a:tcPr marL="6625" marR="6625" marT="6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21662909"/>
                  </a:ext>
                </a:extLst>
              </a:tr>
            </a:tbl>
          </a:graphicData>
        </a:graphic>
      </p:graphicFrame>
    </p:spTree>
    <p:extLst>
      <p:ext uri="{BB962C8B-B14F-4D97-AF65-F5344CB8AC3E}">
        <p14:creationId xmlns:p14="http://schemas.microsoft.com/office/powerpoint/2010/main" val="137315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681056" y="701337"/>
            <a:ext cx="9267104" cy="5448276"/>
          </a:xfrm>
        </p:spPr>
        <p:txBody>
          <a:bodyPr/>
          <a:lstStyle/>
          <a:p>
            <a:r>
              <a:rPr lang="en-GB" b="1" dirty="0">
                <a:latin typeface="Arial" panose="020B0604020202020204" pitchFamily="34" charset="0"/>
                <a:cs typeface="Arial" panose="020B0604020202020204" pitchFamily="34" charset="0"/>
              </a:rPr>
              <a:t>Benchmarking</a:t>
            </a:r>
            <a:r>
              <a:rPr lang="en-GB" dirty="0">
                <a:latin typeface="Arial" panose="020B0604020202020204" pitchFamily="34" charset="0"/>
                <a:cs typeface="Arial" panose="020B0604020202020204" pitchFamily="34" charset="0"/>
              </a:rPr>
              <a:t> measures performance against the best (aka “best in class.”)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benchmark to identify for areas for improvement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Sometimes instead of comparison to best in class, we simply compare to similar organisations </a:t>
            </a:r>
          </a:p>
          <a:p>
            <a:endParaRPr lang="en-GB" dirty="0"/>
          </a:p>
          <a:p>
            <a:endParaRPr lang="en-ZA" dirty="0"/>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22</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394634" cy="2973881"/>
          </a:xfrm>
        </p:spPr>
        <p:txBody>
          <a:bodyPr/>
          <a:lstStyle/>
          <a:p>
            <a:r>
              <a:rPr lang="en-ZA" sz="2400" dirty="0"/>
              <a:t>Benchmarking</a:t>
            </a:r>
          </a:p>
        </p:txBody>
      </p:sp>
    </p:spTree>
    <p:extLst>
      <p:ext uri="{BB962C8B-B14F-4D97-AF65-F5344CB8AC3E}">
        <p14:creationId xmlns:p14="http://schemas.microsoft.com/office/powerpoint/2010/main" val="3844923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r>
              <a:rPr lang="en-GB" sz="3200" b="1" dirty="0">
                <a:solidFill>
                  <a:schemeClr val="bg1">
                    <a:lumMod val="85000"/>
                  </a:schemeClr>
                </a:solidFill>
              </a:rPr>
              <a:t>Use unit costs </a:t>
            </a:r>
          </a:p>
          <a:p>
            <a:r>
              <a:rPr lang="en-GB" sz="3200" b="1" dirty="0"/>
              <a:t>Compare like with like </a:t>
            </a:r>
          </a:p>
          <a:p>
            <a:pPr marL="740553" lvl="2">
              <a:spcBef>
                <a:spcPts val="1200"/>
              </a:spcBef>
              <a:spcAft>
                <a:spcPts val="600"/>
              </a:spcAft>
            </a:pPr>
            <a:r>
              <a:rPr lang="en-GB" sz="2400" i="1" dirty="0"/>
              <a:t>Comparing the same implementation programme</a:t>
            </a:r>
          </a:p>
          <a:p>
            <a:r>
              <a:rPr lang="en-GB" sz="3200" b="1" dirty="0"/>
              <a:t>Account for obvious drivers in performance differences </a:t>
            </a:r>
          </a:p>
          <a:p>
            <a:r>
              <a:rPr lang="en-GB" sz="3200" b="1" dirty="0"/>
              <a:t>Be wary of averages</a:t>
            </a:r>
          </a:p>
          <a:p>
            <a:pPr marL="0" indent="0">
              <a:buNone/>
            </a:pPr>
            <a:endParaRPr lang="en-GB" sz="3200" b="1" dirty="0"/>
          </a:p>
          <a:p>
            <a:pPr marL="0" indent="0">
              <a:buNone/>
            </a:pPr>
            <a:endParaRPr lang="en-GB" sz="2800" i="1" dirty="0"/>
          </a:p>
          <a:p>
            <a:pPr marL="0" indent="0">
              <a:buNone/>
            </a:pPr>
            <a:endParaRPr lang="en-GB" sz="2800" dirty="0"/>
          </a:p>
          <a:p>
            <a:pPr marL="0" indent="0">
              <a:buNone/>
            </a:pPr>
            <a:endParaRPr lang="en-ZA" dirty="0"/>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23</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benchmarking </a:t>
            </a:r>
          </a:p>
        </p:txBody>
      </p:sp>
    </p:spTree>
    <p:extLst>
      <p:ext uri="{BB962C8B-B14F-4D97-AF65-F5344CB8AC3E}">
        <p14:creationId xmlns:p14="http://schemas.microsoft.com/office/powerpoint/2010/main" val="217232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24</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benchmarking – compare like with like </a:t>
            </a:r>
          </a:p>
        </p:txBody>
      </p:sp>
      <p:sp>
        <p:nvSpPr>
          <p:cNvPr id="4" name="Content Placeholder 3">
            <a:extLst>
              <a:ext uri="{FF2B5EF4-FFF2-40B4-BE49-F238E27FC236}">
                <a16:creationId xmlns:a16="http://schemas.microsoft.com/office/drawing/2014/main" id="{7A11527C-3373-43F5-871A-1167A3D64629}"/>
              </a:ext>
            </a:extLst>
          </p:cNvPr>
          <p:cNvSpPr>
            <a:spLocks noGrp="1"/>
          </p:cNvSpPr>
          <p:nvPr>
            <p:ph idx="1"/>
          </p:nvPr>
        </p:nvSpPr>
        <p:spPr/>
        <p:txBody>
          <a:bodyPr/>
          <a:lstStyle/>
          <a:p>
            <a:pPr marL="362720" lvl="1">
              <a:spcBef>
                <a:spcPts val="1800"/>
              </a:spcBef>
              <a:spcAft>
                <a:spcPts val="600"/>
              </a:spcAft>
            </a:pPr>
            <a:r>
              <a:rPr lang="en-GB" sz="2000" dirty="0">
                <a:latin typeface="Arial" panose="020B0604020202020204" pitchFamily="34" charset="0"/>
                <a:cs typeface="Arial" panose="020B0604020202020204" pitchFamily="34" charset="0"/>
              </a:rPr>
              <a:t>Same department, different names</a:t>
            </a:r>
          </a:p>
          <a:p>
            <a:pPr marL="362720" lvl="1">
              <a:spcBef>
                <a:spcPts val="1200"/>
              </a:spcBef>
              <a:spcAft>
                <a:spcPts val="600"/>
              </a:spcAft>
            </a:pPr>
            <a:r>
              <a:rPr lang="en-GB" sz="2000" dirty="0">
                <a:latin typeface="Arial" panose="020B0604020202020204" pitchFamily="34" charset="0"/>
                <a:cs typeface="Arial" panose="020B0604020202020204" pitchFamily="34" charset="0"/>
              </a:rPr>
              <a:t>Same programme, different design</a:t>
            </a:r>
          </a:p>
          <a:p>
            <a:pPr lvl="1">
              <a:spcBef>
                <a:spcPts val="600"/>
              </a:spcBef>
              <a:spcAft>
                <a:spcPts val="300"/>
              </a:spcAft>
            </a:pPr>
            <a:r>
              <a:rPr lang="en-GB" sz="1800" i="1" dirty="0">
                <a:latin typeface="Arial" panose="020B0604020202020204" pitchFamily="34" charset="0"/>
                <a:cs typeface="Arial" panose="020B0604020202020204" pitchFamily="34" charset="0"/>
              </a:rPr>
              <a:t>In laundry services, transport services to and from a provincial laundry could be included in the expenditure in one location and be excluded at another location</a:t>
            </a:r>
          </a:p>
          <a:p>
            <a:pPr lvl="1">
              <a:spcBef>
                <a:spcPts val="600"/>
              </a:spcBef>
              <a:spcAft>
                <a:spcPts val="300"/>
              </a:spcAft>
            </a:pPr>
            <a:r>
              <a:rPr lang="en-GB" sz="1800" i="1" dirty="0">
                <a:latin typeface="Arial" panose="020B0604020202020204" pitchFamily="34" charset="0"/>
                <a:cs typeface="Arial" panose="020B0604020202020204" pitchFamily="34" charset="0"/>
              </a:rPr>
              <a:t>Lease rates could be include or exclude parking, installation charges etc.</a:t>
            </a:r>
          </a:p>
          <a:p>
            <a:pPr marL="362720" lvl="1">
              <a:spcBef>
                <a:spcPts val="1200"/>
              </a:spcBef>
              <a:spcAft>
                <a:spcPts val="600"/>
              </a:spcAft>
            </a:pPr>
            <a:r>
              <a:rPr lang="en-GB" sz="2000" dirty="0">
                <a:latin typeface="Arial" panose="020B0604020202020204" pitchFamily="34" charset="0"/>
                <a:cs typeface="Arial" panose="020B0604020202020204" pitchFamily="34" charset="0"/>
              </a:rPr>
              <a:t>Same name, different functions</a:t>
            </a:r>
          </a:p>
          <a:p>
            <a:pPr lvl="1">
              <a:spcBef>
                <a:spcPts val="600"/>
              </a:spcBef>
              <a:spcAft>
                <a:spcPts val="300"/>
              </a:spcAft>
            </a:pPr>
            <a:r>
              <a:rPr lang="en-GB" sz="1800" i="1" dirty="0">
                <a:latin typeface="Arial" panose="020B0604020202020204" pitchFamily="34" charset="0"/>
                <a:cs typeface="Arial" panose="020B0604020202020204" pitchFamily="34" charset="0"/>
              </a:rPr>
              <a:t>Government SCM is Procurement only. Private sector SCM includes supplier management, procurement, distribution, warehousing etc.</a:t>
            </a:r>
          </a:p>
          <a:p>
            <a:pPr marL="362720" lvl="1">
              <a:spcBef>
                <a:spcPts val="1200"/>
              </a:spcBef>
              <a:spcAft>
                <a:spcPts val="600"/>
              </a:spcAft>
            </a:pPr>
            <a:r>
              <a:rPr lang="en-GB" sz="2000" dirty="0">
                <a:latin typeface="Arial" panose="020B0604020202020204" pitchFamily="34" charset="0"/>
                <a:cs typeface="Arial" panose="020B0604020202020204" pitchFamily="34" charset="0"/>
              </a:rPr>
              <a:t>Spelling mistakes</a:t>
            </a:r>
          </a:p>
          <a:p>
            <a:pPr marL="362720" lvl="1">
              <a:spcBef>
                <a:spcPts val="1200"/>
              </a:spcBef>
              <a:spcAft>
                <a:spcPts val="600"/>
              </a:spcAft>
            </a:pPr>
            <a:r>
              <a:rPr lang="en-GB" sz="2000" dirty="0">
                <a:latin typeface="Arial" panose="020B0604020202020204" pitchFamily="34" charset="0"/>
                <a:cs typeface="Arial" panose="020B0604020202020204" pitchFamily="34" charset="0"/>
              </a:rPr>
              <a:t>Mis-categorisation</a:t>
            </a:r>
          </a:p>
          <a:p>
            <a:pPr lvl="1">
              <a:spcBef>
                <a:spcPts val="600"/>
              </a:spcBef>
              <a:spcAft>
                <a:spcPts val="300"/>
              </a:spcAft>
            </a:pPr>
            <a:r>
              <a:rPr lang="en-GB" sz="2000" i="1" dirty="0">
                <a:latin typeface="Arial" panose="020B0604020202020204" pitchFamily="34" charset="0"/>
                <a:cs typeface="Arial" panose="020B0604020202020204" pitchFamily="34" charset="0"/>
              </a:rPr>
              <a:t>Clinics vs. hospital</a:t>
            </a:r>
          </a:p>
          <a:p>
            <a:pPr>
              <a:spcBef>
                <a:spcPts val="600"/>
              </a:spcBef>
            </a:pPr>
            <a:endParaRPr lang="en-GB" sz="1600" dirty="0">
              <a:latin typeface="Arial" panose="020B0604020202020204" pitchFamily="34" charset="0"/>
              <a:cs typeface="Arial" panose="020B0604020202020204" pitchFamily="34" charset="0"/>
            </a:endParaRPr>
          </a:p>
          <a:p>
            <a:pPr lvl="1">
              <a:spcBef>
                <a:spcPts val="600"/>
              </a:spcBef>
            </a:pPr>
            <a:endParaRPr lang="en-GB" sz="1400" dirty="0">
              <a:latin typeface="Arial" panose="020B0604020202020204" pitchFamily="34" charset="0"/>
              <a:cs typeface="Arial" panose="020B0604020202020204" pitchFamily="34" charset="0"/>
            </a:endParaRPr>
          </a:p>
          <a:p>
            <a:pPr marL="342900" indent="-342900">
              <a:spcBef>
                <a:spcPts val="600"/>
              </a:spcBef>
              <a:buAutoNum type="arabicPeriod"/>
            </a:pP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84545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25</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benchmarking – account for obvious drivers of performance difference</a:t>
            </a:r>
          </a:p>
        </p:txBody>
      </p:sp>
      <p:sp>
        <p:nvSpPr>
          <p:cNvPr id="4" name="Content Placeholder 3">
            <a:extLst>
              <a:ext uri="{FF2B5EF4-FFF2-40B4-BE49-F238E27FC236}">
                <a16:creationId xmlns:a16="http://schemas.microsoft.com/office/drawing/2014/main" id="{7A11527C-3373-43F5-871A-1167A3D64629}"/>
              </a:ext>
            </a:extLst>
          </p:cNvPr>
          <p:cNvSpPr>
            <a:spLocks noGrp="1"/>
          </p:cNvSpPr>
          <p:nvPr>
            <p:ph idx="1"/>
          </p:nvPr>
        </p:nvSpPr>
        <p:spPr/>
        <p:txBody>
          <a:bodyPr/>
          <a:lstStyle/>
          <a:p>
            <a:pPr marL="362720" lvl="1">
              <a:spcBef>
                <a:spcPts val="600"/>
              </a:spcBef>
              <a:spcAft>
                <a:spcPts val="300"/>
              </a:spcAft>
            </a:pPr>
            <a:r>
              <a:rPr lang="en-GB" sz="2000" b="1" dirty="0">
                <a:latin typeface="Arial" panose="020B0604020202020204" pitchFamily="34" charset="0"/>
                <a:cs typeface="Arial" panose="020B0604020202020204" pitchFamily="34" charset="0"/>
              </a:rPr>
              <a:t>Economies of scale, </a:t>
            </a:r>
            <a:r>
              <a:rPr lang="en-GB" sz="2000" dirty="0">
                <a:latin typeface="Arial" panose="020B0604020202020204" pitchFamily="34" charset="0"/>
                <a:cs typeface="Arial" panose="020B0604020202020204" pitchFamily="34" charset="0"/>
              </a:rPr>
              <a:t>which results in unit costs at bigger locations being smaller than units costs at smaller locations</a:t>
            </a:r>
          </a:p>
          <a:p>
            <a:pPr marL="362720" lvl="1">
              <a:spcBef>
                <a:spcPts val="600"/>
              </a:spcBef>
              <a:spcAft>
                <a:spcPts val="300"/>
              </a:spcAft>
            </a:pPr>
            <a:endParaRPr lang="en-GB" sz="2000" dirty="0">
              <a:latin typeface="Arial" panose="020B0604020202020204" pitchFamily="34" charset="0"/>
              <a:cs typeface="Arial" panose="020B0604020202020204" pitchFamily="34" charset="0"/>
            </a:endParaRPr>
          </a:p>
          <a:p>
            <a:pPr marL="362720" lvl="1">
              <a:spcBef>
                <a:spcPts val="600"/>
              </a:spcBef>
              <a:spcAft>
                <a:spcPts val="300"/>
              </a:spcAft>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economic, social, and environmental characteristics </a:t>
            </a:r>
            <a:r>
              <a:rPr lang="en-GB" sz="2000" dirty="0">
                <a:latin typeface="Arial" panose="020B0604020202020204" pitchFamily="34" charset="0"/>
                <a:cs typeface="Arial" panose="020B0604020202020204" pitchFamily="34" charset="0"/>
              </a:rPr>
              <a:t>of the region that an operating location is located in could affect the costs of goods and service at that location e.g., </a:t>
            </a:r>
          </a:p>
          <a:p>
            <a:pPr marL="740553" lvl="2">
              <a:spcBef>
                <a:spcPts val="600"/>
              </a:spcBef>
              <a:spcAft>
                <a:spcPts val="300"/>
              </a:spcAft>
            </a:pPr>
            <a:r>
              <a:rPr lang="en-GB" sz="1600" dirty="0">
                <a:latin typeface="Arial" panose="020B0604020202020204" pitchFamily="34" charset="0"/>
                <a:cs typeface="Arial" panose="020B0604020202020204" pitchFamily="34" charset="0"/>
              </a:rPr>
              <a:t>The costs of living various across cities, especially if there are in different countries</a:t>
            </a:r>
          </a:p>
          <a:p>
            <a:pPr marL="740553" lvl="2">
              <a:spcBef>
                <a:spcPts val="600"/>
              </a:spcBef>
              <a:spcAft>
                <a:spcPts val="300"/>
              </a:spcAft>
            </a:pPr>
            <a:r>
              <a:rPr lang="en-GB" sz="1600" dirty="0">
                <a:latin typeface="Arial" panose="020B0604020202020204" pitchFamily="34" charset="0"/>
                <a:cs typeface="Arial" panose="020B0604020202020204" pitchFamily="34" charset="0"/>
              </a:rPr>
              <a:t>Remote locations have additional costs that are not found in non-remote locations</a:t>
            </a:r>
          </a:p>
          <a:p>
            <a:pPr marL="740553" lvl="2">
              <a:spcBef>
                <a:spcPts val="600"/>
              </a:spcBef>
              <a:spcAft>
                <a:spcPts val="300"/>
              </a:spcAft>
            </a:pPr>
            <a:endParaRPr lang="en-GB" sz="1600" dirty="0">
              <a:latin typeface="Arial" panose="020B0604020202020204" pitchFamily="34" charset="0"/>
              <a:cs typeface="Arial" panose="020B0604020202020204" pitchFamily="34" charset="0"/>
            </a:endParaRPr>
          </a:p>
          <a:p>
            <a:pPr marL="362720" lvl="1">
              <a:spcBef>
                <a:spcPts val="600"/>
              </a:spcBef>
              <a:spcAft>
                <a:spcPts val="300"/>
              </a:spcAft>
            </a:pPr>
            <a:r>
              <a:rPr lang="en-GB" sz="2000" b="1" dirty="0">
                <a:latin typeface="Arial" panose="020B0604020202020204" pitchFamily="34" charset="0"/>
                <a:cs typeface="Arial" panose="020B0604020202020204" pitchFamily="34" charset="0"/>
              </a:rPr>
              <a:t>Variance in mix of units </a:t>
            </a:r>
            <a:r>
              <a:rPr lang="en-GB" sz="2000" dirty="0">
                <a:latin typeface="Arial" panose="020B0604020202020204" pitchFamily="34" charset="0"/>
                <a:cs typeface="Arial" panose="020B0604020202020204" pitchFamily="34" charset="0"/>
              </a:rPr>
              <a:t>at different locations e.g. </a:t>
            </a:r>
          </a:p>
          <a:p>
            <a:pPr lvl="1">
              <a:spcBef>
                <a:spcPts val="600"/>
              </a:spcBef>
              <a:spcAft>
                <a:spcPts val="300"/>
              </a:spcAft>
            </a:pPr>
            <a:r>
              <a:rPr lang="en-GB" sz="1600" dirty="0"/>
              <a:t>Different disease burdens across hospitals</a:t>
            </a:r>
          </a:p>
          <a:p>
            <a:pPr lvl="1">
              <a:spcBef>
                <a:spcPts val="600"/>
              </a:spcBef>
              <a:spcAft>
                <a:spcPts val="300"/>
              </a:spcAft>
            </a:pPr>
            <a:r>
              <a:rPr lang="en-GB" sz="1600" dirty="0"/>
              <a:t>Different subject mix at educational facilities</a:t>
            </a:r>
          </a:p>
          <a:p>
            <a:pPr marL="397984" lvl="1" indent="0">
              <a:spcBef>
                <a:spcPts val="600"/>
              </a:spcBef>
              <a:spcAft>
                <a:spcPts val="300"/>
              </a:spcAft>
              <a:buNone/>
            </a:pPr>
            <a:endParaRPr lang="en-GB" sz="1600" dirty="0"/>
          </a:p>
          <a:p>
            <a:pPr marL="362720" lvl="1">
              <a:spcBef>
                <a:spcPts val="600"/>
              </a:spcBef>
              <a:spcAft>
                <a:spcPts val="300"/>
              </a:spcAft>
            </a:pPr>
            <a:r>
              <a:rPr lang="en-GB" sz="2000" dirty="0">
                <a:latin typeface="Arial" panose="020B0604020202020204" pitchFamily="34" charset="0"/>
                <a:cs typeface="Arial" panose="020B0604020202020204" pitchFamily="34" charset="0"/>
              </a:rPr>
              <a:t>We thus categorise operating location to account for these drivers of difference</a:t>
            </a:r>
          </a:p>
          <a:p>
            <a:pPr>
              <a:spcBef>
                <a:spcPts val="600"/>
              </a:spcBef>
              <a:spcAft>
                <a:spcPts val="300"/>
              </a:spcAft>
            </a:pPr>
            <a:endParaRPr lang="en-GB" sz="1600" dirty="0">
              <a:latin typeface="Arial" panose="020B0604020202020204" pitchFamily="34" charset="0"/>
              <a:cs typeface="Arial" panose="020B0604020202020204" pitchFamily="34" charset="0"/>
            </a:endParaRPr>
          </a:p>
          <a:p>
            <a:pPr lvl="1">
              <a:spcBef>
                <a:spcPts val="600"/>
              </a:spcBef>
              <a:spcAft>
                <a:spcPts val="300"/>
              </a:spcAft>
            </a:pPr>
            <a:endParaRPr lang="en-GB" sz="1400" dirty="0">
              <a:latin typeface="Arial" panose="020B0604020202020204" pitchFamily="34" charset="0"/>
              <a:cs typeface="Arial" panose="020B0604020202020204" pitchFamily="34" charset="0"/>
            </a:endParaRPr>
          </a:p>
          <a:p>
            <a:pPr marL="342900" indent="-342900">
              <a:spcBef>
                <a:spcPts val="600"/>
              </a:spcBef>
              <a:spcAft>
                <a:spcPts val="300"/>
              </a:spcAft>
              <a:buAutoNum type="arabicPeriod"/>
            </a:pPr>
            <a:endParaRPr lang="en-GB" sz="1600" dirty="0">
              <a:latin typeface="Arial" panose="020B0604020202020204" pitchFamily="34" charset="0"/>
              <a:cs typeface="Arial" panose="020B0604020202020204" pitchFamily="34" charset="0"/>
            </a:endParaRPr>
          </a:p>
          <a:p>
            <a:pPr>
              <a:spcBef>
                <a:spcPts val="600"/>
              </a:spcBef>
              <a:spcAft>
                <a:spcPts val="300"/>
              </a:spcAft>
            </a:pPr>
            <a:endParaRPr lang="en-GB" dirty="0"/>
          </a:p>
        </p:txBody>
      </p:sp>
    </p:spTree>
    <p:extLst>
      <p:ext uri="{BB962C8B-B14F-4D97-AF65-F5344CB8AC3E}">
        <p14:creationId xmlns:p14="http://schemas.microsoft.com/office/powerpoint/2010/main" val="343927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2DB0A-7691-49A1-981A-B43FAF19E2DA}"/>
              </a:ext>
            </a:extLst>
          </p:cNvPr>
          <p:cNvSpPr>
            <a:spLocks noGrp="1"/>
          </p:cNvSpPr>
          <p:nvPr>
            <p:ph type="sldNum" sz="quarter" idx="11"/>
          </p:nvPr>
        </p:nvSpPr>
        <p:spPr/>
        <p:txBody>
          <a:bodyPr/>
          <a:lstStyle/>
          <a:p>
            <a:fld id="{31311CA2-5603-4F1C-8B97-F29961F83655}" type="slidenum">
              <a:rPr lang="en-ZA" smtClean="0"/>
              <a:pPr/>
              <a:t>26</a:t>
            </a:fld>
            <a:endParaRPr lang="en-ZA" dirty="0"/>
          </a:p>
        </p:txBody>
      </p:sp>
      <p:sp>
        <p:nvSpPr>
          <p:cNvPr id="7" name="Text Placeholder 6">
            <a:extLst>
              <a:ext uri="{FF2B5EF4-FFF2-40B4-BE49-F238E27FC236}">
                <a16:creationId xmlns:a16="http://schemas.microsoft.com/office/drawing/2014/main" id="{3330516C-E655-4863-BB34-8FE959469303}"/>
              </a:ext>
            </a:extLst>
          </p:cNvPr>
          <p:cNvSpPr>
            <a:spLocks noGrp="1"/>
          </p:cNvSpPr>
          <p:nvPr>
            <p:ph type="body" sz="quarter" idx="12"/>
          </p:nvPr>
        </p:nvSpPr>
        <p:spPr/>
        <p:txBody>
          <a:bodyPr/>
          <a:lstStyle/>
          <a:p>
            <a:r>
              <a:rPr lang="en-ZA" dirty="0"/>
              <a:t>Drivers of performance difference</a:t>
            </a:r>
          </a:p>
        </p:txBody>
      </p:sp>
      <p:sp>
        <p:nvSpPr>
          <p:cNvPr id="5" name="Rectangle 4">
            <a:extLst>
              <a:ext uri="{FF2B5EF4-FFF2-40B4-BE49-F238E27FC236}">
                <a16:creationId xmlns:a16="http://schemas.microsoft.com/office/drawing/2014/main" id="{BA2539D8-EFEE-47B4-B911-6F2C40E4FD28}"/>
              </a:ext>
            </a:extLst>
          </p:cNvPr>
          <p:cNvSpPr/>
          <p:nvPr/>
        </p:nvSpPr>
        <p:spPr>
          <a:xfrm>
            <a:off x="3183020" y="883202"/>
            <a:ext cx="8244626" cy="52340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8" name="Table 7">
            <a:extLst>
              <a:ext uri="{FF2B5EF4-FFF2-40B4-BE49-F238E27FC236}">
                <a16:creationId xmlns:a16="http://schemas.microsoft.com/office/drawing/2014/main" id="{62369AC2-12DF-482F-BA1B-5A7012594363}"/>
              </a:ext>
            </a:extLst>
          </p:cNvPr>
          <p:cNvGraphicFramePr>
            <a:graphicFrameLocks noGrp="1"/>
          </p:cNvGraphicFramePr>
          <p:nvPr>
            <p:extLst>
              <p:ext uri="{D42A27DB-BD31-4B8C-83A1-F6EECF244321}">
                <p14:modId xmlns:p14="http://schemas.microsoft.com/office/powerpoint/2010/main" val="2100403968"/>
              </p:ext>
            </p:extLst>
          </p:nvPr>
        </p:nvGraphicFramePr>
        <p:xfrm>
          <a:off x="3866805" y="934718"/>
          <a:ext cx="7416825" cy="4684713"/>
        </p:xfrm>
        <a:graphic>
          <a:graphicData uri="http://schemas.openxmlformats.org/drawingml/2006/table">
            <a:tbl>
              <a:tblPr firstRow="1" bandRow="1">
                <a:tableStyleId>{5940675A-B579-460E-94D1-54222C63F5DA}</a:tableStyleId>
              </a:tblPr>
              <a:tblGrid>
                <a:gridCol w="1116126">
                  <a:extLst>
                    <a:ext uri="{9D8B030D-6E8A-4147-A177-3AD203B41FA5}">
                      <a16:colId xmlns:a16="http://schemas.microsoft.com/office/drawing/2014/main" val="20000"/>
                    </a:ext>
                  </a:extLst>
                </a:gridCol>
                <a:gridCol w="1184747">
                  <a:extLst>
                    <a:ext uri="{9D8B030D-6E8A-4147-A177-3AD203B41FA5}">
                      <a16:colId xmlns:a16="http://schemas.microsoft.com/office/drawing/2014/main" val="20001"/>
                    </a:ext>
                  </a:extLst>
                </a:gridCol>
                <a:gridCol w="1278988">
                  <a:extLst>
                    <a:ext uri="{9D8B030D-6E8A-4147-A177-3AD203B41FA5}">
                      <a16:colId xmlns:a16="http://schemas.microsoft.com/office/drawing/2014/main" val="20002"/>
                    </a:ext>
                  </a:extLst>
                </a:gridCol>
                <a:gridCol w="1278988">
                  <a:extLst>
                    <a:ext uri="{9D8B030D-6E8A-4147-A177-3AD203B41FA5}">
                      <a16:colId xmlns:a16="http://schemas.microsoft.com/office/drawing/2014/main" val="20003"/>
                    </a:ext>
                  </a:extLst>
                </a:gridCol>
                <a:gridCol w="1278988">
                  <a:extLst>
                    <a:ext uri="{9D8B030D-6E8A-4147-A177-3AD203B41FA5}">
                      <a16:colId xmlns:a16="http://schemas.microsoft.com/office/drawing/2014/main" val="20004"/>
                    </a:ext>
                  </a:extLst>
                </a:gridCol>
                <a:gridCol w="1278988">
                  <a:extLst>
                    <a:ext uri="{9D8B030D-6E8A-4147-A177-3AD203B41FA5}">
                      <a16:colId xmlns:a16="http://schemas.microsoft.com/office/drawing/2014/main" val="20005"/>
                    </a:ext>
                  </a:extLst>
                </a:gridCol>
              </a:tblGrid>
              <a:tr h="815920">
                <a:tc>
                  <a:txBody>
                    <a:bodyPr/>
                    <a:lstStyle/>
                    <a:p>
                      <a:pPr algn="ctr"/>
                      <a:r>
                        <a:rPr lang="en-ZA" sz="1100" b="1" dirty="0"/>
                        <a:t>Extremely high</a:t>
                      </a:r>
                    </a:p>
                    <a:p>
                      <a:pPr algn="ctr"/>
                      <a:r>
                        <a:rPr lang="en-ZA" sz="1100" b="1" dirty="0"/>
                        <a:t>(used by</a:t>
                      </a:r>
                      <a:r>
                        <a:rPr lang="en-ZA" sz="1100" b="1" baseline="0" dirty="0"/>
                        <a:t> &gt;5% of traveller)</a:t>
                      </a:r>
                      <a:endParaRPr lang="en-ZA" sz="1100" b="1" dirty="0"/>
                    </a:p>
                  </a:txBody>
                  <a:tcPr marT="43222" marB="43222" anchor="ctr">
                    <a:solidFill>
                      <a:schemeClr val="bg1">
                        <a:lumMod val="95000"/>
                      </a:schemeClr>
                    </a:solidFill>
                  </a:tcPr>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extLst>
                  <a:ext uri="{0D108BD9-81ED-4DB2-BD59-A6C34878D82A}">
                    <a16:rowId xmlns:a16="http://schemas.microsoft.com/office/drawing/2014/main" val="10000"/>
                  </a:ext>
                </a:extLst>
              </a:tr>
              <a:tr h="815920">
                <a:tc>
                  <a:txBody>
                    <a:bodyPr/>
                    <a:lstStyle/>
                    <a:p>
                      <a:pPr algn="ctr"/>
                      <a:r>
                        <a:rPr lang="en-ZA" sz="1100" b="1" dirty="0"/>
                        <a:t>Very high</a:t>
                      </a:r>
                    </a:p>
                    <a:p>
                      <a:pPr algn="ctr"/>
                      <a:r>
                        <a:rPr lang="en-ZA" sz="1100" b="1" dirty="0"/>
                        <a:t>(used</a:t>
                      </a:r>
                      <a:r>
                        <a:rPr lang="en-ZA" sz="1100" b="1" baseline="0" dirty="0"/>
                        <a:t> by </a:t>
                      </a:r>
                      <a:r>
                        <a:rPr lang="en-ZA" sz="1100" b="1" dirty="0"/>
                        <a:t> 2-5%</a:t>
                      </a:r>
                      <a:r>
                        <a:rPr lang="en-ZA" sz="1100" b="1" baseline="0" dirty="0"/>
                        <a:t> of travellers)</a:t>
                      </a:r>
                      <a:endParaRPr lang="en-ZA" sz="1100" b="1" dirty="0"/>
                    </a:p>
                    <a:p>
                      <a:pPr algn="ctr"/>
                      <a:endParaRPr lang="en-ZA" sz="1100" b="1" dirty="0"/>
                    </a:p>
                  </a:txBody>
                  <a:tcPr marT="43222" marB="43222" anchor="ctr">
                    <a:solidFill>
                      <a:schemeClr val="bg1">
                        <a:lumMod val="95000"/>
                      </a:schemeClr>
                    </a:solidFill>
                  </a:tcPr>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extLst>
                  <a:ext uri="{0D108BD9-81ED-4DB2-BD59-A6C34878D82A}">
                    <a16:rowId xmlns:a16="http://schemas.microsoft.com/office/drawing/2014/main" val="10001"/>
                  </a:ext>
                </a:extLst>
              </a:tr>
              <a:tr h="815920">
                <a:tc>
                  <a:txBody>
                    <a:bodyPr/>
                    <a:lstStyle/>
                    <a:p>
                      <a:pPr algn="ctr"/>
                      <a:r>
                        <a:rPr lang="en-ZA" sz="1100" b="1" dirty="0"/>
                        <a:t>High            (used by 0.5-2% of travellers)</a:t>
                      </a:r>
                    </a:p>
                  </a:txBody>
                  <a:tcPr marT="43222" marB="43222" anchor="ctr">
                    <a:solidFill>
                      <a:schemeClr val="bg1">
                        <a:lumMod val="95000"/>
                      </a:schemeClr>
                    </a:solidFill>
                  </a:tcPr>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extLst>
                  <a:ext uri="{0D108BD9-81ED-4DB2-BD59-A6C34878D82A}">
                    <a16:rowId xmlns:a16="http://schemas.microsoft.com/office/drawing/2014/main" val="10002"/>
                  </a:ext>
                </a:extLst>
              </a:tr>
              <a:tr h="815920">
                <a:tc>
                  <a:txBody>
                    <a:bodyPr/>
                    <a:lstStyle/>
                    <a:p>
                      <a:pPr algn="ctr"/>
                      <a:r>
                        <a:rPr lang="en-ZA" sz="1100" b="1" dirty="0"/>
                        <a:t>Low</a:t>
                      </a:r>
                    </a:p>
                    <a:p>
                      <a:pPr algn="ctr"/>
                      <a:r>
                        <a:rPr lang="en-ZA" sz="1100" b="1" dirty="0"/>
                        <a:t>(Used</a:t>
                      </a:r>
                      <a:r>
                        <a:rPr lang="en-ZA" sz="1100" b="1" baseline="0" dirty="0"/>
                        <a:t> by </a:t>
                      </a:r>
                      <a:r>
                        <a:rPr lang="en-ZA" sz="1100" b="1" dirty="0"/>
                        <a:t>0.1 -0.5% of travellers)</a:t>
                      </a:r>
                    </a:p>
                  </a:txBody>
                  <a:tcPr marT="43222" marB="43222" anchor="ctr">
                    <a:solidFill>
                      <a:schemeClr val="bg1">
                        <a:lumMod val="95000"/>
                      </a:schemeClr>
                    </a:solidFill>
                  </a:tcPr>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extLst>
                  <a:ext uri="{0D108BD9-81ED-4DB2-BD59-A6C34878D82A}">
                    <a16:rowId xmlns:a16="http://schemas.microsoft.com/office/drawing/2014/main" val="10003"/>
                  </a:ext>
                </a:extLst>
              </a:tr>
              <a:tr h="815920">
                <a:tc>
                  <a:txBody>
                    <a:bodyPr/>
                    <a:lstStyle/>
                    <a:p>
                      <a:pPr algn="ctr"/>
                      <a:r>
                        <a:rPr lang="en-ZA" sz="1100" b="1" dirty="0"/>
                        <a:t>Very low</a:t>
                      </a:r>
                    </a:p>
                    <a:p>
                      <a:pPr algn="ctr"/>
                      <a:r>
                        <a:rPr lang="en-ZA" sz="1100" b="1" dirty="0"/>
                        <a:t>(Used</a:t>
                      </a:r>
                      <a:r>
                        <a:rPr lang="en-ZA" sz="1100" b="1" baseline="0" dirty="0"/>
                        <a:t> by less than 0.1% of </a:t>
                      </a:r>
                      <a:r>
                        <a:rPr lang="en-ZA" sz="1100" b="1" dirty="0"/>
                        <a:t>travellers)</a:t>
                      </a:r>
                    </a:p>
                  </a:txBody>
                  <a:tcPr marT="43222" marB="43222" anchor="ctr">
                    <a:solidFill>
                      <a:schemeClr val="bg1">
                        <a:lumMod val="95000"/>
                      </a:schemeClr>
                    </a:solidFill>
                  </a:tcPr>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tc>
                  <a:txBody>
                    <a:bodyPr/>
                    <a:lstStyle/>
                    <a:p>
                      <a:endParaRPr lang="en-ZA" sz="1700" dirty="0"/>
                    </a:p>
                  </a:txBody>
                  <a:tcPr marT="43222" marB="43222"/>
                </a:tc>
                <a:extLst>
                  <a:ext uri="{0D108BD9-81ED-4DB2-BD59-A6C34878D82A}">
                    <a16:rowId xmlns:a16="http://schemas.microsoft.com/office/drawing/2014/main" val="10004"/>
                  </a:ext>
                </a:extLst>
              </a:tr>
              <a:tr h="605113">
                <a:tc>
                  <a:txBody>
                    <a:bodyPr/>
                    <a:lstStyle/>
                    <a:p>
                      <a:endParaRPr lang="en-ZA" sz="1700" dirty="0"/>
                    </a:p>
                  </a:txBody>
                  <a:tcPr marT="43222" marB="43222"/>
                </a:tc>
                <a:tc>
                  <a:txBody>
                    <a:bodyPr/>
                    <a:lstStyle/>
                    <a:p>
                      <a:pPr algn="ctr"/>
                      <a:r>
                        <a:rPr lang="en-ZA" sz="1100" b="1" dirty="0"/>
                        <a:t>Very low</a:t>
                      </a:r>
                    </a:p>
                    <a:p>
                      <a:pPr algn="ctr"/>
                      <a:r>
                        <a:rPr lang="en-ZA" sz="1100" b="1" dirty="0"/>
                        <a:t>(Handle less</a:t>
                      </a:r>
                      <a:r>
                        <a:rPr lang="en-ZA" sz="1100" b="1" baseline="0" dirty="0"/>
                        <a:t> than 0.1%)</a:t>
                      </a:r>
                      <a:endParaRPr lang="en-ZA" sz="1100" b="1" dirty="0"/>
                    </a:p>
                  </a:txBody>
                  <a:tcPr marT="43222" marB="43222" anchor="ctr">
                    <a:solidFill>
                      <a:schemeClr val="bg1">
                        <a:lumMod val="95000"/>
                      </a:schemeClr>
                    </a:solidFill>
                  </a:tcPr>
                </a:tc>
                <a:tc>
                  <a:txBody>
                    <a:bodyPr/>
                    <a:lstStyle/>
                    <a:p>
                      <a:pPr algn="ctr"/>
                      <a:r>
                        <a:rPr lang="en-ZA" sz="1100" b="1" dirty="0"/>
                        <a:t>Low</a:t>
                      </a:r>
                    </a:p>
                    <a:p>
                      <a:pPr algn="ctr"/>
                      <a:r>
                        <a:rPr lang="en-ZA" sz="1100" b="1" dirty="0"/>
                        <a:t>(Handle 0.1 -.5% of goods moved</a:t>
                      </a:r>
                    </a:p>
                  </a:txBody>
                  <a:tcPr marT="43222" marB="43222" anchor="ctr">
                    <a:solidFill>
                      <a:schemeClr val="bg1">
                        <a:lumMod val="95000"/>
                      </a:schemeClr>
                    </a:solidFill>
                  </a:tcPr>
                </a:tc>
                <a:tc>
                  <a:txBody>
                    <a:bodyPr/>
                    <a:lstStyle/>
                    <a:p>
                      <a:pPr algn="ctr"/>
                      <a:r>
                        <a:rPr lang="en-ZA" sz="1100" b="1" dirty="0"/>
                        <a:t>High                   (Handle 0.5-2% of goods moved</a:t>
                      </a:r>
                    </a:p>
                  </a:txBody>
                  <a:tcPr marT="43222" marB="43222" anchor="ctr">
                    <a:solidFill>
                      <a:schemeClr val="bg1">
                        <a:lumMod val="95000"/>
                      </a:schemeClr>
                    </a:solidFill>
                  </a:tcPr>
                </a:tc>
                <a:tc>
                  <a:txBody>
                    <a:bodyPr/>
                    <a:lstStyle/>
                    <a:p>
                      <a:pPr algn="ctr"/>
                      <a:r>
                        <a:rPr lang="en-ZA" sz="1100" b="1" dirty="0"/>
                        <a:t>Very high</a:t>
                      </a:r>
                    </a:p>
                    <a:p>
                      <a:pPr algn="ctr"/>
                      <a:r>
                        <a:rPr lang="en-ZA" sz="1100" b="1" dirty="0"/>
                        <a:t>(Handle 2-5%</a:t>
                      </a:r>
                      <a:r>
                        <a:rPr lang="en-ZA" sz="1100" b="1" baseline="0" dirty="0"/>
                        <a:t> of good moved)</a:t>
                      </a:r>
                      <a:endParaRPr lang="en-ZA" sz="1100" b="1" dirty="0"/>
                    </a:p>
                  </a:txBody>
                  <a:tcPr marT="43222" marB="43222" anchor="ctr">
                    <a:solidFill>
                      <a:schemeClr val="bg1">
                        <a:lumMod val="95000"/>
                      </a:schemeClr>
                    </a:solidFill>
                  </a:tcPr>
                </a:tc>
                <a:tc>
                  <a:txBody>
                    <a:bodyPr/>
                    <a:lstStyle/>
                    <a:p>
                      <a:pPr algn="ctr"/>
                      <a:r>
                        <a:rPr lang="en-ZA" sz="1100" b="1" dirty="0"/>
                        <a:t>Extremely</a:t>
                      </a:r>
                      <a:r>
                        <a:rPr lang="en-ZA" sz="1100" b="1" baseline="0" dirty="0"/>
                        <a:t> high</a:t>
                      </a:r>
                      <a:endParaRPr lang="en-ZA" sz="1100" b="1" dirty="0"/>
                    </a:p>
                    <a:p>
                      <a:pPr algn="ctr"/>
                      <a:r>
                        <a:rPr lang="en-ZA" sz="1100" b="1" dirty="0"/>
                        <a:t>(Handle</a:t>
                      </a:r>
                      <a:r>
                        <a:rPr lang="en-ZA" sz="1100" b="1" baseline="0" dirty="0"/>
                        <a:t> &gt;5% of goods move)</a:t>
                      </a:r>
                      <a:endParaRPr lang="en-ZA" sz="1100" b="1" dirty="0"/>
                    </a:p>
                  </a:txBody>
                  <a:tcPr marT="43222" marB="43222" anchor="c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E1E191EB-FCC6-4AE3-AD43-7EEAEE8EE0A3}"/>
              </a:ext>
            </a:extLst>
          </p:cNvPr>
          <p:cNvSpPr txBox="1"/>
          <p:nvPr/>
        </p:nvSpPr>
        <p:spPr>
          <a:xfrm>
            <a:off x="5027877" y="5605318"/>
            <a:ext cx="5832648" cy="523220"/>
          </a:xfrm>
          <a:prstGeom prst="rect">
            <a:avLst/>
          </a:prstGeom>
          <a:noFill/>
        </p:spPr>
        <p:txBody>
          <a:bodyPr wrap="square" rtlCol="0">
            <a:spAutoFit/>
          </a:bodyPr>
          <a:lstStyle/>
          <a:p>
            <a:pPr algn="ctr"/>
            <a:r>
              <a:rPr lang="en-ZA" sz="1400" b="1" dirty="0">
                <a:latin typeface="Arial" panose="020B0604020202020204" pitchFamily="34" charset="0"/>
                <a:cs typeface="Arial" panose="020B0604020202020204" pitchFamily="34" charset="0"/>
              </a:rPr>
              <a:t>POE grouping in terms of good movement based on percentage of the volume and value of goods transported through the POE</a:t>
            </a:r>
          </a:p>
        </p:txBody>
      </p:sp>
      <p:sp>
        <p:nvSpPr>
          <p:cNvPr id="10" name="TextBox 9">
            <a:extLst>
              <a:ext uri="{FF2B5EF4-FFF2-40B4-BE49-F238E27FC236}">
                <a16:creationId xmlns:a16="http://schemas.microsoft.com/office/drawing/2014/main" id="{84145FD0-5002-4F39-8FA1-68618018B50E}"/>
              </a:ext>
            </a:extLst>
          </p:cNvPr>
          <p:cNvSpPr txBox="1"/>
          <p:nvPr/>
        </p:nvSpPr>
        <p:spPr>
          <a:xfrm rot="16200000">
            <a:off x="1300292" y="3123781"/>
            <a:ext cx="4288676" cy="523220"/>
          </a:xfrm>
          <a:prstGeom prst="rect">
            <a:avLst/>
          </a:prstGeom>
          <a:noFill/>
        </p:spPr>
        <p:txBody>
          <a:bodyPr wrap="square" rtlCol="0">
            <a:spAutoFit/>
          </a:bodyPr>
          <a:lstStyle/>
          <a:p>
            <a:pPr algn="ctr"/>
            <a:r>
              <a:rPr lang="en-ZA" sz="1400" b="1" dirty="0">
                <a:latin typeface="Arial" panose="020B0604020202020204" pitchFamily="34" charset="0"/>
                <a:cs typeface="Arial" panose="020B0604020202020204" pitchFamily="34" charset="0"/>
              </a:rPr>
              <a:t>POE grouping in terms of human movement based on percentage of travellers using POE</a:t>
            </a:r>
          </a:p>
        </p:txBody>
      </p:sp>
      <p:sp>
        <p:nvSpPr>
          <p:cNvPr id="11" name="Oval 10">
            <a:extLst>
              <a:ext uri="{FF2B5EF4-FFF2-40B4-BE49-F238E27FC236}">
                <a16:creationId xmlns:a16="http://schemas.microsoft.com/office/drawing/2014/main" id="{96F3115B-F7AC-4C56-9D5E-446618969021}"/>
              </a:ext>
            </a:extLst>
          </p:cNvPr>
          <p:cNvSpPr/>
          <p:nvPr/>
        </p:nvSpPr>
        <p:spPr>
          <a:xfrm>
            <a:off x="7476149" y="3333110"/>
            <a:ext cx="3600400" cy="156570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Group 2 – High goods movement POE </a:t>
            </a:r>
          </a:p>
        </p:txBody>
      </p:sp>
      <p:sp>
        <p:nvSpPr>
          <p:cNvPr id="12" name="Oval 11">
            <a:extLst>
              <a:ext uri="{FF2B5EF4-FFF2-40B4-BE49-F238E27FC236}">
                <a16:creationId xmlns:a16="http://schemas.microsoft.com/office/drawing/2014/main" id="{00BACD2A-3201-46BA-936B-D2F383657116}"/>
              </a:ext>
            </a:extLst>
          </p:cNvPr>
          <p:cNvSpPr/>
          <p:nvPr/>
        </p:nvSpPr>
        <p:spPr>
          <a:xfrm>
            <a:off x="5059410" y="977034"/>
            <a:ext cx="2189945" cy="231452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Group 3 – High human movement POE </a:t>
            </a:r>
          </a:p>
        </p:txBody>
      </p:sp>
      <p:sp>
        <p:nvSpPr>
          <p:cNvPr id="13" name="Oval 12">
            <a:extLst>
              <a:ext uri="{FF2B5EF4-FFF2-40B4-BE49-F238E27FC236}">
                <a16:creationId xmlns:a16="http://schemas.microsoft.com/office/drawing/2014/main" id="{CE2F9F5F-7D99-453B-B150-000E73BC9245}"/>
              </a:ext>
            </a:extLst>
          </p:cNvPr>
          <p:cNvSpPr/>
          <p:nvPr/>
        </p:nvSpPr>
        <p:spPr>
          <a:xfrm>
            <a:off x="7539213" y="977034"/>
            <a:ext cx="3600400" cy="238259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Group 1 – High human and goods movement POE</a:t>
            </a:r>
          </a:p>
        </p:txBody>
      </p:sp>
      <p:sp>
        <p:nvSpPr>
          <p:cNvPr id="14" name="Oval 13">
            <a:extLst>
              <a:ext uri="{FF2B5EF4-FFF2-40B4-BE49-F238E27FC236}">
                <a16:creationId xmlns:a16="http://schemas.microsoft.com/office/drawing/2014/main" id="{8C1A336E-E692-4876-894B-A34A23B4C571}"/>
              </a:ext>
            </a:extLst>
          </p:cNvPr>
          <p:cNvSpPr/>
          <p:nvPr/>
        </p:nvSpPr>
        <p:spPr>
          <a:xfrm>
            <a:off x="5031677" y="3380408"/>
            <a:ext cx="2189945" cy="156570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Group 4 –  Low  goods and human movement POE </a:t>
            </a:r>
          </a:p>
        </p:txBody>
      </p:sp>
      <p:sp>
        <p:nvSpPr>
          <p:cNvPr id="15" name="Content Placeholder 3">
            <a:extLst>
              <a:ext uri="{FF2B5EF4-FFF2-40B4-BE49-F238E27FC236}">
                <a16:creationId xmlns:a16="http://schemas.microsoft.com/office/drawing/2014/main" id="{E7EE52EA-7E88-4A80-B189-5B954024BD12}"/>
              </a:ext>
            </a:extLst>
          </p:cNvPr>
          <p:cNvSpPr>
            <a:spLocks noGrp="1"/>
          </p:cNvSpPr>
          <p:nvPr>
            <p:ph idx="1"/>
          </p:nvPr>
        </p:nvSpPr>
        <p:spPr>
          <a:xfrm>
            <a:off x="2116667" y="336875"/>
            <a:ext cx="10075333" cy="5268443"/>
          </a:xfrm>
        </p:spPr>
        <p:txBody>
          <a:bodyPr/>
          <a:lstStyle/>
          <a:p>
            <a:pPr marL="362720" lvl="1">
              <a:spcBef>
                <a:spcPts val="600"/>
              </a:spcBef>
              <a:spcAft>
                <a:spcPts val="300"/>
              </a:spcAft>
            </a:pPr>
            <a:r>
              <a:rPr lang="en-GB" sz="2000" b="1" dirty="0">
                <a:latin typeface="Arial" panose="020B0604020202020204" pitchFamily="34" charset="0"/>
                <a:cs typeface="Arial" panose="020B0604020202020204" pitchFamily="34" charset="0"/>
              </a:rPr>
              <a:t>Accounting for economics of scale with traffic volumes – port of entry example</a:t>
            </a:r>
          </a:p>
        </p:txBody>
      </p:sp>
    </p:spTree>
    <p:extLst>
      <p:ext uri="{BB962C8B-B14F-4D97-AF65-F5344CB8AC3E}">
        <p14:creationId xmlns:p14="http://schemas.microsoft.com/office/powerpoint/2010/main" val="1554689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2DB0A-7691-49A1-981A-B43FAF19E2DA}"/>
              </a:ext>
            </a:extLst>
          </p:cNvPr>
          <p:cNvSpPr>
            <a:spLocks noGrp="1"/>
          </p:cNvSpPr>
          <p:nvPr>
            <p:ph type="sldNum" sz="quarter" idx="11"/>
          </p:nvPr>
        </p:nvSpPr>
        <p:spPr/>
        <p:txBody>
          <a:bodyPr/>
          <a:lstStyle/>
          <a:p>
            <a:fld id="{31311CA2-5603-4F1C-8B97-F29961F83655}" type="slidenum">
              <a:rPr lang="en-ZA" smtClean="0"/>
              <a:pPr/>
              <a:t>27</a:t>
            </a:fld>
            <a:endParaRPr lang="en-ZA" dirty="0"/>
          </a:p>
        </p:txBody>
      </p:sp>
      <p:sp>
        <p:nvSpPr>
          <p:cNvPr id="7" name="Text Placeholder 6">
            <a:extLst>
              <a:ext uri="{FF2B5EF4-FFF2-40B4-BE49-F238E27FC236}">
                <a16:creationId xmlns:a16="http://schemas.microsoft.com/office/drawing/2014/main" id="{3330516C-E655-4863-BB34-8FE959469303}"/>
              </a:ext>
            </a:extLst>
          </p:cNvPr>
          <p:cNvSpPr>
            <a:spLocks noGrp="1"/>
          </p:cNvSpPr>
          <p:nvPr>
            <p:ph type="body" sz="quarter" idx="12"/>
          </p:nvPr>
        </p:nvSpPr>
        <p:spPr/>
        <p:txBody>
          <a:bodyPr/>
          <a:lstStyle/>
          <a:p>
            <a:r>
              <a:rPr lang="en-ZA" dirty="0"/>
              <a:t>Drivers of performance difference</a:t>
            </a:r>
          </a:p>
        </p:txBody>
      </p:sp>
      <p:sp>
        <p:nvSpPr>
          <p:cNvPr id="15" name="Content Placeholder 3">
            <a:extLst>
              <a:ext uri="{FF2B5EF4-FFF2-40B4-BE49-F238E27FC236}">
                <a16:creationId xmlns:a16="http://schemas.microsoft.com/office/drawing/2014/main" id="{E7EE52EA-7E88-4A80-B189-5B954024BD12}"/>
              </a:ext>
            </a:extLst>
          </p:cNvPr>
          <p:cNvSpPr>
            <a:spLocks noGrp="1"/>
          </p:cNvSpPr>
          <p:nvPr>
            <p:ph idx="1"/>
          </p:nvPr>
        </p:nvSpPr>
        <p:spPr>
          <a:xfrm>
            <a:off x="2488390" y="336876"/>
            <a:ext cx="9126562" cy="761984"/>
          </a:xfrm>
        </p:spPr>
        <p:txBody>
          <a:bodyPr/>
          <a:lstStyle/>
          <a:p>
            <a:pPr marL="362720" lvl="1">
              <a:spcBef>
                <a:spcPts val="600"/>
              </a:spcBef>
              <a:spcAft>
                <a:spcPts val="300"/>
              </a:spcAft>
            </a:pPr>
            <a:r>
              <a:rPr lang="en-GB" sz="2000" b="1" dirty="0">
                <a:latin typeface="Arial" panose="020B0604020202020204" pitchFamily="34" charset="0"/>
                <a:cs typeface="Arial" panose="020B0604020202020204" pitchFamily="34" charset="0"/>
              </a:rPr>
              <a:t>Accounting for regional characteristics – office rental example</a:t>
            </a:r>
          </a:p>
        </p:txBody>
      </p:sp>
      <p:graphicFrame>
        <p:nvGraphicFramePr>
          <p:cNvPr id="4" name="Table 3">
            <a:extLst>
              <a:ext uri="{FF2B5EF4-FFF2-40B4-BE49-F238E27FC236}">
                <a16:creationId xmlns:a16="http://schemas.microsoft.com/office/drawing/2014/main" id="{2718BBEF-02EE-4508-A127-B29A09584C91}"/>
              </a:ext>
            </a:extLst>
          </p:cNvPr>
          <p:cNvGraphicFramePr>
            <a:graphicFrameLocks noGrp="1"/>
          </p:cNvGraphicFramePr>
          <p:nvPr>
            <p:extLst>
              <p:ext uri="{D42A27DB-BD31-4B8C-83A1-F6EECF244321}">
                <p14:modId xmlns:p14="http://schemas.microsoft.com/office/powerpoint/2010/main" val="269909268"/>
              </p:ext>
            </p:extLst>
          </p:nvPr>
        </p:nvGraphicFramePr>
        <p:xfrm>
          <a:off x="2937457" y="1098860"/>
          <a:ext cx="7645876" cy="4320000"/>
        </p:xfrm>
        <a:graphic>
          <a:graphicData uri="http://schemas.openxmlformats.org/drawingml/2006/table">
            <a:tbl>
              <a:tblPr>
                <a:tableStyleId>{69CF1AB2-1976-4502-BF36-3FF5EA218861}</a:tableStyleId>
              </a:tblPr>
              <a:tblGrid>
                <a:gridCol w="1096370">
                  <a:extLst>
                    <a:ext uri="{9D8B030D-6E8A-4147-A177-3AD203B41FA5}">
                      <a16:colId xmlns:a16="http://schemas.microsoft.com/office/drawing/2014/main" val="478772738"/>
                    </a:ext>
                  </a:extLst>
                </a:gridCol>
                <a:gridCol w="6549506">
                  <a:extLst>
                    <a:ext uri="{9D8B030D-6E8A-4147-A177-3AD203B41FA5}">
                      <a16:colId xmlns:a16="http://schemas.microsoft.com/office/drawing/2014/main" val="2173707026"/>
                    </a:ext>
                  </a:extLst>
                </a:gridCol>
              </a:tblGrid>
              <a:tr h="1067194">
                <a:tc>
                  <a:txBody>
                    <a:bodyPr/>
                    <a:lstStyle/>
                    <a:p>
                      <a:pPr marL="0" algn="l" defTabSz="483626" rtl="0" eaLnBrk="1" latinLnBrk="0" hangingPunct="1">
                        <a:spcAft>
                          <a:spcPts val="1200"/>
                        </a:spcAft>
                      </a:pPr>
                      <a:r>
                        <a:rPr lang="en-GB" sz="1800" kern="1200">
                          <a:solidFill>
                            <a:schemeClr val="dk1"/>
                          </a:solidFill>
                          <a:effectLst/>
                          <a:latin typeface="Arial" panose="020B0604020202020204" pitchFamily="34" charset="0"/>
                          <a:ea typeface="+mn-ea"/>
                          <a:cs typeface="Arial" panose="020B0604020202020204" pitchFamily="34" charset="0"/>
                        </a:rPr>
                        <a:t>CBD</a:t>
                      </a:r>
                    </a:p>
                  </a:txBody>
                  <a:tcPr marL="68580" marR="68580" marT="0" marB="0" anchor="ctr"/>
                </a:tc>
                <a:tc>
                  <a:txBody>
                    <a:bodyPr/>
                    <a:lstStyle/>
                    <a:p>
                      <a:pPr marL="0" algn="l" defTabSz="483626" rtl="0" eaLnBrk="1" latinLnBrk="0" hangingPunct="1">
                        <a:spcAft>
                          <a:spcPts val="1200"/>
                        </a:spcAft>
                      </a:pPr>
                      <a:r>
                        <a:rPr lang="en-GB" sz="1800" kern="1200" dirty="0">
                          <a:solidFill>
                            <a:schemeClr val="dk1"/>
                          </a:solidFill>
                          <a:effectLst/>
                          <a:latin typeface="Arial" panose="020B0604020202020204" pitchFamily="34" charset="0"/>
                          <a:ea typeface="+mn-ea"/>
                          <a:cs typeface="Arial" panose="020B0604020202020204" pitchFamily="34" charset="0"/>
                        </a:rPr>
                        <a:t>Central Business District</a:t>
                      </a:r>
                    </a:p>
                  </a:txBody>
                  <a:tcPr marL="68580" marR="68580" marT="0" marB="0" anchor="ctr"/>
                </a:tc>
                <a:extLst>
                  <a:ext uri="{0D108BD9-81ED-4DB2-BD59-A6C34878D82A}">
                    <a16:rowId xmlns:a16="http://schemas.microsoft.com/office/drawing/2014/main" val="2888546700"/>
                  </a:ext>
                </a:extLst>
              </a:tr>
              <a:tr h="1626403">
                <a:tc>
                  <a:txBody>
                    <a:bodyPr/>
                    <a:lstStyle/>
                    <a:p>
                      <a:pPr>
                        <a:spcAft>
                          <a:spcPts val="1200"/>
                        </a:spcAft>
                      </a:pPr>
                      <a:r>
                        <a:rPr lang="en-GB" sz="1800">
                          <a:effectLst/>
                          <a:latin typeface="Arial" panose="020B0604020202020204" pitchFamily="34" charset="0"/>
                          <a:cs typeface="Arial" panose="020B0604020202020204" pitchFamily="34" charset="0"/>
                        </a:rPr>
                        <a:t>Main Centre</a:t>
                      </a:r>
                      <a:endParaRPr lang="en-GB" sz="1800">
                        <a:solidFill>
                          <a:srgbClr val="5E6A7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spcAft>
                          <a:spcPts val="1200"/>
                        </a:spcAft>
                      </a:pPr>
                      <a:r>
                        <a:rPr lang="en-GB" sz="1800" dirty="0">
                          <a:effectLst/>
                          <a:latin typeface="Arial" panose="020B0604020202020204" pitchFamily="34" charset="0"/>
                          <a:cs typeface="Arial" panose="020B0604020202020204" pitchFamily="34" charset="0"/>
                        </a:rPr>
                        <a:t>Main Centre refers to an urban area with significant economic activity and an office rental market for which there are industry benchmarks, or where independent reports to obtain data were commissioned.</a:t>
                      </a:r>
                      <a:endParaRPr lang="en-GB" sz="1800" dirty="0">
                        <a:solidFill>
                          <a:srgbClr val="5E6A7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32421960"/>
                  </a:ext>
                </a:extLst>
              </a:tr>
              <a:tr h="1626403">
                <a:tc>
                  <a:txBody>
                    <a:bodyPr/>
                    <a:lstStyle/>
                    <a:p>
                      <a:pPr>
                        <a:spcAft>
                          <a:spcPts val="1200"/>
                        </a:spcAft>
                      </a:pPr>
                      <a:r>
                        <a:rPr lang="en-GB" sz="1800" dirty="0">
                          <a:effectLst/>
                          <a:latin typeface="Arial" panose="020B0604020202020204" pitchFamily="34" charset="0"/>
                          <a:cs typeface="Arial" panose="020B0604020202020204" pitchFamily="34" charset="0"/>
                        </a:rPr>
                        <a:t>VTSD</a:t>
                      </a:r>
                      <a:endParaRPr lang="en-GB" sz="1800" dirty="0">
                        <a:solidFill>
                          <a:srgbClr val="5E6A7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spcAft>
                          <a:spcPts val="1200"/>
                        </a:spcAft>
                      </a:pPr>
                      <a:r>
                        <a:rPr lang="en-GB" sz="1800" dirty="0">
                          <a:effectLst/>
                          <a:latin typeface="Arial" panose="020B0604020202020204" pitchFamily="34" charset="0"/>
                          <a:cs typeface="Arial" panose="020B0604020202020204" pitchFamily="34" charset="0"/>
                        </a:rPr>
                        <a:t>The term “Villages, Towns and Small Dorpies” is used to refer to non-urban areas, where there is not necessarily an established office rental market, and where have industry benchmarks for commercial offices do not exist</a:t>
                      </a:r>
                      <a:endParaRPr lang="en-GB" sz="1800" dirty="0">
                        <a:solidFill>
                          <a:srgbClr val="5E6A7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33495115"/>
                  </a:ext>
                </a:extLst>
              </a:tr>
            </a:tbl>
          </a:graphicData>
        </a:graphic>
      </p:graphicFrame>
    </p:spTree>
    <p:extLst>
      <p:ext uri="{BB962C8B-B14F-4D97-AF65-F5344CB8AC3E}">
        <p14:creationId xmlns:p14="http://schemas.microsoft.com/office/powerpoint/2010/main" val="2151864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2DB0A-7691-49A1-981A-B43FAF19E2DA}"/>
              </a:ext>
            </a:extLst>
          </p:cNvPr>
          <p:cNvSpPr>
            <a:spLocks noGrp="1"/>
          </p:cNvSpPr>
          <p:nvPr>
            <p:ph type="sldNum" sz="quarter" idx="11"/>
          </p:nvPr>
        </p:nvSpPr>
        <p:spPr/>
        <p:txBody>
          <a:bodyPr/>
          <a:lstStyle/>
          <a:p>
            <a:fld id="{31311CA2-5603-4F1C-8B97-F29961F83655}" type="slidenum">
              <a:rPr lang="en-ZA" smtClean="0"/>
              <a:pPr/>
              <a:t>28</a:t>
            </a:fld>
            <a:endParaRPr lang="en-ZA" dirty="0"/>
          </a:p>
        </p:txBody>
      </p:sp>
      <p:sp>
        <p:nvSpPr>
          <p:cNvPr id="7" name="Text Placeholder 6">
            <a:extLst>
              <a:ext uri="{FF2B5EF4-FFF2-40B4-BE49-F238E27FC236}">
                <a16:creationId xmlns:a16="http://schemas.microsoft.com/office/drawing/2014/main" id="{3330516C-E655-4863-BB34-8FE959469303}"/>
              </a:ext>
            </a:extLst>
          </p:cNvPr>
          <p:cNvSpPr>
            <a:spLocks noGrp="1"/>
          </p:cNvSpPr>
          <p:nvPr>
            <p:ph type="body" sz="quarter" idx="12"/>
          </p:nvPr>
        </p:nvSpPr>
        <p:spPr/>
        <p:txBody>
          <a:bodyPr/>
          <a:lstStyle/>
          <a:p>
            <a:r>
              <a:rPr lang="en-ZA" dirty="0"/>
              <a:t>Drivers of performance difference</a:t>
            </a:r>
          </a:p>
        </p:txBody>
      </p:sp>
      <p:sp>
        <p:nvSpPr>
          <p:cNvPr id="15" name="Content Placeholder 3">
            <a:extLst>
              <a:ext uri="{FF2B5EF4-FFF2-40B4-BE49-F238E27FC236}">
                <a16:creationId xmlns:a16="http://schemas.microsoft.com/office/drawing/2014/main" id="{E7EE52EA-7E88-4A80-B189-5B954024BD12}"/>
              </a:ext>
            </a:extLst>
          </p:cNvPr>
          <p:cNvSpPr>
            <a:spLocks noGrp="1"/>
          </p:cNvSpPr>
          <p:nvPr>
            <p:ph idx="1"/>
          </p:nvPr>
        </p:nvSpPr>
        <p:spPr>
          <a:xfrm>
            <a:off x="2488390" y="336875"/>
            <a:ext cx="9126562" cy="5268443"/>
          </a:xfrm>
        </p:spPr>
        <p:txBody>
          <a:bodyPr/>
          <a:lstStyle/>
          <a:p>
            <a:pPr marL="362720" lvl="1">
              <a:spcBef>
                <a:spcPts val="600"/>
              </a:spcBef>
              <a:spcAft>
                <a:spcPts val="300"/>
              </a:spcAft>
            </a:pPr>
            <a:r>
              <a:rPr lang="en-GB" sz="2000" b="1" dirty="0">
                <a:latin typeface="Arial" panose="020B0604020202020204" pitchFamily="34" charset="0"/>
                <a:cs typeface="Arial" panose="020B0604020202020204" pitchFamily="34" charset="0"/>
              </a:rPr>
              <a:t>Accounting for regional characteristics and economies of scale – hospital example</a:t>
            </a:r>
          </a:p>
        </p:txBody>
      </p:sp>
      <p:graphicFrame>
        <p:nvGraphicFramePr>
          <p:cNvPr id="16" name="Table 15">
            <a:extLst>
              <a:ext uri="{FF2B5EF4-FFF2-40B4-BE49-F238E27FC236}">
                <a16:creationId xmlns:a16="http://schemas.microsoft.com/office/drawing/2014/main" id="{7BC21571-B568-4F13-9948-7040D0035FCD}"/>
              </a:ext>
            </a:extLst>
          </p:cNvPr>
          <p:cNvGraphicFramePr>
            <a:graphicFrameLocks noGrp="1"/>
          </p:cNvGraphicFramePr>
          <p:nvPr>
            <p:extLst>
              <p:ext uri="{D42A27DB-BD31-4B8C-83A1-F6EECF244321}">
                <p14:modId xmlns:p14="http://schemas.microsoft.com/office/powerpoint/2010/main" val="223599030"/>
              </p:ext>
            </p:extLst>
          </p:nvPr>
        </p:nvGraphicFramePr>
        <p:xfrm>
          <a:off x="3007219" y="1385753"/>
          <a:ext cx="7915275" cy="3582537"/>
        </p:xfrm>
        <a:graphic>
          <a:graphicData uri="http://schemas.openxmlformats.org/drawingml/2006/table">
            <a:tbl>
              <a:tblPr firstRow="1" firstCol="1" bandRow="1">
                <a:tableStyleId>{5C22544A-7EE6-4342-B048-85BDC9FD1C3A}</a:tableStyleId>
              </a:tblPr>
              <a:tblGrid>
                <a:gridCol w="2637901">
                  <a:extLst>
                    <a:ext uri="{9D8B030D-6E8A-4147-A177-3AD203B41FA5}">
                      <a16:colId xmlns:a16="http://schemas.microsoft.com/office/drawing/2014/main" val="292399187"/>
                    </a:ext>
                  </a:extLst>
                </a:gridCol>
                <a:gridCol w="2638687">
                  <a:extLst>
                    <a:ext uri="{9D8B030D-6E8A-4147-A177-3AD203B41FA5}">
                      <a16:colId xmlns:a16="http://schemas.microsoft.com/office/drawing/2014/main" val="3352165221"/>
                    </a:ext>
                  </a:extLst>
                </a:gridCol>
                <a:gridCol w="2638687">
                  <a:extLst>
                    <a:ext uri="{9D8B030D-6E8A-4147-A177-3AD203B41FA5}">
                      <a16:colId xmlns:a16="http://schemas.microsoft.com/office/drawing/2014/main" val="2305283913"/>
                    </a:ext>
                  </a:extLst>
                </a:gridCol>
              </a:tblGrid>
              <a:tr h="511791">
                <a:tc>
                  <a:txBody>
                    <a:bodyPr/>
                    <a:lstStyle/>
                    <a:p>
                      <a:pPr>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Cluster</a:t>
                      </a:r>
                      <a:endParaRPr lang="en-GB"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Number of Beds</a:t>
                      </a:r>
                      <a:endParaRPr lang="en-GB"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Rural/Urban Nature</a:t>
                      </a:r>
                      <a:endParaRPr lang="en-GB"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568277538"/>
                  </a:ext>
                </a:extLst>
              </a:tr>
              <a:tr h="511791">
                <a:tc>
                  <a:txBody>
                    <a:bodyPr/>
                    <a:lstStyle/>
                    <a:p>
                      <a:pPr>
                        <a:spcAft>
                          <a:spcPts val="0"/>
                        </a:spcAft>
                      </a:pPr>
                      <a:r>
                        <a:rPr lang="en-US" sz="1600" b="1">
                          <a:solidFill>
                            <a:schemeClr val="bg1"/>
                          </a:solidFill>
                          <a:effectLst/>
                          <a:latin typeface="Arial" panose="020B0604020202020204" pitchFamily="34" charset="0"/>
                          <a:ea typeface="MS Mincho" panose="02020609040205080304" pitchFamily="49" charset="-128"/>
                          <a:cs typeface="Arial" panose="020B0604020202020204" pitchFamily="34" charset="0"/>
                        </a:rPr>
                        <a:t>Low Capacity Rural</a:t>
                      </a:r>
                      <a:endParaRPr lang="en-GB" sz="160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&lt;=200 beds</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Rural</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714461636"/>
                  </a:ext>
                </a:extLst>
              </a:tr>
              <a:tr h="511791">
                <a:tc>
                  <a:txBody>
                    <a:bodyPr/>
                    <a:lstStyle/>
                    <a:p>
                      <a:pPr>
                        <a:spcAft>
                          <a:spcPts val="0"/>
                        </a:spcAft>
                      </a:pPr>
                      <a:r>
                        <a:rPr lang="en-US" sz="1600" b="1">
                          <a:solidFill>
                            <a:schemeClr val="bg1"/>
                          </a:solidFill>
                          <a:effectLst/>
                          <a:latin typeface="Arial" panose="020B0604020202020204" pitchFamily="34" charset="0"/>
                          <a:ea typeface="MS Mincho" panose="02020609040205080304" pitchFamily="49" charset="-128"/>
                          <a:cs typeface="Arial" panose="020B0604020202020204" pitchFamily="34" charset="0"/>
                        </a:rPr>
                        <a:t>Low Capacity Urban</a:t>
                      </a:r>
                      <a:endParaRPr lang="en-GB" sz="160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&lt;= 200 beds</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Peri-Urban and Urban</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053776474"/>
                  </a:ext>
                </a:extLst>
              </a:tr>
              <a:tr h="511791">
                <a:tc>
                  <a:txBody>
                    <a:bodyPr/>
                    <a:lstStyle/>
                    <a:p>
                      <a:pPr>
                        <a:spcAft>
                          <a:spcPts val="0"/>
                        </a:spcAft>
                      </a:pPr>
                      <a:r>
                        <a:rPr lang="en-US" sz="1600" b="1">
                          <a:solidFill>
                            <a:schemeClr val="bg1"/>
                          </a:solidFill>
                          <a:effectLst/>
                          <a:latin typeface="Arial" panose="020B0604020202020204" pitchFamily="34" charset="0"/>
                          <a:ea typeface="MS Mincho" panose="02020609040205080304" pitchFamily="49" charset="-128"/>
                          <a:cs typeface="Arial" panose="020B0604020202020204" pitchFamily="34" charset="0"/>
                        </a:rPr>
                        <a:t>Medium Capacity Rural</a:t>
                      </a:r>
                      <a:endParaRPr lang="en-GB" sz="160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&gt; 200 &lt;= 400 beds</a:t>
                      </a:r>
                      <a:endParaRPr lang="en-GB"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Rural</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673317975"/>
                  </a:ext>
                </a:extLst>
              </a:tr>
              <a:tr h="511791">
                <a:tc>
                  <a:txBody>
                    <a:bodyPr/>
                    <a:lstStyle/>
                    <a:p>
                      <a:pPr>
                        <a:spcAft>
                          <a:spcPts val="0"/>
                        </a:spcAft>
                      </a:pPr>
                      <a:r>
                        <a:rPr lang="en-US" sz="1600" b="1">
                          <a:solidFill>
                            <a:schemeClr val="bg1"/>
                          </a:solidFill>
                          <a:effectLst/>
                          <a:latin typeface="Arial" panose="020B0604020202020204" pitchFamily="34" charset="0"/>
                          <a:ea typeface="MS Mincho" panose="02020609040205080304" pitchFamily="49" charset="-128"/>
                          <a:cs typeface="Arial" panose="020B0604020202020204" pitchFamily="34" charset="0"/>
                        </a:rPr>
                        <a:t>Medium Capacity Urban</a:t>
                      </a:r>
                      <a:endParaRPr lang="en-GB" sz="160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&gt; 200 &lt;= 400 beds</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Peri-Urban and Urban</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454320933"/>
                  </a:ext>
                </a:extLst>
              </a:tr>
              <a:tr h="511791">
                <a:tc>
                  <a:txBody>
                    <a:bodyPr/>
                    <a:lstStyle/>
                    <a:p>
                      <a:pPr>
                        <a:spcAft>
                          <a:spcPts val="0"/>
                        </a:spcAft>
                      </a:pPr>
                      <a:r>
                        <a:rPr lang="en-US" sz="1600" b="1">
                          <a:solidFill>
                            <a:schemeClr val="bg1"/>
                          </a:solidFill>
                          <a:effectLst/>
                          <a:latin typeface="Arial" panose="020B0604020202020204" pitchFamily="34" charset="0"/>
                          <a:ea typeface="MS Mincho" panose="02020609040205080304" pitchFamily="49" charset="-128"/>
                          <a:cs typeface="Arial" panose="020B0604020202020204" pitchFamily="34" charset="0"/>
                        </a:rPr>
                        <a:t>High Capacity Rural</a:t>
                      </a:r>
                      <a:endParaRPr lang="en-GB" sz="160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&gt; 400 beds</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Rural</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047113285"/>
                  </a:ext>
                </a:extLst>
              </a:tr>
              <a:tr h="511791">
                <a:tc>
                  <a:txBody>
                    <a:bodyPr/>
                    <a:lstStyle/>
                    <a:p>
                      <a:pPr>
                        <a:spcAft>
                          <a:spcPts val="0"/>
                        </a:spcAft>
                      </a:pPr>
                      <a:r>
                        <a:rPr lang="en-US" sz="16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High Capacity Urban</a:t>
                      </a:r>
                      <a:endParaRPr lang="en-GB" sz="16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&gt; 400 beds</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Peri-Urban and Urban</a:t>
                      </a:r>
                      <a:endParaRPr lang="en-GB"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70469534"/>
                  </a:ext>
                </a:extLst>
              </a:tr>
            </a:tbl>
          </a:graphicData>
        </a:graphic>
      </p:graphicFrame>
    </p:spTree>
    <p:extLst>
      <p:ext uri="{BB962C8B-B14F-4D97-AF65-F5344CB8AC3E}">
        <p14:creationId xmlns:p14="http://schemas.microsoft.com/office/powerpoint/2010/main" val="2656432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29</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benchmarking – Be wary of averages</a:t>
            </a:r>
          </a:p>
        </p:txBody>
      </p:sp>
      <p:pic>
        <p:nvPicPr>
          <p:cNvPr id="8" name="Picture 7" descr="A close up of a logo&#10;&#10;Description automatically generated">
            <a:extLst>
              <a:ext uri="{FF2B5EF4-FFF2-40B4-BE49-F238E27FC236}">
                <a16:creationId xmlns:a16="http://schemas.microsoft.com/office/drawing/2014/main" id="{3622B74B-AC29-4C48-BEA9-5BEE77821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765" y="70573"/>
            <a:ext cx="1010338" cy="857344"/>
          </a:xfrm>
          <a:prstGeom prst="rect">
            <a:avLst/>
          </a:prstGeom>
        </p:spPr>
      </p:pic>
      <p:sp>
        <p:nvSpPr>
          <p:cNvPr id="4" name="Content Placeholder 3">
            <a:extLst>
              <a:ext uri="{FF2B5EF4-FFF2-40B4-BE49-F238E27FC236}">
                <a16:creationId xmlns:a16="http://schemas.microsoft.com/office/drawing/2014/main" id="{7A11527C-3373-43F5-871A-1167A3D64629}"/>
              </a:ext>
            </a:extLst>
          </p:cNvPr>
          <p:cNvSpPr>
            <a:spLocks noGrp="1"/>
          </p:cNvSpPr>
          <p:nvPr>
            <p:ph idx="1"/>
          </p:nvPr>
        </p:nvSpPr>
        <p:spPr/>
        <p:txBody>
          <a:bodyPr/>
          <a:lstStyle/>
          <a:p>
            <a:pPr marL="0" lvl="1" indent="0">
              <a:spcBef>
                <a:spcPts val="600"/>
              </a:spcBef>
              <a:spcAft>
                <a:spcPts val="300"/>
              </a:spcAft>
              <a:buNone/>
            </a:pPr>
            <a:r>
              <a:rPr lang="en-GB" sz="2000" b="1" dirty="0">
                <a:latin typeface="Arial" panose="020B0604020202020204" pitchFamily="34" charset="0"/>
                <a:cs typeface="Arial" panose="020B0604020202020204" pitchFamily="34" charset="0"/>
              </a:rPr>
              <a:t>Outliers </a:t>
            </a:r>
          </a:p>
          <a:p>
            <a:pPr marL="362720" lvl="1">
              <a:spcBef>
                <a:spcPts val="600"/>
              </a:spcBef>
              <a:spcAft>
                <a:spcPts val="300"/>
              </a:spcAft>
            </a:pPr>
            <a:r>
              <a:rPr lang="en-GB" dirty="0">
                <a:latin typeface="Arial" panose="020B0604020202020204" pitchFamily="34" charset="0"/>
                <a:cs typeface="Arial" panose="020B0604020202020204" pitchFamily="34" charset="0"/>
              </a:rPr>
              <a:t>When using averages to draw conclusions – always consider the spread of the underlying data</a:t>
            </a:r>
          </a:p>
          <a:p>
            <a:pPr marL="740553" lvl="2">
              <a:spcBef>
                <a:spcPts val="600"/>
              </a:spcBef>
              <a:spcAft>
                <a:spcPts val="300"/>
              </a:spcAft>
            </a:pPr>
            <a:r>
              <a:rPr lang="en-GB" sz="2400" i="1" dirty="0">
                <a:latin typeface="Arial" panose="020B0604020202020204" pitchFamily="34" charset="0"/>
                <a:cs typeface="Arial" panose="020B0604020202020204" pitchFamily="34" charset="0"/>
              </a:rPr>
              <a:t>The statistician drowned cause the average depth of the river was 1 metre</a:t>
            </a:r>
          </a:p>
          <a:p>
            <a:pPr marL="362720" lvl="1">
              <a:spcBef>
                <a:spcPts val="600"/>
              </a:spcBef>
              <a:spcAft>
                <a:spcPts val="300"/>
              </a:spcAft>
            </a:pPr>
            <a:endParaRPr lang="en-GB" dirty="0">
              <a:latin typeface="Arial" panose="020B0604020202020204" pitchFamily="34" charset="0"/>
              <a:cs typeface="Arial" panose="020B0604020202020204" pitchFamily="34" charset="0"/>
            </a:endParaRPr>
          </a:p>
          <a:p>
            <a:pPr marL="362720" lvl="1">
              <a:spcBef>
                <a:spcPts val="600"/>
              </a:spcBef>
              <a:spcAft>
                <a:spcPts val="300"/>
              </a:spcAft>
            </a:pPr>
            <a:r>
              <a:rPr lang="en-GB" dirty="0">
                <a:latin typeface="Arial" panose="020B0604020202020204" pitchFamily="34" charset="0"/>
                <a:cs typeface="Arial" panose="020B0604020202020204" pitchFamily="34" charset="0"/>
              </a:rPr>
              <a:t>Especially when comparing across groups e.g.,</a:t>
            </a:r>
          </a:p>
          <a:p>
            <a:pPr marL="740553" lvl="2">
              <a:spcBef>
                <a:spcPts val="600"/>
              </a:spcBef>
              <a:spcAft>
                <a:spcPts val="300"/>
              </a:spcAft>
            </a:pPr>
            <a:r>
              <a:rPr lang="en-GB" sz="2400" i="1" dirty="0">
                <a:latin typeface="Arial" panose="020B0604020202020204" pitchFamily="34" charset="0"/>
                <a:cs typeface="Arial" panose="020B0604020202020204" pitchFamily="34" charset="0"/>
              </a:rPr>
              <a:t>Schools two different regions</a:t>
            </a:r>
          </a:p>
          <a:p>
            <a:pPr marL="740553" lvl="2">
              <a:spcBef>
                <a:spcPts val="600"/>
              </a:spcBef>
              <a:spcAft>
                <a:spcPts val="300"/>
              </a:spcAft>
            </a:pPr>
            <a:r>
              <a:rPr lang="en-GB" sz="2400" i="1" dirty="0">
                <a:latin typeface="Arial" panose="020B0604020202020204" pitchFamily="34" charset="0"/>
                <a:cs typeface="Arial" panose="020B0604020202020204" pitchFamily="34" charset="0"/>
              </a:rPr>
              <a:t>Hospitals that use one mode of service delivery compared to hospitals that use another mode of service delivery</a:t>
            </a:r>
          </a:p>
          <a:p>
            <a:pPr marL="362720" lvl="1">
              <a:spcBef>
                <a:spcPts val="600"/>
              </a:spcBef>
              <a:spcAft>
                <a:spcPts val="300"/>
              </a:spcAft>
            </a:pPr>
            <a:endParaRPr lang="en-GB" sz="2000" i="1" dirty="0">
              <a:latin typeface="Arial" panose="020B0604020202020204" pitchFamily="34" charset="0"/>
              <a:cs typeface="Arial" panose="020B0604020202020204" pitchFamily="34" charset="0"/>
            </a:endParaRPr>
          </a:p>
          <a:p>
            <a:pPr>
              <a:spcBef>
                <a:spcPts val="600"/>
              </a:spcBef>
            </a:pPr>
            <a:endParaRPr lang="en-GB" sz="1600" dirty="0">
              <a:latin typeface="Arial" panose="020B0604020202020204" pitchFamily="34" charset="0"/>
              <a:cs typeface="Arial" panose="020B0604020202020204" pitchFamily="34" charset="0"/>
            </a:endParaRPr>
          </a:p>
          <a:p>
            <a:pPr lvl="1">
              <a:spcBef>
                <a:spcPts val="600"/>
              </a:spcBef>
            </a:pPr>
            <a:endParaRPr lang="en-GB" sz="1400" dirty="0">
              <a:latin typeface="Arial" panose="020B0604020202020204" pitchFamily="34" charset="0"/>
              <a:cs typeface="Arial" panose="020B0604020202020204" pitchFamily="34" charset="0"/>
            </a:endParaRPr>
          </a:p>
          <a:p>
            <a:pPr marL="342900" indent="-342900">
              <a:spcBef>
                <a:spcPts val="600"/>
              </a:spcBef>
              <a:buAutoNum type="arabicPeriod"/>
            </a:pP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2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B814-AB94-1640-B57D-4633934FA5AB}"/>
              </a:ext>
            </a:extLst>
          </p:cNvPr>
          <p:cNvSpPr>
            <a:spLocks noGrp="1"/>
          </p:cNvSpPr>
          <p:nvPr>
            <p:ph type="title"/>
          </p:nvPr>
        </p:nvSpPr>
        <p:spPr/>
        <p:txBody>
          <a:bodyPr/>
          <a:lstStyle/>
          <a:p>
            <a:r>
              <a:rPr lang="en-GB" dirty="0"/>
              <a:t>STEP 4:</a:t>
            </a:r>
            <a:br>
              <a:rPr lang="en-GB" dirty="0"/>
            </a:br>
            <a:r>
              <a:rPr lang="en-GB" dirty="0"/>
              <a:t>ANALYSE</a:t>
            </a:r>
          </a:p>
        </p:txBody>
      </p:sp>
      <p:sp>
        <p:nvSpPr>
          <p:cNvPr id="3" name="Text Placeholder 2">
            <a:extLst>
              <a:ext uri="{FF2B5EF4-FFF2-40B4-BE49-F238E27FC236}">
                <a16:creationId xmlns:a16="http://schemas.microsoft.com/office/drawing/2014/main" id="{7CDA8189-F442-0A48-912F-1BD9CD535A9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7681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2DB0A-7691-49A1-981A-B43FAF19E2DA}"/>
              </a:ext>
            </a:extLst>
          </p:cNvPr>
          <p:cNvSpPr>
            <a:spLocks noGrp="1"/>
          </p:cNvSpPr>
          <p:nvPr>
            <p:ph type="sldNum" sz="quarter" idx="11"/>
          </p:nvPr>
        </p:nvSpPr>
        <p:spPr/>
        <p:txBody>
          <a:bodyPr/>
          <a:lstStyle/>
          <a:p>
            <a:fld id="{31311CA2-5603-4F1C-8B97-F29961F83655}" type="slidenum">
              <a:rPr lang="en-ZA" smtClean="0"/>
              <a:pPr/>
              <a:t>30</a:t>
            </a:fld>
            <a:endParaRPr lang="en-ZA" dirty="0"/>
          </a:p>
        </p:txBody>
      </p:sp>
      <p:sp>
        <p:nvSpPr>
          <p:cNvPr id="7" name="Text Placeholder 6">
            <a:extLst>
              <a:ext uri="{FF2B5EF4-FFF2-40B4-BE49-F238E27FC236}">
                <a16:creationId xmlns:a16="http://schemas.microsoft.com/office/drawing/2014/main" id="{3330516C-E655-4863-BB34-8FE959469303}"/>
              </a:ext>
            </a:extLst>
          </p:cNvPr>
          <p:cNvSpPr>
            <a:spLocks noGrp="1"/>
          </p:cNvSpPr>
          <p:nvPr>
            <p:ph type="body" sz="quarter" idx="12"/>
          </p:nvPr>
        </p:nvSpPr>
        <p:spPr/>
        <p:txBody>
          <a:bodyPr/>
          <a:lstStyle/>
          <a:p>
            <a:r>
              <a:rPr lang="en-ZA" dirty="0"/>
              <a:t>The dangers of average</a:t>
            </a:r>
          </a:p>
        </p:txBody>
      </p:sp>
      <p:sp>
        <p:nvSpPr>
          <p:cNvPr id="15" name="Content Placeholder 3">
            <a:extLst>
              <a:ext uri="{FF2B5EF4-FFF2-40B4-BE49-F238E27FC236}">
                <a16:creationId xmlns:a16="http://schemas.microsoft.com/office/drawing/2014/main" id="{E7EE52EA-7E88-4A80-B189-5B954024BD12}"/>
              </a:ext>
            </a:extLst>
          </p:cNvPr>
          <p:cNvSpPr>
            <a:spLocks noGrp="1"/>
          </p:cNvSpPr>
          <p:nvPr>
            <p:ph idx="1"/>
          </p:nvPr>
        </p:nvSpPr>
        <p:spPr>
          <a:xfrm>
            <a:off x="2488390" y="336875"/>
            <a:ext cx="9126562" cy="5268443"/>
          </a:xfrm>
        </p:spPr>
        <p:txBody>
          <a:bodyPr/>
          <a:lstStyle/>
          <a:p>
            <a:pPr marL="362720" lvl="1">
              <a:spcBef>
                <a:spcPts val="600"/>
              </a:spcBef>
              <a:spcAft>
                <a:spcPts val="300"/>
              </a:spcAft>
            </a:pPr>
            <a:r>
              <a:rPr lang="en-GB" sz="2000" b="1" dirty="0">
                <a:latin typeface="Arial" panose="020B0604020202020204" pitchFamily="34" charset="0"/>
                <a:cs typeface="Arial" panose="020B0604020202020204" pitchFamily="34" charset="0"/>
              </a:rPr>
              <a:t>Always look at spread of the underlying data</a:t>
            </a:r>
          </a:p>
        </p:txBody>
      </p:sp>
      <p:graphicFrame>
        <p:nvGraphicFramePr>
          <p:cNvPr id="6" name="Object 2">
            <a:extLst>
              <a:ext uri="{FF2B5EF4-FFF2-40B4-BE49-F238E27FC236}">
                <a16:creationId xmlns:a16="http://schemas.microsoft.com/office/drawing/2014/main" id="{6B5503BC-6105-4230-AD47-C6D2743471D6}"/>
              </a:ext>
            </a:extLst>
          </p:cNvPr>
          <p:cNvGraphicFramePr>
            <a:graphicFrameLocks noChangeAspect="1"/>
          </p:cNvGraphicFramePr>
          <p:nvPr>
            <p:extLst>
              <p:ext uri="{D42A27DB-BD31-4B8C-83A1-F6EECF244321}">
                <p14:modId xmlns:p14="http://schemas.microsoft.com/office/powerpoint/2010/main" val="1595600835"/>
              </p:ext>
            </p:extLst>
          </p:nvPr>
        </p:nvGraphicFramePr>
        <p:xfrm>
          <a:off x="3595969" y="951574"/>
          <a:ext cx="8018983" cy="3634878"/>
        </p:xfrm>
        <a:graphic>
          <a:graphicData uri="http://schemas.openxmlformats.org/presentationml/2006/ole">
            <mc:AlternateContent xmlns:mc="http://schemas.openxmlformats.org/markup-compatibility/2006">
              <mc:Choice xmlns:v="urn:schemas-microsoft-com:vml" Requires="v">
                <p:oleObj spid="_x0000_s2313" name="Chart" r:id="rId3" imgW="6562643" imgH="3848100" progId="MSGraph.Chart.8">
                  <p:embed followColorScheme="full"/>
                </p:oleObj>
              </mc:Choice>
              <mc:Fallback>
                <p:oleObj name="Chart" r:id="rId3" imgW="6562643" imgH="3848100" progId="MSGraph.Chart.8">
                  <p:embed followColorScheme="full"/>
                  <p:pic>
                    <p:nvPicPr>
                      <p:cNvPr id="22" name="Object 2"/>
                      <p:cNvPicPr>
                        <a:picLocks noChangeAspect="1" noChangeArrowheads="1"/>
                      </p:cNvPicPr>
                      <p:nvPr/>
                    </p:nvPicPr>
                    <p:blipFill>
                      <a:blip r:embed="rId4"/>
                      <a:srcRect/>
                      <a:stretch>
                        <a:fillRect/>
                      </a:stretch>
                    </p:blipFill>
                    <p:spPr bwMode="auto">
                      <a:xfrm>
                        <a:off x="3595969" y="951574"/>
                        <a:ext cx="8018983" cy="3634878"/>
                      </a:xfrm>
                      <a:prstGeom prst="rect">
                        <a:avLst/>
                      </a:prstGeom>
                      <a:noFill/>
                    </p:spPr>
                  </p:pic>
                </p:oleObj>
              </mc:Fallback>
            </mc:AlternateContent>
          </a:graphicData>
        </a:graphic>
      </p:graphicFrame>
      <p:sp>
        <p:nvSpPr>
          <p:cNvPr id="8" name="Text Box 31">
            <a:extLst>
              <a:ext uri="{FF2B5EF4-FFF2-40B4-BE49-F238E27FC236}">
                <a16:creationId xmlns:a16="http://schemas.microsoft.com/office/drawing/2014/main" id="{75C6C3B8-A5ED-4130-8489-8D00710983FD}"/>
              </a:ext>
            </a:extLst>
          </p:cNvPr>
          <p:cNvSpPr txBox="1">
            <a:spLocks noChangeArrowheads="1"/>
          </p:cNvSpPr>
          <p:nvPr/>
        </p:nvSpPr>
        <p:spPr bwMode="auto">
          <a:xfrm rot="16200000">
            <a:off x="3032798" y="2807938"/>
            <a:ext cx="1105251" cy="20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nchor="ctr">
            <a:spAutoFit/>
          </a:bodyPr>
          <a:lstStyle/>
          <a:p>
            <a:pPr algn="ctr"/>
            <a:r>
              <a:rPr lang="en-US" altLang="en-US" sz="1200" b="1" dirty="0"/>
              <a:t>No of POE</a:t>
            </a:r>
          </a:p>
        </p:txBody>
      </p:sp>
      <p:sp>
        <p:nvSpPr>
          <p:cNvPr id="9" name="TextBox 8">
            <a:extLst>
              <a:ext uri="{FF2B5EF4-FFF2-40B4-BE49-F238E27FC236}">
                <a16:creationId xmlns:a16="http://schemas.microsoft.com/office/drawing/2014/main" id="{897B442E-E64A-46EE-BD98-56FBDA698E8F}"/>
              </a:ext>
            </a:extLst>
          </p:cNvPr>
          <p:cNvSpPr txBox="1"/>
          <p:nvPr/>
        </p:nvSpPr>
        <p:spPr>
          <a:xfrm>
            <a:off x="5164827" y="4484915"/>
            <a:ext cx="3312368"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ZA" sz="1200" b="1" dirty="0"/>
              <a:t>Size of deviation from average</a:t>
            </a:r>
          </a:p>
        </p:txBody>
      </p:sp>
      <p:sp>
        <p:nvSpPr>
          <p:cNvPr id="13" name="Slide Number Placeholder 4">
            <a:extLst>
              <a:ext uri="{FF2B5EF4-FFF2-40B4-BE49-F238E27FC236}">
                <a16:creationId xmlns:a16="http://schemas.microsoft.com/office/drawing/2014/main" id="{038A9E36-2C3B-44E4-83AE-763DBE7E70CD}"/>
              </a:ext>
            </a:extLst>
          </p:cNvPr>
          <p:cNvSpPr txBox="1">
            <a:spLocks/>
          </p:cNvSpPr>
          <p:nvPr/>
        </p:nvSpPr>
        <p:spPr>
          <a:xfrm>
            <a:off x="10904395" y="5873015"/>
            <a:ext cx="443212" cy="288602"/>
          </a:xfrm>
          <a:prstGeom prst="rect">
            <a:avLst/>
          </a:prstGeom>
        </p:spPr>
        <p:txBody>
          <a:bodyPr lIns="85231" tIns="42616" rIns="85231" bIns="42616"/>
          <a:lstStyle>
            <a:defPPr>
              <a:defRPr lang="en-US"/>
            </a:defPPr>
            <a:lvl1pPr marL="0" algn="l" defTabSz="457158" rtl="0" eaLnBrk="1" latinLnBrk="0" hangingPunct="1">
              <a:defRPr sz="1800" kern="1200">
                <a:solidFill>
                  <a:schemeClr val="tx1"/>
                </a:solidFill>
                <a:latin typeface="+mn-lt"/>
                <a:ea typeface="+mn-ea"/>
                <a:cs typeface="+mn-cs"/>
              </a:defRPr>
            </a:lvl1pPr>
            <a:lvl2pPr marL="457158" algn="l" defTabSz="457158" rtl="0" eaLnBrk="1" latinLnBrk="0" hangingPunct="1">
              <a:defRPr sz="1800" kern="1200">
                <a:solidFill>
                  <a:schemeClr val="tx1"/>
                </a:solidFill>
                <a:latin typeface="+mn-lt"/>
                <a:ea typeface="+mn-ea"/>
                <a:cs typeface="+mn-cs"/>
              </a:defRPr>
            </a:lvl2pPr>
            <a:lvl3pPr marL="914316" algn="l" defTabSz="457158" rtl="0" eaLnBrk="1" latinLnBrk="0" hangingPunct="1">
              <a:defRPr sz="1800" kern="1200">
                <a:solidFill>
                  <a:schemeClr val="tx1"/>
                </a:solidFill>
                <a:latin typeface="+mn-lt"/>
                <a:ea typeface="+mn-ea"/>
                <a:cs typeface="+mn-cs"/>
              </a:defRPr>
            </a:lvl3pPr>
            <a:lvl4pPr marL="1371474" algn="l" defTabSz="457158" rtl="0" eaLnBrk="1" latinLnBrk="0" hangingPunct="1">
              <a:defRPr sz="1800" kern="1200">
                <a:solidFill>
                  <a:schemeClr val="tx1"/>
                </a:solidFill>
                <a:latin typeface="+mn-lt"/>
                <a:ea typeface="+mn-ea"/>
                <a:cs typeface="+mn-cs"/>
              </a:defRPr>
            </a:lvl4pPr>
            <a:lvl5pPr marL="1828632" algn="l" defTabSz="457158" rtl="0" eaLnBrk="1" latinLnBrk="0" hangingPunct="1">
              <a:defRPr sz="1800" kern="1200">
                <a:solidFill>
                  <a:schemeClr val="tx1"/>
                </a:solidFill>
                <a:latin typeface="+mn-lt"/>
                <a:ea typeface="+mn-ea"/>
                <a:cs typeface="+mn-cs"/>
              </a:defRPr>
            </a:lvl5pPr>
            <a:lvl6pPr marL="2285790" algn="l" defTabSz="457158" rtl="0" eaLnBrk="1" latinLnBrk="0" hangingPunct="1">
              <a:defRPr sz="1800" kern="1200">
                <a:solidFill>
                  <a:schemeClr val="tx1"/>
                </a:solidFill>
                <a:latin typeface="+mn-lt"/>
                <a:ea typeface="+mn-ea"/>
                <a:cs typeface="+mn-cs"/>
              </a:defRPr>
            </a:lvl6pPr>
            <a:lvl7pPr marL="2742948" algn="l" defTabSz="457158" rtl="0" eaLnBrk="1" latinLnBrk="0" hangingPunct="1">
              <a:defRPr sz="1800" kern="1200">
                <a:solidFill>
                  <a:schemeClr val="tx1"/>
                </a:solidFill>
                <a:latin typeface="+mn-lt"/>
                <a:ea typeface="+mn-ea"/>
                <a:cs typeface="+mn-cs"/>
              </a:defRPr>
            </a:lvl7pPr>
            <a:lvl8pPr marL="3200106" algn="l" defTabSz="457158" rtl="0" eaLnBrk="1" latinLnBrk="0" hangingPunct="1">
              <a:defRPr sz="1800" kern="1200">
                <a:solidFill>
                  <a:schemeClr val="tx1"/>
                </a:solidFill>
                <a:latin typeface="+mn-lt"/>
                <a:ea typeface="+mn-ea"/>
                <a:cs typeface="+mn-cs"/>
              </a:defRPr>
            </a:lvl8pPr>
            <a:lvl9pPr marL="3657263" algn="l" defTabSz="457158" rtl="0" eaLnBrk="1" latinLnBrk="0" hangingPunct="1">
              <a:defRPr sz="1800" kern="1200">
                <a:solidFill>
                  <a:schemeClr val="tx1"/>
                </a:solidFill>
                <a:latin typeface="+mn-lt"/>
                <a:ea typeface="+mn-ea"/>
                <a:cs typeface="+mn-cs"/>
              </a:defRPr>
            </a:lvl9pPr>
          </a:lstStyle>
          <a:p>
            <a:pPr algn="r"/>
            <a:r>
              <a:rPr lang="en-US" sz="1200" b="1">
                <a:latin typeface="Arial"/>
                <a:cs typeface="Arial"/>
              </a:rPr>
              <a:t> </a:t>
            </a:r>
            <a:fld id="{7EEAC9BF-F077-4B10-ACDA-F02533834BA8}" type="slidenum">
              <a:rPr lang="en-US" sz="1200" b="1" smtClean="0">
                <a:latin typeface="Arial"/>
                <a:cs typeface="Arial"/>
              </a:rPr>
              <a:pPr algn="r"/>
              <a:t>30</a:t>
            </a:fld>
            <a:endParaRPr lang="en-US" sz="1200" b="1" dirty="0">
              <a:latin typeface="Arial"/>
              <a:cs typeface="Arial"/>
            </a:endParaRPr>
          </a:p>
        </p:txBody>
      </p:sp>
      <p:sp>
        <p:nvSpPr>
          <p:cNvPr id="14" name="TextBox 13">
            <a:extLst>
              <a:ext uri="{FF2B5EF4-FFF2-40B4-BE49-F238E27FC236}">
                <a16:creationId xmlns:a16="http://schemas.microsoft.com/office/drawing/2014/main" id="{E366DD0B-B27B-44D3-BC3B-4AA1EC52E06B}"/>
              </a:ext>
            </a:extLst>
          </p:cNvPr>
          <p:cNvSpPr txBox="1"/>
          <p:nvPr/>
        </p:nvSpPr>
        <p:spPr>
          <a:xfrm>
            <a:off x="3723309" y="4811281"/>
            <a:ext cx="6656724" cy="1169551"/>
          </a:xfrm>
          <a:prstGeom prst="rect">
            <a:avLst/>
          </a:prstGeom>
          <a:solidFill>
            <a:schemeClr val="bg1"/>
          </a:solidFill>
        </p:spPr>
        <p:txBody>
          <a:bodyPr wrap="square" rtlCol="0">
            <a:spAutoFit/>
          </a:bodyPr>
          <a:lstStyle/>
          <a:p>
            <a:r>
              <a:rPr lang="en-GB" sz="1400" b="1" dirty="0"/>
              <a:t>How to do it in excel: </a:t>
            </a:r>
          </a:p>
          <a:p>
            <a:pPr marL="342900" indent="-342900">
              <a:buAutoNum type="arabicPeriod"/>
            </a:pPr>
            <a:r>
              <a:rPr lang="en-GB" sz="1400" b="1" dirty="0"/>
              <a:t>Sort data ascending or descending</a:t>
            </a:r>
          </a:p>
          <a:p>
            <a:pPr marL="342900" indent="-342900">
              <a:buAutoNum type="arabicPeriod"/>
            </a:pPr>
            <a:r>
              <a:rPr lang="en-GB" sz="1400" b="1" dirty="0"/>
              <a:t>Decide on the data range for each grouping</a:t>
            </a:r>
          </a:p>
          <a:p>
            <a:pPr marL="342900" indent="-342900">
              <a:buAutoNum type="arabicPeriod"/>
            </a:pPr>
            <a:r>
              <a:rPr lang="en-GB" sz="1400" b="1" dirty="0"/>
              <a:t>Manually assign data to each group according to the range it falls into </a:t>
            </a:r>
          </a:p>
          <a:p>
            <a:pPr marL="342900" indent="-342900">
              <a:buAutoNum type="arabicPeriod"/>
            </a:pPr>
            <a:r>
              <a:rPr lang="en-GB" sz="1400" b="1" dirty="0"/>
              <a:t>Count the number of entries per grouping then plot</a:t>
            </a:r>
          </a:p>
        </p:txBody>
      </p:sp>
    </p:spTree>
    <p:extLst>
      <p:ext uri="{BB962C8B-B14F-4D97-AF65-F5344CB8AC3E}">
        <p14:creationId xmlns:p14="http://schemas.microsoft.com/office/powerpoint/2010/main" val="1807794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31</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The dangers of averages</a:t>
            </a:r>
          </a:p>
          <a:p>
            <a:r>
              <a:rPr lang="en-ZA" sz="2400" dirty="0"/>
              <a:t> </a:t>
            </a:r>
          </a:p>
          <a:p>
            <a:r>
              <a:rPr lang="en-ZA" sz="2400" dirty="0"/>
              <a:t> </a:t>
            </a:r>
          </a:p>
        </p:txBody>
      </p:sp>
      <p:sp>
        <p:nvSpPr>
          <p:cNvPr id="10" name="Content Placeholder 5">
            <a:extLst>
              <a:ext uri="{FF2B5EF4-FFF2-40B4-BE49-F238E27FC236}">
                <a16:creationId xmlns:a16="http://schemas.microsoft.com/office/drawing/2014/main" id="{9C4E7F1C-E14A-4255-84A5-964AD13B6812}"/>
              </a:ext>
            </a:extLst>
          </p:cNvPr>
          <p:cNvSpPr>
            <a:spLocks noGrp="1"/>
          </p:cNvSpPr>
          <p:nvPr>
            <p:ph idx="1"/>
          </p:nvPr>
        </p:nvSpPr>
        <p:spPr>
          <a:xfrm>
            <a:off x="2612678" y="143761"/>
            <a:ext cx="9274522" cy="6005852"/>
          </a:xfrm>
        </p:spPr>
        <p:txBody>
          <a:bodyPr/>
          <a:lstStyle/>
          <a:p>
            <a:pPr marL="0" indent="0">
              <a:buNone/>
            </a:pPr>
            <a:r>
              <a:rPr lang="en-ZA" sz="2000" b="1" dirty="0">
                <a:solidFill>
                  <a:srgbClr val="0B6C36"/>
                </a:solidFill>
              </a:rPr>
              <a:t>Instructions</a:t>
            </a:r>
          </a:p>
          <a:p>
            <a:r>
              <a:rPr lang="en-GB" sz="2000" dirty="0">
                <a:solidFill>
                  <a:srgbClr val="FF0000"/>
                </a:solidFill>
              </a:rPr>
              <a:t>Pause the video for a few minutes whilst you consider you </a:t>
            </a:r>
            <a:r>
              <a:rPr lang="en-ZA" sz="2000" dirty="0">
                <a:solidFill>
                  <a:srgbClr val="FF0000"/>
                </a:solidFill>
              </a:rPr>
              <a:t>the following situation and question</a:t>
            </a:r>
          </a:p>
          <a:p>
            <a:endParaRPr lang="en-ZA" sz="2200" dirty="0"/>
          </a:p>
          <a:p>
            <a:endParaRPr lang="en-ZA" sz="2200" dirty="0"/>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r>
              <a:rPr lang="en-GB" sz="2000" b="1" dirty="0">
                <a:solidFill>
                  <a:srgbClr val="0B6C36"/>
                </a:solidFill>
              </a:rPr>
              <a:t>Question </a:t>
            </a:r>
          </a:p>
          <a:p>
            <a:r>
              <a:rPr lang="en-GB" sz="2000" dirty="0"/>
              <a:t>Is outsourcing cheaper than insourcing</a:t>
            </a:r>
            <a:endParaRPr lang="en-ZA" sz="2000" dirty="0"/>
          </a:p>
          <a:p>
            <a:endParaRPr lang="en-GB" sz="2000" dirty="0"/>
          </a:p>
          <a:p>
            <a:endParaRPr lang="en-GB" sz="2000" dirty="0"/>
          </a:p>
          <a:p>
            <a:pPr marL="0" indent="0">
              <a:buNone/>
            </a:pPr>
            <a:endParaRPr lang="en-ZA" sz="2200" dirty="0"/>
          </a:p>
        </p:txBody>
      </p:sp>
      <p:graphicFrame>
        <p:nvGraphicFramePr>
          <p:cNvPr id="5" name="Object 2">
            <a:hlinkClick r:id="" action="ppaction://ole?verb=0"/>
            <a:extLst>
              <a:ext uri="{FF2B5EF4-FFF2-40B4-BE49-F238E27FC236}">
                <a16:creationId xmlns:a16="http://schemas.microsoft.com/office/drawing/2014/main" id="{F7C433C0-D3FF-40DC-AA09-CE086BE13BF3}"/>
              </a:ext>
            </a:extLst>
          </p:cNvPr>
          <p:cNvGraphicFramePr>
            <a:graphicFrameLocks noChangeAspect="1"/>
          </p:cNvGraphicFramePr>
          <p:nvPr>
            <p:extLst>
              <p:ext uri="{D42A27DB-BD31-4B8C-83A1-F6EECF244321}">
                <p14:modId xmlns:p14="http://schemas.microsoft.com/office/powerpoint/2010/main" val="4117869354"/>
              </p:ext>
            </p:extLst>
          </p:nvPr>
        </p:nvGraphicFramePr>
        <p:xfrm>
          <a:off x="3239210" y="1626164"/>
          <a:ext cx="3457575" cy="3609975"/>
        </p:xfrm>
        <a:graphic>
          <a:graphicData uri="http://schemas.openxmlformats.org/presentationml/2006/ole">
            <mc:AlternateContent xmlns:mc="http://schemas.openxmlformats.org/markup-compatibility/2006">
              <mc:Choice xmlns:v="urn:schemas-microsoft-com:vml" Requires="v">
                <p:oleObj spid="_x0000_s3338" name="Chart" r:id="rId3" imgW="3457747" imgH="3609975" progId="MSGraph.Chart.8">
                  <p:embed followColorScheme="full"/>
                </p:oleObj>
              </mc:Choice>
              <mc:Fallback>
                <p:oleObj name="Chart" r:id="rId3" imgW="3457747" imgH="3609975" progId="MSGraph.Chart.8">
                  <p:embed followColorScheme="full"/>
                  <p:pic>
                    <p:nvPicPr>
                      <p:cNvPr id="8" name="Object 2">
                        <a:hlinkClick r:id="" action="ppaction://ole?verb=0"/>
                        <a:extLst>
                          <a:ext uri="{FF2B5EF4-FFF2-40B4-BE49-F238E27FC236}">
                            <a16:creationId xmlns:a16="http://schemas.microsoft.com/office/drawing/2014/main" id="{DB88DAFE-B004-40D0-94A7-E831BA370D9D}"/>
                          </a:ext>
                        </a:extLst>
                      </p:cNvPr>
                      <p:cNvPicPr>
                        <a:picLocks noChangeAspect="1" noChangeArrowheads="1"/>
                      </p:cNvPicPr>
                      <p:nvPr/>
                    </p:nvPicPr>
                    <p:blipFill>
                      <a:blip r:embed="rId4"/>
                      <a:srcRect/>
                      <a:stretch>
                        <a:fillRect/>
                      </a:stretch>
                    </p:blipFill>
                    <p:spPr bwMode="auto">
                      <a:xfrm>
                        <a:off x="3239210" y="1626164"/>
                        <a:ext cx="3457575" cy="360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6">
            <a:extLst>
              <a:ext uri="{FF2B5EF4-FFF2-40B4-BE49-F238E27FC236}">
                <a16:creationId xmlns:a16="http://schemas.microsoft.com/office/drawing/2014/main" id="{222A773D-A261-49A2-95DC-43650D026A5E}"/>
              </a:ext>
            </a:extLst>
          </p:cNvPr>
          <p:cNvSpPr>
            <a:spLocks noChangeArrowheads="1"/>
          </p:cNvSpPr>
          <p:nvPr/>
        </p:nvSpPr>
        <p:spPr bwMode="auto">
          <a:xfrm>
            <a:off x="3699758" y="1240850"/>
            <a:ext cx="2784475" cy="6389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93" tIns="42045" rIns="85593" bIns="42045" anchor="b">
            <a:spAutoFit/>
          </a:bodyPr>
          <a:lstStyle>
            <a:lvl1pPr defTabSz="865188">
              <a:defRPr sz="2400">
                <a:solidFill>
                  <a:schemeClr val="tx1"/>
                </a:solidFill>
                <a:latin typeface="Arial" panose="020B0604020202020204" pitchFamily="34" charset="0"/>
              </a:defRPr>
            </a:lvl1pPr>
            <a:lvl2pPr marL="323850" indent="-107950" defTabSz="865188">
              <a:defRPr sz="2400">
                <a:solidFill>
                  <a:schemeClr val="tx1"/>
                </a:solidFill>
                <a:latin typeface="Arial" panose="020B0604020202020204" pitchFamily="34" charset="0"/>
              </a:defRPr>
            </a:lvl2pPr>
            <a:lvl3pPr marL="541338" indent="-109538" defTabSz="865188">
              <a:defRPr sz="2400">
                <a:solidFill>
                  <a:schemeClr val="tx1"/>
                </a:solidFill>
                <a:latin typeface="Arial" panose="020B0604020202020204" pitchFamily="34" charset="0"/>
              </a:defRPr>
            </a:lvl3pPr>
            <a:lvl4pPr marL="757238" indent="-107950" defTabSz="865188">
              <a:defRPr sz="2400">
                <a:solidFill>
                  <a:schemeClr val="tx1"/>
                </a:solidFill>
                <a:latin typeface="Arial" panose="020B0604020202020204" pitchFamily="34" charset="0"/>
              </a:defRPr>
            </a:lvl4pPr>
            <a:lvl5pPr marL="973138" indent="-107950" defTabSz="865188">
              <a:defRPr sz="2400">
                <a:solidFill>
                  <a:schemeClr val="tx1"/>
                </a:solidFill>
                <a:latin typeface="Arial" panose="020B0604020202020204" pitchFamily="34" charset="0"/>
              </a:defRPr>
            </a:lvl5pPr>
            <a:lvl6pPr marL="1430338" indent="-107950" defTabSz="865188" eaLnBrk="0" fontAlgn="base" hangingPunct="0">
              <a:spcBef>
                <a:spcPct val="0"/>
              </a:spcBef>
              <a:spcAft>
                <a:spcPct val="0"/>
              </a:spcAft>
              <a:defRPr sz="2400">
                <a:solidFill>
                  <a:schemeClr val="tx1"/>
                </a:solidFill>
                <a:latin typeface="Arial" panose="020B0604020202020204" pitchFamily="34" charset="0"/>
              </a:defRPr>
            </a:lvl6pPr>
            <a:lvl7pPr marL="1887538" indent="-107950" defTabSz="865188" eaLnBrk="0" fontAlgn="base" hangingPunct="0">
              <a:spcBef>
                <a:spcPct val="0"/>
              </a:spcBef>
              <a:spcAft>
                <a:spcPct val="0"/>
              </a:spcAft>
              <a:defRPr sz="2400">
                <a:solidFill>
                  <a:schemeClr val="tx1"/>
                </a:solidFill>
                <a:latin typeface="Arial" panose="020B0604020202020204" pitchFamily="34" charset="0"/>
              </a:defRPr>
            </a:lvl7pPr>
            <a:lvl8pPr marL="2344738" indent="-107950" defTabSz="865188" eaLnBrk="0" fontAlgn="base" hangingPunct="0">
              <a:spcBef>
                <a:spcPct val="0"/>
              </a:spcBef>
              <a:spcAft>
                <a:spcPct val="0"/>
              </a:spcAft>
              <a:defRPr sz="2400">
                <a:solidFill>
                  <a:schemeClr val="tx1"/>
                </a:solidFill>
                <a:latin typeface="Arial" panose="020B0604020202020204" pitchFamily="34" charset="0"/>
              </a:defRPr>
            </a:lvl8pPr>
            <a:lvl9pPr marL="2801938" indent="-107950" defTabSz="865188"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t>Average Expenditure per PDE* for high capacity urban hospitals (Rands)</a:t>
            </a:r>
            <a:endParaRPr lang="en-US" altLang="en-US" sz="1000" dirty="0"/>
          </a:p>
        </p:txBody>
      </p:sp>
      <p:sp>
        <p:nvSpPr>
          <p:cNvPr id="8" name="TextBox 7">
            <a:extLst>
              <a:ext uri="{FF2B5EF4-FFF2-40B4-BE49-F238E27FC236}">
                <a16:creationId xmlns:a16="http://schemas.microsoft.com/office/drawing/2014/main" id="{C579D4DD-8802-4019-8FE4-74DE84CF3FD6}"/>
              </a:ext>
            </a:extLst>
          </p:cNvPr>
          <p:cNvSpPr txBox="1"/>
          <p:nvPr/>
        </p:nvSpPr>
        <p:spPr>
          <a:xfrm>
            <a:off x="3239210" y="5077947"/>
            <a:ext cx="2917825"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PDE = Patient day equivalent</a:t>
            </a:r>
          </a:p>
        </p:txBody>
      </p:sp>
      <p:graphicFrame>
        <p:nvGraphicFramePr>
          <p:cNvPr id="9" name="Chart 8">
            <a:extLst>
              <a:ext uri="{FF2B5EF4-FFF2-40B4-BE49-F238E27FC236}">
                <a16:creationId xmlns:a16="http://schemas.microsoft.com/office/drawing/2014/main" id="{5BA4E7A7-440E-418F-B8EF-8EE66D2C703B}"/>
              </a:ext>
            </a:extLst>
          </p:cNvPr>
          <p:cNvGraphicFramePr>
            <a:graphicFrameLocks/>
          </p:cNvGraphicFramePr>
          <p:nvPr>
            <p:extLst>
              <p:ext uri="{D42A27DB-BD31-4B8C-83A1-F6EECF244321}">
                <p14:modId xmlns:p14="http://schemas.microsoft.com/office/powerpoint/2010/main" val="1927132254"/>
              </p:ext>
            </p:extLst>
          </p:nvPr>
        </p:nvGraphicFramePr>
        <p:xfrm>
          <a:off x="7023895" y="1941315"/>
          <a:ext cx="4570341" cy="284376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5D664D46-D190-42CD-B664-6B44FF5D200F}"/>
              </a:ext>
            </a:extLst>
          </p:cNvPr>
          <p:cNvSpPr txBox="1"/>
          <p:nvPr/>
        </p:nvSpPr>
        <p:spPr>
          <a:xfrm>
            <a:off x="7983705" y="4827423"/>
            <a:ext cx="2219566" cy="584775"/>
          </a:xfrm>
          <a:prstGeom prst="rect">
            <a:avLst/>
          </a:prstGeom>
          <a:noFill/>
        </p:spPr>
        <p:txBody>
          <a:bodyPr wrap="square" rtlCol="0">
            <a:spAutoFit/>
          </a:bodyPr>
          <a:lstStyle/>
          <a:p>
            <a:pPr algn="ctr"/>
            <a:r>
              <a:rPr lang="en-GB" sz="1600" i="1" dirty="0">
                <a:latin typeface="Arial" panose="020B0604020202020204" pitchFamily="34" charset="0"/>
                <a:cs typeface="Arial" panose="020B0604020202020204" pitchFamily="34" charset="0"/>
              </a:rPr>
              <a:t>Insourced</a:t>
            </a:r>
          </a:p>
          <a:p>
            <a:pPr algn="ctr"/>
            <a:r>
              <a:rPr lang="en-GB" sz="1600" i="1" dirty="0">
                <a:latin typeface="Arial" panose="020B0604020202020204" pitchFamily="34" charset="0"/>
                <a:cs typeface="Arial" panose="020B0604020202020204" pitchFamily="34" charset="0"/>
              </a:rPr>
              <a:t>Ave = R59</a:t>
            </a:r>
          </a:p>
        </p:txBody>
      </p:sp>
      <p:sp>
        <p:nvSpPr>
          <p:cNvPr id="12" name="TextBox 11">
            <a:extLst>
              <a:ext uri="{FF2B5EF4-FFF2-40B4-BE49-F238E27FC236}">
                <a16:creationId xmlns:a16="http://schemas.microsoft.com/office/drawing/2014/main" id="{EF16F769-E1C4-42F6-B3EE-D333A483E9A4}"/>
              </a:ext>
            </a:extLst>
          </p:cNvPr>
          <p:cNvSpPr txBox="1"/>
          <p:nvPr/>
        </p:nvSpPr>
        <p:spPr>
          <a:xfrm>
            <a:off x="9538845" y="4827423"/>
            <a:ext cx="2219567" cy="584775"/>
          </a:xfrm>
          <a:prstGeom prst="rect">
            <a:avLst/>
          </a:prstGeom>
          <a:noFill/>
        </p:spPr>
        <p:txBody>
          <a:bodyPr wrap="square" rtlCol="0">
            <a:spAutoFit/>
          </a:bodyPr>
          <a:lstStyle/>
          <a:p>
            <a:pPr algn="ctr"/>
            <a:r>
              <a:rPr lang="en-GB" sz="1600" i="1" dirty="0">
                <a:latin typeface="Arial" panose="020B0604020202020204" pitchFamily="34" charset="0"/>
                <a:cs typeface="Arial" panose="020B0604020202020204" pitchFamily="34" charset="0"/>
              </a:rPr>
              <a:t>Outsourced</a:t>
            </a:r>
          </a:p>
          <a:p>
            <a:pPr algn="ctr"/>
            <a:r>
              <a:rPr lang="en-GB" sz="1600" i="1" dirty="0">
                <a:latin typeface="Arial" panose="020B0604020202020204" pitchFamily="34" charset="0"/>
                <a:cs typeface="Arial" panose="020B0604020202020204" pitchFamily="34" charset="0"/>
              </a:rPr>
              <a:t>Ave = R62</a:t>
            </a:r>
          </a:p>
        </p:txBody>
      </p:sp>
      <p:sp>
        <p:nvSpPr>
          <p:cNvPr id="13" name="Rectangle 16">
            <a:extLst>
              <a:ext uri="{FF2B5EF4-FFF2-40B4-BE49-F238E27FC236}">
                <a16:creationId xmlns:a16="http://schemas.microsoft.com/office/drawing/2014/main" id="{B58B17E3-175A-4F13-8F1F-9A82FCD295C0}"/>
              </a:ext>
            </a:extLst>
          </p:cNvPr>
          <p:cNvSpPr>
            <a:spLocks noChangeArrowheads="1"/>
          </p:cNvSpPr>
          <p:nvPr/>
        </p:nvSpPr>
        <p:spPr bwMode="auto">
          <a:xfrm>
            <a:off x="7983705" y="1240850"/>
            <a:ext cx="2784475" cy="6081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93" tIns="42045" rIns="85593" bIns="42045" anchor="b">
            <a:spAutoFit/>
          </a:bodyPr>
          <a:lstStyle>
            <a:lvl1pPr defTabSz="865188">
              <a:defRPr sz="2400">
                <a:solidFill>
                  <a:schemeClr val="tx1"/>
                </a:solidFill>
                <a:latin typeface="Arial" panose="020B0604020202020204" pitchFamily="34" charset="0"/>
              </a:defRPr>
            </a:lvl1pPr>
            <a:lvl2pPr marL="323850" indent="-107950" defTabSz="865188">
              <a:defRPr sz="2400">
                <a:solidFill>
                  <a:schemeClr val="tx1"/>
                </a:solidFill>
                <a:latin typeface="Arial" panose="020B0604020202020204" pitchFamily="34" charset="0"/>
              </a:defRPr>
            </a:lvl2pPr>
            <a:lvl3pPr marL="541338" indent="-109538" defTabSz="865188">
              <a:defRPr sz="2400">
                <a:solidFill>
                  <a:schemeClr val="tx1"/>
                </a:solidFill>
                <a:latin typeface="Arial" panose="020B0604020202020204" pitchFamily="34" charset="0"/>
              </a:defRPr>
            </a:lvl3pPr>
            <a:lvl4pPr marL="757238" indent="-107950" defTabSz="865188">
              <a:defRPr sz="2400">
                <a:solidFill>
                  <a:schemeClr val="tx1"/>
                </a:solidFill>
                <a:latin typeface="Arial" panose="020B0604020202020204" pitchFamily="34" charset="0"/>
              </a:defRPr>
            </a:lvl4pPr>
            <a:lvl5pPr marL="973138" indent="-107950" defTabSz="865188">
              <a:defRPr sz="2400">
                <a:solidFill>
                  <a:schemeClr val="tx1"/>
                </a:solidFill>
                <a:latin typeface="Arial" panose="020B0604020202020204" pitchFamily="34" charset="0"/>
              </a:defRPr>
            </a:lvl5pPr>
            <a:lvl6pPr marL="1430338" indent="-107950" defTabSz="865188" eaLnBrk="0" fontAlgn="base" hangingPunct="0">
              <a:spcBef>
                <a:spcPct val="0"/>
              </a:spcBef>
              <a:spcAft>
                <a:spcPct val="0"/>
              </a:spcAft>
              <a:defRPr sz="2400">
                <a:solidFill>
                  <a:schemeClr val="tx1"/>
                </a:solidFill>
                <a:latin typeface="Arial" panose="020B0604020202020204" pitchFamily="34" charset="0"/>
              </a:defRPr>
            </a:lvl6pPr>
            <a:lvl7pPr marL="1887538" indent="-107950" defTabSz="865188" eaLnBrk="0" fontAlgn="base" hangingPunct="0">
              <a:spcBef>
                <a:spcPct val="0"/>
              </a:spcBef>
              <a:spcAft>
                <a:spcPct val="0"/>
              </a:spcAft>
              <a:defRPr sz="2400">
                <a:solidFill>
                  <a:schemeClr val="tx1"/>
                </a:solidFill>
                <a:latin typeface="Arial" panose="020B0604020202020204" pitchFamily="34" charset="0"/>
              </a:defRPr>
            </a:lvl7pPr>
            <a:lvl8pPr marL="2344738" indent="-107950" defTabSz="865188" eaLnBrk="0" fontAlgn="base" hangingPunct="0">
              <a:spcBef>
                <a:spcPct val="0"/>
              </a:spcBef>
              <a:spcAft>
                <a:spcPct val="0"/>
              </a:spcAft>
              <a:defRPr sz="2400">
                <a:solidFill>
                  <a:schemeClr val="tx1"/>
                </a:solidFill>
                <a:latin typeface="Arial" panose="020B0604020202020204" pitchFamily="34" charset="0"/>
              </a:defRPr>
            </a:lvl8pPr>
            <a:lvl9pPr marL="2801938" indent="-107950" defTabSz="865188"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t>Underlying spread of expenditure per PDE for </a:t>
            </a:r>
            <a:r>
              <a:rPr lang="en-US" altLang="en-US" sz="1000" b="1" dirty="0"/>
              <a:t>high capacity urban hospitals </a:t>
            </a:r>
            <a:endParaRPr lang="en-US" altLang="en-US" sz="1000" dirty="0"/>
          </a:p>
        </p:txBody>
      </p:sp>
    </p:spTree>
    <p:extLst>
      <p:ext uri="{BB962C8B-B14F-4D97-AF65-F5344CB8AC3E}">
        <p14:creationId xmlns:p14="http://schemas.microsoft.com/office/powerpoint/2010/main" val="3594181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32</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The dangers of averages</a:t>
            </a:r>
          </a:p>
          <a:p>
            <a:r>
              <a:rPr lang="en-ZA" sz="2400" dirty="0"/>
              <a:t> </a:t>
            </a:r>
          </a:p>
          <a:p>
            <a:r>
              <a:rPr lang="en-ZA" sz="2400" dirty="0"/>
              <a:t> </a:t>
            </a:r>
          </a:p>
        </p:txBody>
      </p:sp>
      <p:sp>
        <p:nvSpPr>
          <p:cNvPr id="10" name="Content Placeholder 5">
            <a:extLst>
              <a:ext uri="{FF2B5EF4-FFF2-40B4-BE49-F238E27FC236}">
                <a16:creationId xmlns:a16="http://schemas.microsoft.com/office/drawing/2014/main" id="{9C4E7F1C-E14A-4255-84A5-964AD13B6812}"/>
              </a:ext>
            </a:extLst>
          </p:cNvPr>
          <p:cNvSpPr>
            <a:spLocks noGrp="1"/>
          </p:cNvSpPr>
          <p:nvPr>
            <p:ph idx="1"/>
          </p:nvPr>
        </p:nvSpPr>
        <p:spPr>
          <a:xfrm>
            <a:off x="2612678" y="143761"/>
            <a:ext cx="9274522" cy="6005852"/>
          </a:xfrm>
        </p:spPr>
        <p:txBody>
          <a:bodyPr/>
          <a:lstStyle/>
          <a:p>
            <a:pPr marL="0" indent="0">
              <a:buNone/>
            </a:pPr>
            <a:r>
              <a:rPr lang="en-ZA" sz="2000" b="1" dirty="0">
                <a:solidFill>
                  <a:srgbClr val="0B6C36"/>
                </a:solidFill>
              </a:rPr>
              <a:t>Instructions</a:t>
            </a:r>
          </a:p>
          <a:p>
            <a:r>
              <a:rPr lang="en-GB" sz="1800" dirty="0">
                <a:solidFill>
                  <a:srgbClr val="FF0000"/>
                </a:solidFill>
              </a:rPr>
              <a:t>Pause the video for a few minutes whilst you consider you </a:t>
            </a:r>
            <a:r>
              <a:rPr lang="en-ZA" sz="1800" dirty="0">
                <a:solidFill>
                  <a:srgbClr val="FF0000"/>
                </a:solidFill>
              </a:rPr>
              <a:t>the following situation and question</a:t>
            </a:r>
          </a:p>
          <a:p>
            <a:endParaRPr lang="en-ZA" sz="2200" dirty="0"/>
          </a:p>
          <a:p>
            <a:endParaRPr lang="en-ZA" sz="2200" dirty="0"/>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endParaRPr lang="en-GB" sz="2200" b="1" dirty="0">
              <a:solidFill>
                <a:srgbClr val="0B6C36"/>
              </a:solidFill>
            </a:endParaRPr>
          </a:p>
          <a:p>
            <a:pPr marL="0" lvl="3" indent="0">
              <a:buNone/>
              <a:tabLst/>
            </a:pPr>
            <a:r>
              <a:rPr lang="en-GB" sz="2000" b="1" dirty="0">
                <a:solidFill>
                  <a:srgbClr val="0B6C36"/>
                </a:solidFill>
              </a:rPr>
              <a:t>Answer</a:t>
            </a:r>
          </a:p>
          <a:p>
            <a:r>
              <a:rPr lang="en-GB" sz="1800" dirty="0">
                <a:solidFill>
                  <a:srgbClr val="FF0000"/>
                </a:solidFill>
              </a:rPr>
              <a:t>Based on the spread of the underlying data, the result of the study are inconclusive </a:t>
            </a:r>
          </a:p>
          <a:p>
            <a:r>
              <a:rPr lang="en-GB" sz="1800" dirty="0">
                <a:solidFill>
                  <a:srgbClr val="FF0000"/>
                </a:solidFill>
              </a:rPr>
              <a:t>One can work out confidence levels to demonstrate the statistical significance of the differences in the averages </a:t>
            </a:r>
          </a:p>
          <a:p>
            <a:endParaRPr lang="en-GB" sz="2000" dirty="0"/>
          </a:p>
          <a:p>
            <a:pPr marL="0" indent="0">
              <a:buNone/>
            </a:pPr>
            <a:endParaRPr lang="en-ZA" sz="2200" dirty="0"/>
          </a:p>
        </p:txBody>
      </p:sp>
      <p:graphicFrame>
        <p:nvGraphicFramePr>
          <p:cNvPr id="5" name="Object 2">
            <a:hlinkClick r:id="" action="ppaction://ole?verb=0"/>
            <a:extLst>
              <a:ext uri="{FF2B5EF4-FFF2-40B4-BE49-F238E27FC236}">
                <a16:creationId xmlns:a16="http://schemas.microsoft.com/office/drawing/2014/main" id="{F7C433C0-D3FF-40DC-AA09-CE086BE13BF3}"/>
              </a:ext>
            </a:extLst>
          </p:cNvPr>
          <p:cNvGraphicFramePr>
            <a:graphicFrameLocks noChangeAspect="1"/>
          </p:cNvGraphicFramePr>
          <p:nvPr/>
        </p:nvGraphicFramePr>
        <p:xfrm>
          <a:off x="3239210" y="1626164"/>
          <a:ext cx="3457575" cy="3609975"/>
        </p:xfrm>
        <a:graphic>
          <a:graphicData uri="http://schemas.openxmlformats.org/presentationml/2006/ole">
            <mc:AlternateContent xmlns:mc="http://schemas.openxmlformats.org/markup-compatibility/2006">
              <mc:Choice xmlns:v="urn:schemas-microsoft-com:vml" Requires="v">
                <p:oleObj spid="_x0000_s8199" name="Chart" r:id="rId3" imgW="3457747" imgH="3609975" progId="MSGraph.Chart.8">
                  <p:embed followColorScheme="full"/>
                </p:oleObj>
              </mc:Choice>
              <mc:Fallback>
                <p:oleObj name="Chart" r:id="rId3" imgW="3457747" imgH="3609975" progId="MSGraph.Chart.8">
                  <p:embed followColorScheme="full"/>
                  <p:pic>
                    <p:nvPicPr>
                      <p:cNvPr id="5" name="Object 2">
                        <a:hlinkClick r:id="" action="ppaction://ole?verb=0"/>
                        <a:extLst>
                          <a:ext uri="{FF2B5EF4-FFF2-40B4-BE49-F238E27FC236}">
                            <a16:creationId xmlns:a16="http://schemas.microsoft.com/office/drawing/2014/main" id="{F7C433C0-D3FF-40DC-AA09-CE086BE13BF3}"/>
                          </a:ext>
                        </a:extLst>
                      </p:cNvPr>
                      <p:cNvPicPr>
                        <a:picLocks noChangeAspect="1" noChangeArrowheads="1"/>
                      </p:cNvPicPr>
                      <p:nvPr/>
                    </p:nvPicPr>
                    <p:blipFill>
                      <a:blip r:embed="rId4"/>
                      <a:srcRect/>
                      <a:stretch>
                        <a:fillRect/>
                      </a:stretch>
                    </p:blipFill>
                    <p:spPr bwMode="auto">
                      <a:xfrm>
                        <a:off x="3239210" y="1626164"/>
                        <a:ext cx="3457575" cy="360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6">
            <a:extLst>
              <a:ext uri="{FF2B5EF4-FFF2-40B4-BE49-F238E27FC236}">
                <a16:creationId xmlns:a16="http://schemas.microsoft.com/office/drawing/2014/main" id="{222A773D-A261-49A2-95DC-43650D026A5E}"/>
              </a:ext>
            </a:extLst>
          </p:cNvPr>
          <p:cNvSpPr>
            <a:spLocks noChangeArrowheads="1"/>
          </p:cNvSpPr>
          <p:nvPr/>
        </p:nvSpPr>
        <p:spPr bwMode="auto">
          <a:xfrm>
            <a:off x="3699758" y="1240850"/>
            <a:ext cx="2784475" cy="6389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93" tIns="42045" rIns="85593" bIns="42045" anchor="b">
            <a:spAutoFit/>
          </a:bodyPr>
          <a:lstStyle>
            <a:lvl1pPr defTabSz="865188">
              <a:defRPr sz="2400">
                <a:solidFill>
                  <a:schemeClr val="tx1"/>
                </a:solidFill>
                <a:latin typeface="Arial" panose="020B0604020202020204" pitchFamily="34" charset="0"/>
              </a:defRPr>
            </a:lvl1pPr>
            <a:lvl2pPr marL="323850" indent="-107950" defTabSz="865188">
              <a:defRPr sz="2400">
                <a:solidFill>
                  <a:schemeClr val="tx1"/>
                </a:solidFill>
                <a:latin typeface="Arial" panose="020B0604020202020204" pitchFamily="34" charset="0"/>
              </a:defRPr>
            </a:lvl2pPr>
            <a:lvl3pPr marL="541338" indent="-109538" defTabSz="865188">
              <a:defRPr sz="2400">
                <a:solidFill>
                  <a:schemeClr val="tx1"/>
                </a:solidFill>
                <a:latin typeface="Arial" panose="020B0604020202020204" pitchFamily="34" charset="0"/>
              </a:defRPr>
            </a:lvl3pPr>
            <a:lvl4pPr marL="757238" indent="-107950" defTabSz="865188">
              <a:defRPr sz="2400">
                <a:solidFill>
                  <a:schemeClr val="tx1"/>
                </a:solidFill>
                <a:latin typeface="Arial" panose="020B0604020202020204" pitchFamily="34" charset="0"/>
              </a:defRPr>
            </a:lvl4pPr>
            <a:lvl5pPr marL="973138" indent="-107950" defTabSz="865188">
              <a:defRPr sz="2400">
                <a:solidFill>
                  <a:schemeClr val="tx1"/>
                </a:solidFill>
                <a:latin typeface="Arial" panose="020B0604020202020204" pitchFamily="34" charset="0"/>
              </a:defRPr>
            </a:lvl5pPr>
            <a:lvl6pPr marL="1430338" indent="-107950" defTabSz="865188" eaLnBrk="0" fontAlgn="base" hangingPunct="0">
              <a:spcBef>
                <a:spcPct val="0"/>
              </a:spcBef>
              <a:spcAft>
                <a:spcPct val="0"/>
              </a:spcAft>
              <a:defRPr sz="2400">
                <a:solidFill>
                  <a:schemeClr val="tx1"/>
                </a:solidFill>
                <a:latin typeface="Arial" panose="020B0604020202020204" pitchFamily="34" charset="0"/>
              </a:defRPr>
            </a:lvl6pPr>
            <a:lvl7pPr marL="1887538" indent="-107950" defTabSz="865188" eaLnBrk="0" fontAlgn="base" hangingPunct="0">
              <a:spcBef>
                <a:spcPct val="0"/>
              </a:spcBef>
              <a:spcAft>
                <a:spcPct val="0"/>
              </a:spcAft>
              <a:defRPr sz="2400">
                <a:solidFill>
                  <a:schemeClr val="tx1"/>
                </a:solidFill>
                <a:latin typeface="Arial" panose="020B0604020202020204" pitchFamily="34" charset="0"/>
              </a:defRPr>
            </a:lvl7pPr>
            <a:lvl8pPr marL="2344738" indent="-107950" defTabSz="865188" eaLnBrk="0" fontAlgn="base" hangingPunct="0">
              <a:spcBef>
                <a:spcPct val="0"/>
              </a:spcBef>
              <a:spcAft>
                <a:spcPct val="0"/>
              </a:spcAft>
              <a:defRPr sz="2400">
                <a:solidFill>
                  <a:schemeClr val="tx1"/>
                </a:solidFill>
                <a:latin typeface="Arial" panose="020B0604020202020204" pitchFamily="34" charset="0"/>
              </a:defRPr>
            </a:lvl8pPr>
            <a:lvl9pPr marL="2801938" indent="-107950" defTabSz="865188"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t>Average Expenditure per PDE* for high capacity urban hospitals (Rands)</a:t>
            </a:r>
            <a:endParaRPr lang="en-US" altLang="en-US" sz="1000" dirty="0"/>
          </a:p>
        </p:txBody>
      </p:sp>
      <p:sp>
        <p:nvSpPr>
          <p:cNvPr id="8" name="TextBox 7">
            <a:extLst>
              <a:ext uri="{FF2B5EF4-FFF2-40B4-BE49-F238E27FC236}">
                <a16:creationId xmlns:a16="http://schemas.microsoft.com/office/drawing/2014/main" id="{C579D4DD-8802-4019-8FE4-74DE84CF3FD6}"/>
              </a:ext>
            </a:extLst>
          </p:cNvPr>
          <p:cNvSpPr txBox="1"/>
          <p:nvPr/>
        </p:nvSpPr>
        <p:spPr>
          <a:xfrm>
            <a:off x="3239210" y="5077947"/>
            <a:ext cx="2917825"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PDE = Patient day equivalent</a:t>
            </a:r>
          </a:p>
        </p:txBody>
      </p:sp>
      <p:graphicFrame>
        <p:nvGraphicFramePr>
          <p:cNvPr id="9" name="Chart 8">
            <a:extLst>
              <a:ext uri="{FF2B5EF4-FFF2-40B4-BE49-F238E27FC236}">
                <a16:creationId xmlns:a16="http://schemas.microsoft.com/office/drawing/2014/main" id="{5BA4E7A7-440E-418F-B8EF-8EE66D2C703B}"/>
              </a:ext>
            </a:extLst>
          </p:cNvPr>
          <p:cNvGraphicFramePr>
            <a:graphicFrameLocks/>
          </p:cNvGraphicFramePr>
          <p:nvPr/>
        </p:nvGraphicFramePr>
        <p:xfrm>
          <a:off x="7023895" y="1941315"/>
          <a:ext cx="4570341" cy="284376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5D664D46-D190-42CD-B664-6B44FF5D200F}"/>
              </a:ext>
            </a:extLst>
          </p:cNvPr>
          <p:cNvSpPr txBox="1"/>
          <p:nvPr/>
        </p:nvSpPr>
        <p:spPr>
          <a:xfrm>
            <a:off x="7983705" y="4827423"/>
            <a:ext cx="2219566" cy="584775"/>
          </a:xfrm>
          <a:prstGeom prst="rect">
            <a:avLst/>
          </a:prstGeom>
          <a:noFill/>
        </p:spPr>
        <p:txBody>
          <a:bodyPr wrap="square" rtlCol="0">
            <a:spAutoFit/>
          </a:bodyPr>
          <a:lstStyle/>
          <a:p>
            <a:pPr algn="ctr"/>
            <a:r>
              <a:rPr lang="en-GB" sz="1600" i="1" dirty="0">
                <a:latin typeface="Arial" panose="020B0604020202020204" pitchFamily="34" charset="0"/>
                <a:cs typeface="Arial" panose="020B0604020202020204" pitchFamily="34" charset="0"/>
              </a:rPr>
              <a:t>Insourced</a:t>
            </a:r>
          </a:p>
          <a:p>
            <a:pPr algn="ctr"/>
            <a:r>
              <a:rPr lang="en-GB" sz="1600" i="1" dirty="0">
                <a:latin typeface="Arial" panose="020B0604020202020204" pitchFamily="34" charset="0"/>
                <a:cs typeface="Arial" panose="020B0604020202020204" pitchFamily="34" charset="0"/>
              </a:rPr>
              <a:t>Ave = R59</a:t>
            </a:r>
          </a:p>
        </p:txBody>
      </p:sp>
      <p:sp>
        <p:nvSpPr>
          <p:cNvPr id="12" name="TextBox 11">
            <a:extLst>
              <a:ext uri="{FF2B5EF4-FFF2-40B4-BE49-F238E27FC236}">
                <a16:creationId xmlns:a16="http://schemas.microsoft.com/office/drawing/2014/main" id="{EF16F769-E1C4-42F6-B3EE-D333A483E9A4}"/>
              </a:ext>
            </a:extLst>
          </p:cNvPr>
          <p:cNvSpPr txBox="1"/>
          <p:nvPr/>
        </p:nvSpPr>
        <p:spPr>
          <a:xfrm>
            <a:off x="9538845" y="4827423"/>
            <a:ext cx="2219567" cy="584775"/>
          </a:xfrm>
          <a:prstGeom prst="rect">
            <a:avLst/>
          </a:prstGeom>
          <a:noFill/>
        </p:spPr>
        <p:txBody>
          <a:bodyPr wrap="square" rtlCol="0">
            <a:spAutoFit/>
          </a:bodyPr>
          <a:lstStyle/>
          <a:p>
            <a:pPr algn="ctr"/>
            <a:r>
              <a:rPr lang="en-GB" sz="1600" i="1" dirty="0">
                <a:latin typeface="Arial" panose="020B0604020202020204" pitchFamily="34" charset="0"/>
                <a:cs typeface="Arial" panose="020B0604020202020204" pitchFamily="34" charset="0"/>
              </a:rPr>
              <a:t>Outsourced</a:t>
            </a:r>
          </a:p>
          <a:p>
            <a:pPr algn="ctr"/>
            <a:r>
              <a:rPr lang="en-GB" sz="1600" i="1" dirty="0">
                <a:latin typeface="Arial" panose="020B0604020202020204" pitchFamily="34" charset="0"/>
                <a:cs typeface="Arial" panose="020B0604020202020204" pitchFamily="34" charset="0"/>
              </a:rPr>
              <a:t>Ave = R62</a:t>
            </a:r>
          </a:p>
        </p:txBody>
      </p:sp>
      <p:sp>
        <p:nvSpPr>
          <p:cNvPr id="13" name="Rectangle 16">
            <a:extLst>
              <a:ext uri="{FF2B5EF4-FFF2-40B4-BE49-F238E27FC236}">
                <a16:creationId xmlns:a16="http://schemas.microsoft.com/office/drawing/2014/main" id="{B58B17E3-175A-4F13-8F1F-9A82FCD295C0}"/>
              </a:ext>
            </a:extLst>
          </p:cNvPr>
          <p:cNvSpPr>
            <a:spLocks noChangeArrowheads="1"/>
          </p:cNvSpPr>
          <p:nvPr/>
        </p:nvSpPr>
        <p:spPr bwMode="auto">
          <a:xfrm>
            <a:off x="7983705" y="1240850"/>
            <a:ext cx="2784475" cy="6081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593" tIns="42045" rIns="85593" bIns="42045" anchor="b">
            <a:spAutoFit/>
          </a:bodyPr>
          <a:lstStyle>
            <a:lvl1pPr defTabSz="865188">
              <a:defRPr sz="2400">
                <a:solidFill>
                  <a:schemeClr val="tx1"/>
                </a:solidFill>
                <a:latin typeface="Arial" panose="020B0604020202020204" pitchFamily="34" charset="0"/>
              </a:defRPr>
            </a:lvl1pPr>
            <a:lvl2pPr marL="323850" indent="-107950" defTabSz="865188">
              <a:defRPr sz="2400">
                <a:solidFill>
                  <a:schemeClr val="tx1"/>
                </a:solidFill>
                <a:latin typeface="Arial" panose="020B0604020202020204" pitchFamily="34" charset="0"/>
              </a:defRPr>
            </a:lvl2pPr>
            <a:lvl3pPr marL="541338" indent="-109538" defTabSz="865188">
              <a:defRPr sz="2400">
                <a:solidFill>
                  <a:schemeClr val="tx1"/>
                </a:solidFill>
                <a:latin typeface="Arial" panose="020B0604020202020204" pitchFamily="34" charset="0"/>
              </a:defRPr>
            </a:lvl3pPr>
            <a:lvl4pPr marL="757238" indent="-107950" defTabSz="865188">
              <a:defRPr sz="2400">
                <a:solidFill>
                  <a:schemeClr val="tx1"/>
                </a:solidFill>
                <a:latin typeface="Arial" panose="020B0604020202020204" pitchFamily="34" charset="0"/>
              </a:defRPr>
            </a:lvl4pPr>
            <a:lvl5pPr marL="973138" indent="-107950" defTabSz="865188">
              <a:defRPr sz="2400">
                <a:solidFill>
                  <a:schemeClr val="tx1"/>
                </a:solidFill>
                <a:latin typeface="Arial" panose="020B0604020202020204" pitchFamily="34" charset="0"/>
              </a:defRPr>
            </a:lvl5pPr>
            <a:lvl6pPr marL="1430338" indent="-107950" defTabSz="865188" eaLnBrk="0" fontAlgn="base" hangingPunct="0">
              <a:spcBef>
                <a:spcPct val="0"/>
              </a:spcBef>
              <a:spcAft>
                <a:spcPct val="0"/>
              </a:spcAft>
              <a:defRPr sz="2400">
                <a:solidFill>
                  <a:schemeClr val="tx1"/>
                </a:solidFill>
                <a:latin typeface="Arial" panose="020B0604020202020204" pitchFamily="34" charset="0"/>
              </a:defRPr>
            </a:lvl6pPr>
            <a:lvl7pPr marL="1887538" indent="-107950" defTabSz="865188" eaLnBrk="0" fontAlgn="base" hangingPunct="0">
              <a:spcBef>
                <a:spcPct val="0"/>
              </a:spcBef>
              <a:spcAft>
                <a:spcPct val="0"/>
              </a:spcAft>
              <a:defRPr sz="2400">
                <a:solidFill>
                  <a:schemeClr val="tx1"/>
                </a:solidFill>
                <a:latin typeface="Arial" panose="020B0604020202020204" pitchFamily="34" charset="0"/>
              </a:defRPr>
            </a:lvl7pPr>
            <a:lvl8pPr marL="2344738" indent="-107950" defTabSz="865188" eaLnBrk="0" fontAlgn="base" hangingPunct="0">
              <a:spcBef>
                <a:spcPct val="0"/>
              </a:spcBef>
              <a:spcAft>
                <a:spcPct val="0"/>
              </a:spcAft>
              <a:defRPr sz="2400">
                <a:solidFill>
                  <a:schemeClr val="tx1"/>
                </a:solidFill>
                <a:latin typeface="Arial" panose="020B0604020202020204" pitchFamily="34" charset="0"/>
              </a:defRPr>
            </a:lvl8pPr>
            <a:lvl9pPr marL="2801938" indent="-107950" defTabSz="865188"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t>Underlying spread of expenditure per PDE for </a:t>
            </a:r>
            <a:r>
              <a:rPr lang="en-US" altLang="en-US" sz="1000" b="1" dirty="0"/>
              <a:t>high capacity urban hospitals </a:t>
            </a:r>
            <a:endParaRPr lang="en-US" altLang="en-US" sz="1000" dirty="0"/>
          </a:p>
        </p:txBody>
      </p:sp>
    </p:spTree>
    <p:extLst>
      <p:ext uri="{BB962C8B-B14F-4D97-AF65-F5344CB8AC3E}">
        <p14:creationId xmlns:p14="http://schemas.microsoft.com/office/powerpoint/2010/main" val="2429668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681056" y="701337"/>
            <a:ext cx="9267104" cy="5448276"/>
          </a:xfrm>
        </p:spPr>
        <p:txBody>
          <a:bodyPr/>
          <a:lstStyle/>
          <a:p>
            <a:r>
              <a:rPr lang="en-GB" b="1" dirty="0"/>
              <a:t>Regression analysis </a:t>
            </a:r>
            <a:r>
              <a:rPr lang="en-GB" dirty="0"/>
              <a:t>is a powerful statistical method that allows you to examine the relationship between two or more variables of interest e.g.,</a:t>
            </a:r>
          </a:p>
          <a:p>
            <a:pPr lvl="1"/>
            <a:r>
              <a:rPr lang="en-GB" i="1" dirty="0"/>
              <a:t>Food intake and weight gain</a:t>
            </a:r>
          </a:p>
          <a:p>
            <a:pPr lvl="1"/>
            <a:r>
              <a:rPr lang="en-GB" i="1" dirty="0"/>
              <a:t>Rainfall and food production</a:t>
            </a:r>
          </a:p>
          <a:p>
            <a:pPr lvl="1"/>
            <a:r>
              <a:rPr lang="en-GB" i="1" dirty="0"/>
              <a:t>Expenditure and results</a:t>
            </a:r>
          </a:p>
          <a:p>
            <a:endParaRPr lang="en-GB" dirty="0"/>
          </a:p>
          <a:p>
            <a:pPr>
              <a:spcAft>
                <a:spcPts val="1200"/>
              </a:spcAft>
            </a:pPr>
            <a:r>
              <a:rPr lang="en-ZA" b="1" dirty="0"/>
              <a:t>It can be used to:  </a:t>
            </a:r>
          </a:p>
          <a:p>
            <a:pPr lvl="1">
              <a:spcAft>
                <a:spcPts val="1200"/>
              </a:spcAft>
            </a:pPr>
            <a:r>
              <a:rPr lang="en-ZA" i="1" dirty="0"/>
              <a:t>Test if spending more on a programme results in better programme outcomes</a:t>
            </a:r>
          </a:p>
          <a:p>
            <a:pPr lvl="1">
              <a:spcAft>
                <a:spcPts val="1200"/>
              </a:spcAft>
            </a:pPr>
            <a:r>
              <a:rPr lang="en-ZA" i="1" dirty="0"/>
              <a:t>Identify the extent to which certain performance or administrative indicators are cost drivers</a:t>
            </a:r>
            <a:endParaRPr lang="en-GB" i="1" dirty="0"/>
          </a:p>
          <a:p>
            <a:endParaRPr lang="en-ZA" dirty="0"/>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33</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394634" cy="2973881"/>
          </a:xfrm>
        </p:spPr>
        <p:txBody>
          <a:bodyPr/>
          <a:lstStyle/>
          <a:p>
            <a:r>
              <a:rPr lang="en-ZA" sz="2400" dirty="0"/>
              <a:t>Regression analysis</a:t>
            </a:r>
          </a:p>
        </p:txBody>
      </p:sp>
    </p:spTree>
    <p:extLst>
      <p:ext uri="{BB962C8B-B14F-4D97-AF65-F5344CB8AC3E}">
        <p14:creationId xmlns:p14="http://schemas.microsoft.com/office/powerpoint/2010/main" val="2815070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34</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regression analysis – Does spending more results in better results?</a:t>
            </a:r>
          </a:p>
        </p:txBody>
      </p:sp>
      <p:graphicFrame>
        <p:nvGraphicFramePr>
          <p:cNvPr id="9" name="Chart 8">
            <a:extLst>
              <a:ext uri="{FF2B5EF4-FFF2-40B4-BE49-F238E27FC236}">
                <a16:creationId xmlns:a16="http://schemas.microsoft.com/office/drawing/2014/main" id="{45F74866-713A-4147-919D-F0EF0E319B76}"/>
              </a:ext>
            </a:extLst>
          </p:cNvPr>
          <p:cNvGraphicFramePr>
            <a:graphicFrameLocks noGrp="1"/>
          </p:cNvGraphicFramePr>
          <p:nvPr>
            <p:extLst>
              <p:ext uri="{D42A27DB-BD31-4B8C-83A1-F6EECF244321}">
                <p14:modId xmlns:p14="http://schemas.microsoft.com/office/powerpoint/2010/main" val="737807043"/>
              </p:ext>
            </p:extLst>
          </p:nvPr>
        </p:nvGraphicFramePr>
        <p:xfrm>
          <a:off x="2740971" y="889911"/>
          <a:ext cx="6736080" cy="526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03618EE8-332D-425C-AFD5-F829621DB9EA}"/>
              </a:ext>
            </a:extLst>
          </p:cNvPr>
          <p:cNvSpPr txBox="1">
            <a:spLocks/>
          </p:cNvSpPr>
          <p:nvPr/>
        </p:nvSpPr>
        <p:spPr>
          <a:xfrm>
            <a:off x="2160819" y="889911"/>
            <a:ext cx="7896385" cy="385760"/>
          </a:xfrm>
          <a:prstGeom prst="rect">
            <a:avLst/>
          </a:prstGeom>
        </p:spPr>
        <p:txBody>
          <a:bodyPr vert="horz" lIns="91440" tIns="45720" rIns="91440" bIns="45720" rtlCol="0" anchor="ctr">
            <a:noAutofit/>
          </a:bodyPr>
          <a:lstStyle>
            <a:lvl1pPr algn="l" defTabSz="483626" rtl="0" eaLnBrk="1" latinLnBrk="0" hangingPunct="1">
              <a:spcBef>
                <a:spcPct val="0"/>
              </a:spcBef>
              <a:buNone/>
              <a:defRPr sz="2800" b="1" kern="1200">
                <a:solidFill>
                  <a:srgbClr val="8B0E18"/>
                </a:solidFill>
                <a:latin typeface="Arial"/>
                <a:ea typeface="+mj-ea"/>
                <a:cs typeface="Arial"/>
              </a:defRPr>
            </a:lvl1pPr>
          </a:lstStyle>
          <a:p>
            <a:r>
              <a:rPr lang="en-ZA" sz="1600"/>
              <a:t>College Overall NCV pass rate by expenditure per FTE for NCV by province</a:t>
            </a:r>
            <a:endParaRPr lang="en-ZA" sz="1600" dirty="0"/>
          </a:p>
        </p:txBody>
      </p:sp>
      <p:sp>
        <p:nvSpPr>
          <p:cNvPr id="7" name="Speech Bubble: Rectangle 6">
            <a:extLst>
              <a:ext uri="{FF2B5EF4-FFF2-40B4-BE49-F238E27FC236}">
                <a16:creationId xmlns:a16="http://schemas.microsoft.com/office/drawing/2014/main" id="{138B8D4E-51EB-430E-84DA-6756CB39F5DD}"/>
              </a:ext>
            </a:extLst>
          </p:cNvPr>
          <p:cNvSpPr/>
          <p:nvPr/>
        </p:nvSpPr>
        <p:spPr>
          <a:xfrm>
            <a:off x="3111690" y="1836416"/>
            <a:ext cx="1776807" cy="1100713"/>
          </a:xfrm>
          <a:prstGeom prst="wedgeRectCallout">
            <a:avLst>
              <a:gd name="adj1" fmla="val 153382"/>
              <a:gd name="adj2" fmla="val -1134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The higher the R</a:t>
            </a:r>
            <a:r>
              <a:rPr lang="en-GB" sz="1400" b="1" baseline="30000" dirty="0">
                <a:solidFill>
                  <a:schemeClr val="tx1"/>
                </a:solidFill>
              </a:rPr>
              <a:t>2</a:t>
            </a:r>
            <a:r>
              <a:rPr lang="en-GB" sz="1400" b="1" dirty="0">
                <a:solidFill>
                  <a:schemeClr val="tx1"/>
                </a:solidFill>
              </a:rPr>
              <a:t> value the greater the  relation between the expenditure and outcomes </a:t>
            </a:r>
          </a:p>
        </p:txBody>
      </p:sp>
    </p:spTree>
    <p:extLst>
      <p:ext uri="{BB962C8B-B14F-4D97-AF65-F5344CB8AC3E}">
        <p14:creationId xmlns:p14="http://schemas.microsoft.com/office/powerpoint/2010/main" val="2446531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35</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regression analysis – Does spending more results in better results?</a:t>
            </a:r>
          </a:p>
        </p:txBody>
      </p:sp>
      <p:sp>
        <p:nvSpPr>
          <p:cNvPr id="7" name="Title 1">
            <a:extLst>
              <a:ext uri="{FF2B5EF4-FFF2-40B4-BE49-F238E27FC236}">
                <a16:creationId xmlns:a16="http://schemas.microsoft.com/office/drawing/2014/main" id="{8C01BE5C-D442-403F-A8F6-DD0DB9FCEE0B}"/>
              </a:ext>
            </a:extLst>
          </p:cNvPr>
          <p:cNvSpPr txBox="1">
            <a:spLocks/>
          </p:cNvSpPr>
          <p:nvPr/>
        </p:nvSpPr>
        <p:spPr>
          <a:xfrm>
            <a:off x="3352723" y="1053133"/>
            <a:ext cx="5537278" cy="408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1400" b="1" kern="1200">
                <a:solidFill>
                  <a:srgbClr val="8B0E18"/>
                </a:solidFill>
                <a:latin typeface="Arial"/>
                <a:ea typeface="+mj-ea"/>
                <a:cs typeface="Arial"/>
              </a:defRPr>
            </a:lvl1pPr>
          </a:lstStyle>
          <a:p>
            <a:pPr algn="ctr"/>
            <a:r>
              <a:rPr lang="en-ZA" sz="1800" dirty="0"/>
              <a:t>Comparison of ranking mission expenditure and to ranking in terms to total trade</a:t>
            </a:r>
            <a:endParaRPr lang="en-US" sz="1800" dirty="0"/>
          </a:p>
        </p:txBody>
      </p:sp>
      <p:pic>
        <p:nvPicPr>
          <p:cNvPr id="8" name="Picture 7">
            <a:extLst>
              <a:ext uri="{FF2B5EF4-FFF2-40B4-BE49-F238E27FC236}">
                <a16:creationId xmlns:a16="http://schemas.microsoft.com/office/drawing/2014/main" id="{49AAE478-E6ED-4EC9-B5DF-EFC28AD420C0}"/>
              </a:ext>
            </a:extLst>
          </p:cNvPr>
          <p:cNvPicPr>
            <a:picLocks noChangeAspect="1"/>
          </p:cNvPicPr>
          <p:nvPr/>
        </p:nvPicPr>
        <p:blipFill rotWithShape="1">
          <a:blip r:embed="rId3"/>
          <a:srcRect r="22904"/>
          <a:stretch/>
        </p:blipFill>
        <p:spPr>
          <a:xfrm>
            <a:off x="3325921" y="1718121"/>
            <a:ext cx="5537278" cy="4542377"/>
          </a:xfrm>
          <a:prstGeom prst="rect">
            <a:avLst/>
          </a:prstGeom>
        </p:spPr>
      </p:pic>
      <p:sp>
        <p:nvSpPr>
          <p:cNvPr id="11" name="TextBox 10">
            <a:extLst>
              <a:ext uri="{FF2B5EF4-FFF2-40B4-BE49-F238E27FC236}">
                <a16:creationId xmlns:a16="http://schemas.microsoft.com/office/drawing/2014/main" id="{37352800-B9A5-4B57-9551-389EF2CC8C33}"/>
              </a:ext>
            </a:extLst>
          </p:cNvPr>
          <p:cNvSpPr txBox="1"/>
          <p:nvPr/>
        </p:nvSpPr>
        <p:spPr>
          <a:xfrm>
            <a:off x="9014810" y="1718121"/>
            <a:ext cx="1991726" cy="2585323"/>
          </a:xfrm>
          <a:prstGeom prst="rect">
            <a:avLst/>
          </a:prstGeom>
        </p:spPr>
        <p:txBody>
          <a:bodyPr vert="horz" lIns="91440" tIns="45720" rIns="91440" bIns="45720" rtlCol="0" anchor="t">
            <a:noAutofit/>
          </a:bodyPr>
          <a:lstStyle>
            <a:defPPr>
              <a:defRPr lang="en-US"/>
            </a:defPPr>
            <a:lvl1pPr defTabSz="483626">
              <a:spcBef>
                <a:spcPct val="0"/>
              </a:spcBef>
              <a:buNone/>
              <a:defRPr sz="1600" b="1">
                <a:solidFill>
                  <a:srgbClr val="8B0E18"/>
                </a:solidFill>
                <a:latin typeface="Arial"/>
                <a:ea typeface="+mj-ea"/>
                <a:cs typeface="Arial"/>
              </a:defRPr>
            </a:lvl1pPr>
          </a:lstStyle>
          <a:p>
            <a:r>
              <a:rPr lang="en-GB" dirty="0"/>
              <a:t>Is there a relationship between the expenditure per mission and the amount of trade between south Africa and that country?</a:t>
            </a:r>
          </a:p>
        </p:txBody>
      </p:sp>
    </p:spTree>
    <p:extLst>
      <p:ext uri="{BB962C8B-B14F-4D97-AF65-F5344CB8AC3E}">
        <p14:creationId xmlns:p14="http://schemas.microsoft.com/office/powerpoint/2010/main" val="3277223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681056" y="701337"/>
            <a:ext cx="9267104" cy="5448276"/>
          </a:xfrm>
        </p:spPr>
        <p:txBody>
          <a:bodyPr/>
          <a:lstStyle/>
          <a:p>
            <a:r>
              <a:rPr lang="en-GB" dirty="0"/>
              <a:t>A </a:t>
            </a:r>
            <a:r>
              <a:rPr lang="en-GB" b="1" dirty="0"/>
              <a:t>cost driver</a:t>
            </a:r>
            <a:r>
              <a:rPr lang="en-GB" dirty="0"/>
              <a:t> is any factor which causes a change in the </a:t>
            </a:r>
            <a:r>
              <a:rPr lang="en-GB" b="1" dirty="0"/>
              <a:t>cost</a:t>
            </a:r>
            <a:r>
              <a:rPr lang="en-GB" dirty="0"/>
              <a:t> of an activity e.g.,</a:t>
            </a:r>
            <a:endParaRPr lang="en-GB" b="1" dirty="0"/>
          </a:p>
          <a:p>
            <a:pPr lvl="1"/>
            <a:r>
              <a:rPr lang="en-GB" i="1" dirty="0"/>
              <a:t>Number of person served</a:t>
            </a:r>
          </a:p>
          <a:p>
            <a:pPr lvl="1"/>
            <a:r>
              <a:rPr lang="en-GB" i="1" dirty="0"/>
              <a:t>Distance travelled</a:t>
            </a:r>
          </a:p>
          <a:p>
            <a:pPr lvl="1"/>
            <a:r>
              <a:rPr lang="en-GB" i="1" dirty="0"/>
              <a:t>Number of staff employed</a:t>
            </a:r>
          </a:p>
          <a:p>
            <a:pPr lvl="1"/>
            <a:r>
              <a:rPr lang="en-GB" i="1" dirty="0"/>
              <a:t>Number of inputs purchased</a:t>
            </a:r>
          </a:p>
          <a:p>
            <a:endParaRPr lang="en-GB" dirty="0"/>
          </a:p>
          <a:p>
            <a:pPr>
              <a:spcAft>
                <a:spcPts val="1200"/>
              </a:spcAft>
            </a:pPr>
            <a:r>
              <a:rPr lang="en-ZA" dirty="0"/>
              <a:t>Identifying the most significant cost driver, helps optimise resources when selecting actions to manage total costs</a:t>
            </a:r>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36</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394634" cy="2973881"/>
          </a:xfrm>
        </p:spPr>
        <p:txBody>
          <a:bodyPr/>
          <a:lstStyle/>
          <a:p>
            <a:r>
              <a:rPr lang="en-ZA" sz="2400" dirty="0"/>
              <a:t>Cost drivers</a:t>
            </a:r>
          </a:p>
        </p:txBody>
      </p:sp>
    </p:spTree>
    <p:extLst>
      <p:ext uri="{BB962C8B-B14F-4D97-AF65-F5344CB8AC3E}">
        <p14:creationId xmlns:p14="http://schemas.microsoft.com/office/powerpoint/2010/main" val="2777598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2CED81BE-3D9D-4155-95AC-E382DFC93241}"/>
              </a:ext>
            </a:extLst>
          </p:cNvPr>
          <p:cNvSpPr/>
          <p:nvPr/>
        </p:nvSpPr>
        <p:spPr>
          <a:xfrm>
            <a:off x="3981349" y="2812238"/>
            <a:ext cx="3240360" cy="816891"/>
          </a:xfrm>
          <a:prstGeom prst="ellipse">
            <a:avLst/>
          </a:prstGeom>
          <a:solidFill>
            <a:srgbClr val="CCCCFF"/>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ZA" sz="1200" dirty="0">
              <a:solidFill>
                <a:schemeClr val="tx1"/>
              </a:solidFill>
            </a:endParaRPr>
          </a:p>
        </p:txBody>
      </p:sp>
      <p:sp>
        <p:nvSpPr>
          <p:cNvPr id="31" name="Oval 30">
            <a:extLst>
              <a:ext uri="{FF2B5EF4-FFF2-40B4-BE49-F238E27FC236}">
                <a16:creationId xmlns:a16="http://schemas.microsoft.com/office/drawing/2014/main" id="{767D1047-3438-4249-BE86-8C2DC9591298}"/>
              </a:ext>
            </a:extLst>
          </p:cNvPr>
          <p:cNvSpPr/>
          <p:nvPr/>
        </p:nvSpPr>
        <p:spPr>
          <a:xfrm rot="19680000">
            <a:off x="6817355" y="2042572"/>
            <a:ext cx="3684187" cy="1114798"/>
          </a:xfrm>
          <a:prstGeom prst="ellipse">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ZA" sz="1200" dirty="0">
              <a:solidFill>
                <a:schemeClr val="tx1"/>
              </a:solidFill>
            </a:endParaRPr>
          </a:p>
        </p:txBody>
      </p:sp>
      <p:graphicFrame>
        <p:nvGraphicFramePr>
          <p:cNvPr id="37" name="Object 3">
            <a:extLst>
              <a:ext uri="{FF2B5EF4-FFF2-40B4-BE49-F238E27FC236}">
                <a16:creationId xmlns:a16="http://schemas.microsoft.com/office/drawing/2014/main" id="{62A876C5-009C-471B-A535-FB209EBF082B}"/>
              </a:ext>
            </a:extLst>
          </p:cNvPr>
          <p:cNvGraphicFramePr>
            <a:graphicFrameLocks noChangeAspect="1"/>
          </p:cNvGraphicFramePr>
          <p:nvPr>
            <p:extLst>
              <p:ext uri="{D42A27DB-BD31-4B8C-83A1-F6EECF244321}">
                <p14:modId xmlns:p14="http://schemas.microsoft.com/office/powerpoint/2010/main" val="4022586906"/>
              </p:ext>
            </p:extLst>
          </p:nvPr>
        </p:nvGraphicFramePr>
        <p:xfrm>
          <a:off x="2826655" y="1405661"/>
          <a:ext cx="7978769" cy="4695313"/>
        </p:xfrm>
        <a:graphic>
          <a:graphicData uri="http://schemas.openxmlformats.org/presentationml/2006/ole">
            <mc:AlternateContent xmlns:mc="http://schemas.openxmlformats.org/markup-compatibility/2006">
              <mc:Choice xmlns:v="urn:schemas-microsoft-com:vml" Requires="v">
                <p:oleObj spid="_x0000_s5386" name="Chart" r:id="rId4" imgW="6657788" imgH="3733800" progId="MSGraph.Chart.8">
                  <p:embed followColorScheme="full"/>
                </p:oleObj>
              </mc:Choice>
              <mc:Fallback>
                <p:oleObj name="Chart" r:id="rId4" imgW="6657788" imgH="3733800" progId="MSGraph.Chart.8">
                  <p:embed followColorScheme="full"/>
                  <p:pic>
                    <p:nvPicPr>
                      <p:cNvPr id="14" name="Object 3"/>
                      <p:cNvPicPr>
                        <a:picLocks noChangeAspect="1" noChangeArrowheads="1"/>
                      </p:cNvPicPr>
                      <p:nvPr/>
                    </p:nvPicPr>
                    <p:blipFill>
                      <a:blip r:embed="rId5"/>
                      <a:srcRect/>
                      <a:stretch>
                        <a:fillRect/>
                      </a:stretch>
                    </p:blipFill>
                    <p:spPr bwMode="auto">
                      <a:xfrm>
                        <a:off x="2826655" y="1405661"/>
                        <a:ext cx="7978769" cy="46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37</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regression analysis – identifying cost drivers</a:t>
            </a:r>
          </a:p>
        </p:txBody>
      </p:sp>
      <p:sp>
        <p:nvSpPr>
          <p:cNvPr id="9" name="Title 1">
            <a:extLst>
              <a:ext uri="{FF2B5EF4-FFF2-40B4-BE49-F238E27FC236}">
                <a16:creationId xmlns:a16="http://schemas.microsoft.com/office/drawing/2014/main" id="{9424D6ED-83A0-4169-A687-344C0145A23A}"/>
              </a:ext>
            </a:extLst>
          </p:cNvPr>
          <p:cNvSpPr txBox="1">
            <a:spLocks/>
          </p:cNvSpPr>
          <p:nvPr/>
        </p:nvSpPr>
        <p:spPr>
          <a:xfrm>
            <a:off x="251605" y="956332"/>
            <a:ext cx="1915420" cy="4259693"/>
          </a:xfrm>
          <a:prstGeom prst="rect">
            <a:avLst/>
          </a:prstGeom>
        </p:spPr>
        <p:txBody>
          <a:bodyPr vert="horz" lIns="91440" tIns="45720" rIns="91440" bIns="45720" rtlCol="0" anchor="t">
            <a:noAutofit/>
          </a:bodyPr>
          <a:lstStyle>
            <a:lvl1pPr algn="l" defTabSz="483626" rtl="0" eaLnBrk="1" latinLnBrk="0" hangingPunct="1">
              <a:spcBef>
                <a:spcPct val="0"/>
              </a:spcBef>
              <a:buNone/>
              <a:defRPr sz="2800" b="1" kern="1200">
                <a:solidFill>
                  <a:srgbClr val="8B0E18"/>
                </a:solidFill>
                <a:latin typeface="Arial"/>
                <a:ea typeface="+mj-ea"/>
                <a:cs typeface="Arial"/>
              </a:defRPr>
            </a:lvl1pPr>
          </a:lstStyle>
          <a:p>
            <a:r>
              <a:rPr lang="en-US" sz="1600" dirty="0"/>
              <a:t>What explanation can you give for this, if this chart was for hospitals or a facility like a library?</a:t>
            </a:r>
          </a:p>
        </p:txBody>
      </p:sp>
      <p:sp>
        <p:nvSpPr>
          <p:cNvPr id="32" name="TextBox 31">
            <a:extLst>
              <a:ext uri="{FF2B5EF4-FFF2-40B4-BE49-F238E27FC236}">
                <a16:creationId xmlns:a16="http://schemas.microsoft.com/office/drawing/2014/main" id="{90DA050A-D50C-442C-A4D0-3B716DC5FAFF}"/>
              </a:ext>
            </a:extLst>
          </p:cNvPr>
          <p:cNvSpPr txBox="1"/>
          <p:nvPr/>
        </p:nvSpPr>
        <p:spPr>
          <a:xfrm>
            <a:off x="7509741" y="1518827"/>
            <a:ext cx="830107" cy="220060"/>
          </a:xfrm>
          <a:prstGeom prst="rect">
            <a:avLst/>
          </a:prstGeom>
          <a:solidFill>
            <a:srgbClr val="92D050"/>
          </a:solidFill>
        </p:spPr>
        <p:txBody>
          <a:bodyPr wrap="square" lIns="0" tIns="36576" rIns="0" bIns="0" rtlCol="0">
            <a:spAutoFit/>
          </a:bodyPr>
          <a:lstStyle/>
          <a:p>
            <a:pPr>
              <a:lnSpc>
                <a:spcPct val="85000"/>
              </a:lnSpc>
              <a:spcAft>
                <a:spcPts val="600"/>
              </a:spcAft>
              <a:buClr>
                <a:schemeClr val="accent2"/>
              </a:buClr>
              <a:buSzPct val="70000"/>
            </a:pPr>
            <a:r>
              <a:rPr lang="en-ZA" sz="1400" b="1" dirty="0"/>
              <a:t>Group B</a:t>
            </a:r>
          </a:p>
        </p:txBody>
      </p:sp>
      <p:sp>
        <p:nvSpPr>
          <p:cNvPr id="33" name="TextBox 32">
            <a:extLst>
              <a:ext uri="{FF2B5EF4-FFF2-40B4-BE49-F238E27FC236}">
                <a16:creationId xmlns:a16="http://schemas.microsoft.com/office/drawing/2014/main" id="{DF175BC2-E0FB-4EB0-86E2-397E37AE2990}"/>
              </a:ext>
            </a:extLst>
          </p:cNvPr>
          <p:cNvSpPr txBox="1"/>
          <p:nvPr/>
        </p:nvSpPr>
        <p:spPr>
          <a:xfrm>
            <a:off x="4696160" y="2539941"/>
            <a:ext cx="830107" cy="220060"/>
          </a:xfrm>
          <a:prstGeom prst="rect">
            <a:avLst/>
          </a:prstGeom>
          <a:solidFill>
            <a:srgbClr val="CCCCFF"/>
          </a:solidFill>
        </p:spPr>
        <p:txBody>
          <a:bodyPr wrap="square" lIns="0" tIns="36576" rIns="0" bIns="0" rtlCol="0">
            <a:spAutoFit/>
          </a:bodyPr>
          <a:lstStyle/>
          <a:p>
            <a:pPr>
              <a:lnSpc>
                <a:spcPct val="85000"/>
              </a:lnSpc>
              <a:spcAft>
                <a:spcPts val="600"/>
              </a:spcAft>
              <a:buClr>
                <a:schemeClr val="accent2"/>
              </a:buClr>
              <a:buSzPct val="70000"/>
            </a:pPr>
            <a:r>
              <a:rPr lang="en-ZA" sz="1400" b="1" dirty="0"/>
              <a:t>Group A</a:t>
            </a:r>
          </a:p>
        </p:txBody>
      </p:sp>
      <p:sp>
        <p:nvSpPr>
          <p:cNvPr id="34" name="Text Box 11">
            <a:extLst>
              <a:ext uri="{FF2B5EF4-FFF2-40B4-BE49-F238E27FC236}">
                <a16:creationId xmlns:a16="http://schemas.microsoft.com/office/drawing/2014/main" id="{5727DDF6-EDBA-4C78-BB5C-A6F059522100}"/>
              </a:ext>
            </a:extLst>
          </p:cNvPr>
          <p:cNvSpPr txBox="1">
            <a:spLocks noChangeArrowheads="1"/>
          </p:cNvSpPr>
          <p:nvPr/>
        </p:nvSpPr>
        <p:spPr bwMode="auto">
          <a:xfrm>
            <a:off x="3601954" y="5857768"/>
            <a:ext cx="6447559" cy="23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ctr"/>
            <a:r>
              <a:rPr lang="en-US" altLang="en-US" sz="1400" b="1" dirty="0">
                <a:latin typeface="Arial" panose="020B0604020202020204" pitchFamily="34" charset="0"/>
                <a:cs typeface="Arial" panose="020B0604020202020204" pitchFamily="34" charset="0"/>
              </a:rPr>
              <a:t>Number of visitors per annum</a:t>
            </a:r>
          </a:p>
        </p:txBody>
      </p:sp>
      <p:sp>
        <p:nvSpPr>
          <p:cNvPr id="35" name="Rectangle 34">
            <a:extLst>
              <a:ext uri="{FF2B5EF4-FFF2-40B4-BE49-F238E27FC236}">
                <a16:creationId xmlns:a16="http://schemas.microsoft.com/office/drawing/2014/main" id="{2A166037-1905-4BFC-8711-140B456E1DB7}"/>
              </a:ext>
            </a:extLst>
          </p:cNvPr>
          <p:cNvSpPr/>
          <p:nvPr/>
        </p:nvSpPr>
        <p:spPr>
          <a:xfrm>
            <a:off x="2325165" y="1020139"/>
            <a:ext cx="8497193" cy="521879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ZA" sz="1200" dirty="0">
              <a:solidFill>
                <a:schemeClr val="tx1"/>
              </a:solidFill>
            </a:endParaRPr>
          </a:p>
        </p:txBody>
      </p:sp>
      <p:sp>
        <p:nvSpPr>
          <p:cNvPr id="36" name="Text Box 10">
            <a:extLst>
              <a:ext uri="{FF2B5EF4-FFF2-40B4-BE49-F238E27FC236}">
                <a16:creationId xmlns:a16="http://schemas.microsoft.com/office/drawing/2014/main" id="{5146105A-C7A0-4F05-B20F-70B18D16C45F}"/>
              </a:ext>
            </a:extLst>
          </p:cNvPr>
          <p:cNvSpPr txBox="1">
            <a:spLocks noChangeArrowheads="1"/>
          </p:cNvSpPr>
          <p:nvPr/>
        </p:nvSpPr>
        <p:spPr bwMode="auto">
          <a:xfrm rot="16200000">
            <a:off x="1626796" y="2754138"/>
            <a:ext cx="2450823" cy="32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nchor="ctr">
            <a:spAutoFit/>
          </a:bodyPr>
          <a:lstStyle/>
          <a:p>
            <a:pPr algn="ctr"/>
            <a:r>
              <a:rPr lang="en-US" altLang="en-US" sz="1000" b="1" dirty="0"/>
              <a:t>Total </a:t>
            </a:r>
            <a:r>
              <a:rPr lang="en-US" altLang="en-US" sz="1000" b="1" dirty="0" err="1"/>
              <a:t>Expendititre</a:t>
            </a:r>
            <a:r>
              <a:rPr lang="en-US" altLang="en-US" sz="1000" b="1" dirty="0"/>
              <a:t> </a:t>
            </a:r>
          </a:p>
          <a:p>
            <a:pPr algn="ctr"/>
            <a:r>
              <a:rPr lang="en-US" altLang="en-US" sz="1000" b="1" dirty="0"/>
              <a:t>(Rand)</a:t>
            </a:r>
          </a:p>
        </p:txBody>
      </p:sp>
      <p:sp>
        <p:nvSpPr>
          <p:cNvPr id="38" name="TextBox 37">
            <a:extLst>
              <a:ext uri="{FF2B5EF4-FFF2-40B4-BE49-F238E27FC236}">
                <a16:creationId xmlns:a16="http://schemas.microsoft.com/office/drawing/2014/main" id="{655AF948-A9D5-4B3B-B24B-DE6B3D92A6D6}"/>
              </a:ext>
            </a:extLst>
          </p:cNvPr>
          <p:cNvSpPr txBox="1"/>
          <p:nvPr/>
        </p:nvSpPr>
        <p:spPr>
          <a:xfrm>
            <a:off x="2321417" y="973265"/>
            <a:ext cx="8006400" cy="369332"/>
          </a:xfrm>
          <a:prstGeom prst="rect">
            <a:avLst/>
          </a:prstGeom>
          <a:noFill/>
        </p:spPr>
        <p:txBody>
          <a:bodyPr wrap="square" rtlCol="0">
            <a:spAutoFit/>
          </a:bodyPr>
          <a:lstStyle/>
          <a:p>
            <a:r>
              <a:rPr lang="en-GB" b="1" i="1" dirty="0"/>
              <a:t>Relationship between number of customers served vs. total expenditure</a:t>
            </a:r>
          </a:p>
        </p:txBody>
      </p:sp>
      <p:sp>
        <p:nvSpPr>
          <p:cNvPr id="3" name="Speech Bubble: Rectangle 2">
            <a:extLst>
              <a:ext uri="{FF2B5EF4-FFF2-40B4-BE49-F238E27FC236}">
                <a16:creationId xmlns:a16="http://schemas.microsoft.com/office/drawing/2014/main" id="{590CA92D-FD9B-4C08-B1E9-8202FC5DCBD9}"/>
              </a:ext>
            </a:extLst>
          </p:cNvPr>
          <p:cNvSpPr/>
          <p:nvPr/>
        </p:nvSpPr>
        <p:spPr>
          <a:xfrm>
            <a:off x="9194800" y="3809999"/>
            <a:ext cx="1480349" cy="1642340"/>
          </a:xfrm>
          <a:prstGeom prst="wedgeRectCallout">
            <a:avLst>
              <a:gd name="adj1" fmla="val -56207"/>
              <a:gd name="adj2" fmla="val -11523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The higher the R</a:t>
            </a:r>
            <a:r>
              <a:rPr lang="en-GB" sz="1400" b="1" baseline="30000" dirty="0">
                <a:solidFill>
                  <a:schemeClr val="tx1"/>
                </a:solidFill>
              </a:rPr>
              <a:t>2</a:t>
            </a:r>
            <a:r>
              <a:rPr lang="en-GB" sz="1400" b="1" dirty="0">
                <a:solidFill>
                  <a:schemeClr val="tx1"/>
                </a:solidFill>
              </a:rPr>
              <a:t> value the greater the  relation between the indicator and expenditure</a:t>
            </a:r>
          </a:p>
        </p:txBody>
      </p:sp>
      <p:sp>
        <p:nvSpPr>
          <p:cNvPr id="40" name="Speech Bubble: Rectangle 39">
            <a:extLst>
              <a:ext uri="{FF2B5EF4-FFF2-40B4-BE49-F238E27FC236}">
                <a16:creationId xmlns:a16="http://schemas.microsoft.com/office/drawing/2014/main" id="{05A6CB98-A0FD-4C62-9D15-B07802C4CCF0}"/>
              </a:ext>
            </a:extLst>
          </p:cNvPr>
          <p:cNvSpPr/>
          <p:nvPr/>
        </p:nvSpPr>
        <p:spPr>
          <a:xfrm>
            <a:off x="6519333" y="4179803"/>
            <a:ext cx="2019917" cy="816891"/>
          </a:xfrm>
          <a:prstGeom prst="wedgeRectCallout">
            <a:avLst>
              <a:gd name="adj1" fmla="val -20912"/>
              <a:gd name="adj2" fmla="val -11124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Number of customers strongly influences total expenditure above a certain threshold</a:t>
            </a:r>
          </a:p>
        </p:txBody>
      </p:sp>
    </p:spTree>
    <p:extLst>
      <p:ext uri="{BB962C8B-B14F-4D97-AF65-F5344CB8AC3E}">
        <p14:creationId xmlns:p14="http://schemas.microsoft.com/office/powerpoint/2010/main" val="1521196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38</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Understand regression analysis – identifying cost drivers</a:t>
            </a:r>
          </a:p>
        </p:txBody>
      </p:sp>
      <p:sp>
        <p:nvSpPr>
          <p:cNvPr id="9" name="Title 1">
            <a:extLst>
              <a:ext uri="{FF2B5EF4-FFF2-40B4-BE49-F238E27FC236}">
                <a16:creationId xmlns:a16="http://schemas.microsoft.com/office/drawing/2014/main" id="{9424D6ED-83A0-4169-A687-344C0145A23A}"/>
              </a:ext>
            </a:extLst>
          </p:cNvPr>
          <p:cNvSpPr txBox="1">
            <a:spLocks/>
          </p:cNvSpPr>
          <p:nvPr/>
        </p:nvSpPr>
        <p:spPr>
          <a:xfrm>
            <a:off x="2667123" y="935739"/>
            <a:ext cx="7809530" cy="341723"/>
          </a:xfrm>
          <a:prstGeom prst="rect">
            <a:avLst/>
          </a:prstGeom>
        </p:spPr>
        <p:txBody>
          <a:bodyPr vert="horz" lIns="91440" tIns="45720" rIns="91440" bIns="45720" rtlCol="0" anchor="ctr">
            <a:noAutofit/>
          </a:bodyPr>
          <a:lstStyle>
            <a:lvl1pPr algn="l" defTabSz="483626" rtl="0" eaLnBrk="1" latinLnBrk="0" hangingPunct="1">
              <a:spcBef>
                <a:spcPct val="0"/>
              </a:spcBef>
              <a:buNone/>
              <a:defRPr sz="2800" b="1" kern="1200">
                <a:solidFill>
                  <a:srgbClr val="8B0E18"/>
                </a:solidFill>
                <a:latin typeface="Arial"/>
                <a:ea typeface="+mj-ea"/>
                <a:cs typeface="Arial"/>
              </a:defRPr>
            </a:lvl1pPr>
          </a:lstStyle>
          <a:p>
            <a:r>
              <a:rPr lang="en-US" sz="2000" dirty="0"/>
              <a:t>Does vehicle age impact a fleet’s operating costs</a:t>
            </a:r>
          </a:p>
        </p:txBody>
      </p:sp>
      <p:pic>
        <p:nvPicPr>
          <p:cNvPr id="10" name="Picture 9">
            <a:extLst>
              <a:ext uri="{FF2B5EF4-FFF2-40B4-BE49-F238E27FC236}">
                <a16:creationId xmlns:a16="http://schemas.microsoft.com/office/drawing/2014/main" id="{BC013BB8-04F4-4ACD-A7A3-36594F187143}"/>
              </a:ext>
            </a:extLst>
          </p:cNvPr>
          <p:cNvPicPr/>
          <p:nvPr/>
        </p:nvPicPr>
        <p:blipFill>
          <a:blip r:embed="rId3"/>
          <a:stretch>
            <a:fillRect/>
          </a:stretch>
        </p:blipFill>
        <p:spPr>
          <a:xfrm>
            <a:off x="2697602" y="1321499"/>
            <a:ext cx="7779051" cy="4717732"/>
          </a:xfrm>
          <a:prstGeom prst="rect">
            <a:avLst/>
          </a:prstGeom>
        </p:spPr>
      </p:pic>
      <p:cxnSp>
        <p:nvCxnSpPr>
          <p:cNvPr id="12" name="Straight Connector 11">
            <a:extLst>
              <a:ext uri="{FF2B5EF4-FFF2-40B4-BE49-F238E27FC236}">
                <a16:creationId xmlns:a16="http://schemas.microsoft.com/office/drawing/2014/main" id="{CFF158F2-A7E3-4D52-B590-761FEA478E35}"/>
              </a:ext>
            </a:extLst>
          </p:cNvPr>
          <p:cNvCxnSpPr/>
          <p:nvPr/>
        </p:nvCxnSpPr>
        <p:spPr>
          <a:xfrm flipV="1">
            <a:off x="4019247" y="4101710"/>
            <a:ext cx="424543" cy="89262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35F5BFCC-1FDC-4F5C-86F1-07DDB48B24F4}"/>
              </a:ext>
            </a:extLst>
          </p:cNvPr>
          <p:cNvCxnSpPr>
            <a:cxnSpLocks/>
          </p:cNvCxnSpPr>
          <p:nvPr/>
        </p:nvCxnSpPr>
        <p:spPr>
          <a:xfrm flipV="1">
            <a:off x="5260607" y="3361482"/>
            <a:ext cx="304412" cy="11865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082412E9-5D29-463A-81DF-238ACA1B3CCD}"/>
              </a:ext>
            </a:extLst>
          </p:cNvPr>
          <p:cNvCxnSpPr>
            <a:cxnSpLocks/>
          </p:cNvCxnSpPr>
          <p:nvPr/>
        </p:nvCxnSpPr>
        <p:spPr>
          <a:xfrm flipV="1">
            <a:off x="6554617" y="4384739"/>
            <a:ext cx="304412" cy="71838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66E76009-EDEC-4DEE-A5DF-ADE0CE15BD23}"/>
              </a:ext>
            </a:extLst>
          </p:cNvPr>
          <p:cNvCxnSpPr>
            <a:cxnSpLocks/>
          </p:cNvCxnSpPr>
          <p:nvPr/>
        </p:nvCxnSpPr>
        <p:spPr>
          <a:xfrm flipV="1">
            <a:off x="7848627" y="3742515"/>
            <a:ext cx="304412" cy="71838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03BA5785-B56C-4FA3-AB4C-6BBD78847B87}"/>
              </a:ext>
            </a:extLst>
          </p:cNvPr>
          <p:cNvCxnSpPr>
            <a:cxnSpLocks/>
          </p:cNvCxnSpPr>
          <p:nvPr/>
        </p:nvCxnSpPr>
        <p:spPr>
          <a:xfrm flipV="1">
            <a:off x="9091025" y="3954753"/>
            <a:ext cx="304412" cy="71838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97E5EADD-5F67-4FB8-8F63-FE6943AE9BEC}"/>
              </a:ext>
            </a:extLst>
          </p:cNvPr>
          <p:cNvSpPr txBox="1"/>
          <p:nvPr/>
        </p:nvSpPr>
        <p:spPr>
          <a:xfrm>
            <a:off x="4005907" y="2224354"/>
            <a:ext cx="5331853" cy="369332"/>
          </a:xfrm>
          <a:prstGeom prst="rect">
            <a:avLst/>
          </a:prstGeom>
          <a:solidFill>
            <a:schemeClr val="bg2"/>
          </a:solidFill>
        </p:spPr>
        <p:txBody>
          <a:bodyPr wrap="square" rtlCol="0">
            <a:spAutoFit/>
          </a:bodyPr>
          <a:lstStyle/>
          <a:p>
            <a:pPr algn="ctr"/>
            <a:r>
              <a:rPr lang="en-GB" b="1" dirty="0"/>
              <a:t>Costs generally go up as the vehicles get older</a:t>
            </a:r>
          </a:p>
        </p:txBody>
      </p:sp>
    </p:spTree>
    <p:extLst>
      <p:ext uri="{BB962C8B-B14F-4D97-AF65-F5344CB8AC3E}">
        <p14:creationId xmlns:p14="http://schemas.microsoft.com/office/powerpoint/2010/main" val="4125170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2DB0A-7691-49A1-981A-B43FAF19E2DA}"/>
              </a:ext>
            </a:extLst>
          </p:cNvPr>
          <p:cNvSpPr>
            <a:spLocks noGrp="1"/>
          </p:cNvSpPr>
          <p:nvPr>
            <p:ph type="sldNum" sz="quarter" idx="11"/>
          </p:nvPr>
        </p:nvSpPr>
        <p:spPr/>
        <p:txBody>
          <a:bodyPr/>
          <a:lstStyle/>
          <a:p>
            <a:fld id="{31311CA2-5603-4F1C-8B97-F29961F83655}" type="slidenum">
              <a:rPr lang="en-ZA" smtClean="0"/>
              <a:pPr/>
              <a:t>39</a:t>
            </a:fld>
            <a:endParaRPr lang="en-ZA" dirty="0"/>
          </a:p>
        </p:txBody>
      </p:sp>
      <p:sp>
        <p:nvSpPr>
          <p:cNvPr id="7" name="Text Placeholder 6">
            <a:extLst>
              <a:ext uri="{FF2B5EF4-FFF2-40B4-BE49-F238E27FC236}">
                <a16:creationId xmlns:a16="http://schemas.microsoft.com/office/drawing/2014/main" id="{3330516C-E655-4863-BB34-8FE959469303}"/>
              </a:ext>
            </a:extLst>
          </p:cNvPr>
          <p:cNvSpPr>
            <a:spLocks noGrp="1"/>
          </p:cNvSpPr>
          <p:nvPr>
            <p:ph type="body" sz="quarter" idx="12"/>
          </p:nvPr>
        </p:nvSpPr>
        <p:spPr/>
        <p:txBody>
          <a:bodyPr/>
          <a:lstStyle/>
          <a:p>
            <a:r>
              <a:rPr lang="en-ZA" dirty="0"/>
              <a:t>Regression analysis</a:t>
            </a:r>
          </a:p>
        </p:txBody>
      </p:sp>
      <p:sp>
        <p:nvSpPr>
          <p:cNvPr id="15" name="Content Placeholder 3">
            <a:extLst>
              <a:ext uri="{FF2B5EF4-FFF2-40B4-BE49-F238E27FC236}">
                <a16:creationId xmlns:a16="http://schemas.microsoft.com/office/drawing/2014/main" id="{E7EE52EA-7E88-4A80-B189-5B954024BD12}"/>
              </a:ext>
            </a:extLst>
          </p:cNvPr>
          <p:cNvSpPr>
            <a:spLocks noGrp="1"/>
          </p:cNvSpPr>
          <p:nvPr>
            <p:ph idx="1"/>
          </p:nvPr>
        </p:nvSpPr>
        <p:spPr>
          <a:xfrm>
            <a:off x="2488390" y="336875"/>
            <a:ext cx="9126562" cy="5268443"/>
          </a:xfrm>
        </p:spPr>
        <p:txBody>
          <a:bodyPr/>
          <a:lstStyle/>
          <a:p>
            <a:pPr marL="362720" lvl="1">
              <a:spcBef>
                <a:spcPts val="600"/>
              </a:spcBef>
              <a:spcAft>
                <a:spcPts val="300"/>
              </a:spcAft>
            </a:pPr>
            <a:r>
              <a:rPr lang="en-GB" sz="2000" b="1" dirty="0">
                <a:latin typeface="Arial" panose="020B0604020202020204" pitchFamily="34" charset="0"/>
                <a:cs typeface="Arial" panose="020B0604020202020204" pitchFamily="34" charset="0"/>
              </a:rPr>
              <a:t>Regression analysis is done using</a:t>
            </a:r>
          </a:p>
          <a:p>
            <a:pPr lvl="1"/>
            <a:r>
              <a:rPr lang="en-GB" sz="1200" b="1" dirty="0"/>
              <a:t>The graph function in excel or </a:t>
            </a:r>
            <a:r>
              <a:rPr lang="en-GB" sz="1200" b="1" dirty="0" err="1"/>
              <a:t>powerpoint</a:t>
            </a:r>
            <a:endParaRPr lang="en-GB" sz="1200" b="1" dirty="0"/>
          </a:p>
          <a:p>
            <a:pPr lvl="1"/>
            <a:r>
              <a:rPr lang="en-GB" sz="1200" b="1" dirty="0"/>
              <a:t>The trendline to pick the type of correlation you want to test, and to include the equations</a:t>
            </a:r>
          </a:p>
          <a:p>
            <a:pPr marL="362720" lvl="1">
              <a:spcBef>
                <a:spcPts val="600"/>
              </a:spcBef>
              <a:spcAft>
                <a:spcPts val="300"/>
              </a:spcAft>
            </a:pPr>
            <a:endParaRPr lang="en-GB" sz="2000" b="1" dirty="0">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CFC1315C-194E-4FD3-AD44-DDB396B7F5B2}"/>
              </a:ext>
            </a:extLst>
          </p:cNvPr>
          <p:cNvPicPr>
            <a:picLocks noChangeAspect="1" noChangeArrowheads="1"/>
          </p:cNvPicPr>
          <p:nvPr/>
        </p:nvPicPr>
        <p:blipFill>
          <a:blip r:embed="rId2"/>
          <a:srcRect l="42167" t="5480" b="15035"/>
          <a:stretch>
            <a:fillRect/>
          </a:stretch>
        </p:blipFill>
        <p:spPr bwMode="auto">
          <a:xfrm>
            <a:off x="3252948" y="1452887"/>
            <a:ext cx="7194919" cy="4715830"/>
          </a:xfrm>
          <a:prstGeom prst="rect">
            <a:avLst/>
          </a:prstGeom>
          <a:noFill/>
          <a:ln w="9525">
            <a:noFill/>
            <a:miter lim="800000"/>
            <a:headEnd/>
            <a:tailEnd/>
          </a:ln>
        </p:spPr>
      </p:pic>
    </p:spTree>
    <p:extLst>
      <p:ext uri="{BB962C8B-B14F-4D97-AF65-F5344CB8AC3E}">
        <p14:creationId xmlns:p14="http://schemas.microsoft.com/office/powerpoint/2010/main" val="175346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4</a:t>
            </a:fld>
            <a:endParaRPr lang="en-ZA" dirty="0">
              <a:solidFill>
                <a:prstClr val="white"/>
              </a:solidFill>
            </a:endParaRPr>
          </a:p>
        </p:txBody>
      </p:sp>
    </p:spTree>
    <p:extLst>
      <p:ext uri="{BB962C8B-B14F-4D97-AF65-F5344CB8AC3E}">
        <p14:creationId xmlns:p14="http://schemas.microsoft.com/office/powerpoint/2010/main" val="297461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40</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Regression analysis</a:t>
            </a:r>
          </a:p>
          <a:p>
            <a:r>
              <a:rPr lang="en-ZA" sz="2400" dirty="0"/>
              <a:t> </a:t>
            </a:r>
          </a:p>
        </p:txBody>
      </p:sp>
      <p:graphicFrame>
        <p:nvGraphicFramePr>
          <p:cNvPr id="8" name="Object 3">
            <a:extLst>
              <a:ext uri="{FF2B5EF4-FFF2-40B4-BE49-F238E27FC236}">
                <a16:creationId xmlns:a16="http://schemas.microsoft.com/office/drawing/2014/main" id="{316072E6-FFF8-4046-B6EF-4D88AB2B7178}"/>
              </a:ext>
            </a:extLst>
          </p:cNvPr>
          <p:cNvGraphicFramePr>
            <a:graphicFrameLocks noChangeAspect="1"/>
          </p:cNvGraphicFramePr>
          <p:nvPr>
            <p:extLst>
              <p:ext uri="{D42A27DB-BD31-4B8C-83A1-F6EECF244321}">
                <p14:modId xmlns:p14="http://schemas.microsoft.com/office/powerpoint/2010/main" val="2902962959"/>
              </p:ext>
            </p:extLst>
          </p:nvPr>
        </p:nvGraphicFramePr>
        <p:xfrm>
          <a:off x="3061500" y="3579195"/>
          <a:ext cx="2797392" cy="1373128"/>
        </p:xfrm>
        <a:graphic>
          <a:graphicData uri="http://schemas.openxmlformats.org/presentationml/2006/ole">
            <mc:AlternateContent xmlns:mc="http://schemas.openxmlformats.org/markup-compatibility/2006">
              <mc:Choice xmlns:v="urn:schemas-microsoft-com:vml" Requires="v">
                <p:oleObj spid="_x0000_s7963" name="Chart" r:id="rId3" imgW="6657788" imgH="3733800" progId="MSGraph.Chart.8">
                  <p:embed followColorScheme="full"/>
                </p:oleObj>
              </mc:Choice>
              <mc:Fallback>
                <p:oleObj name="Chart" r:id="rId3" imgW="6657788" imgH="3733800" progId="MSGraph.Chart.8">
                  <p:embed followColorScheme="full"/>
                  <p:pic>
                    <p:nvPicPr>
                      <p:cNvPr id="8" name="Object 3">
                        <a:extLst>
                          <a:ext uri="{FF2B5EF4-FFF2-40B4-BE49-F238E27FC236}">
                            <a16:creationId xmlns:a16="http://schemas.microsoft.com/office/drawing/2014/main" id="{316072E6-FFF8-4046-B6EF-4D88AB2B7178}"/>
                          </a:ext>
                        </a:extLst>
                      </p:cNvPr>
                      <p:cNvPicPr>
                        <a:picLocks noChangeAspect="1" noChangeArrowheads="1"/>
                      </p:cNvPicPr>
                      <p:nvPr/>
                    </p:nvPicPr>
                    <p:blipFill>
                      <a:blip r:embed="rId4"/>
                      <a:srcRect/>
                      <a:stretch>
                        <a:fillRect/>
                      </a:stretch>
                    </p:blipFill>
                    <p:spPr bwMode="auto">
                      <a:xfrm>
                        <a:off x="3061500" y="3579195"/>
                        <a:ext cx="2797392" cy="1373128"/>
                      </a:xfrm>
                      <a:prstGeom prst="rect">
                        <a:avLst/>
                      </a:prstGeom>
                      <a:noFill/>
                    </p:spPr>
                  </p:pic>
                </p:oleObj>
              </mc:Fallback>
            </mc:AlternateContent>
          </a:graphicData>
        </a:graphic>
      </p:graphicFrame>
      <p:sp>
        <p:nvSpPr>
          <p:cNvPr id="10" name="Text Box 10">
            <a:extLst>
              <a:ext uri="{FF2B5EF4-FFF2-40B4-BE49-F238E27FC236}">
                <a16:creationId xmlns:a16="http://schemas.microsoft.com/office/drawing/2014/main" id="{959EDD76-2944-45C5-8AB7-96CA15D49B42}"/>
              </a:ext>
            </a:extLst>
          </p:cNvPr>
          <p:cNvSpPr txBox="1">
            <a:spLocks noChangeArrowheads="1"/>
          </p:cNvSpPr>
          <p:nvPr/>
        </p:nvSpPr>
        <p:spPr bwMode="auto">
          <a:xfrm rot="16200000">
            <a:off x="2212100" y="3913376"/>
            <a:ext cx="1104900" cy="57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nchor="ctr">
            <a:spAutoFit/>
          </a:bodyPr>
          <a:lstStyle/>
          <a:p>
            <a:pPr algn="ctr"/>
            <a:r>
              <a:rPr lang="en-US" altLang="en-US" sz="1200" b="1" dirty="0"/>
              <a:t>Catering expenditure                                                 (Rand million)</a:t>
            </a:r>
          </a:p>
        </p:txBody>
      </p:sp>
      <p:sp>
        <p:nvSpPr>
          <p:cNvPr id="4" name="TextBox 3">
            <a:extLst>
              <a:ext uri="{FF2B5EF4-FFF2-40B4-BE49-F238E27FC236}">
                <a16:creationId xmlns:a16="http://schemas.microsoft.com/office/drawing/2014/main" id="{E0796B9A-8C76-4BF8-9C66-C5F6886CD28F}"/>
              </a:ext>
            </a:extLst>
          </p:cNvPr>
          <p:cNvSpPr txBox="1"/>
          <p:nvPr/>
        </p:nvSpPr>
        <p:spPr>
          <a:xfrm>
            <a:off x="3280868" y="4967115"/>
            <a:ext cx="1972204"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Number of Patients</a:t>
            </a:r>
          </a:p>
        </p:txBody>
      </p:sp>
      <p:sp>
        <p:nvSpPr>
          <p:cNvPr id="14" name="TextBox 13">
            <a:extLst>
              <a:ext uri="{FF2B5EF4-FFF2-40B4-BE49-F238E27FC236}">
                <a16:creationId xmlns:a16="http://schemas.microsoft.com/office/drawing/2014/main" id="{636B07FA-DFCF-4AFB-97A6-10E650FF325E}"/>
              </a:ext>
            </a:extLst>
          </p:cNvPr>
          <p:cNvSpPr txBox="1"/>
          <p:nvPr/>
        </p:nvSpPr>
        <p:spPr>
          <a:xfrm>
            <a:off x="6316016" y="4977760"/>
            <a:ext cx="231457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Number of Meals Served</a:t>
            </a:r>
          </a:p>
        </p:txBody>
      </p:sp>
      <p:sp>
        <p:nvSpPr>
          <p:cNvPr id="16" name="TextBox 15">
            <a:extLst>
              <a:ext uri="{FF2B5EF4-FFF2-40B4-BE49-F238E27FC236}">
                <a16:creationId xmlns:a16="http://schemas.microsoft.com/office/drawing/2014/main" id="{2E19EAA4-83AF-4978-8B81-020ABEA0B696}"/>
              </a:ext>
            </a:extLst>
          </p:cNvPr>
          <p:cNvSpPr txBox="1"/>
          <p:nvPr/>
        </p:nvSpPr>
        <p:spPr>
          <a:xfrm>
            <a:off x="8956410" y="4952323"/>
            <a:ext cx="2314575"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Percentage of Patients on Social Grants</a:t>
            </a:r>
          </a:p>
        </p:txBody>
      </p:sp>
      <p:graphicFrame>
        <p:nvGraphicFramePr>
          <p:cNvPr id="17" name="Object 3">
            <a:extLst>
              <a:ext uri="{FF2B5EF4-FFF2-40B4-BE49-F238E27FC236}">
                <a16:creationId xmlns:a16="http://schemas.microsoft.com/office/drawing/2014/main" id="{2CBBC1C7-EA73-4F5B-88D9-C21764D938FC}"/>
              </a:ext>
            </a:extLst>
          </p:cNvPr>
          <p:cNvGraphicFramePr>
            <a:graphicFrameLocks noChangeAspect="1"/>
          </p:cNvGraphicFramePr>
          <p:nvPr>
            <p:extLst>
              <p:ext uri="{D42A27DB-BD31-4B8C-83A1-F6EECF244321}">
                <p14:modId xmlns:p14="http://schemas.microsoft.com/office/powerpoint/2010/main" val="3717877281"/>
              </p:ext>
            </p:extLst>
          </p:nvPr>
        </p:nvGraphicFramePr>
        <p:xfrm>
          <a:off x="5858817" y="3620759"/>
          <a:ext cx="2797392" cy="1373128"/>
        </p:xfrm>
        <a:graphic>
          <a:graphicData uri="http://schemas.openxmlformats.org/presentationml/2006/ole">
            <mc:AlternateContent xmlns:mc="http://schemas.openxmlformats.org/markup-compatibility/2006">
              <mc:Choice xmlns:v="urn:schemas-microsoft-com:vml" Requires="v">
                <p:oleObj spid="_x0000_s7964" name="Chart" r:id="rId5" imgW="6657788" imgH="3733800" progId="MSGraph.Chart.8">
                  <p:embed followColorScheme="full"/>
                </p:oleObj>
              </mc:Choice>
              <mc:Fallback>
                <p:oleObj name="Chart" r:id="rId5" imgW="6657788" imgH="3733800" progId="MSGraph.Chart.8">
                  <p:embed followColorScheme="full"/>
                  <p:pic>
                    <p:nvPicPr>
                      <p:cNvPr id="8" name="Object 3">
                        <a:extLst>
                          <a:ext uri="{FF2B5EF4-FFF2-40B4-BE49-F238E27FC236}">
                            <a16:creationId xmlns:a16="http://schemas.microsoft.com/office/drawing/2014/main" id="{316072E6-FFF8-4046-B6EF-4D88AB2B7178}"/>
                          </a:ext>
                        </a:extLst>
                      </p:cNvPr>
                      <p:cNvPicPr>
                        <a:picLocks noChangeAspect="1" noChangeArrowheads="1"/>
                      </p:cNvPicPr>
                      <p:nvPr/>
                    </p:nvPicPr>
                    <p:blipFill>
                      <a:blip r:embed="rId6"/>
                      <a:srcRect/>
                      <a:stretch>
                        <a:fillRect/>
                      </a:stretch>
                    </p:blipFill>
                    <p:spPr bwMode="auto">
                      <a:xfrm>
                        <a:off x="5858817" y="3620759"/>
                        <a:ext cx="2797392" cy="1373128"/>
                      </a:xfrm>
                      <a:prstGeom prst="rect">
                        <a:avLst/>
                      </a:prstGeom>
                      <a:noFill/>
                    </p:spPr>
                  </p:pic>
                </p:oleObj>
              </mc:Fallback>
            </mc:AlternateContent>
          </a:graphicData>
        </a:graphic>
      </p:graphicFrame>
      <p:graphicFrame>
        <p:nvGraphicFramePr>
          <p:cNvPr id="19" name="Object 3">
            <a:extLst>
              <a:ext uri="{FF2B5EF4-FFF2-40B4-BE49-F238E27FC236}">
                <a16:creationId xmlns:a16="http://schemas.microsoft.com/office/drawing/2014/main" id="{571E5F25-9776-4A77-A7F6-4E2873F6D52E}"/>
              </a:ext>
            </a:extLst>
          </p:cNvPr>
          <p:cNvGraphicFramePr>
            <a:graphicFrameLocks noChangeAspect="1"/>
          </p:cNvGraphicFramePr>
          <p:nvPr>
            <p:extLst>
              <p:ext uri="{D42A27DB-BD31-4B8C-83A1-F6EECF244321}">
                <p14:modId xmlns:p14="http://schemas.microsoft.com/office/powerpoint/2010/main" val="1278328863"/>
              </p:ext>
            </p:extLst>
          </p:nvPr>
        </p:nvGraphicFramePr>
        <p:xfrm>
          <a:off x="8694839" y="3620759"/>
          <a:ext cx="2797392" cy="1373128"/>
        </p:xfrm>
        <a:graphic>
          <a:graphicData uri="http://schemas.openxmlformats.org/presentationml/2006/ole">
            <mc:AlternateContent xmlns:mc="http://schemas.openxmlformats.org/markup-compatibility/2006">
              <mc:Choice xmlns:v="urn:schemas-microsoft-com:vml" Requires="v">
                <p:oleObj spid="_x0000_s7965" name="Chart" r:id="rId7" imgW="6657788" imgH="3733800" progId="MSGraph.Chart.8">
                  <p:embed followColorScheme="full"/>
                </p:oleObj>
              </mc:Choice>
              <mc:Fallback>
                <p:oleObj name="Chart" r:id="rId7" imgW="6657788" imgH="3733800" progId="MSGraph.Chart.8">
                  <p:embed followColorScheme="full"/>
                  <p:pic>
                    <p:nvPicPr>
                      <p:cNvPr id="17" name="Object 3">
                        <a:extLst>
                          <a:ext uri="{FF2B5EF4-FFF2-40B4-BE49-F238E27FC236}">
                            <a16:creationId xmlns:a16="http://schemas.microsoft.com/office/drawing/2014/main" id="{2CBBC1C7-EA73-4F5B-88D9-C21764D938FC}"/>
                          </a:ext>
                        </a:extLst>
                      </p:cNvPr>
                      <p:cNvPicPr>
                        <a:picLocks noChangeAspect="1" noChangeArrowheads="1"/>
                      </p:cNvPicPr>
                      <p:nvPr/>
                    </p:nvPicPr>
                    <p:blipFill>
                      <a:blip r:embed="rId8"/>
                      <a:srcRect/>
                      <a:stretch>
                        <a:fillRect/>
                      </a:stretch>
                    </p:blipFill>
                    <p:spPr bwMode="auto">
                      <a:xfrm>
                        <a:off x="8694839" y="3620759"/>
                        <a:ext cx="2797392" cy="1373128"/>
                      </a:xfrm>
                      <a:prstGeom prst="rect">
                        <a:avLst/>
                      </a:prstGeom>
                      <a:noFill/>
                    </p:spPr>
                  </p:pic>
                </p:oleObj>
              </mc:Fallback>
            </mc:AlternateContent>
          </a:graphicData>
        </a:graphic>
      </p:graphicFrame>
      <p:sp>
        <p:nvSpPr>
          <p:cNvPr id="15" name="Content Placeholder 5">
            <a:extLst>
              <a:ext uri="{FF2B5EF4-FFF2-40B4-BE49-F238E27FC236}">
                <a16:creationId xmlns:a16="http://schemas.microsoft.com/office/drawing/2014/main" id="{E9BB75EB-8AD9-4225-8316-EC4A43681959}"/>
              </a:ext>
            </a:extLst>
          </p:cNvPr>
          <p:cNvSpPr>
            <a:spLocks noGrp="1"/>
          </p:cNvSpPr>
          <p:nvPr>
            <p:ph idx="1"/>
          </p:nvPr>
        </p:nvSpPr>
        <p:spPr>
          <a:xfrm>
            <a:off x="2612678" y="1084474"/>
            <a:ext cx="9274522" cy="6149613"/>
          </a:xfrm>
        </p:spPr>
        <p:txBody>
          <a:bodyPr/>
          <a:lstStyle/>
          <a:p>
            <a:pPr marL="0" lvl="3" indent="0">
              <a:buNone/>
              <a:tabLst/>
            </a:pPr>
            <a:r>
              <a:rPr lang="en-GB" b="1" dirty="0">
                <a:solidFill>
                  <a:srgbClr val="0B6C36"/>
                </a:solidFill>
              </a:rPr>
              <a:t>Instruction</a:t>
            </a:r>
          </a:p>
          <a:p>
            <a:r>
              <a:rPr lang="en-GB" sz="1800" dirty="0">
                <a:solidFill>
                  <a:srgbClr val="FF0000"/>
                </a:solidFill>
              </a:rPr>
              <a:t>Pause the video for a few minutes and consider </a:t>
            </a:r>
            <a:r>
              <a:rPr lang="en-ZA" sz="1800" dirty="0">
                <a:solidFill>
                  <a:srgbClr val="FF0000"/>
                </a:solidFill>
              </a:rPr>
              <a:t>the following question and situation</a:t>
            </a:r>
            <a:endParaRPr lang="en-GB" sz="1800"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r>
              <a:rPr lang="en-GB" b="1" dirty="0">
                <a:solidFill>
                  <a:srgbClr val="0B6C36"/>
                </a:solidFill>
              </a:rPr>
              <a:t>Question </a:t>
            </a:r>
          </a:p>
          <a:p>
            <a:r>
              <a:rPr lang="en-GB" sz="1800" dirty="0"/>
              <a:t>On a scale of 1 to 5 (5= very high) to what extent is the indicator a cost driver for expenditure on catering in hospitals in the following illustrations?</a:t>
            </a:r>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r>
              <a:rPr lang="en-GB" sz="1800" dirty="0"/>
              <a:t>Guideline: Use the R</a:t>
            </a:r>
            <a:r>
              <a:rPr lang="en-GB" sz="1800" baseline="30000" dirty="0"/>
              <a:t>2 </a:t>
            </a:r>
            <a:r>
              <a:rPr lang="en-GB" sz="1800" dirty="0"/>
              <a:t>value to decide</a:t>
            </a:r>
          </a:p>
          <a:p>
            <a:pPr marL="0" indent="0">
              <a:buNone/>
            </a:pPr>
            <a:endParaRPr lang="en-ZA" sz="1800" dirty="0"/>
          </a:p>
        </p:txBody>
      </p:sp>
    </p:spTree>
    <p:extLst>
      <p:ext uri="{BB962C8B-B14F-4D97-AF65-F5344CB8AC3E}">
        <p14:creationId xmlns:p14="http://schemas.microsoft.com/office/powerpoint/2010/main" val="3349961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41</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701337"/>
            <a:ext cx="2423604" cy="2973881"/>
          </a:xfrm>
        </p:spPr>
        <p:txBody>
          <a:bodyPr/>
          <a:lstStyle/>
          <a:p>
            <a:endParaRPr lang="en-ZA" sz="2400" dirty="0"/>
          </a:p>
          <a:p>
            <a:r>
              <a:rPr lang="en-ZA" sz="2400" dirty="0"/>
              <a:t>Regression analysis</a:t>
            </a:r>
          </a:p>
          <a:p>
            <a:r>
              <a:rPr lang="en-ZA" sz="2400" dirty="0"/>
              <a:t> </a:t>
            </a:r>
          </a:p>
        </p:txBody>
      </p:sp>
      <p:graphicFrame>
        <p:nvGraphicFramePr>
          <p:cNvPr id="8" name="Object 3">
            <a:extLst>
              <a:ext uri="{FF2B5EF4-FFF2-40B4-BE49-F238E27FC236}">
                <a16:creationId xmlns:a16="http://schemas.microsoft.com/office/drawing/2014/main" id="{316072E6-FFF8-4046-B6EF-4D88AB2B7178}"/>
              </a:ext>
            </a:extLst>
          </p:cNvPr>
          <p:cNvGraphicFramePr>
            <a:graphicFrameLocks noChangeAspect="1"/>
          </p:cNvGraphicFramePr>
          <p:nvPr/>
        </p:nvGraphicFramePr>
        <p:xfrm>
          <a:off x="3061500" y="3579195"/>
          <a:ext cx="2797392" cy="1373128"/>
        </p:xfrm>
        <a:graphic>
          <a:graphicData uri="http://schemas.openxmlformats.org/presentationml/2006/ole">
            <mc:AlternateContent xmlns:mc="http://schemas.openxmlformats.org/markup-compatibility/2006">
              <mc:Choice xmlns:v="urn:schemas-microsoft-com:vml" Requires="v">
                <p:oleObj spid="_x0000_s9233" name="Chart" r:id="rId3" imgW="6657788" imgH="3733800" progId="MSGraph.Chart.8">
                  <p:embed followColorScheme="full"/>
                </p:oleObj>
              </mc:Choice>
              <mc:Fallback>
                <p:oleObj name="Chart" r:id="rId3" imgW="6657788" imgH="3733800" progId="MSGraph.Chart.8">
                  <p:embed followColorScheme="full"/>
                  <p:pic>
                    <p:nvPicPr>
                      <p:cNvPr id="8" name="Object 3">
                        <a:extLst>
                          <a:ext uri="{FF2B5EF4-FFF2-40B4-BE49-F238E27FC236}">
                            <a16:creationId xmlns:a16="http://schemas.microsoft.com/office/drawing/2014/main" id="{316072E6-FFF8-4046-B6EF-4D88AB2B7178}"/>
                          </a:ext>
                        </a:extLst>
                      </p:cNvPr>
                      <p:cNvPicPr>
                        <a:picLocks noChangeAspect="1" noChangeArrowheads="1"/>
                      </p:cNvPicPr>
                      <p:nvPr/>
                    </p:nvPicPr>
                    <p:blipFill>
                      <a:blip r:embed="rId4"/>
                      <a:srcRect/>
                      <a:stretch>
                        <a:fillRect/>
                      </a:stretch>
                    </p:blipFill>
                    <p:spPr bwMode="auto">
                      <a:xfrm>
                        <a:off x="3061500" y="3579195"/>
                        <a:ext cx="2797392" cy="1373128"/>
                      </a:xfrm>
                      <a:prstGeom prst="rect">
                        <a:avLst/>
                      </a:prstGeom>
                      <a:noFill/>
                    </p:spPr>
                  </p:pic>
                </p:oleObj>
              </mc:Fallback>
            </mc:AlternateContent>
          </a:graphicData>
        </a:graphic>
      </p:graphicFrame>
      <p:sp>
        <p:nvSpPr>
          <p:cNvPr id="10" name="Text Box 10">
            <a:extLst>
              <a:ext uri="{FF2B5EF4-FFF2-40B4-BE49-F238E27FC236}">
                <a16:creationId xmlns:a16="http://schemas.microsoft.com/office/drawing/2014/main" id="{959EDD76-2944-45C5-8AB7-96CA15D49B42}"/>
              </a:ext>
            </a:extLst>
          </p:cNvPr>
          <p:cNvSpPr txBox="1">
            <a:spLocks noChangeArrowheads="1"/>
          </p:cNvSpPr>
          <p:nvPr/>
        </p:nvSpPr>
        <p:spPr bwMode="auto">
          <a:xfrm rot="16200000">
            <a:off x="2212100" y="3913376"/>
            <a:ext cx="1104900" cy="57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nchor="ctr">
            <a:spAutoFit/>
          </a:bodyPr>
          <a:lstStyle/>
          <a:p>
            <a:pPr algn="ctr"/>
            <a:r>
              <a:rPr lang="en-US" altLang="en-US" sz="1200" b="1" dirty="0"/>
              <a:t>Catering expenditure                                                 (Rand million)</a:t>
            </a:r>
          </a:p>
        </p:txBody>
      </p:sp>
      <p:sp>
        <p:nvSpPr>
          <p:cNvPr id="4" name="TextBox 3">
            <a:extLst>
              <a:ext uri="{FF2B5EF4-FFF2-40B4-BE49-F238E27FC236}">
                <a16:creationId xmlns:a16="http://schemas.microsoft.com/office/drawing/2014/main" id="{E0796B9A-8C76-4BF8-9C66-C5F6886CD28F}"/>
              </a:ext>
            </a:extLst>
          </p:cNvPr>
          <p:cNvSpPr txBox="1"/>
          <p:nvPr/>
        </p:nvSpPr>
        <p:spPr>
          <a:xfrm>
            <a:off x="3280868" y="4967115"/>
            <a:ext cx="1972204"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Number of Patients</a:t>
            </a:r>
          </a:p>
        </p:txBody>
      </p:sp>
      <p:sp>
        <p:nvSpPr>
          <p:cNvPr id="14" name="TextBox 13">
            <a:extLst>
              <a:ext uri="{FF2B5EF4-FFF2-40B4-BE49-F238E27FC236}">
                <a16:creationId xmlns:a16="http://schemas.microsoft.com/office/drawing/2014/main" id="{636B07FA-DFCF-4AFB-97A6-10E650FF325E}"/>
              </a:ext>
            </a:extLst>
          </p:cNvPr>
          <p:cNvSpPr txBox="1"/>
          <p:nvPr/>
        </p:nvSpPr>
        <p:spPr>
          <a:xfrm>
            <a:off x="6316016" y="4977760"/>
            <a:ext cx="231457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Number of Meals Served</a:t>
            </a:r>
          </a:p>
        </p:txBody>
      </p:sp>
      <p:sp>
        <p:nvSpPr>
          <p:cNvPr id="16" name="TextBox 15">
            <a:extLst>
              <a:ext uri="{FF2B5EF4-FFF2-40B4-BE49-F238E27FC236}">
                <a16:creationId xmlns:a16="http://schemas.microsoft.com/office/drawing/2014/main" id="{2E19EAA4-83AF-4978-8B81-020ABEA0B696}"/>
              </a:ext>
            </a:extLst>
          </p:cNvPr>
          <p:cNvSpPr txBox="1"/>
          <p:nvPr/>
        </p:nvSpPr>
        <p:spPr>
          <a:xfrm>
            <a:off x="8956410" y="4952323"/>
            <a:ext cx="2314575" cy="46166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Percentage of Patients on Social Grants</a:t>
            </a:r>
          </a:p>
        </p:txBody>
      </p:sp>
      <p:graphicFrame>
        <p:nvGraphicFramePr>
          <p:cNvPr id="17" name="Object 3">
            <a:extLst>
              <a:ext uri="{FF2B5EF4-FFF2-40B4-BE49-F238E27FC236}">
                <a16:creationId xmlns:a16="http://schemas.microsoft.com/office/drawing/2014/main" id="{2CBBC1C7-EA73-4F5B-88D9-C21764D938FC}"/>
              </a:ext>
            </a:extLst>
          </p:cNvPr>
          <p:cNvGraphicFramePr>
            <a:graphicFrameLocks noChangeAspect="1"/>
          </p:cNvGraphicFramePr>
          <p:nvPr/>
        </p:nvGraphicFramePr>
        <p:xfrm>
          <a:off x="5858817" y="3620759"/>
          <a:ext cx="2797392" cy="1373128"/>
        </p:xfrm>
        <a:graphic>
          <a:graphicData uri="http://schemas.openxmlformats.org/presentationml/2006/ole">
            <mc:AlternateContent xmlns:mc="http://schemas.openxmlformats.org/markup-compatibility/2006">
              <mc:Choice xmlns:v="urn:schemas-microsoft-com:vml" Requires="v">
                <p:oleObj spid="_x0000_s9234" name="Chart" r:id="rId5" imgW="6657788" imgH="3733800" progId="MSGraph.Chart.8">
                  <p:embed followColorScheme="full"/>
                </p:oleObj>
              </mc:Choice>
              <mc:Fallback>
                <p:oleObj name="Chart" r:id="rId5" imgW="6657788" imgH="3733800" progId="MSGraph.Chart.8">
                  <p:embed followColorScheme="full"/>
                  <p:pic>
                    <p:nvPicPr>
                      <p:cNvPr id="17" name="Object 3">
                        <a:extLst>
                          <a:ext uri="{FF2B5EF4-FFF2-40B4-BE49-F238E27FC236}">
                            <a16:creationId xmlns:a16="http://schemas.microsoft.com/office/drawing/2014/main" id="{2CBBC1C7-EA73-4F5B-88D9-C21764D938FC}"/>
                          </a:ext>
                        </a:extLst>
                      </p:cNvPr>
                      <p:cNvPicPr>
                        <a:picLocks noChangeAspect="1" noChangeArrowheads="1"/>
                      </p:cNvPicPr>
                      <p:nvPr/>
                    </p:nvPicPr>
                    <p:blipFill>
                      <a:blip r:embed="rId6"/>
                      <a:srcRect/>
                      <a:stretch>
                        <a:fillRect/>
                      </a:stretch>
                    </p:blipFill>
                    <p:spPr bwMode="auto">
                      <a:xfrm>
                        <a:off x="5858817" y="3620759"/>
                        <a:ext cx="2797392" cy="1373128"/>
                      </a:xfrm>
                      <a:prstGeom prst="rect">
                        <a:avLst/>
                      </a:prstGeom>
                      <a:noFill/>
                    </p:spPr>
                  </p:pic>
                </p:oleObj>
              </mc:Fallback>
            </mc:AlternateContent>
          </a:graphicData>
        </a:graphic>
      </p:graphicFrame>
      <p:graphicFrame>
        <p:nvGraphicFramePr>
          <p:cNvPr id="19" name="Object 3">
            <a:extLst>
              <a:ext uri="{FF2B5EF4-FFF2-40B4-BE49-F238E27FC236}">
                <a16:creationId xmlns:a16="http://schemas.microsoft.com/office/drawing/2014/main" id="{571E5F25-9776-4A77-A7F6-4E2873F6D52E}"/>
              </a:ext>
            </a:extLst>
          </p:cNvPr>
          <p:cNvGraphicFramePr>
            <a:graphicFrameLocks noChangeAspect="1"/>
          </p:cNvGraphicFramePr>
          <p:nvPr>
            <p:extLst>
              <p:ext uri="{D42A27DB-BD31-4B8C-83A1-F6EECF244321}">
                <p14:modId xmlns:p14="http://schemas.microsoft.com/office/powerpoint/2010/main" val="2249020327"/>
              </p:ext>
            </p:extLst>
          </p:nvPr>
        </p:nvGraphicFramePr>
        <p:xfrm>
          <a:off x="8729663" y="3651250"/>
          <a:ext cx="2725737" cy="1311275"/>
        </p:xfrm>
        <a:graphic>
          <a:graphicData uri="http://schemas.openxmlformats.org/presentationml/2006/ole">
            <mc:AlternateContent xmlns:mc="http://schemas.openxmlformats.org/markup-compatibility/2006">
              <mc:Choice xmlns:v="urn:schemas-microsoft-com:vml" Requires="v">
                <p:oleObj spid="_x0000_s9235" name="Chart" r:id="rId7" imgW="6486622" imgH="3562350" progId="MSGraph.Chart.8">
                  <p:embed followColorScheme="full"/>
                </p:oleObj>
              </mc:Choice>
              <mc:Fallback>
                <p:oleObj name="Chart" r:id="rId7" imgW="6486622" imgH="3562350" progId="MSGraph.Chart.8">
                  <p:embed followColorScheme="full"/>
                  <p:pic>
                    <p:nvPicPr>
                      <p:cNvPr id="19" name="Object 3">
                        <a:extLst>
                          <a:ext uri="{FF2B5EF4-FFF2-40B4-BE49-F238E27FC236}">
                            <a16:creationId xmlns:a16="http://schemas.microsoft.com/office/drawing/2014/main" id="{571E5F25-9776-4A77-A7F6-4E2873F6D52E}"/>
                          </a:ext>
                        </a:extLst>
                      </p:cNvPr>
                      <p:cNvPicPr>
                        <a:picLocks noChangeAspect="1" noChangeArrowheads="1"/>
                      </p:cNvPicPr>
                      <p:nvPr/>
                    </p:nvPicPr>
                    <p:blipFill>
                      <a:blip r:embed="rId8"/>
                      <a:srcRect/>
                      <a:stretch>
                        <a:fillRect/>
                      </a:stretch>
                    </p:blipFill>
                    <p:spPr bwMode="auto">
                      <a:xfrm>
                        <a:off x="8729663" y="3651250"/>
                        <a:ext cx="2725737" cy="1311275"/>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B76F4413-78AA-4A8E-B66E-33428A97B358}"/>
              </a:ext>
            </a:extLst>
          </p:cNvPr>
          <p:cNvSpPr txBox="1"/>
          <p:nvPr/>
        </p:nvSpPr>
        <p:spPr>
          <a:xfrm>
            <a:off x="3739487" y="5687616"/>
            <a:ext cx="818865" cy="369332"/>
          </a:xfrm>
          <a:prstGeom prst="rect">
            <a:avLst/>
          </a:prstGeom>
          <a:solidFill>
            <a:schemeClr val="accent2">
              <a:lumMod val="60000"/>
              <a:lumOff val="40000"/>
            </a:schemeClr>
          </a:solidFill>
        </p:spPr>
        <p:txBody>
          <a:bodyPr wrap="square" rtlCol="0">
            <a:spAutoFit/>
          </a:bodyPr>
          <a:lstStyle/>
          <a:p>
            <a:pPr algn="ctr"/>
            <a:r>
              <a:rPr lang="en-GB" dirty="0"/>
              <a:t>1</a:t>
            </a:r>
          </a:p>
        </p:txBody>
      </p:sp>
      <p:sp>
        <p:nvSpPr>
          <p:cNvPr id="5" name="TextBox 4">
            <a:extLst>
              <a:ext uri="{FF2B5EF4-FFF2-40B4-BE49-F238E27FC236}">
                <a16:creationId xmlns:a16="http://schemas.microsoft.com/office/drawing/2014/main" id="{4E15F40F-D0B0-4AD6-88EB-B9D6CC166912}"/>
              </a:ext>
            </a:extLst>
          </p:cNvPr>
          <p:cNvSpPr txBox="1"/>
          <p:nvPr/>
        </p:nvSpPr>
        <p:spPr>
          <a:xfrm>
            <a:off x="6848080" y="5687616"/>
            <a:ext cx="818865" cy="369332"/>
          </a:xfrm>
          <a:prstGeom prst="rect">
            <a:avLst/>
          </a:prstGeom>
          <a:solidFill>
            <a:schemeClr val="accent2">
              <a:lumMod val="60000"/>
              <a:lumOff val="40000"/>
            </a:schemeClr>
          </a:solidFill>
        </p:spPr>
        <p:txBody>
          <a:bodyPr wrap="square" rtlCol="0">
            <a:spAutoFit/>
          </a:bodyPr>
          <a:lstStyle/>
          <a:p>
            <a:pPr algn="ctr"/>
            <a:r>
              <a:rPr lang="en-GB" dirty="0"/>
              <a:t>5</a:t>
            </a:r>
          </a:p>
        </p:txBody>
      </p:sp>
      <p:sp>
        <p:nvSpPr>
          <p:cNvPr id="6" name="TextBox 5">
            <a:extLst>
              <a:ext uri="{FF2B5EF4-FFF2-40B4-BE49-F238E27FC236}">
                <a16:creationId xmlns:a16="http://schemas.microsoft.com/office/drawing/2014/main" id="{6F214199-F214-4C34-9A4E-25A5EAB673B0}"/>
              </a:ext>
            </a:extLst>
          </p:cNvPr>
          <p:cNvSpPr txBox="1"/>
          <p:nvPr/>
        </p:nvSpPr>
        <p:spPr>
          <a:xfrm>
            <a:off x="9915729" y="5687616"/>
            <a:ext cx="818865" cy="369332"/>
          </a:xfrm>
          <a:prstGeom prst="rect">
            <a:avLst/>
          </a:prstGeom>
          <a:solidFill>
            <a:schemeClr val="accent2">
              <a:lumMod val="60000"/>
              <a:lumOff val="40000"/>
            </a:schemeClr>
          </a:solidFill>
        </p:spPr>
        <p:txBody>
          <a:bodyPr wrap="square" rtlCol="0">
            <a:spAutoFit/>
          </a:bodyPr>
          <a:lstStyle/>
          <a:p>
            <a:pPr algn="ctr"/>
            <a:r>
              <a:rPr lang="en-GB" dirty="0"/>
              <a:t>1</a:t>
            </a:r>
          </a:p>
        </p:txBody>
      </p:sp>
      <p:sp>
        <p:nvSpPr>
          <p:cNvPr id="11" name="TextBox 10">
            <a:extLst>
              <a:ext uri="{FF2B5EF4-FFF2-40B4-BE49-F238E27FC236}">
                <a16:creationId xmlns:a16="http://schemas.microsoft.com/office/drawing/2014/main" id="{C7D4F294-96DD-466D-B71F-B9EE0D4ED659}"/>
              </a:ext>
            </a:extLst>
          </p:cNvPr>
          <p:cNvSpPr txBox="1"/>
          <p:nvPr/>
        </p:nvSpPr>
        <p:spPr>
          <a:xfrm>
            <a:off x="8694839" y="6099221"/>
            <a:ext cx="1552747" cy="584775"/>
          </a:xfrm>
          <a:prstGeom prst="rect">
            <a:avLst/>
          </a:prstGeom>
          <a:noFill/>
        </p:spPr>
        <p:txBody>
          <a:bodyPr wrap="square" rtlCol="0">
            <a:spAutoFit/>
          </a:bodyPr>
          <a:lstStyle/>
          <a:p>
            <a:pPr algn="ctr"/>
            <a:r>
              <a:rPr lang="en-GB" sz="1600" i="1" dirty="0"/>
              <a:t>Correlation is not causality</a:t>
            </a:r>
          </a:p>
        </p:txBody>
      </p:sp>
      <p:cxnSp>
        <p:nvCxnSpPr>
          <p:cNvPr id="21" name="Straight Arrow Connector 20">
            <a:extLst>
              <a:ext uri="{FF2B5EF4-FFF2-40B4-BE49-F238E27FC236}">
                <a16:creationId xmlns:a16="http://schemas.microsoft.com/office/drawing/2014/main" id="{3544EAAA-A5FC-4161-9F0B-F8421271DAF3}"/>
              </a:ext>
            </a:extLst>
          </p:cNvPr>
          <p:cNvCxnSpPr/>
          <p:nvPr/>
        </p:nvCxnSpPr>
        <p:spPr>
          <a:xfrm flipV="1">
            <a:off x="9915729" y="6056948"/>
            <a:ext cx="205733" cy="1389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Content Placeholder 5">
            <a:extLst>
              <a:ext uri="{FF2B5EF4-FFF2-40B4-BE49-F238E27FC236}">
                <a16:creationId xmlns:a16="http://schemas.microsoft.com/office/drawing/2014/main" id="{F40CAF5A-46BC-4C9D-9742-88DAEE000EA8}"/>
              </a:ext>
            </a:extLst>
          </p:cNvPr>
          <p:cNvSpPr>
            <a:spLocks noGrp="1"/>
          </p:cNvSpPr>
          <p:nvPr>
            <p:ph idx="1"/>
          </p:nvPr>
        </p:nvSpPr>
        <p:spPr>
          <a:xfrm>
            <a:off x="2612678" y="1084475"/>
            <a:ext cx="9274522" cy="4329514"/>
          </a:xfrm>
        </p:spPr>
        <p:txBody>
          <a:bodyPr/>
          <a:lstStyle/>
          <a:p>
            <a:pPr marL="0" lvl="3" indent="0">
              <a:buNone/>
              <a:tabLst/>
            </a:pPr>
            <a:r>
              <a:rPr lang="en-GB" b="1" dirty="0">
                <a:solidFill>
                  <a:srgbClr val="0B6C36"/>
                </a:solidFill>
              </a:rPr>
              <a:t>Instruction</a:t>
            </a:r>
          </a:p>
          <a:p>
            <a:r>
              <a:rPr lang="en-GB" sz="1800" dirty="0">
                <a:solidFill>
                  <a:srgbClr val="FF0000"/>
                </a:solidFill>
              </a:rPr>
              <a:t>Pause the video for a few minutes and consider </a:t>
            </a:r>
            <a:r>
              <a:rPr lang="en-ZA" sz="1800" dirty="0">
                <a:solidFill>
                  <a:srgbClr val="FF0000"/>
                </a:solidFill>
              </a:rPr>
              <a:t>the following question and situation</a:t>
            </a:r>
            <a:endParaRPr lang="en-GB" sz="1800" b="1" dirty="0">
              <a:solidFill>
                <a:srgbClr val="0B6C36"/>
              </a:solidFill>
            </a:endParaRPr>
          </a:p>
          <a:p>
            <a:pPr marL="0" lvl="3" indent="0">
              <a:buNone/>
              <a:tabLst/>
            </a:pPr>
            <a:endParaRPr lang="en-GB" b="1" dirty="0">
              <a:solidFill>
                <a:srgbClr val="0B6C36"/>
              </a:solidFill>
            </a:endParaRPr>
          </a:p>
          <a:p>
            <a:pPr marL="0" lvl="3" indent="0">
              <a:buNone/>
              <a:tabLst/>
            </a:pPr>
            <a:endParaRPr lang="en-GB" b="1" dirty="0">
              <a:solidFill>
                <a:srgbClr val="0B6C36"/>
              </a:solidFill>
            </a:endParaRPr>
          </a:p>
          <a:p>
            <a:pPr marL="0" lvl="3" indent="0">
              <a:buNone/>
              <a:tabLst/>
            </a:pPr>
            <a:r>
              <a:rPr lang="en-GB" b="1" dirty="0">
                <a:solidFill>
                  <a:srgbClr val="0B6C36"/>
                </a:solidFill>
              </a:rPr>
              <a:t>Question </a:t>
            </a:r>
          </a:p>
          <a:p>
            <a:r>
              <a:rPr lang="en-GB" sz="1800" dirty="0"/>
              <a:t>On a scale of 1 to 5 (5= very high) to what extent is the indicator a cost driver for expenditure on catering in hospitals in the following illustrations?</a:t>
            </a:r>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p:txBody>
      </p:sp>
    </p:spTree>
    <p:extLst>
      <p:ext uri="{BB962C8B-B14F-4D97-AF65-F5344CB8AC3E}">
        <p14:creationId xmlns:p14="http://schemas.microsoft.com/office/powerpoint/2010/main" val="819950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C65107B7-4C30-4AAF-BCD8-D0BDB7F796B6}"/>
              </a:ext>
            </a:extLst>
          </p:cNvPr>
          <p:cNvSpPr>
            <a:spLocks noGrp="1"/>
          </p:cNvSpPr>
          <p:nvPr>
            <p:ph idx="1"/>
          </p:nvPr>
        </p:nvSpPr>
        <p:spPr>
          <a:xfrm>
            <a:off x="203200" y="4590869"/>
            <a:ext cx="11714480" cy="1448102"/>
          </a:xfrm>
        </p:spPr>
        <p:txBody>
          <a:bodyPr/>
          <a:lstStyle/>
          <a:p>
            <a:pPr>
              <a:spcBef>
                <a:spcPts val="600"/>
              </a:spcBef>
            </a:pPr>
            <a:r>
              <a:rPr lang="en-ZA" sz="2400" dirty="0"/>
              <a:t>If you need guidance on excel, we encourage you to watch the supplementary excel demo video</a:t>
            </a:r>
          </a:p>
          <a:p>
            <a:pPr>
              <a:spcBef>
                <a:spcPts val="600"/>
              </a:spcBef>
            </a:pPr>
            <a:endParaRPr lang="en-ZA" sz="2400" dirty="0"/>
          </a:p>
        </p:txBody>
      </p:sp>
      <p:sp>
        <p:nvSpPr>
          <p:cNvPr id="3" name="Slide Number Placeholder 2">
            <a:extLst>
              <a:ext uri="{FF2B5EF4-FFF2-40B4-BE49-F238E27FC236}">
                <a16:creationId xmlns:a16="http://schemas.microsoft.com/office/drawing/2014/main" id="{B967D6B4-ED33-4167-B9CC-C69D4611351A}"/>
              </a:ext>
            </a:extLst>
          </p:cNvPr>
          <p:cNvSpPr>
            <a:spLocks noGrp="1"/>
          </p:cNvSpPr>
          <p:nvPr>
            <p:ph type="sldNum" sz="quarter" idx="11"/>
          </p:nvPr>
        </p:nvSpPr>
        <p:spPr/>
        <p:txBody>
          <a:bodyPr/>
          <a:lstStyle/>
          <a:p>
            <a:fld id="{31311CA2-5603-4F1C-8B97-F29961F83655}" type="slidenum">
              <a:rPr lang="en-ZA" smtClean="0"/>
              <a:pPr/>
              <a:t>42</a:t>
            </a:fld>
            <a:endParaRPr lang="en-ZA" dirty="0"/>
          </a:p>
        </p:txBody>
      </p:sp>
      <p:sp>
        <p:nvSpPr>
          <p:cNvPr id="4" name="Title 3">
            <a:extLst>
              <a:ext uri="{FF2B5EF4-FFF2-40B4-BE49-F238E27FC236}">
                <a16:creationId xmlns:a16="http://schemas.microsoft.com/office/drawing/2014/main" id="{E9222EF4-C1EA-41A9-8BF2-98105663F79B}"/>
              </a:ext>
            </a:extLst>
          </p:cNvPr>
          <p:cNvSpPr>
            <a:spLocks noGrp="1"/>
          </p:cNvSpPr>
          <p:nvPr>
            <p:ph type="title"/>
          </p:nvPr>
        </p:nvSpPr>
        <p:spPr>
          <a:xfrm>
            <a:off x="824252" y="244753"/>
            <a:ext cx="11002789" cy="408052"/>
          </a:xfrm>
        </p:spPr>
        <p:txBody>
          <a:bodyPr/>
          <a:lstStyle/>
          <a:p>
            <a:r>
              <a:rPr lang="en-US" dirty="0"/>
              <a:t>After doing Step 4: </a:t>
            </a:r>
            <a:r>
              <a:rPr lang="en-US" dirty="0" err="1"/>
              <a:t>Analyse</a:t>
            </a:r>
            <a:r>
              <a:rPr lang="en-US" dirty="0"/>
              <a:t>- You should be to generate key insights by PROPERLY doing the following analysis</a:t>
            </a:r>
            <a:endParaRPr lang="en-ZA" dirty="0"/>
          </a:p>
        </p:txBody>
      </p:sp>
      <p:sp>
        <p:nvSpPr>
          <p:cNvPr id="29" name="Callout: Down Arrow 28">
            <a:extLst>
              <a:ext uri="{FF2B5EF4-FFF2-40B4-BE49-F238E27FC236}">
                <a16:creationId xmlns:a16="http://schemas.microsoft.com/office/drawing/2014/main" id="{52A809F0-E7A1-486A-8372-CEDF0FBDCCC9}"/>
              </a:ext>
            </a:extLst>
          </p:cNvPr>
          <p:cNvSpPr/>
          <p:nvPr/>
        </p:nvSpPr>
        <p:spPr>
          <a:xfrm>
            <a:off x="203200" y="3937000"/>
            <a:ext cx="11714480" cy="635000"/>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Next step ‘Interpret’ will show you how to convert your analysis to key findings</a:t>
            </a:r>
            <a:endParaRPr lang="en-ZA"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BF8E1F6-90D1-4FFB-A331-D4BBE266D2B5}"/>
              </a:ext>
            </a:extLst>
          </p:cNvPr>
          <p:cNvSpPr txBox="1">
            <a:spLocks/>
          </p:cNvSpPr>
          <p:nvPr/>
        </p:nvSpPr>
        <p:spPr>
          <a:xfrm>
            <a:off x="521316" y="1220367"/>
            <a:ext cx="5400000" cy="2433438"/>
          </a:xfrm>
          <a:prstGeom prst="rect">
            <a:avLst/>
          </a:prstGeom>
          <a:ln>
            <a:solidFill>
              <a:schemeClr val="tx1"/>
            </a:solidFill>
            <a:prstDash val="dashDot"/>
          </a:ln>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400" dirty="0"/>
              <a:t>Trend analysis 		</a:t>
            </a:r>
            <a:endParaRPr lang="en-ZA" sz="2400" dirty="0"/>
          </a:p>
          <a:p>
            <a:pPr lvl="1"/>
            <a:r>
              <a:rPr lang="en-GB" sz="2400" dirty="0"/>
              <a:t>Growth projections </a:t>
            </a:r>
            <a:endParaRPr lang="en-ZA" sz="2400" dirty="0"/>
          </a:p>
          <a:p>
            <a:pPr lvl="1"/>
            <a:r>
              <a:rPr lang="en-GB" sz="2400" dirty="0"/>
              <a:t>Ranking 		</a:t>
            </a:r>
            <a:endParaRPr lang="en-ZA" sz="2400" dirty="0"/>
          </a:p>
          <a:p>
            <a:pPr lvl="1"/>
            <a:r>
              <a:rPr lang="en-GB" sz="2400" dirty="0"/>
              <a:t>Share analysis 		</a:t>
            </a:r>
            <a:endParaRPr lang="en-ZA" sz="2400" dirty="0"/>
          </a:p>
          <a:p>
            <a:pPr lvl="1"/>
            <a:r>
              <a:rPr lang="en-GB" sz="2400" dirty="0"/>
              <a:t>Pareto			</a:t>
            </a:r>
            <a:endParaRPr lang="en-ZA" sz="2400" dirty="0"/>
          </a:p>
        </p:txBody>
      </p:sp>
      <p:sp>
        <p:nvSpPr>
          <p:cNvPr id="8" name="Content Placeholder 1">
            <a:extLst>
              <a:ext uri="{FF2B5EF4-FFF2-40B4-BE49-F238E27FC236}">
                <a16:creationId xmlns:a16="http://schemas.microsoft.com/office/drawing/2014/main" id="{D05F55F2-A50B-4810-B5F2-0CB2CC6C7877}"/>
              </a:ext>
            </a:extLst>
          </p:cNvPr>
          <p:cNvSpPr txBox="1">
            <a:spLocks/>
          </p:cNvSpPr>
          <p:nvPr/>
        </p:nvSpPr>
        <p:spPr>
          <a:xfrm>
            <a:off x="6143298" y="1220367"/>
            <a:ext cx="5400000" cy="2433438"/>
          </a:xfrm>
          <a:prstGeom prst="rect">
            <a:avLst/>
          </a:prstGeom>
          <a:ln>
            <a:solidFill>
              <a:schemeClr val="tx1"/>
            </a:solidFill>
            <a:prstDash val="dashDot"/>
          </a:ln>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400" dirty="0"/>
              <a:t>Unit cost analysis</a:t>
            </a:r>
            <a:endParaRPr lang="en-ZA" sz="2400" dirty="0"/>
          </a:p>
          <a:p>
            <a:pPr lvl="1"/>
            <a:r>
              <a:rPr lang="en-GB" sz="2400" dirty="0"/>
              <a:t>Benchmarking</a:t>
            </a:r>
            <a:endParaRPr lang="en-ZA" sz="2400" dirty="0"/>
          </a:p>
          <a:p>
            <a:pPr lvl="1"/>
            <a:r>
              <a:rPr lang="en-GB" sz="2400" dirty="0"/>
              <a:t>Regression analysis </a:t>
            </a:r>
            <a:endParaRPr lang="en-GB" sz="2400" dirty="0">
              <a:solidFill>
                <a:prstClr val="black"/>
              </a:solidFill>
            </a:endParaRPr>
          </a:p>
        </p:txBody>
      </p:sp>
    </p:spTree>
    <p:extLst>
      <p:ext uri="{BB962C8B-B14F-4D97-AF65-F5344CB8AC3E}">
        <p14:creationId xmlns:p14="http://schemas.microsoft.com/office/powerpoint/2010/main" val="3387851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A2A5E3-EB65-4AB1-8427-0D301E5121C8}"/>
              </a:ext>
            </a:extLst>
          </p:cNvPr>
          <p:cNvSpPr>
            <a:spLocks noGrp="1"/>
          </p:cNvSpPr>
          <p:nvPr>
            <p:ph type="sldNum" sz="quarter" idx="11"/>
          </p:nvPr>
        </p:nvSpPr>
        <p:spPr>
          <a:xfrm>
            <a:off x="10821880" y="6356350"/>
            <a:ext cx="692458" cy="357891"/>
          </a:xfrm>
        </p:spPr>
        <p:txBody>
          <a:bodyPr/>
          <a:lstStyle/>
          <a:p>
            <a:fld id="{23690667-295C-4548-A8F3-2AF8F8044C02}" type="slidenum">
              <a:rPr lang="en-ZA" smtClean="0"/>
              <a:t>43</a:t>
            </a:fld>
            <a:endParaRPr lang="en-ZA" dirty="0"/>
          </a:p>
        </p:txBody>
      </p:sp>
      <p:sp>
        <p:nvSpPr>
          <p:cNvPr id="3" name="Title 2">
            <a:extLst>
              <a:ext uri="{FF2B5EF4-FFF2-40B4-BE49-F238E27FC236}">
                <a16:creationId xmlns:a16="http://schemas.microsoft.com/office/drawing/2014/main" id="{2FA8AAA3-B0DA-4B5E-9445-ABD756E43472}"/>
              </a:ext>
            </a:extLst>
          </p:cNvPr>
          <p:cNvSpPr>
            <a:spLocks noGrp="1"/>
          </p:cNvSpPr>
          <p:nvPr>
            <p:ph type="title"/>
          </p:nvPr>
        </p:nvSpPr>
        <p:spPr>
          <a:xfrm>
            <a:off x="831744" y="3224974"/>
            <a:ext cx="10528512" cy="408052"/>
          </a:xfrm>
        </p:spPr>
        <p:txBody>
          <a:bodyPr/>
          <a:lstStyle/>
          <a:p>
            <a:r>
              <a:rPr lang="en-ZA" dirty="0"/>
              <a:t>Thank you</a:t>
            </a:r>
          </a:p>
        </p:txBody>
      </p:sp>
      <p:sp>
        <p:nvSpPr>
          <p:cNvPr id="9" name="Rectangle 8">
            <a:extLst>
              <a:ext uri="{FF2B5EF4-FFF2-40B4-BE49-F238E27FC236}">
                <a16:creationId xmlns:a16="http://schemas.microsoft.com/office/drawing/2014/main" id="{A8B699AF-29C2-48B2-985C-EAFCBC0CA14D}"/>
              </a:ext>
            </a:extLst>
          </p:cNvPr>
          <p:cNvSpPr/>
          <p:nvPr/>
        </p:nvSpPr>
        <p:spPr>
          <a:xfrm>
            <a:off x="9799094" y="5050746"/>
            <a:ext cx="750626" cy="33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81 12 49</a:t>
            </a:r>
            <a:endParaRPr lang="en-ZA" sz="1200" dirty="0">
              <a:solidFill>
                <a:schemeClr val="tx1"/>
              </a:solidFill>
            </a:endParaRPr>
          </a:p>
        </p:txBody>
      </p:sp>
    </p:spTree>
    <p:extLst>
      <p:ext uri="{BB962C8B-B14F-4D97-AF65-F5344CB8AC3E}">
        <p14:creationId xmlns:p14="http://schemas.microsoft.com/office/powerpoint/2010/main" val="1665463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Worked Excel Examples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44</a:t>
            </a:fld>
            <a:endParaRPr lang="en-ZA" dirty="0">
              <a:solidFill>
                <a:prstClr val="white"/>
              </a:solidFill>
            </a:endParaRPr>
          </a:p>
        </p:txBody>
      </p:sp>
    </p:spTree>
    <p:extLst>
      <p:ext uri="{BB962C8B-B14F-4D97-AF65-F5344CB8AC3E}">
        <p14:creationId xmlns:p14="http://schemas.microsoft.com/office/powerpoint/2010/main" val="1012101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2EEDC-620B-4C93-83CD-DA0E0468C678}"/>
              </a:ext>
            </a:extLst>
          </p:cNvPr>
          <p:cNvPicPr>
            <a:picLocks noChangeAspect="1"/>
          </p:cNvPicPr>
          <p:nvPr/>
        </p:nvPicPr>
        <p:blipFill rotWithShape="1">
          <a:blip r:embed="rId3"/>
          <a:srcRect r="8881" b="7203"/>
          <a:stretch/>
        </p:blipFill>
        <p:spPr>
          <a:xfrm>
            <a:off x="2844945" y="1133270"/>
            <a:ext cx="8390730" cy="4591459"/>
          </a:xfrm>
          <a:prstGeom prst="rect">
            <a:avLst/>
          </a:prstGeom>
        </p:spPr>
      </p:pic>
      <p:sp>
        <p:nvSpPr>
          <p:cNvPr id="5" name="Slide Number Placeholder 4"/>
          <p:cNvSpPr>
            <a:spLocks noGrp="1"/>
          </p:cNvSpPr>
          <p:nvPr>
            <p:ph type="sldNum" sz="quarter" idx="11"/>
          </p:nvPr>
        </p:nvSpPr>
        <p:spPr/>
        <p:txBody>
          <a:bodyPr/>
          <a:lstStyle/>
          <a:p>
            <a:fld id="{23690667-295C-4548-A8F3-2AF8F8044C02}" type="slidenum">
              <a:rPr lang="en-ZA" smtClean="0"/>
              <a:t>45</a:t>
            </a:fld>
            <a:endParaRPr lang="en-ZA" dirty="0"/>
          </a:p>
        </p:txBody>
      </p:sp>
      <p:sp>
        <p:nvSpPr>
          <p:cNvPr id="2" name="Rectangle 1"/>
          <p:cNvSpPr/>
          <p:nvPr/>
        </p:nvSpPr>
        <p:spPr>
          <a:xfrm>
            <a:off x="670560" y="3708400"/>
            <a:ext cx="1595120" cy="165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421341" y="950259"/>
            <a:ext cx="1844339" cy="183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A4A0BB7D-5FA6-4221-B229-45A656E7D8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9" name="Text Placeholder 6">
            <a:extLst>
              <a:ext uri="{FF2B5EF4-FFF2-40B4-BE49-F238E27FC236}">
                <a16:creationId xmlns:a16="http://schemas.microsoft.com/office/drawing/2014/main" id="{2F94CB83-9A58-4B8A-8760-9CB7ED1A2CC9}"/>
              </a:ext>
            </a:extLst>
          </p:cNvPr>
          <p:cNvSpPr txBox="1">
            <a:spLocks/>
          </p:cNvSpPr>
          <p:nvPr/>
        </p:nvSpPr>
        <p:spPr>
          <a:xfrm>
            <a:off x="189074" y="701337"/>
            <a:ext cx="2423604"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sz="2400" dirty="0"/>
          </a:p>
          <a:p>
            <a:pPr marL="0" indent="0" algn="ctr">
              <a:buNone/>
            </a:pPr>
            <a:r>
              <a:rPr lang="en-ZA" sz="2400" b="1" dirty="0">
                <a:solidFill>
                  <a:srgbClr val="8E1E25"/>
                </a:solidFill>
              </a:rPr>
              <a:t>Trend analysis</a:t>
            </a:r>
          </a:p>
          <a:p>
            <a:pPr marL="0" indent="0" algn="ctr">
              <a:buNone/>
            </a:pPr>
            <a:endParaRPr lang="en-ZA" sz="2400" b="1" dirty="0">
              <a:solidFill>
                <a:srgbClr val="8E1E25"/>
              </a:solidFill>
            </a:endParaRPr>
          </a:p>
        </p:txBody>
      </p:sp>
    </p:spTree>
    <p:extLst>
      <p:ext uri="{BB962C8B-B14F-4D97-AF65-F5344CB8AC3E}">
        <p14:creationId xmlns:p14="http://schemas.microsoft.com/office/powerpoint/2010/main" val="1107201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9A067-9C75-41F4-9DF6-B66F2A6BA79A}"/>
              </a:ext>
            </a:extLst>
          </p:cNvPr>
          <p:cNvPicPr>
            <a:picLocks noChangeAspect="1"/>
          </p:cNvPicPr>
          <p:nvPr/>
        </p:nvPicPr>
        <p:blipFill rotWithShape="1">
          <a:blip r:embed="rId3"/>
          <a:srcRect b="7315"/>
          <a:stretch/>
        </p:blipFill>
        <p:spPr>
          <a:xfrm>
            <a:off x="2497947" y="1155730"/>
            <a:ext cx="9443360" cy="4923335"/>
          </a:xfrm>
          <a:prstGeom prst="rect">
            <a:avLst/>
          </a:prstGeom>
        </p:spPr>
      </p:pic>
      <p:sp>
        <p:nvSpPr>
          <p:cNvPr id="5" name="Slide Number Placeholder 4"/>
          <p:cNvSpPr>
            <a:spLocks noGrp="1"/>
          </p:cNvSpPr>
          <p:nvPr>
            <p:ph type="sldNum" sz="quarter" idx="11"/>
          </p:nvPr>
        </p:nvSpPr>
        <p:spPr/>
        <p:txBody>
          <a:bodyPr/>
          <a:lstStyle/>
          <a:p>
            <a:fld id="{23690667-295C-4548-A8F3-2AF8F8044C02}" type="slidenum">
              <a:rPr lang="en-ZA" smtClean="0"/>
              <a:t>46</a:t>
            </a:fld>
            <a:endParaRPr lang="en-ZA" dirty="0"/>
          </a:p>
        </p:txBody>
      </p:sp>
      <p:sp>
        <p:nvSpPr>
          <p:cNvPr id="2" name="Rectangle 1"/>
          <p:cNvSpPr/>
          <p:nvPr/>
        </p:nvSpPr>
        <p:spPr>
          <a:xfrm>
            <a:off x="670560" y="3708400"/>
            <a:ext cx="1595120" cy="165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421341" y="950259"/>
            <a:ext cx="1844339" cy="183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A4A0BB7D-5FA6-4221-B229-45A656E7D8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9" name="Text Placeholder 6">
            <a:extLst>
              <a:ext uri="{FF2B5EF4-FFF2-40B4-BE49-F238E27FC236}">
                <a16:creationId xmlns:a16="http://schemas.microsoft.com/office/drawing/2014/main" id="{2F94CB83-9A58-4B8A-8760-9CB7ED1A2CC9}"/>
              </a:ext>
            </a:extLst>
          </p:cNvPr>
          <p:cNvSpPr txBox="1">
            <a:spLocks/>
          </p:cNvSpPr>
          <p:nvPr/>
        </p:nvSpPr>
        <p:spPr>
          <a:xfrm>
            <a:off x="189074" y="701337"/>
            <a:ext cx="2423604"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sz="2400" dirty="0"/>
          </a:p>
          <a:p>
            <a:pPr marL="0" indent="0" algn="ctr">
              <a:buNone/>
            </a:pPr>
            <a:r>
              <a:rPr lang="en-ZA" sz="2400" b="1" dirty="0">
                <a:solidFill>
                  <a:srgbClr val="8E1E25"/>
                </a:solidFill>
              </a:rPr>
              <a:t>Growth projections</a:t>
            </a:r>
          </a:p>
          <a:p>
            <a:pPr marL="0" indent="0" algn="ctr">
              <a:buNone/>
            </a:pPr>
            <a:endParaRPr lang="en-ZA" sz="2400" b="1" dirty="0">
              <a:solidFill>
                <a:srgbClr val="8E1E25"/>
              </a:solidFill>
            </a:endParaRPr>
          </a:p>
        </p:txBody>
      </p:sp>
      <p:pic>
        <p:nvPicPr>
          <p:cNvPr id="10" name="Picture 9">
            <a:extLst>
              <a:ext uri="{FF2B5EF4-FFF2-40B4-BE49-F238E27FC236}">
                <a16:creationId xmlns:a16="http://schemas.microsoft.com/office/drawing/2014/main" id="{1B096EF1-4146-4420-8BFB-1F8B756A5589}"/>
              </a:ext>
            </a:extLst>
          </p:cNvPr>
          <p:cNvPicPr>
            <a:picLocks noChangeAspect="1"/>
          </p:cNvPicPr>
          <p:nvPr/>
        </p:nvPicPr>
        <p:blipFill rotWithShape="1">
          <a:blip r:embed="rId5"/>
          <a:srcRect l="36243" t="-425" r="36056" b="84554"/>
          <a:stretch/>
        </p:blipFill>
        <p:spPr>
          <a:xfrm>
            <a:off x="5994400" y="778935"/>
            <a:ext cx="2523067" cy="812800"/>
          </a:xfrm>
          <a:prstGeom prst="rect">
            <a:avLst/>
          </a:prstGeom>
        </p:spPr>
      </p:pic>
    </p:spTree>
    <p:extLst>
      <p:ext uri="{BB962C8B-B14F-4D97-AF65-F5344CB8AC3E}">
        <p14:creationId xmlns:p14="http://schemas.microsoft.com/office/powerpoint/2010/main" val="1109541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6583FB-0D0C-4DB7-B0EA-160F97AD18CF}"/>
              </a:ext>
            </a:extLst>
          </p:cNvPr>
          <p:cNvPicPr>
            <a:picLocks noChangeAspect="1"/>
          </p:cNvPicPr>
          <p:nvPr/>
        </p:nvPicPr>
        <p:blipFill>
          <a:blip r:embed="rId3"/>
          <a:stretch>
            <a:fillRect/>
          </a:stretch>
        </p:blipFill>
        <p:spPr>
          <a:xfrm>
            <a:off x="2619937" y="665396"/>
            <a:ext cx="8974300" cy="5048044"/>
          </a:xfrm>
          <a:prstGeom prst="rect">
            <a:avLst/>
          </a:prstGeom>
        </p:spPr>
      </p:pic>
      <p:sp>
        <p:nvSpPr>
          <p:cNvPr id="5" name="Slide Number Placeholder 4"/>
          <p:cNvSpPr>
            <a:spLocks noGrp="1"/>
          </p:cNvSpPr>
          <p:nvPr>
            <p:ph type="sldNum" sz="quarter" idx="11"/>
          </p:nvPr>
        </p:nvSpPr>
        <p:spPr/>
        <p:txBody>
          <a:bodyPr/>
          <a:lstStyle/>
          <a:p>
            <a:fld id="{23690667-295C-4548-A8F3-2AF8F8044C02}" type="slidenum">
              <a:rPr lang="en-ZA" smtClean="0"/>
              <a:t>47</a:t>
            </a:fld>
            <a:endParaRPr lang="en-ZA" dirty="0"/>
          </a:p>
        </p:txBody>
      </p:sp>
      <p:sp>
        <p:nvSpPr>
          <p:cNvPr id="2" name="Rectangle 1"/>
          <p:cNvSpPr/>
          <p:nvPr/>
        </p:nvSpPr>
        <p:spPr>
          <a:xfrm>
            <a:off x="670560" y="3708400"/>
            <a:ext cx="1595120" cy="165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421341" y="950259"/>
            <a:ext cx="1844339" cy="183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A4A0BB7D-5FA6-4221-B229-45A656E7D8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9" name="Text Placeholder 6">
            <a:extLst>
              <a:ext uri="{FF2B5EF4-FFF2-40B4-BE49-F238E27FC236}">
                <a16:creationId xmlns:a16="http://schemas.microsoft.com/office/drawing/2014/main" id="{2F94CB83-9A58-4B8A-8760-9CB7ED1A2CC9}"/>
              </a:ext>
            </a:extLst>
          </p:cNvPr>
          <p:cNvSpPr txBox="1">
            <a:spLocks/>
          </p:cNvSpPr>
          <p:nvPr/>
        </p:nvSpPr>
        <p:spPr>
          <a:xfrm>
            <a:off x="189074" y="701337"/>
            <a:ext cx="2423604"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sz="2400" dirty="0"/>
          </a:p>
          <a:p>
            <a:pPr marL="0" indent="0" algn="ctr">
              <a:buNone/>
            </a:pPr>
            <a:r>
              <a:rPr lang="en-ZA" sz="2400" b="1" dirty="0">
                <a:solidFill>
                  <a:srgbClr val="8E1E25"/>
                </a:solidFill>
              </a:rPr>
              <a:t>Sort Function and Rank Formula</a:t>
            </a:r>
          </a:p>
        </p:txBody>
      </p:sp>
      <p:pic>
        <p:nvPicPr>
          <p:cNvPr id="10" name="Picture 9">
            <a:extLst>
              <a:ext uri="{FF2B5EF4-FFF2-40B4-BE49-F238E27FC236}">
                <a16:creationId xmlns:a16="http://schemas.microsoft.com/office/drawing/2014/main" id="{9EBEF87C-2ECD-40BD-BAE8-2020772746B6}"/>
              </a:ext>
            </a:extLst>
          </p:cNvPr>
          <p:cNvPicPr>
            <a:picLocks noChangeAspect="1"/>
          </p:cNvPicPr>
          <p:nvPr/>
        </p:nvPicPr>
        <p:blipFill rotWithShape="1">
          <a:blip r:embed="rId5"/>
          <a:srcRect l="36243" t="-425" r="36056" b="84554"/>
          <a:stretch/>
        </p:blipFill>
        <p:spPr>
          <a:xfrm>
            <a:off x="6038012" y="163460"/>
            <a:ext cx="2523067" cy="812800"/>
          </a:xfrm>
          <a:prstGeom prst="rect">
            <a:avLst/>
          </a:prstGeom>
        </p:spPr>
      </p:pic>
    </p:spTree>
    <p:extLst>
      <p:ext uri="{BB962C8B-B14F-4D97-AF65-F5344CB8AC3E}">
        <p14:creationId xmlns:p14="http://schemas.microsoft.com/office/powerpoint/2010/main" val="1116404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3690667-295C-4548-A8F3-2AF8F8044C02}" type="slidenum">
              <a:rPr lang="en-ZA" smtClean="0"/>
              <a:t>48</a:t>
            </a:fld>
            <a:endParaRPr lang="en-ZA" dirty="0"/>
          </a:p>
        </p:txBody>
      </p:sp>
      <p:sp>
        <p:nvSpPr>
          <p:cNvPr id="2" name="Rectangle 1"/>
          <p:cNvSpPr/>
          <p:nvPr/>
        </p:nvSpPr>
        <p:spPr>
          <a:xfrm>
            <a:off x="670560" y="3708400"/>
            <a:ext cx="1595120" cy="165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421341" y="950259"/>
            <a:ext cx="1844339" cy="183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A4A0BB7D-5FA6-4221-B229-45A656E7D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9" name="Text Placeholder 6">
            <a:extLst>
              <a:ext uri="{FF2B5EF4-FFF2-40B4-BE49-F238E27FC236}">
                <a16:creationId xmlns:a16="http://schemas.microsoft.com/office/drawing/2014/main" id="{2F94CB83-9A58-4B8A-8760-9CB7ED1A2CC9}"/>
              </a:ext>
            </a:extLst>
          </p:cNvPr>
          <p:cNvSpPr txBox="1">
            <a:spLocks/>
          </p:cNvSpPr>
          <p:nvPr/>
        </p:nvSpPr>
        <p:spPr>
          <a:xfrm>
            <a:off x="189074" y="701337"/>
            <a:ext cx="2423604"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sz="2400" dirty="0"/>
          </a:p>
          <a:p>
            <a:pPr marL="0" indent="0" algn="ctr">
              <a:buNone/>
            </a:pPr>
            <a:r>
              <a:rPr lang="en-ZA" sz="2400" b="1" dirty="0">
                <a:solidFill>
                  <a:srgbClr val="8E1E25"/>
                </a:solidFill>
              </a:rPr>
              <a:t>Share analysis</a:t>
            </a:r>
          </a:p>
          <a:p>
            <a:pPr marL="0" indent="0" algn="ctr">
              <a:buNone/>
            </a:pPr>
            <a:endParaRPr lang="en-ZA" sz="2400" b="1" dirty="0">
              <a:solidFill>
                <a:srgbClr val="8E1E25"/>
              </a:solidFill>
            </a:endParaRPr>
          </a:p>
        </p:txBody>
      </p:sp>
      <p:pic>
        <p:nvPicPr>
          <p:cNvPr id="6" name="Picture 5">
            <a:extLst>
              <a:ext uri="{FF2B5EF4-FFF2-40B4-BE49-F238E27FC236}">
                <a16:creationId xmlns:a16="http://schemas.microsoft.com/office/drawing/2014/main" id="{926BE61F-111C-4AD6-A244-9B78AF57D11D}"/>
              </a:ext>
            </a:extLst>
          </p:cNvPr>
          <p:cNvPicPr>
            <a:picLocks noChangeAspect="1"/>
          </p:cNvPicPr>
          <p:nvPr/>
        </p:nvPicPr>
        <p:blipFill rotWithShape="1">
          <a:blip r:embed="rId4"/>
          <a:srcRect r="5500" b="7315"/>
          <a:stretch/>
        </p:blipFill>
        <p:spPr>
          <a:xfrm>
            <a:off x="2659989" y="1021923"/>
            <a:ext cx="8726073" cy="4814153"/>
          </a:xfrm>
          <a:prstGeom prst="rect">
            <a:avLst/>
          </a:prstGeom>
        </p:spPr>
      </p:pic>
      <p:pic>
        <p:nvPicPr>
          <p:cNvPr id="10" name="Picture 9">
            <a:extLst>
              <a:ext uri="{FF2B5EF4-FFF2-40B4-BE49-F238E27FC236}">
                <a16:creationId xmlns:a16="http://schemas.microsoft.com/office/drawing/2014/main" id="{B498A726-A24B-4567-90A7-38A9AEA39A12}"/>
              </a:ext>
            </a:extLst>
          </p:cNvPr>
          <p:cNvPicPr>
            <a:picLocks noChangeAspect="1"/>
          </p:cNvPicPr>
          <p:nvPr/>
        </p:nvPicPr>
        <p:blipFill rotWithShape="1">
          <a:blip r:embed="rId5"/>
          <a:srcRect l="36243" t="-425" r="36056" b="84554"/>
          <a:stretch/>
        </p:blipFill>
        <p:spPr>
          <a:xfrm>
            <a:off x="5881093" y="589413"/>
            <a:ext cx="2523067" cy="812800"/>
          </a:xfrm>
          <a:prstGeom prst="rect">
            <a:avLst/>
          </a:prstGeom>
        </p:spPr>
      </p:pic>
    </p:spTree>
    <p:extLst>
      <p:ext uri="{BB962C8B-B14F-4D97-AF65-F5344CB8AC3E}">
        <p14:creationId xmlns:p14="http://schemas.microsoft.com/office/powerpoint/2010/main" val="734254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3690667-295C-4548-A8F3-2AF8F8044C02}" type="slidenum">
              <a:rPr lang="en-ZA" smtClean="0"/>
              <a:t>49</a:t>
            </a:fld>
            <a:endParaRPr lang="en-ZA" dirty="0"/>
          </a:p>
        </p:txBody>
      </p:sp>
      <p:sp>
        <p:nvSpPr>
          <p:cNvPr id="2" name="Rectangle 1"/>
          <p:cNvSpPr/>
          <p:nvPr/>
        </p:nvSpPr>
        <p:spPr>
          <a:xfrm>
            <a:off x="670560" y="3708400"/>
            <a:ext cx="1595120" cy="165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421341" y="950259"/>
            <a:ext cx="1844339" cy="183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A4A0BB7D-5FA6-4221-B229-45A656E7D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62" y="3881417"/>
            <a:ext cx="1989429" cy="1736487"/>
          </a:xfrm>
          <a:prstGeom prst="rect">
            <a:avLst/>
          </a:prstGeom>
        </p:spPr>
      </p:pic>
      <p:sp>
        <p:nvSpPr>
          <p:cNvPr id="9" name="Text Placeholder 6">
            <a:extLst>
              <a:ext uri="{FF2B5EF4-FFF2-40B4-BE49-F238E27FC236}">
                <a16:creationId xmlns:a16="http://schemas.microsoft.com/office/drawing/2014/main" id="{2F94CB83-9A58-4B8A-8760-9CB7ED1A2CC9}"/>
              </a:ext>
            </a:extLst>
          </p:cNvPr>
          <p:cNvSpPr txBox="1">
            <a:spLocks/>
          </p:cNvSpPr>
          <p:nvPr/>
        </p:nvSpPr>
        <p:spPr>
          <a:xfrm>
            <a:off x="189074" y="701337"/>
            <a:ext cx="2423604" cy="2973881"/>
          </a:xfrm>
          <a:prstGeom prst="rect">
            <a:avLst/>
          </a:prstGeom>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endParaRPr lang="en-ZA" sz="2400" dirty="0"/>
          </a:p>
          <a:p>
            <a:pPr marL="0" indent="0" algn="ctr">
              <a:buNone/>
            </a:pPr>
            <a:r>
              <a:rPr lang="en-ZA" sz="2400" b="1" dirty="0">
                <a:solidFill>
                  <a:srgbClr val="8E1E25"/>
                </a:solidFill>
              </a:rPr>
              <a:t>Pareto analysis</a:t>
            </a:r>
          </a:p>
          <a:p>
            <a:pPr marL="0" indent="0" algn="ctr">
              <a:buNone/>
            </a:pPr>
            <a:endParaRPr lang="en-ZA" sz="2400" b="1" dirty="0">
              <a:solidFill>
                <a:srgbClr val="8E1E25"/>
              </a:solidFill>
            </a:endParaRPr>
          </a:p>
        </p:txBody>
      </p:sp>
      <p:pic>
        <p:nvPicPr>
          <p:cNvPr id="3" name="Picture 2">
            <a:extLst>
              <a:ext uri="{FF2B5EF4-FFF2-40B4-BE49-F238E27FC236}">
                <a16:creationId xmlns:a16="http://schemas.microsoft.com/office/drawing/2014/main" id="{E071A182-EFFE-40FB-8EB2-170B3C51AFAF}"/>
              </a:ext>
            </a:extLst>
          </p:cNvPr>
          <p:cNvPicPr>
            <a:picLocks noChangeAspect="1"/>
          </p:cNvPicPr>
          <p:nvPr/>
        </p:nvPicPr>
        <p:blipFill rotWithShape="1">
          <a:blip r:embed="rId4"/>
          <a:srcRect r="6306" b="7315"/>
          <a:stretch/>
        </p:blipFill>
        <p:spPr>
          <a:xfrm>
            <a:off x="2877076" y="1349090"/>
            <a:ext cx="8479963" cy="4718619"/>
          </a:xfrm>
          <a:prstGeom prst="rect">
            <a:avLst/>
          </a:prstGeom>
        </p:spPr>
      </p:pic>
      <p:pic>
        <p:nvPicPr>
          <p:cNvPr id="10" name="Picture 9">
            <a:extLst>
              <a:ext uri="{FF2B5EF4-FFF2-40B4-BE49-F238E27FC236}">
                <a16:creationId xmlns:a16="http://schemas.microsoft.com/office/drawing/2014/main" id="{A3218362-E7BF-4358-A395-50C5A741BFF6}"/>
              </a:ext>
            </a:extLst>
          </p:cNvPr>
          <p:cNvPicPr>
            <a:picLocks noChangeAspect="1"/>
          </p:cNvPicPr>
          <p:nvPr/>
        </p:nvPicPr>
        <p:blipFill rotWithShape="1">
          <a:blip r:embed="rId5"/>
          <a:srcRect l="36243" t="-425" r="36056" b="84554"/>
          <a:stretch/>
        </p:blipFill>
        <p:spPr>
          <a:xfrm>
            <a:off x="5881093" y="712245"/>
            <a:ext cx="2523067" cy="812800"/>
          </a:xfrm>
          <a:prstGeom prst="rect">
            <a:avLst/>
          </a:prstGeom>
        </p:spPr>
      </p:pic>
    </p:spTree>
    <p:extLst>
      <p:ext uri="{BB962C8B-B14F-4D97-AF65-F5344CB8AC3E}">
        <p14:creationId xmlns:p14="http://schemas.microsoft.com/office/powerpoint/2010/main" val="318333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5" name="Content Placeholder 1">
            <a:extLst>
              <a:ext uri="{FF2B5EF4-FFF2-40B4-BE49-F238E27FC236}">
                <a16:creationId xmlns:a16="http://schemas.microsoft.com/office/drawing/2014/main" id="{3E1D64B4-C053-E947-8DEA-416C2EC02206}"/>
              </a:ext>
            </a:extLst>
          </p:cNvPr>
          <p:cNvSpPr txBox="1">
            <a:spLocks/>
          </p:cNvSpPr>
          <p:nvPr/>
        </p:nvSpPr>
        <p:spPr>
          <a:xfrm>
            <a:off x="3798966" y="1027966"/>
            <a:ext cx="7194549" cy="5093855"/>
          </a:xfrm>
          <a:prstGeom prst="rect">
            <a:avLst/>
          </a:prstGeom>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pPr marL="376204" lvl="1" indent="0">
              <a:buNone/>
            </a:pPr>
            <a:r>
              <a:rPr lang="en-GB" sz="2800" dirty="0"/>
              <a:t>Generate key insights using </a:t>
            </a:r>
          </a:p>
          <a:p>
            <a:pPr lvl="1">
              <a:spcBef>
                <a:spcPts val="1200"/>
              </a:spcBef>
            </a:pPr>
            <a:r>
              <a:rPr lang="en-GB" sz="2400" dirty="0">
                <a:solidFill>
                  <a:schemeClr val="bg1">
                    <a:lumMod val="65000"/>
                  </a:schemeClr>
                </a:solidFill>
              </a:rPr>
              <a:t>Total expenditure per time period</a:t>
            </a:r>
            <a:endParaRPr lang="en-ZA" sz="2400" dirty="0">
              <a:solidFill>
                <a:schemeClr val="bg1">
                  <a:lumMod val="65000"/>
                </a:schemeClr>
              </a:solidFill>
            </a:endParaRPr>
          </a:p>
          <a:p>
            <a:pPr lvl="1"/>
            <a:r>
              <a:rPr lang="en-GB" sz="2400" dirty="0"/>
              <a:t>Trend analysis 		</a:t>
            </a:r>
            <a:endParaRPr lang="en-ZA" sz="2400" dirty="0"/>
          </a:p>
          <a:p>
            <a:pPr lvl="1"/>
            <a:r>
              <a:rPr lang="en-GB" sz="2400" dirty="0"/>
              <a:t>Growth projections </a:t>
            </a:r>
            <a:endParaRPr lang="en-ZA" sz="2400" dirty="0"/>
          </a:p>
          <a:p>
            <a:pPr lvl="1"/>
            <a:r>
              <a:rPr lang="en-GB" sz="2400" dirty="0"/>
              <a:t>Ranking 		</a:t>
            </a:r>
            <a:endParaRPr lang="en-ZA" sz="2400" dirty="0"/>
          </a:p>
          <a:p>
            <a:pPr lvl="1"/>
            <a:r>
              <a:rPr lang="en-GB" sz="2400" dirty="0"/>
              <a:t>Share analysis 		</a:t>
            </a:r>
            <a:endParaRPr lang="en-ZA" sz="2400" dirty="0"/>
          </a:p>
          <a:p>
            <a:pPr lvl="1"/>
            <a:r>
              <a:rPr lang="en-GB" sz="2400" dirty="0"/>
              <a:t>Pareto			</a:t>
            </a:r>
            <a:endParaRPr lang="en-ZA" sz="2400" dirty="0"/>
          </a:p>
          <a:p>
            <a:pPr lvl="1"/>
            <a:r>
              <a:rPr lang="en-GB" sz="2400" dirty="0"/>
              <a:t>Unit costs 		</a:t>
            </a:r>
            <a:endParaRPr lang="en-ZA" sz="2400" dirty="0"/>
          </a:p>
          <a:p>
            <a:pPr lvl="1"/>
            <a:r>
              <a:rPr lang="en-GB" sz="2400" dirty="0"/>
              <a:t>Benchmarking</a:t>
            </a:r>
            <a:endParaRPr lang="en-ZA" sz="2400" dirty="0"/>
          </a:p>
          <a:p>
            <a:pPr lvl="1"/>
            <a:r>
              <a:rPr lang="en-GB" sz="2400" dirty="0"/>
              <a:t>Regression analysis </a:t>
            </a:r>
            <a:endParaRPr lang="en-GB" sz="2400" dirty="0">
              <a:solidFill>
                <a:prstClr val="black"/>
              </a:solidFill>
            </a:endParaRPr>
          </a:p>
        </p:txBody>
      </p:sp>
      <p:sp>
        <p:nvSpPr>
          <p:cNvPr id="8" name="Title 2">
            <a:extLst>
              <a:ext uri="{FF2B5EF4-FFF2-40B4-BE49-F238E27FC236}">
                <a16:creationId xmlns:a16="http://schemas.microsoft.com/office/drawing/2014/main" id="{5BE25095-F789-2D44-96B2-1411B02600B9}"/>
              </a:ext>
            </a:extLst>
          </p:cNvPr>
          <p:cNvSpPr txBox="1">
            <a:spLocks/>
          </p:cNvSpPr>
          <p:nvPr/>
        </p:nvSpPr>
        <p:spPr>
          <a:xfrm>
            <a:off x="814290" y="258564"/>
            <a:ext cx="2605517" cy="1235638"/>
          </a:xfrm>
          <a:prstGeom prst="rect">
            <a:avLst/>
          </a:prstGeom>
        </p:spPr>
        <p:txBody>
          <a:bodyPr vert="horz" lIns="91432" tIns="45716" rIns="91432" bIns="45716" rtlCol="0" anchor="b">
            <a:normAutofit fontScale="97500"/>
          </a:bodyPr>
          <a:lstStyle>
            <a:lvl1pPr algn="l" defTabSz="457158" rtl="0" eaLnBrk="1" latinLnBrk="0" hangingPunct="1">
              <a:spcBef>
                <a:spcPct val="0"/>
              </a:spcBef>
              <a:buNone/>
              <a:defRPr sz="2000" b="1" kern="1200">
                <a:solidFill>
                  <a:srgbClr val="FFFFFF"/>
                </a:solidFill>
                <a:latin typeface="Arial"/>
                <a:ea typeface="+mj-ea"/>
                <a:cs typeface="Arial"/>
              </a:defRPr>
            </a:lvl1pPr>
          </a:lstStyle>
          <a:p>
            <a:pPr marL="0" marR="0" lvl="0" indent="0" algn="l" defTabSz="457158" rtl="0" eaLnBrk="1" fontAlgn="auto" latinLnBrk="0" hangingPunct="1">
              <a:lnSpc>
                <a:spcPct val="100000"/>
              </a:lnSpc>
              <a:spcBef>
                <a:spcPct val="0"/>
              </a:spcBef>
              <a:spcAft>
                <a:spcPts val="0"/>
              </a:spcAft>
              <a:buClrTx/>
              <a:buSzTx/>
              <a:buFontTx/>
              <a:buNone/>
              <a:tabLst/>
              <a:defRPr/>
            </a:pPr>
            <a:br>
              <a:rPr kumimoji="0" lang="en-GB" sz="2000" b="1" i="0" u="none" strike="noStrike" kern="1200" cap="none" spc="0" normalizeH="0" baseline="0" noProof="0" dirty="0">
                <a:ln>
                  <a:noFill/>
                </a:ln>
                <a:solidFill>
                  <a:srgbClr val="FFFFFF"/>
                </a:solidFill>
                <a:effectLst/>
                <a:uLnTx/>
                <a:uFillTx/>
                <a:latin typeface="Arial"/>
                <a:ea typeface="+mj-ea"/>
                <a:cs typeface="Arial"/>
              </a:rPr>
            </a:br>
            <a:r>
              <a:rPr kumimoji="0" lang="en-GB" sz="2000" b="1" i="0" u="none" strike="noStrike" kern="1200" cap="none" spc="0" normalizeH="0" baseline="0" noProof="0" dirty="0">
                <a:ln>
                  <a:noFill/>
                </a:ln>
                <a:solidFill>
                  <a:srgbClr val="FFFFFF"/>
                </a:solidFill>
                <a:effectLst/>
                <a:uLnTx/>
                <a:uFillTx/>
                <a:latin typeface="Arial"/>
                <a:ea typeface="+mj-ea"/>
                <a:cs typeface="Arial"/>
              </a:rPr>
              <a:t>STEP 4: ANALYSE</a:t>
            </a:r>
          </a:p>
        </p:txBody>
      </p:sp>
      <p:sp>
        <p:nvSpPr>
          <p:cNvPr id="9" name="Text Placeholder 3">
            <a:extLst>
              <a:ext uri="{FF2B5EF4-FFF2-40B4-BE49-F238E27FC236}">
                <a16:creationId xmlns:a16="http://schemas.microsoft.com/office/drawing/2014/main" id="{0CCC50E4-83DA-2749-95AB-5B313A5FBF78}"/>
              </a:ext>
            </a:extLst>
          </p:cNvPr>
          <p:cNvSpPr txBox="1">
            <a:spLocks/>
          </p:cNvSpPr>
          <p:nvPr/>
        </p:nvSpPr>
        <p:spPr>
          <a:xfrm>
            <a:off x="814290" y="1828034"/>
            <a:ext cx="2314393" cy="3276947"/>
          </a:xfrm>
          <a:prstGeom prst="rect">
            <a:avLst/>
          </a:prstGeom>
        </p:spPr>
        <p:txBody>
          <a:bodyPr vert="horz" lIns="91432" tIns="45716" rIns="91432" bIns="45716" rtlCol="0">
            <a:noAutofit/>
          </a:bodyPr>
          <a:lstStyle>
            <a:lvl1pPr marL="0" indent="0" algn="l" defTabSz="457158" rtl="0" eaLnBrk="1" latinLnBrk="0" hangingPunct="1">
              <a:spcBef>
                <a:spcPct val="20000"/>
              </a:spcBef>
              <a:buClr>
                <a:srgbClr val="8B0E18"/>
              </a:buClr>
              <a:buFont typeface="Wingdings" charset="2"/>
              <a:buNone/>
              <a:defRPr sz="1800" kern="1200">
                <a:solidFill>
                  <a:srgbClr val="FFFFFF"/>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1200"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000"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900"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900"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900"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900"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900"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By the end of step 4 you will </a:t>
            </a:r>
            <a:r>
              <a:rPr lang="en-GB" sz="2400" dirty="0"/>
              <a:t>be able to derive</a:t>
            </a:r>
            <a:r>
              <a:rPr kumimoji="0" lang="en-GB" sz="2400" b="0" i="0" u="none" strike="noStrike" kern="1200" cap="none" spc="0" normalizeH="0" baseline="0" noProof="0" dirty="0">
                <a:ln>
                  <a:noFill/>
                </a:ln>
                <a:solidFill>
                  <a:srgbClr val="FFFFFF"/>
                </a:solidFill>
                <a:effectLst/>
                <a:uLnTx/>
                <a:uFillTx/>
                <a:latin typeface="Arial"/>
                <a:ea typeface="+mn-ea"/>
                <a:cs typeface="Arial"/>
              </a:rPr>
              <a:t> </a:t>
            </a:r>
            <a:r>
              <a:rPr kumimoji="0" lang="en-GB" sz="2400" b="1" i="0" u="none" strike="noStrike" kern="1200" cap="none" spc="0" normalizeH="0" noProof="0" dirty="0">
                <a:ln>
                  <a:noFill/>
                </a:ln>
                <a:solidFill>
                  <a:srgbClr val="FFFFFF"/>
                </a:solidFill>
                <a:effectLst/>
                <a:uLnTx/>
                <a:uFillTx/>
                <a:latin typeface="Arial"/>
                <a:ea typeface="+mn-ea"/>
                <a:cs typeface="Arial"/>
              </a:rPr>
              <a:t>key insights </a:t>
            </a:r>
            <a:r>
              <a:rPr kumimoji="0" lang="en-GB" sz="2400" b="0" i="0" u="none" strike="noStrike" kern="1200" cap="none" spc="0" normalizeH="0" noProof="0" dirty="0">
                <a:ln>
                  <a:noFill/>
                </a:ln>
                <a:solidFill>
                  <a:srgbClr val="FFFFFF"/>
                </a:solidFill>
                <a:effectLst/>
                <a:uLnTx/>
                <a:uFillTx/>
                <a:latin typeface="Arial"/>
                <a:ea typeface="+mn-ea"/>
                <a:cs typeface="Arial"/>
              </a:rPr>
              <a:t>into expenditure</a:t>
            </a:r>
            <a:endParaRPr lang="en-GB" sz="2400" dirty="0"/>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lang="en-GB" sz="2400" dirty="0"/>
          </a:p>
        </p:txBody>
      </p:sp>
      <p:graphicFrame>
        <p:nvGraphicFramePr>
          <p:cNvPr id="7" name="Content Placeholder 7">
            <a:extLst>
              <a:ext uri="{FF2B5EF4-FFF2-40B4-BE49-F238E27FC236}">
                <a16:creationId xmlns:a16="http://schemas.microsoft.com/office/drawing/2014/main" id="{CA2A5DBB-597A-4B61-B7E0-AA081C01CEF2}"/>
              </a:ext>
            </a:extLst>
          </p:cNvPr>
          <p:cNvGraphicFramePr>
            <a:graphicFrameLocks/>
          </p:cNvGraphicFramePr>
          <p:nvPr>
            <p:extLst>
              <p:ext uri="{D42A27DB-BD31-4B8C-83A1-F6EECF244321}">
                <p14:modId xmlns:p14="http://schemas.microsoft.com/office/powerpoint/2010/main" val="976954268"/>
              </p:ext>
            </p:extLst>
          </p:nvPr>
        </p:nvGraphicFramePr>
        <p:xfrm>
          <a:off x="559558" y="111513"/>
          <a:ext cx="11354536" cy="46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055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A2A5E3-EB65-4AB1-8427-0D301E5121C8}"/>
              </a:ext>
            </a:extLst>
          </p:cNvPr>
          <p:cNvSpPr>
            <a:spLocks noGrp="1"/>
          </p:cNvSpPr>
          <p:nvPr>
            <p:ph type="sldNum" sz="quarter" idx="11"/>
          </p:nvPr>
        </p:nvSpPr>
        <p:spPr>
          <a:xfrm>
            <a:off x="10821880" y="6356350"/>
            <a:ext cx="692458" cy="357891"/>
          </a:xfrm>
        </p:spPr>
        <p:txBody>
          <a:bodyPr/>
          <a:lstStyle/>
          <a:p>
            <a:fld id="{23690667-295C-4548-A8F3-2AF8F8044C02}" type="slidenum">
              <a:rPr lang="en-ZA" smtClean="0"/>
              <a:t>50</a:t>
            </a:fld>
            <a:endParaRPr lang="en-ZA" dirty="0"/>
          </a:p>
        </p:txBody>
      </p:sp>
      <p:sp>
        <p:nvSpPr>
          <p:cNvPr id="3" name="Title 2">
            <a:extLst>
              <a:ext uri="{FF2B5EF4-FFF2-40B4-BE49-F238E27FC236}">
                <a16:creationId xmlns:a16="http://schemas.microsoft.com/office/drawing/2014/main" id="{2FA8AAA3-B0DA-4B5E-9445-ABD756E43472}"/>
              </a:ext>
            </a:extLst>
          </p:cNvPr>
          <p:cNvSpPr>
            <a:spLocks noGrp="1"/>
          </p:cNvSpPr>
          <p:nvPr>
            <p:ph type="title"/>
          </p:nvPr>
        </p:nvSpPr>
        <p:spPr>
          <a:xfrm>
            <a:off x="831744" y="3224974"/>
            <a:ext cx="10528512" cy="408052"/>
          </a:xfrm>
        </p:spPr>
        <p:txBody>
          <a:bodyPr/>
          <a:lstStyle/>
          <a:p>
            <a:r>
              <a:rPr lang="en-ZA" dirty="0"/>
              <a:t>Thank you</a:t>
            </a:r>
          </a:p>
        </p:txBody>
      </p:sp>
      <p:sp>
        <p:nvSpPr>
          <p:cNvPr id="9" name="Rectangle 8">
            <a:extLst>
              <a:ext uri="{FF2B5EF4-FFF2-40B4-BE49-F238E27FC236}">
                <a16:creationId xmlns:a16="http://schemas.microsoft.com/office/drawing/2014/main" id="{A8B699AF-29C2-48B2-985C-EAFCBC0CA14D}"/>
              </a:ext>
            </a:extLst>
          </p:cNvPr>
          <p:cNvSpPr/>
          <p:nvPr/>
        </p:nvSpPr>
        <p:spPr>
          <a:xfrm>
            <a:off x="9799094" y="5050746"/>
            <a:ext cx="750626" cy="33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81 12 49</a:t>
            </a:r>
            <a:endParaRPr lang="en-ZA" sz="1200" dirty="0">
              <a:solidFill>
                <a:schemeClr val="tx1"/>
              </a:solidFill>
            </a:endParaRPr>
          </a:p>
        </p:txBody>
      </p:sp>
    </p:spTree>
    <p:extLst>
      <p:ext uri="{BB962C8B-B14F-4D97-AF65-F5344CB8AC3E}">
        <p14:creationId xmlns:p14="http://schemas.microsoft.com/office/powerpoint/2010/main" val="219594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a:xfrm>
            <a:off x="13364302" y="7218282"/>
            <a:ext cx="832274" cy="357891"/>
          </a:xfrm>
        </p:spPr>
        <p:txBody>
          <a:bodyPr/>
          <a:lstStyle/>
          <a:p>
            <a:fld id="{31311CA2-5603-4F1C-8B97-F29961F83655}" type="slidenum">
              <a:rPr lang="en-ZA" sz="1300" smtClean="0">
                <a:latin typeface="Arial" panose="020B0604020202020204" pitchFamily="34" charset="0"/>
                <a:cs typeface="Arial" panose="020B0604020202020204" pitchFamily="34" charset="0"/>
              </a:rPr>
              <a:pPr/>
              <a:t>6</a:t>
            </a:fld>
            <a:endParaRPr lang="en-ZA" sz="13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Key takeaway</a:t>
            </a:r>
          </a:p>
        </p:txBody>
      </p:sp>
      <p:sp>
        <p:nvSpPr>
          <p:cNvPr id="3" name="Content Placeholder 1">
            <a:extLst>
              <a:ext uri="{FF2B5EF4-FFF2-40B4-BE49-F238E27FC236}">
                <a16:creationId xmlns:a16="http://schemas.microsoft.com/office/drawing/2014/main" id="{65694D13-F7FA-45B0-AA36-A95DE90B0997}"/>
              </a:ext>
            </a:extLst>
          </p:cNvPr>
          <p:cNvSpPr txBox="1">
            <a:spLocks/>
          </p:cNvSpPr>
          <p:nvPr/>
        </p:nvSpPr>
        <p:spPr>
          <a:xfrm>
            <a:off x="465003" y="2898972"/>
            <a:ext cx="11014234" cy="955579"/>
          </a:xfrm>
          <a:prstGeom prst="rect">
            <a:avLst/>
          </a:prstGeom>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pPr marL="376204" lvl="1" indent="0" algn="ctr">
              <a:buNone/>
            </a:pPr>
            <a:r>
              <a:rPr lang="en-GB" sz="2800" b="1" dirty="0"/>
              <a:t>Good analysis is the result of asking the </a:t>
            </a:r>
            <a:r>
              <a:rPr lang="en-GB" sz="2800" b="1" u="sng" dirty="0"/>
              <a:t>right questions </a:t>
            </a:r>
            <a:r>
              <a:rPr lang="en-GB" sz="2800" b="1" dirty="0"/>
              <a:t>and using the right </a:t>
            </a:r>
            <a:r>
              <a:rPr lang="en-GB" sz="2800" b="1" u="sng" dirty="0"/>
              <a:t>analytical techniques </a:t>
            </a:r>
            <a:r>
              <a:rPr lang="en-GB" sz="2800" b="1" dirty="0"/>
              <a:t>to answer the questions</a:t>
            </a:r>
            <a:endParaRPr lang="en-GB" sz="2400" b="1" dirty="0">
              <a:solidFill>
                <a:prstClr val="black"/>
              </a:solidFill>
            </a:endParaRPr>
          </a:p>
        </p:txBody>
      </p:sp>
    </p:spTree>
    <p:extLst>
      <p:ext uri="{BB962C8B-B14F-4D97-AF65-F5344CB8AC3E}">
        <p14:creationId xmlns:p14="http://schemas.microsoft.com/office/powerpoint/2010/main" val="193264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a:xfrm>
            <a:off x="13364302" y="7218282"/>
            <a:ext cx="832274" cy="357891"/>
          </a:xfrm>
        </p:spPr>
        <p:txBody>
          <a:bodyPr/>
          <a:lstStyle/>
          <a:p>
            <a:fld id="{31311CA2-5603-4F1C-8B97-F29961F83655}" type="slidenum">
              <a:rPr lang="en-ZA" sz="1300" smtClean="0">
                <a:latin typeface="Arial" panose="020B0604020202020204" pitchFamily="34" charset="0"/>
                <a:cs typeface="Arial" panose="020B0604020202020204" pitchFamily="34" charset="0"/>
              </a:rPr>
              <a:pPr/>
              <a:t>7</a:t>
            </a:fld>
            <a:endParaRPr lang="en-ZA" sz="13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Analysis starts with good questions</a:t>
            </a:r>
          </a:p>
        </p:txBody>
      </p:sp>
      <p:sp>
        <p:nvSpPr>
          <p:cNvPr id="18" name="TextBox 17">
            <a:extLst>
              <a:ext uri="{FF2B5EF4-FFF2-40B4-BE49-F238E27FC236}">
                <a16:creationId xmlns:a16="http://schemas.microsoft.com/office/drawing/2014/main" id="{A46CB560-951F-4057-AB24-3382D093BB24}"/>
              </a:ext>
            </a:extLst>
          </p:cNvPr>
          <p:cNvSpPr txBox="1"/>
          <p:nvPr/>
        </p:nvSpPr>
        <p:spPr>
          <a:xfrm>
            <a:off x="429352" y="751455"/>
            <a:ext cx="4680000" cy="408052"/>
          </a:xfrm>
          <a:prstGeom prst="rect">
            <a:avLst/>
          </a:prstGeom>
          <a:solidFill>
            <a:schemeClr val="bg2">
              <a:lumMod val="75000"/>
            </a:schemeClr>
          </a:solidFill>
          <a:ln>
            <a:noFill/>
            <a:prstDash val="solid"/>
          </a:ln>
        </p:spPr>
        <p:txBody>
          <a:bodyPr wrap="square" rtlCol="0" anchor="ctr">
            <a:noAutofit/>
          </a:bodyPr>
          <a:lstStyle/>
          <a:p>
            <a:pPr algn="ctr"/>
            <a:r>
              <a:rPr lang="en-GB" sz="1500" b="1" dirty="0">
                <a:latin typeface="Arial" panose="020B0604020202020204" pitchFamily="34" charset="0"/>
                <a:cs typeface="Arial" panose="020B0604020202020204" pitchFamily="34" charset="0"/>
              </a:rPr>
              <a:t>Question of interest</a:t>
            </a:r>
            <a:endParaRPr lang="en-GB" sz="1500" b="1" dirty="0"/>
          </a:p>
        </p:txBody>
      </p:sp>
      <p:sp>
        <p:nvSpPr>
          <p:cNvPr id="7" name="TextBox 6">
            <a:extLst>
              <a:ext uri="{FF2B5EF4-FFF2-40B4-BE49-F238E27FC236}">
                <a16:creationId xmlns:a16="http://schemas.microsoft.com/office/drawing/2014/main" id="{2A486E30-B674-4362-BFE9-5675ED893611}"/>
              </a:ext>
            </a:extLst>
          </p:cNvPr>
          <p:cNvSpPr txBox="1"/>
          <p:nvPr/>
        </p:nvSpPr>
        <p:spPr>
          <a:xfrm>
            <a:off x="429352" y="1154657"/>
            <a:ext cx="4680000" cy="540000"/>
          </a:xfrm>
          <a:prstGeom prst="rect">
            <a:avLst/>
          </a:prstGeom>
          <a:solidFill>
            <a:schemeClr val="bg2">
              <a:lumMod val="90000"/>
            </a:schemeClr>
          </a:solidFill>
          <a:ln>
            <a:noFill/>
            <a:prstDash val="solid"/>
          </a:ln>
        </p:spPr>
        <p:txBody>
          <a:bodyPr wrap="square" rtlCol="0" anchor="ctr">
            <a:noAutofit/>
          </a:bodyPr>
          <a:lstStyle/>
          <a:p>
            <a:r>
              <a:rPr lang="en-GB" sz="1300" b="1" dirty="0">
                <a:solidFill>
                  <a:schemeClr val="bg1">
                    <a:lumMod val="50000"/>
                  </a:schemeClr>
                </a:solidFill>
                <a:latin typeface="Arial" panose="020B0604020202020204" pitchFamily="34" charset="0"/>
                <a:cs typeface="Arial" panose="020B0604020202020204" pitchFamily="34" charset="0"/>
              </a:rPr>
              <a:t>What is the total expenditure per time period?</a:t>
            </a:r>
          </a:p>
          <a:p>
            <a:r>
              <a:rPr lang="en-GB" sz="1300" b="1" i="1" dirty="0">
                <a:solidFill>
                  <a:schemeClr val="bg1">
                    <a:lumMod val="50000"/>
                  </a:schemeClr>
                </a:solidFill>
                <a:latin typeface="Arial" panose="020B0604020202020204" pitchFamily="34" charset="0"/>
                <a:cs typeface="Arial" panose="020B0604020202020204" pitchFamily="34" charset="0"/>
              </a:rPr>
              <a:t> In aggregate or expenditure item or bucket?</a:t>
            </a:r>
            <a:endParaRPr lang="en-GB" sz="1300" b="1" i="1" dirty="0">
              <a:solidFill>
                <a:schemeClr val="bg1">
                  <a:lumMod val="50000"/>
                </a:schemeClr>
              </a:solidFill>
            </a:endParaRPr>
          </a:p>
        </p:txBody>
      </p:sp>
      <p:sp>
        <p:nvSpPr>
          <p:cNvPr id="10" name="TextBox 9">
            <a:extLst>
              <a:ext uri="{FF2B5EF4-FFF2-40B4-BE49-F238E27FC236}">
                <a16:creationId xmlns:a16="http://schemas.microsoft.com/office/drawing/2014/main" id="{30428C9C-8AE4-4662-AE98-DD57760513C6}"/>
              </a:ext>
            </a:extLst>
          </p:cNvPr>
          <p:cNvSpPr txBox="1"/>
          <p:nvPr/>
        </p:nvSpPr>
        <p:spPr>
          <a:xfrm>
            <a:off x="429352" y="2034203"/>
            <a:ext cx="4680000" cy="446400"/>
          </a:xfrm>
          <a:prstGeom prst="rect">
            <a:avLst/>
          </a:prstGeom>
          <a:solidFill>
            <a:schemeClr val="bg2">
              <a:lumMod val="75000"/>
            </a:schemeClr>
          </a:solid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At what rate is expenditure decreasing or increasing?</a:t>
            </a:r>
            <a:endParaRPr lang="en-GB" sz="1300" b="1" dirty="0"/>
          </a:p>
        </p:txBody>
      </p:sp>
      <p:sp>
        <p:nvSpPr>
          <p:cNvPr id="11" name="TextBox 10">
            <a:extLst>
              <a:ext uri="{FF2B5EF4-FFF2-40B4-BE49-F238E27FC236}">
                <a16:creationId xmlns:a16="http://schemas.microsoft.com/office/drawing/2014/main" id="{32E515AE-6B59-454E-94D1-037D688D5F8B}"/>
              </a:ext>
            </a:extLst>
          </p:cNvPr>
          <p:cNvSpPr txBox="1"/>
          <p:nvPr/>
        </p:nvSpPr>
        <p:spPr>
          <a:xfrm>
            <a:off x="429352" y="3185468"/>
            <a:ext cx="4680000" cy="738000"/>
          </a:xfrm>
          <a:prstGeom prst="rect">
            <a:avLst/>
          </a:prstGeom>
          <a:solidFill>
            <a:schemeClr val="bg2">
              <a:lumMod val="75000"/>
            </a:schemeClr>
          </a:solidFill>
          <a:ln>
            <a:noFill/>
            <a:prstDash val="solid"/>
          </a:ln>
        </p:spPr>
        <p:txBody>
          <a:bodyPr wrap="square" rtlCol="0" anchor="ctr">
            <a:noAutofit/>
          </a:bodyPr>
          <a:lstStyle/>
          <a:p>
            <a:pPr lvl="0" defTabSz="457158">
              <a:defRPr/>
            </a:pPr>
            <a:r>
              <a:rPr lang="en-GB" sz="1300" b="1" dirty="0">
                <a:latin typeface="Arial" panose="020B0604020202020204" pitchFamily="34" charset="0"/>
                <a:cs typeface="Arial" panose="020B0604020202020204" pitchFamily="34" charset="0"/>
              </a:rPr>
              <a:t>On what or where is the most and the least money spent on?</a:t>
            </a:r>
            <a:endParaRPr lang="en-GB" sz="1300" b="1" dirty="0"/>
          </a:p>
        </p:txBody>
      </p:sp>
      <p:sp>
        <p:nvSpPr>
          <p:cNvPr id="12" name="TextBox 11">
            <a:extLst>
              <a:ext uri="{FF2B5EF4-FFF2-40B4-BE49-F238E27FC236}">
                <a16:creationId xmlns:a16="http://schemas.microsoft.com/office/drawing/2014/main" id="{A885AED1-1D48-4F0D-8EE0-BCEAE38C7763}"/>
              </a:ext>
            </a:extLst>
          </p:cNvPr>
          <p:cNvSpPr txBox="1"/>
          <p:nvPr/>
        </p:nvSpPr>
        <p:spPr>
          <a:xfrm>
            <a:off x="429352" y="3918838"/>
            <a:ext cx="4680000" cy="892800"/>
          </a:xfrm>
          <a:prstGeom prst="rect">
            <a:avLst/>
          </a:prstGeom>
          <a:solidFill>
            <a:schemeClr val="bg2">
              <a:lumMod val="90000"/>
            </a:schemeClr>
          </a:solidFill>
          <a:ln>
            <a:noFill/>
            <a:prstDash val="solid"/>
          </a:ln>
        </p:spPr>
        <p:txBody>
          <a:bodyPr wrap="square" rtlCol="0" anchor="ctr">
            <a:noAutofit/>
          </a:bodyPr>
          <a:lstStyle/>
          <a:p>
            <a:pPr lvl="0" defTabSz="457158">
              <a:defRPr/>
            </a:pPr>
            <a:r>
              <a:rPr lang="en-GB" sz="1300" b="1" dirty="0">
                <a:latin typeface="Arial" panose="020B0604020202020204" pitchFamily="34" charset="0"/>
                <a:cs typeface="Arial" panose="020B0604020202020204" pitchFamily="34" charset="0"/>
              </a:rPr>
              <a:t>What share of the total expenditure is spent on various expenditure buckets?</a:t>
            </a:r>
          </a:p>
          <a:p>
            <a:pPr lvl="0" defTabSz="457158">
              <a:defRPr/>
            </a:pPr>
            <a:r>
              <a:rPr lang="en-GB" sz="1300" b="1" dirty="0">
                <a:latin typeface="Arial" panose="020B0604020202020204" pitchFamily="34" charset="0"/>
                <a:cs typeface="Arial" panose="020B0604020202020204" pitchFamily="34" charset="0"/>
              </a:rPr>
              <a:t>What is the implementation programme’s cost structure?</a:t>
            </a:r>
            <a:endParaRPr lang="en-GB" sz="1300" b="1" dirty="0"/>
          </a:p>
        </p:txBody>
      </p:sp>
      <p:grpSp>
        <p:nvGrpSpPr>
          <p:cNvPr id="21" name="Group 20">
            <a:extLst>
              <a:ext uri="{FF2B5EF4-FFF2-40B4-BE49-F238E27FC236}">
                <a16:creationId xmlns:a16="http://schemas.microsoft.com/office/drawing/2014/main" id="{B145FD60-2B96-490A-8949-E7767AA12ECD}"/>
              </a:ext>
            </a:extLst>
          </p:cNvPr>
          <p:cNvGrpSpPr/>
          <p:nvPr/>
        </p:nvGrpSpPr>
        <p:grpSpPr>
          <a:xfrm>
            <a:off x="429352" y="4807379"/>
            <a:ext cx="4680000" cy="780986"/>
            <a:chOff x="429352" y="5118439"/>
            <a:chExt cx="4680000" cy="780986"/>
          </a:xfrm>
          <a:solidFill>
            <a:schemeClr val="accent2">
              <a:lumMod val="60000"/>
              <a:lumOff val="40000"/>
            </a:schemeClr>
          </a:solidFill>
        </p:grpSpPr>
        <p:sp>
          <p:nvSpPr>
            <p:cNvPr id="43" name="TextBox 42">
              <a:extLst>
                <a:ext uri="{FF2B5EF4-FFF2-40B4-BE49-F238E27FC236}">
                  <a16:creationId xmlns:a16="http://schemas.microsoft.com/office/drawing/2014/main" id="{89A1E24D-E31A-48B1-AB12-2A28B823454D}"/>
                </a:ext>
              </a:extLst>
            </p:cNvPr>
            <p:cNvSpPr txBox="1"/>
            <p:nvPr/>
          </p:nvSpPr>
          <p:spPr>
            <a:xfrm>
              <a:off x="429352" y="5118439"/>
              <a:ext cx="4680000" cy="396000"/>
            </a:xfrm>
            <a:prstGeom prst="rect">
              <a:avLst/>
            </a:prstGeom>
            <a:grp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Is the variation in expenditure across locations justifiable?</a:t>
              </a:r>
              <a:endParaRPr lang="en-GB" sz="1300" b="1" dirty="0"/>
            </a:p>
          </p:txBody>
        </p:sp>
        <p:sp>
          <p:nvSpPr>
            <p:cNvPr id="44" name="TextBox 43">
              <a:extLst>
                <a:ext uri="{FF2B5EF4-FFF2-40B4-BE49-F238E27FC236}">
                  <a16:creationId xmlns:a16="http://schemas.microsoft.com/office/drawing/2014/main" id="{F23ADFCD-9D6C-4FA7-80B7-06A41AB06330}"/>
                </a:ext>
              </a:extLst>
            </p:cNvPr>
            <p:cNvSpPr txBox="1"/>
            <p:nvPr/>
          </p:nvSpPr>
          <p:spPr>
            <a:xfrm>
              <a:off x="429352" y="5503425"/>
              <a:ext cx="4680000" cy="396000"/>
            </a:xfrm>
            <a:prstGeom prst="rect">
              <a:avLst/>
            </a:prstGeom>
            <a:grp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Is the expenditure on the implementation programme too high or too low?</a:t>
              </a:r>
              <a:endParaRPr lang="en-GB" sz="1300" b="1" dirty="0"/>
            </a:p>
          </p:txBody>
        </p:sp>
      </p:grpSp>
      <p:sp>
        <p:nvSpPr>
          <p:cNvPr id="46" name="TextBox 45">
            <a:extLst>
              <a:ext uri="{FF2B5EF4-FFF2-40B4-BE49-F238E27FC236}">
                <a16:creationId xmlns:a16="http://schemas.microsoft.com/office/drawing/2014/main" id="{A4EA50CB-83C4-4C4A-ABCD-196B5DB2F15A}"/>
              </a:ext>
            </a:extLst>
          </p:cNvPr>
          <p:cNvSpPr txBox="1"/>
          <p:nvPr/>
        </p:nvSpPr>
        <p:spPr>
          <a:xfrm>
            <a:off x="429352" y="5552918"/>
            <a:ext cx="4680000" cy="770879"/>
          </a:xfrm>
          <a:prstGeom prst="rect">
            <a:avLst/>
          </a:prstGeom>
          <a:solidFill>
            <a:schemeClr val="bg2">
              <a:lumMod val="90000"/>
            </a:schemeClr>
          </a:solidFill>
          <a:ln>
            <a:noFill/>
            <a:prstDash val="solid"/>
          </a:ln>
        </p:spPr>
        <p:txBody>
          <a:bodyPr wrap="square" rtlCol="0" anchor="ctr">
            <a:noAutofit/>
          </a:bodyPr>
          <a:lstStyle/>
          <a:p>
            <a:pPr lvl="0" defTabSz="457158">
              <a:defRPr/>
            </a:pPr>
            <a:r>
              <a:rPr lang="en-GB" sz="1300" b="1" dirty="0">
                <a:latin typeface="Arial" panose="020B0604020202020204" pitchFamily="34" charset="0"/>
                <a:cs typeface="Arial" panose="020B0604020202020204" pitchFamily="34" charset="0"/>
              </a:rPr>
              <a:t>What is the relationship between expenditure and performance?</a:t>
            </a:r>
          </a:p>
          <a:p>
            <a:pPr defTabSz="457158">
              <a:defRPr/>
            </a:pPr>
            <a:r>
              <a:rPr lang="en-GB" sz="1300" b="1" dirty="0">
                <a:latin typeface="Arial" panose="020B0604020202020204" pitchFamily="34" charset="0"/>
                <a:cs typeface="Arial" panose="020B0604020202020204" pitchFamily="34" charset="0"/>
              </a:rPr>
              <a:t>What are the key drivers of expenditure on the programme?</a:t>
            </a:r>
          </a:p>
        </p:txBody>
      </p:sp>
      <p:sp>
        <p:nvSpPr>
          <p:cNvPr id="26" name="TextBox 25">
            <a:extLst>
              <a:ext uri="{FF2B5EF4-FFF2-40B4-BE49-F238E27FC236}">
                <a16:creationId xmlns:a16="http://schemas.microsoft.com/office/drawing/2014/main" id="{3E462164-F8A7-432F-A4D5-9B0F30DEA90E}"/>
              </a:ext>
            </a:extLst>
          </p:cNvPr>
          <p:cNvSpPr txBox="1"/>
          <p:nvPr/>
        </p:nvSpPr>
        <p:spPr>
          <a:xfrm>
            <a:off x="5379904" y="1131815"/>
            <a:ext cx="6480000" cy="578306"/>
          </a:xfrm>
          <a:prstGeom prst="rect">
            <a:avLst/>
          </a:prstGeom>
          <a:solidFill>
            <a:schemeClr val="bg2">
              <a:lumMod val="90000"/>
            </a:schemeClr>
          </a:solidFill>
          <a:ln>
            <a:noFill/>
            <a:prstDash val="solid"/>
          </a:ln>
        </p:spPr>
        <p:txBody>
          <a:bodyPr wrap="square" rtlCol="0">
            <a:noAutofit/>
          </a:bodyPr>
          <a:lstStyle/>
          <a:p>
            <a:pPr lvl="0" defTabSz="457158">
              <a:defRPr/>
            </a:pPr>
            <a:r>
              <a:rPr lang="en-GB" sz="1300" b="1" dirty="0">
                <a:solidFill>
                  <a:schemeClr val="bg1">
                    <a:lumMod val="50000"/>
                  </a:schemeClr>
                </a:solidFill>
                <a:latin typeface="Arial" panose="020B0604020202020204" pitchFamily="34" charset="0"/>
                <a:cs typeface="Arial" panose="020B0604020202020204" pitchFamily="34" charset="0"/>
              </a:rPr>
              <a:t>Summation using pivot tables</a:t>
            </a:r>
          </a:p>
          <a:p>
            <a:endParaRPr lang="en-GB" sz="1300" dirty="0">
              <a:solidFill>
                <a:schemeClr val="bg1">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BBC8F50-6B36-4E52-835C-7318DD1E24C7}"/>
              </a:ext>
            </a:extLst>
          </p:cNvPr>
          <p:cNvSpPr txBox="1"/>
          <p:nvPr/>
        </p:nvSpPr>
        <p:spPr>
          <a:xfrm>
            <a:off x="5379904" y="1689807"/>
            <a:ext cx="6480000" cy="790796"/>
          </a:xfrm>
          <a:prstGeom prst="rect">
            <a:avLst/>
          </a:prstGeom>
          <a:solidFill>
            <a:schemeClr val="bg2">
              <a:lumMod val="75000"/>
            </a:schemeClr>
          </a:solidFill>
          <a:ln>
            <a:noFill/>
            <a:prstDash val="solid"/>
          </a:ln>
        </p:spPr>
        <p:txBody>
          <a:bodyPr wrap="square" rtlCol="0">
            <a:noAutofit/>
          </a:bodyPr>
          <a:lstStyle/>
          <a:p>
            <a:r>
              <a:rPr lang="en-GB" sz="1300" b="1" dirty="0">
                <a:latin typeface="Arial" panose="020B0604020202020204" pitchFamily="34" charset="0"/>
                <a:cs typeface="Arial" panose="020B0604020202020204" pitchFamily="34" charset="0"/>
              </a:rPr>
              <a:t>Trend analysis</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Year on Year Growth Rate Formula</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Compound Annual Growth Rate Formula</a:t>
            </a:r>
          </a:p>
        </p:txBody>
      </p:sp>
      <p:sp>
        <p:nvSpPr>
          <p:cNvPr id="28" name="TextBox 27">
            <a:extLst>
              <a:ext uri="{FF2B5EF4-FFF2-40B4-BE49-F238E27FC236}">
                <a16:creationId xmlns:a16="http://schemas.microsoft.com/office/drawing/2014/main" id="{C2EB2B53-E6F1-4812-B0EB-FA2A86BB4A7F}"/>
              </a:ext>
            </a:extLst>
          </p:cNvPr>
          <p:cNvSpPr txBox="1"/>
          <p:nvPr/>
        </p:nvSpPr>
        <p:spPr>
          <a:xfrm>
            <a:off x="5379904" y="3208220"/>
            <a:ext cx="6480000" cy="692497"/>
          </a:xfrm>
          <a:prstGeom prst="rect">
            <a:avLst/>
          </a:prstGeom>
          <a:solidFill>
            <a:schemeClr val="bg2">
              <a:lumMod val="75000"/>
            </a:schemeClr>
          </a:solidFill>
          <a:ln>
            <a:noFill/>
            <a:prstDash val="solid"/>
          </a:ln>
        </p:spPr>
        <p:txBody>
          <a:bodyPr wrap="square" rtlCol="0">
            <a:spAutoFit/>
          </a:bodyPr>
          <a:lstStyle/>
          <a:p>
            <a:r>
              <a:rPr lang="en-GB" sz="1300" b="1" dirty="0">
                <a:latin typeface="Arial" panose="020B0604020202020204" pitchFamily="34" charset="0"/>
                <a:cs typeface="Arial" panose="020B0604020202020204" pitchFamily="34" charset="0"/>
              </a:rPr>
              <a:t>Ranking</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of sort functions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Use of rank functions</a:t>
            </a:r>
          </a:p>
        </p:txBody>
      </p:sp>
      <p:sp>
        <p:nvSpPr>
          <p:cNvPr id="30" name="TextBox 29">
            <a:extLst>
              <a:ext uri="{FF2B5EF4-FFF2-40B4-BE49-F238E27FC236}">
                <a16:creationId xmlns:a16="http://schemas.microsoft.com/office/drawing/2014/main" id="{21456C2C-381F-43C9-8BFC-FFC2CBAD4181}"/>
              </a:ext>
            </a:extLst>
          </p:cNvPr>
          <p:cNvSpPr txBox="1"/>
          <p:nvPr/>
        </p:nvSpPr>
        <p:spPr>
          <a:xfrm>
            <a:off x="5379904" y="751455"/>
            <a:ext cx="6480000" cy="408052"/>
          </a:xfrm>
          <a:prstGeom prst="rect">
            <a:avLst/>
          </a:prstGeom>
          <a:solidFill>
            <a:schemeClr val="bg2">
              <a:lumMod val="75000"/>
            </a:schemeClr>
          </a:solidFill>
          <a:ln>
            <a:noFill/>
            <a:prstDash val="solid"/>
          </a:ln>
        </p:spPr>
        <p:txBody>
          <a:bodyPr wrap="square" rtlCol="0" anchor="ctr">
            <a:noAutofit/>
          </a:bodyPr>
          <a:lstStyle/>
          <a:p>
            <a:pPr algn="ctr"/>
            <a:r>
              <a:rPr lang="en-GB" sz="1500" b="1" dirty="0">
                <a:latin typeface="Arial" panose="020B0604020202020204" pitchFamily="34" charset="0"/>
                <a:cs typeface="Arial" panose="020B0604020202020204" pitchFamily="34" charset="0"/>
              </a:rPr>
              <a:t>Applicable analytical technique</a:t>
            </a:r>
          </a:p>
        </p:txBody>
      </p:sp>
      <p:sp>
        <p:nvSpPr>
          <p:cNvPr id="31" name="TextBox 30">
            <a:extLst>
              <a:ext uri="{FF2B5EF4-FFF2-40B4-BE49-F238E27FC236}">
                <a16:creationId xmlns:a16="http://schemas.microsoft.com/office/drawing/2014/main" id="{875878AD-1177-472F-88C7-FC53C7196E33}"/>
              </a:ext>
            </a:extLst>
          </p:cNvPr>
          <p:cNvSpPr txBox="1"/>
          <p:nvPr/>
        </p:nvSpPr>
        <p:spPr>
          <a:xfrm>
            <a:off x="5379904" y="3918962"/>
            <a:ext cx="6480000" cy="892552"/>
          </a:xfrm>
          <a:prstGeom prst="rect">
            <a:avLst/>
          </a:prstGeom>
          <a:solidFill>
            <a:schemeClr val="bg2">
              <a:lumMod val="90000"/>
            </a:schemeClr>
          </a:solidFill>
          <a:ln>
            <a:noFill/>
            <a:prstDash val="solid"/>
          </a:ln>
        </p:spPr>
        <p:txBody>
          <a:bodyPr wrap="square" rtlCol="0">
            <a:spAutoFit/>
          </a:bodyPr>
          <a:lstStyle/>
          <a:p>
            <a:r>
              <a:rPr lang="en-GB" sz="1300" b="1" dirty="0">
                <a:latin typeface="Arial" panose="020B0604020202020204" pitchFamily="34" charset="0"/>
                <a:cs typeface="Arial" panose="020B0604020202020204" pitchFamily="34" charset="0"/>
              </a:rPr>
              <a:t>Share and </a:t>
            </a:r>
            <a:r>
              <a:rPr lang="en-GB" sz="1300" b="1" dirty="0" err="1">
                <a:latin typeface="Arial" panose="020B0604020202020204" pitchFamily="34" charset="0"/>
                <a:cs typeface="Arial" panose="020B0604020202020204" pitchFamily="34" charset="0"/>
              </a:rPr>
              <a:t>pareto</a:t>
            </a:r>
            <a:r>
              <a:rPr lang="en-GB" sz="1300" b="1" dirty="0">
                <a:latin typeface="Arial" panose="020B0604020202020204" pitchFamily="34" charset="0"/>
                <a:cs typeface="Arial" panose="020B0604020202020204" pitchFamily="34" charset="0"/>
              </a:rPr>
              <a:t> analysis</a:t>
            </a:r>
          </a:p>
          <a:p>
            <a:pPr marL="285750" lvl="0" indent="-285750" defTabSz="457158">
              <a:buFont typeface="Arial" panose="020B0604020202020204" pitchFamily="34" charset="0"/>
              <a:buChar char="•"/>
              <a:defRPr/>
            </a:pPr>
            <a:r>
              <a:rPr lang="en-GB" sz="1300" dirty="0">
                <a:latin typeface="Arial" panose="020B0604020202020204" pitchFamily="34" charset="0"/>
                <a:cs typeface="Arial" panose="020B0604020202020204" pitchFamily="34" charset="0"/>
              </a:rPr>
              <a:t>Use of percentage functions</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Use of sort, percentage, sum, and conditional formatting</a:t>
            </a:r>
          </a:p>
          <a:p>
            <a:pPr marL="285750" indent="-285750">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6AA38DC-3C8B-429C-92BD-CA1A709D14EC}"/>
              </a:ext>
            </a:extLst>
          </p:cNvPr>
          <p:cNvSpPr txBox="1"/>
          <p:nvPr/>
        </p:nvSpPr>
        <p:spPr>
          <a:xfrm>
            <a:off x="5379904" y="4829397"/>
            <a:ext cx="6480000" cy="892552"/>
          </a:xfrm>
          <a:prstGeom prst="rect">
            <a:avLst/>
          </a:prstGeom>
          <a:solidFill>
            <a:schemeClr val="accent2">
              <a:lumMod val="60000"/>
              <a:lumOff val="40000"/>
            </a:schemeClr>
          </a:solidFill>
          <a:ln>
            <a:noFill/>
            <a:prstDash val="solid"/>
          </a:ln>
        </p:spPr>
        <p:txBody>
          <a:bodyPr wrap="square" rtlCol="0">
            <a:spAutoFit/>
          </a:bodyPr>
          <a:lstStyle/>
          <a:p>
            <a:r>
              <a:rPr lang="en-GB" sz="1300" b="1" dirty="0">
                <a:latin typeface="Arial" panose="020B0604020202020204" pitchFamily="34" charset="0"/>
                <a:cs typeface="Arial" panose="020B0604020202020204" pitchFamily="34" charset="0"/>
              </a:rPr>
              <a:t>Unit cost analysis</a:t>
            </a:r>
          </a:p>
          <a:p>
            <a:endParaRPr lang="en-GB" sz="1300" b="1" dirty="0">
              <a:latin typeface="Arial" panose="020B0604020202020204" pitchFamily="34" charset="0"/>
              <a:cs typeface="Arial" panose="020B0604020202020204" pitchFamily="34" charset="0"/>
            </a:endParaRPr>
          </a:p>
          <a:p>
            <a:r>
              <a:rPr lang="en-GB" sz="1300" b="1" dirty="0">
                <a:latin typeface="Arial" panose="020B0604020202020204" pitchFamily="34" charset="0"/>
                <a:cs typeface="Arial" panose="020B0604020202020204" pitchFamily="34" charset="0"/>
              </a:rPr>
              <a:t>Benchmarking</a:t>
            </a:r>
          </a:p>
          <a:p>
            <a:endParaRPr lang="en-GB" sz="13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328C9C7-1B42-45CF-9711-240653C70B55}"/>
              </a:ext>
            </a:extLst>
          </p:cNvPr>
          <p:cNvSpPr txBox="1"/>
          <p:nvPr/>
        </p:nvSpPr>
        <p:spPr>
          <a:xfrm>
            <a:off x="429352" y="2497478"/>
            <a:ext cx="4680000" cy="692497"/>
          </a:xfrm>
          <a:prstGeom prst="rect">
            <a:avLst/>
          </a:prstGeom>
          <a:solidFill>
            <a:schemeClr val="bg2">
              <a:lumMod val="90000"/>
            </a:schemeClr>
          </a:solid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What could future expenditure on the programme be? </a:t>
            </a:r>
            <a:endParaRPr lang="en-GB" sz="1300" b="1" dirty="0"/>
          </a:p>
        </p:txBody>
      </p:sp>
      <p:sp>
        <p:nvSpPr>
          <p:cNvPr id="48" name="TextBox 47">
            <a:extLst>
              <a:ext uri="{FF2B5EF4-FFF2-40B4-BE49-F238E27FC236}">
                <a16:creationId xmlns:a16="http://schemas.microsoft.com/office/drawing/2014/main" id="{0ACBFDA4-1C13-45C9-9F8E-5A358FB1ED28}"/>
              </a:ext>
            </a:extLst>
          </p:cNvPr>
          <p:cNvSpPr txBox="1"/>
          <p:nvPr/>
        </p:nvSpPr>
        <p:spPr>
          <a:xfrm>
            <a:off x="5379904" y="2497602"/>
            <a:ext cx="6480000" cy="692497"/>
          </a:xfrm>
          <a:prstGeom prst="rect">
            <a:avLst/>
          </a:prstGeom>
          <a:solidFill>
            <a:schemeClr val="bg2">
              <a:lumMod val="90000"/>
            </a:schemeClr>
          </a:solidFill>
          <a:ln>
            <a:noFill/>
            <a:prstDash val="solid"/>
          </a:ln>
        </p:spPr>
        <p:txBody>
          <a:bodyPr wrap="square" rtlCol="0">
            <a:spAutoFit/>
          </a:bodyPr>
          <a:lstStyle/>
          <a:p>
            <a:pPr lvl="0" defTabSz="457158">
              <a:defRPr/>
            </a:pPr>
            <a:r>
              <a:rPr lang="en-US" sz="1300" b="1" dirty="0">
                <a:latin typeface="Arial" panose="020B0604020202020204" pitchFamily="34" charset="0"/>
                <a:cs typeface="Arial" panose="020B0604020202020204" pitchFamily="34" charset="0"/>
              </a:rPr>
              <a:t>Growth projections</a:t>
            </a: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Use of simple growth formula</a:t>
            </a:r>
          </a:p>
          <a:p>
            <a:pPr lvl="0"/>
            <a:r>
              <a:rPr lang="en-GB" sz="13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102761DF-AE47-4CBA-98AC-CF0595691F61}"/>
              </a:ext>
            </a:extLst>
          </p:cNvPr>
          <p:cNvSpPr txBox="1"/>
          <p:nvPr/>
        </p:nvSpPr>
        <p:spPr>
          <a:xfrm>
            <a:off x="429352" y="1689807"/>
            <a:ext cx="4680000" cy="446400"/>
          </a:xfrm>
          <a:prstGeom prst="rect">
            <a:avLst/>
          </a:prstGeom>
          <a:solidFill>
            <a:schemeClr val="bg2">
              <a:lumMod val="75000"/>
            </a:schemeClr>
          </a:solidFill>
          <a:ln>
            <a:noFill/>
            <a:prstDash val="solid"/>
          </a:ln>
        </p:spPr>
        <p:txBody>
          <a:bodyPr wrap="square" rtlCol="0" anchor="ctr">
            <a:noAutofit/>
          </a:bodyPr>
          <a:lstStyle/>
          <a:p>
            <a:r>
              <a:rPr lang="en-GB" sz="1300" b="1" dirty="0">
                <a:latin typeface="Arial" panose="020B0604020202020204" pitchFamily="34" charset="0"/>
                <a:cs typeface="Arial" panose="020B0604020202020204" pitchFamily="34" charset="0"/>
              </a:rPr>
              <a:t>Is expenditure on the programme decreasing or increasing?</a:t>
            </a:r>
            <a:endParaRPr lang="en-GB" sz="1300" b="1" dirty="0"/>
          </a:p>
        </p:txBody>
      </p:sp>
      <p:sp>
        <p:nvSpPr>
          <p:cNvPr id="47" name="TextBox 46">
            <a:extLst>
              <a:ext uri="{FF2B5EF4-FFF2-40B4-BE49-F238E27FC236}">
                <a16:creationId xmlns:a16="http://schemas.microsoft.com/office/drawing/2014/main" id="{5E9EB6E4-047A-45E4-902C-E5C8CF0C6799}"/>
              </a:ext>
            </a:extLst>
          </p:cNvPr>
          <p:cNvSpPr txBox="1"/>
          <p:nvPr/>
        </p:nvSpPr>
        <p:spPr>
          <a:xfrm>
            <a:off x="5379904" y="5631300"/>
            <a:ext cx="6480000" cy="692497"/>
          </a:xfrm>
          <a:prstGeom prst="rect">
            <a:avLst/>
          </a:prstGeom>
          <a:solidFill>
            <a:schemeClr val="bg2">
              <a:lumMod val="90000"/>
            </a:schemeClr>
          </a:solidFill>
          <a:ln>
            <a:noFill/>
            <a:prstDash val="solid"/>
          </a:ln>
        </p:spPr>
        <p:txBody>
          <a:bodyPr wrap="square" rtlCol="0">
            <a:spAutoFit/>
          </a:bodyPr>
          <a:lstStyle>
            <a:defPPr>
              <a:defRPr lang="en-US"/>
            </a:defPPr>
            <a:lvl1pPr>
              <a:defRPr sz="1300" b="1">
                <a:latin typeface="Arial" panose="020B0604020202020204" pitchFamily="34" charset="0"/>
                <a:cs typeface="Arial" panose="020B0604020202020204" pitchFamily="34" charset="0"/>
              </a:defRPr>
            </a:lvl1pPr>
          </a:lstStyle>
          <a:p>
            <a:r>
              <a:rPr lang="en-GB" dirty="0"/>
              <a:t>Regression analysis</a:t>
            </a:r>
          </a:p>
          <a:p>
            <a:pPr marL="285750" indent="-285750">
              <a:buFont typeface="Arial" panose="020B0604020202020204" pitchFamily="34" charset="0"/>
              <a:buChar char="•"/>
            </a:pPr>
            <a:r>
              <a:rPr lang="en-GB" b="0" dirty="0"/>
              <a:t>X-Y scatter graph</a:t>
            </a:r>
          </a:p>
          <a:p>
            <a:endParaRPr lang="en-GB" dirty="0"/>
          </a:p>
        </p:txBody>
      </p:sp>
      <p:sp>
        <p:nvSpPr>
          <p:cNvPr id="4" name="TextBox 3">
            <a:extLst>
              <a:ext uri="{FF2B5EF4-FFF2-40B4-BE49-F238E27FC236}">
                <a16:creationId xmlns:a16="http://schemas.microsoft.com/office/drawing/2014/main" id="{FE5F7046-0923-4BD2-83DA-7E8603A11546}"/>
              </a:ext>
            </a:extLst>
          </p:cNvPr>
          <p:cNvSpPr txBox="1"/>
          <p:nvPr/>
        </p:nvSpPr>
        <p:spPr>
          <a:xfrm rot="16200000">
            <a:off x="-687628" y="5239347"/>
            <a:ext cx="1819162" cy="307777"/>
          </a:xfrm>
          <a:prstGeom prst="rect">
            <a:avLst/>
          </a:prstGeom>
          <a:solidFill>
            <a:schemeClr val="accent2">
              <a:lumMod val="60000"/>
              <a:lumOff val="40000"/>
            </a:schemeClr>
          </a:solidFill>
        </p:spPr>
        <p:txBody>
          <a:bodyPr wrap="square" rtlCol="0">
            <a:spAutoFit/>
          </a:bodyPr>
          <a:lstStyle/>
          <a:p>
            <a:pPr algn="ctr"/>
            <a:r>
              <a:rPr lang="en-GB" sz="1400" dirty="0">
                <a:latin typeface="Arial" panose="020B0604020202020204" pitchFamily="34" charset="0"/>
                <a:cs typeface="Arial" panose="020B0604020202020204" pitchFamily="34" charset="0"/>
              </a:rPr>
              <a:t>Probing</a:t>
            </a:r>
          </a:p>
        </p:txBody>
      </p:sp>
      <p:sp>
        <p:nvSpPr>
          <p:cNvPr id="3" name="TextBox 2">
            <a:extLst>
              <a:ext uri="{FF2B5EF4-FFF2-40B4-BE49-F238E27FC236}">
                <a16:creationId xmlns:a16="http://schemas.microsoft.com/office/drawing/2014/main" id="{9C458A0E-B2D0-41D7-A7A1-DBE89D9FB82A}"/>
              </a:ext>
            </a:extLst>
          </p:cNvPr>
          <p:cNvSpPr txBox="1"/>
          <p:nvPr/>
        </p:nvSpPr>
        <p:spPr>
          <a:xfrm rot="16200000">
            <a:off x="-1807464" y="2636539"/>
            <a:ext cx="4077942" cy="307777"/>
          </a:xfrm>
          <a:prstGeom prst="rect">
            <a:avLst/>
          </a:prstGeom>
          <a:solidFill>
            <a:schemeClr val="bg2">
              <a:lumMod val="75000"/>
            </a:schemeClr>
          </a:solidFill>
          <a:ln>
            <a:noFill/>
            <a:prstDash val="solid"/>
          </a:ln>
        </p:spPr>
        <p:txBody>
          <a:bodyPr wrap="square" rtlCol="0" anchor="ctr">
            <a:noAutofit/>
          </a:bodyPr>
          <a:lstStyle>
            <a:defPPr>
              <a:defRPr lang="en-US"/>
            </a:defPPr>
            <a:lvl1pPr algn="ctr">
              <a:defRPr sz="1500" b="1">
                <a:latin typeface="Arial" panose="020B0604020202020204" pitchFamily="34" charset="0"/>
                <a:cs typeface="Arial" panose="020B0604020202020204" pitchFamily="34" charset="0"/>
              </a:defRPr>
            </a:lvl1pPr>
          </a:lstStyle>
          <a:p>
            <a:r>
              <a:rPr lang="en-GB" dirty="0"/>
              <a:t>Descriptive </a:t>
            </a:r>
          </a:p>
        </p:txBody>
      </p:sp>
    </p:spTree>
    <p:extLst>
      <p:ext uri="{BB962C8B-B14F-4D97-AF65-F5344CB8AC3E}">
        <p14:creationId xmlns:p14="http://schemas.microsoft.com/office/powerpoint/2010/main" val="20553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Descriptive QUESTIONS AND ASSOCIATED analysis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8</a:t>
            </a:fld>
            <a:endParaRPr lang="en-ZA" dirty="0">
              <a:solidFill>
                <a:prstClr val="white"/>
              </a:solidFill>
            </a:endParaRPr>
          </a:p>
        </p:txBody>
      </p:sp>
    </p:spTree>
    <p:extLst>
      <p:ext uri="{BB962C8B-B14F-4D97-AF65-F5344CB8AC3E}">
        <p14:creationId xmlns:p14="http://schemas.microsoft.com/office/powerpoint/2010/main" val="14574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470461" y="396536"/>
            <a:ext cx="9267104" cy="5448276"/>
          </a:xfrm>
        </p:spPr>
        <p:txBody>
          <a:bodyPr/>
          <a:lstStyle/>
          <a:p>
            <a:pPr marL="0" indent="0">
              <a:buNone/>
            </a:pPr>
            <a:r>
              <a:rPr lang="en-GB" sz="2000" dirty="0"/>
              <a:t>Trend analysis = collecting and displaying information in order to spot a pattern</a:t>
            </a:r>
          </a:p>
          <a:p>
            <a:pPr marL="0" indent="0">
              <a:buNone/>
            </a:pPr>
            <a:endParaRPr lang="en-ZA" sz="1800" dirty="0"/>
          </a:p>
          <a:p>
            <a:pPr marL="0" indent="0">
              <a:buNone/>
            </a:pPr>
            <a:r>
              <a:rPr lang="en-ZA" sz="1800" b="1" dirty="0">
                <a:solidFill>
                  <a:srgbClr val="8E1E25"/>
                </a:solidFill>
              </a:rPr>
              <a:t>Why we do it? </a:t>
            </a:r>
          </a:p>
          <a:p>
            <a:r>
              <a:rPr lang="en-GB" sz="1800" dirty="0"/>
              <a:t>To identify the trajectory of expenditure</a:t>
            </a:r>
          </a:p>
          <a:p>
            <a:pPr lvl="1"/>
            <a:r>
              <a:rPr lang="en-GB" sz="1800" dirty="0"/>
              <a:t>Is it increasing or decreasing? </a:t>
            </a:r>
          </a:p>
          <a:p>
            <a:pPr lvl="1"/>
            <a:r>
              <a:rPr lang="en-GB" sz="1800" dirty="0"/>
              <a:t>What rate is it increasing or decreasing?</a:t>
            </a:r>
          </a:p>
          <a:p>
            <a:r>
              <a:rPr lang="en-GB" sz="1800" dirty="0"/>
              <a:t>To have a basis to predict future expenditure</a:t>
            </a:r>
          </a:p>
          <a:p>
            <a:endParaRPr lang="en-GB" sz="1800" dirty="0"/>
          </a:p>
          <a:p>
            <a:pPr marL="0" indent="0">
              <a:buNone/>
            </a:pPr>
            <a:r>
              <a:rPr lang="en-GB" sz="1800" b="1" dirty="0">
                <a:solidFill>
                  <a:srgbClr val="8E1E25"/>
                </a:solidFill>
              </a:rPr>
              <a:t>How to do it?</a:t>
            </a:r>
          </a:p>
          <a:p>
            <a:r>
              <a:rPr lang="en-GB" sz="1800" dirty="0"/>
              <a:t>Present data in chronological order – using a pivot table</a:t>
            </a:r>
          </a:p>
          <a:p>
            <a:pPr marL="362720" lvl="3"/>
            <a:r>
              <a:rPr lang="en-GB" dirty="0"/>
              <a:t>Use the year on year growth formula – g = </a:t>
            </a:r>
            <a:r>
              <a:rPr lang="en-GB" dirty="0" err="1"/>
              <a:t>Y</a:t>
            </a:r>
            <a:r>
              <a:rPr lang="en-GB" baseline="-25000" dirty="0" err="1"/>
              <a:t>n</a:t>
            </a:r>
            <a:r>
              <a:rPr lang="en-GB" baseline="-25000" dirty="0"/>
              <a:t>  </a:t>
            </a:r>
            <a:r>
              <a:rPr lang="en-GB" dirty="0"/>
              <a:t>/  Y</a:t>
            </a:r>
            <a:r>
              <a:rPr lang="en-GB" baseline="-25000" dirty="0"/>
              <a:t>n-1 </a:t>
            </a:r>
            <a:r>
              <a:rPr lang="en-GB" dirty="0"/>
              <a:t>- 1</a:t>
            </a:r>
          </a:p>
          <a:p>
            <a:pPr marL="362720" lvl="3"/>
            <a:r>
              <a:rPr lang="en-GB" dirty="0"/>
              <a:t>Use Compound Annual Growth Rate (CAGR) formula</a:t>
            </a:r>
          </a:p>
          <a:p>
            <a:pPr marL="750628" lvl="4"/>
            <a:r>
              <a:rPr lang="en-GB" sz="1800" dirty="0"/>
              <a:t>CAGR = (</a:t>
            </a:r>
            <a:r>
              <a:rPr lang="en-GB" sz="1800" dirty="0" err="1"/>
              <a:t>Y</a:t>
            </a:r>
            <a:r>
              <a:rPr lang="en-GB" sz="1800" baseline="-25000" dirty="0" err="1"/>
              <a:t>n</a:t>
            </a:r>
            <a:r>
              <a:rPr lang="en-GB" sz="1800" baseline="-25000" dirty="0"/>
              <a:t> </a:t>
            </a:r>
            <a:r>
              <a:rPr lang="en-GB" sz="1800" dirty="0"/>
              <a:t>/ Y</a:t>
            </a:r>
            <a:r>
              <a:rPr lang="en-GB" sz="1800" baseline="-25000" dirty="0"/>
              <a:t>1</a:t>
            </a:r>
            <a:r>
              <a:rPr lang="en-GB" sz="1800" dirty="0"/>
              <a:t>)^</a:t>
            </a:r>
            <a:r>
              <a:rPr lang="en-GB" sz="1800" baseline="30000" dirty="0"/>
              <a:t>(1/(N-1))  </a:t>
            </a:r>
            <a:r>
              <a:rPr lang="en-GB" sz="1800" dirty="0"/>
              <a:t>- 1</a:t>
            </a:r>
          </a:p>
          <a:p>
            <a:pPr marL="750628" lvl="4"/>
            <a:endParaRPr lang="en-GB" sz="1800" dirty="0"/>
          </a:p>
          <a:p>
            <a:pPr marL="0" lvl="3" indent="0">
              <a:buNone/>
            </a:pPr>
            <a:r>
              <a:rPr lang="en-GB" b="1" dirty="0">
                <a:solidFill>
                  <a:srgbClr val="8E1E25"/>
                </a:solidFill>
              </a:rPr>
              <a:t>Caution</a:t>
            </a:r>
          </a:p>
          <a:p>
            <a:pPr marL="362720" lvl="3"/>
            <a:r>
              <a:rPr lang="en-GB" dirty="0"/>
              <a:t>Always use CAGR to work out the average annual growth across multiple years</a:t>
            </a:r>
          </a:p>
          <a:p>
            <a:pPr marL="750628" lvl="4"/>
            <a:r>
              <a:rPr lang="en-GB" sz="1800" dirty="0"/>
              <a:t>Caters for compounding effects</a:t>
            </a:r>
          </a:p>
          <a:p>
            <a:pPr marL="750628" lvl="4"/>
            <a:r>
              <a:rPr lang="en-GB" sz="1800" dirty="0"/>
              <a:t>Correctly averages out positive and negative year on year growth rate.</a:t>
            </a:r>
          </a:p>
          <a:p>
            <a:pPr marL="362720" lvl="3"/>
            <a:endParaRPr lang="en-GB" dirty="0"/>
          </a:p>
          <a:p>
            <a:endParaRPr lang="en-GB" sz="1800" dirty="0"/>
          </a:p>
          <a:p>
            <a:endParaRPr lang="en-ZA" sz="1800" dirty="0"/>
          </a:p>
          <a:p>
            <a:endParaRPr lang="en-ZA" sz="1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9</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71145" y="1194396"/>
            <a:ext cx="2299316" cy="2973881"/>
          </a:xfrm>
        </p:spPr>
        <p:txBody>
          <a:bodyPr/>
          <a:lstStyle/>
          <a:p>
            <a:r>
              <a:rPr lang="en-ZA" dirty="0"/>
              <a:t>Trend analysis </a:t>
            </a:r>
          </a:p>
        </p:txBody>
      </p:sp>
    </p:spTree>
    <p:extLst>
      <p:ext uri="{BB962C8B-B14F-4D97-AF65-F5344CB8AC3E}">
        <p14:creationId xmlns:p14="http://schemas.microsoft.com/office/powerpoint/2010/main" val="2188190388"/>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DFEE11D6ACE44B773BBBCECA8D779" ma:contentTypeVersion="2" ma:contentTypeDescription="Create a new document." ma:contentTypeScope="" ma:versionID="c026fa50128cd412052bd9287ce91fbb">
  <xsd:schema xmlns:xsd="http://www.w3.org/2001/XMLSchema" xmlns:xs="http://www.w3.org/2001/XMLSchema" xmlns:p="http://schemas.microsoft.com/office/2006/metadata/properties" xmlns:ns2="8056ab92-f3c8-4ad8-8a14-0063ac1aea15" targetNamespace="http://schemas.microsoft.com/office/2006/metadata/properties" ma:root="true" ma:fieldsID="6f05424002963924a94003397c6b2e59" ns2:_="">
    <xsd:import namespace="8056ab92-f3c8-4ad8-8a14-0063ac1aea15"/>
    <xsd:element name="properties">
      <xsd:complexType>
        <xsd:sequence>
          <xsd:element name="documentManagement">
            <xsd:complexType>
              <xsd:all>
                <xsd:element ref="ns2:Order0" minOccurs="0"/>
                <xsd:element ref="ns2:St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6ab92-f3c8-4ad8-8a14-0063ac1aea15"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element name="Step" ma:index="9" nillable="true" ma:displayName="Step" ma:default="Step 1" ma:format="Dropdown" ma:internalName="Step">
      <xsd:simpleType>
        <xsd:restriction base="dms:Choice">
          <xsd:enumeration value="Step 1"/>
          <xsd:enumeration value="Step 2"/>
          <xsd:enumeration value="Step 3"/>
          <xsd:enumeration value="Step 4"/>
          <xsd:enumeration value="Step 5"/>
          <xsd:enumeration value="Step 6"/>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8056ab92-f3c8-4ad8-8a14-0063ac1aea15">4</Order0>
    <Step xmlns="8056ab92-f3c8-4ad8-8a14-0063ac1aea15">Step 4</Step>
  </documentManagement>
</p:properties>
</file>

<file path=customXml/itemProps1.xml><?xml version="1.0" encoding="utf-8"?>
<ds:datastoreItem xmlns:ds="http://schemas.openxmlformats.org/officeDocument/2006/customXml" ds:itemID="{3D7E7620-F41C-471C-9123-4759212E0D39}"/>
</file>

<file path=customXml/itemProps2.xml><?xml version="1.0" encoding="utf-8"?>
<ds:datastoreItem xmlns:ds="http://schemas.openxmlformats.org/officeDocument/2006/customXml" ds:itemID="{D20EDF52-F844-42E1-9404-B84966EEDE0A}"/>
</file>

<file path=customXml/itemProps3.xml><?xml version="1.0" encoding="utf-8"?>
<ds:datastoreItem xmlns:ds="http://schemas.openxmlformats.org/officeDocument/2006/customXml" ds:itemID="{FF96D015-BE2A-41DD-9635-FDDE7446612F}"/>
</file>

<file path=docProps/app.xml><?xml version="1.0" encoding="utf-8"?>
<Properties xmlns="http://schemas.openxmlformats.org/officeDocument/2006/extended-properties" xmlns:vt="http://schemas.openxmlformats.org/officeDocument/2006/docPropsVTypes">
  <Template>GTAC PER Training Template</Template>
  <TotalTime>5002</TotalTime>
  <Words>3699</Words>
  <Application>Microsoft Office PowerPoint</Application>
  <PresentationFormat>Widescreen</PresentationFormat>
  <Paragraphs>890</Paragraphs>
  <Slides>50</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6" baseType="lpstr">
      <vt:lpstr>Arial</vt:lpstr>
      <vt:lpstr>Calibri</vt:lpstr>
      <vt:lpstr>Wingdings</vt:lpstr>
      <vt:lpstr>1_Office Theme</vt:lpstr>
      <vt:lpstr>Chart</vt:lpstr>
      <vt:lpstr>Microsoft Graph Chart</vt:lpstr>
      <vt:lpstr>SPENDING REVIEWS</vt:lpstr>
      <vt:lpstr>How to do an expenditure analysis?</vt:lpstr>
      <vt:lpstr>STEP 4: ANALYSE</vt:lpstr>
      <vt:lpstr>introduction</vt:lpstr>
      <vt:lpstr>PowerPoint Presentation</vt:lpstr>
      <vt:lpstr>Key takeaway</vt:lpstr>
      <vt:lpstr>Analysis starts with good questions</vt:lpstr>
      <vt:lpstr>Descriptive QUESTIONS AND ASSOCIATED analysis</vt:lpstr>
      <vt:lpstr>PowerPoint Presentation</vt:lpstr>
      <vt:lpstr>PowerPoint Presentation</vt:lpstr>
      <vt:lpstr>PowerPoint Presentation</vt:lpstr>
      <vt:lpstr>PowerPoint Presentation</vt:lpstr>
      <vt:lpstr>PowerPoint Presentation</vt:lpstr>
      <vt:lpstr>Probing QUESTIONS AND ASSOCIATED analysis</vt:lpstr>
      <vt:lpstr>Analysis starts with good questions</vt:lpstr>
      <vt:lpstr>PowerPoint Presentation</vt:lpstr>
      <vt:lpstr>Understand unit costs </vt:lpstr>
      <vt:lpstr>PowerPoint Presentation</vt:lpstr>
      <vt:lpstr>PowerPoint Presentation</vt:lpstr>
      <vt:lpstr>PowerPoint Presentation</vt:lpstr>
      <vt:lpstr>PowerPoint Presentation</vt:lpstr>
      <vt:lpstr>PowerPoint Presentation</vt:lpstr>
      <vt:lpstr>Understand benchmarking </vt:lpstr>
      <vt:lpstr>Understand benchmarking – compare like with like </vt:lpstr>
      <vt:lpstr>Understand benchmarking – account for obvious drivers of performance difference</vt:lpstr>
      <vt:lpstr>PowerPoint Presentation</vt:lpstr>
      <vt:lpstr>PowerPoint Presentation</vt:lpstr>
      <vt:lpstr>PowerPoint Presentation</vt:lpstr>
      <vt:lpstr>Understand benchmarking – Be wary of averages</vt:lpstr>
      <vt:lpstr>PowerPoint Presentation</vt:lpstr>
      <vt:lpstr>PowerPoint Presentation</vt:lpstr>
      <vt:lpstr>PowerPoint Presentation</vt:lpstr>
      <vt:lpstr>PowerPoint Presentation</vt:lpstr>
      <vt:lpstr>Understand regression analysis – Does spending more results in better results?</vt:lpstr>
      <vt:lpstr>Understand regression analysis – Does spending more results in better results?</vt:lpstr>
      <vt:lpstr>PowerPoint Presentation</vt:lpstr>
      <vt:lpstr>Understand regression analysis – identifying cost drivers</vt:lpstr>
      <vt:lpstr>Understand regression analysis – identifying cost drivers</vt:lpstr>
      <vt:lpstr>PowerPoint Presentation</vt:lpstr>
      <vt:lpstr>PowerPoint Presentation</vt:lpstr>
      <vt:lpstr>PowerPoint Presentation</vt:lpstr>
      <vt:lpstr>After doing Step 4: Analyse- You should be to generate key insights by PROPERLY doing the following analysis</vt:lpstr>
      <vt:lpstr>Thank you</vt:lpstr>
      <vt:lpstr>Worked Excel Examples</vt:lpstr>
      <vt:lpstr>PowerPoint Presentation</vt:lpstr>
      <vt:lpstr>PowerPoint Presentation</vt:lpstr>
      <vt:lpstr>PowerPoint Presentation</vt:lpstr>
      <vt:lpstr>PowerPoint Presentation</vt:lpstr>
      <vt:lpstr>PowerPoint Presentation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Mehleli Mpofu</cp:lastModifiedBy>
  <cp:revision>354</cp:revision>
  <cp:lastPrinted>2019-05-28T07:03:44Z</cp:lastPrinted>
  <dcterms:created xsi:type="dcterms:W3CDTF">2019-03-14T08:21:11Z</dcterms:created>
  <dcterms:modified xsi:type="dcterms:W3CDTF">2020-08-03T01:09:57Z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0x010100440DFEE11D6ACE44B773BBBCECA8D779</vt:lpwstr>
  </property>
</Properties>
</file>