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diagrams/drawing2.xml" ContentType="application/vnd.ms-office.drawingml.diagramDrawing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1245" r:id="rId2"/>
    <p:sldId id="1117" r:id="rId3"/>
    <p:sldId id="1233" r:id="rId4"/>
    <p:sldId id="1221" r:id="rId5"/>
    <p:sldId id="1176" r:id="rId6"/>
    <p:sldId id="1222" r:id="rId7"/>
    <p:sldId id="1223" r:id="rId8"/>
    <p:sldId id="1224" r:id="rId9"/>
    <p:sldId id="1225" r:id="rId10"/>
    <p:sldId id="1184" r:id="rId11"/>
    <p:sldId id="1226" r:id="rId12"/>
    <p:sldId id="1241" r:id="rId13"/>
    <p:sldId id="1230" r:id="rId14"/>
    <p:sldId id="1231" r:id="rId15"/>
    <p:sldId id="1183" r:id="rId16"/>
    <p:sldId id="1239" r:id="rId17"/>
    <p:sldId id="420" r:id="rId18"/>
    <p:sldId id="1243" r:id="rId19"/>
    <p:sldId id="1072" r:id="rId20"/>
  </p:sldIdLst>
  <p:sldSz cx="12192000" cy="6858000"/>
  <p:notesSz cx="681355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89" userDrawn="1">
          <p15:clr>
            <a:srgbClr val="A4A3A4"/>
          </p15:clr>
        </p15:guide>
        <p15:guide id="2" pos="731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anda Jitsing" initials="AJ" lastIdx="2" clrIdx="0">
    <p:extLst>
      <p:ext uri="{19B8F6BF-5375-455C-9EA6-DF929625EA0E}">
        <p15:presenceInfo xmlns:p15="http://schemas.microsoft.com/office/powerpoint/2012/main" userId="8e9444a69d7df00a" providerId="Windows Live"/>
      </p:ext>
    </p:extLst>
  </p:cmAuthor>
  <p:cmAuthor id="2" name="Mehleli Mpofu" initials="MM" lastIdx="49" clrIdx="1">
    <p:extLst>
      <p:ext uri="{19B8F6BF-5375-455C-9EA6-DF929625EA0E}">
        <p15:presenceInfo xmlns:p15="http://schemas.microsoft.com/office/powerpoint/2012/main" userId="bc4f0738fda063fa" providerId="Windows Live"/>
      </p:ext>
    </p:extLst>
  </p:cmAuthor>
  <p:cmAuthor id="3" name="K H" initials="KH" lastIdx="15" clrIdx="2">
    <p:extLst>
      <p:ext uri="{19B8F6BF-5375-455C-9EA6-DF929625EA0E}">
        <p15:presenceInfo xmlns:p15="http://schemas.microsoft.com/office/powerpoint/2012/main" userId="K 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A846"/>
    <a:srgbClr val="12A20E"/>
    <a:srgbClr val="59876D"/>
    <a:srgbClr val="0B6C36"/>
    <a:srgbClr val="8E1E25"/>
    <a:srgbClr val="D3B0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4" autoAdjust="0"/>
    <p:restoredTop sz="87327" autoAdjust="0"/>
  </p:normalViewPr>
  <p:slideViewPr>
    <p:cSldViewPr snapToGrid="0" showGuides="1">
      <p:cViewPr varScale="1">
        <p:scale>
          <a:sx n="70" d="100"/>
          <a:sy n="70" d="100"/>
        </p:scale>
        <p:origin x="438" y="66"/>
      </p:cViewPr>
      <p:guideLst>
        <p:guide orient="horz" pos="3589"/>
        <p:guide pos="731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6564"/>
    </p:cViewPr>
  </p:sorterViewPr>
  <p:notesViewPr>
    <p:cSldViewPr snapToGrid="0">
      <p:cViewPr varScale="1">
        <p:scale>
          <a:sx n="65" d="100"/>
          <a:sy n="65" d="100"/>
        </p:scale>
        <p:origin x="3154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BDB5E6-6F18-DA44-BF59-53D3D8B5A763}" type="doc">
      <dgm:prSet loTypeId="urn:microsoft.com/office/officeart/2005/8/layout/hChevron3" loCatId="" qsTypeId="urn:microsoft.com/office/officeart/2005/8/quickstyle/simple1" qsCatId="simple" csTypeId="urn:microsoft.com/office/officeart/2005/8/colors/colorful2" csCatId="colorful" phldr="1"/>
      <dgm:spPr/>
    </dgm:pt>
    <dgm:pt modelId="{FC15DEA1-A1A1-024F-B467-E714E1FC3419}">
      <dgm:prSet phldrT="[Text]" custT="1"/>
      <dgm:spPr>
        <a:xfrm>
          <a:off x="968" y="0"/>
          <a:ext cx="1887950" cy="488441"/>
        </a:xfrm>
        <a:prstGeom prst="homePlat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en-US" sz="1400" b="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Find</a:t>
          </a:r>
        </a:p>
      </dgm:t>
    </dgm:pt>
    <dgm:pt modelId="{B050258C-3E66-2040-ADE6-2A592B0BA1BE}" type="parTrans" cxnId="{738A0482-B4C6-CA49-9C8C-A2E9E3FC8FF2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0AD0B6-3BC0-D744-ADEF-DFE7127140CD}" type="sibTrans" cxnId="{738A0482-B4C6-CA49-9C8C-A2E9E3FC8FF2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6EB4D1-FFD8-3044-8C2A-C1234D88523B}">
      <dgm:prSet phldrT="[Text]" custT="1"/>
      <dgm:spPr>
        <a:xfrm>
          <a:off x="1511328" y="0"/>
          <a:ext cx="1887950" cy="488441"/>
        </a:xfrm>
        <a:prstGeom prst="chevron">
          <a:avLst/>
        </a:prstGeom>
        <a:solidFill>
          <a:srgbClr val="C0504D">
            <a:hueOff val="1170380"/>
            <a:satOff val="-1460"/>
            <a:lumOff val="34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en-US" sz="1400" b="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Consolidate &amp; Clean</a:t>
          </a:r>
        </a:p>
      </dgm:t>
    </dgm:pt>
    <dgm:pt modelId="{6B81BF6D-EEB0-FF42-AA49-DB0EA2309B8F}" type="parTrans" cxnId="{F2A22089-E32D-AB42-9435-1CC7E7591DD3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2E7585-9A9E-BB49-9AA1-7620FFF119CC}" type="sibTrans" cxnId="{F2A22089-E32D-AB42-9435-1CC7E7591DD3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4AD431-F26F-F14B-AD24-73EE226A99A1}">
      <dgm:prSet phldrT="[Text]" custT="1"/>
      <dgm:spPr>
        <a:xfrm>
          <a:off x="3021688" y="0"/>
          <a:ext cx="1887950" cy="488441"/>
        </a:xfrm>
        <a:prstGeom prst="chevron">
          <a:avLst/>
        </a:prstGeom>
        <a:solidFill>
          <a:srgbClr val="C0504D">
            <a:hueOff val="2340759"/>
            <a:satOff val="-2919"/>
            <a:lumOff val="68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en-US" sz="1400" b="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Group &amp; Allocate </a:t>
          </a:r>
        </a:p>
      </dgm:t>
    </dgm:pt>
    <dgm:pt modelId="{C4BD4DD5-C61C-4848-AE6A-F48AAC262DEC}" type="parTrans" cxnId="{7851C762-F42A-D14D-B4DD-56AC38DAC7BA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6CA626-EC2F-8E49-8F8D-33B3925DA197}" type="sibTrans" cxnId="{7851C762-F42A-D14D-B4DD-56AC38DAC7BA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C478CA-A544-344D-9D84-9AF007C9722B}">
      <dgm:prSet phldrT="[Text]" custT="1"/>
      <dgm:spPr>
        <a:xfrm>
          <a:off x="4532049" y="0"/>
          <a:ext cx="1887950" cy="488441"/>
        </a:xfrm>
        <a:prstGeom prst="chevron">
          <a:avLst/>
        </a:prstGeom>
        <a:solidFill>
          <a:srgbClr val="C0504D">
            <a:hueOff val="3511139"/>
            <a:satOff val="-4379"/>
            <a:lumOff val="103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en-GB" sz="1400" b="0" noProof="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Analyse</a:t>
          </a:r>
        </a:p>
      </dgm:t>
    </dgm:pt>
    <dgm:pt modelId="{D4D48B69-6CB1-F240-822C-C179F549F568}" type="parTrans" cxnId="{3EEBAB51-DDF9-2D45-810F-2E2ABB4CA1DF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91C25B-AB7F-8941-B560-D5277628A110}" type="sibTrans" cxnId="{3EEBAB51-DDF9-2D45-810F-2E2ABB4CA1DF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7892FE-ADDE-E64A-B1B4-BBDB8392CAD7}">
      <dgm:prSet phldrT="[Text]" custT="1"/>
      <dgm:spPr>
        <a:xfrm>
          <a:off x="6042409" y="0"/>
          <a:ext cx="1887950" cy="488441"/>
        </a:xfrm>
        <a:prstGeom prst="chevron">
          <a:avLst/>
        </a:prstGeom>
        <a:solidFill>
          <a:srgbClr val="C0504D">
            <a:hueOff val="4681519"/>
            <a:satOff val="-5839"/>
            <a:lumOff val="137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en-US" sz="1400" b="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Interpret</a:t>
          </a:r>
        </a:p>
      </dgm:t>
    </dgm:pt>
    <dgm:pt modelId="{F639E6EC-E0B3-6048-B5FF-93DC8856DF8D}" type="sibTrans" cxnId="{573B083B-6C9E-2940-808E-74E489B555F0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A1C20E-5AB8-054E-BDF0-60EF61AE4E47}" type="parTrans" cxnId="{573B083B-6C9E-2940-808E-74E489B555F0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644837-1968-864D-8A85-9E68959EC76A}" type="pres">
      <dgm:prSet presAssocID="{78BDB5E6-6F18-DA44-BF59-53D3D8B5A763}" presName="Name0" presStyleCnt="0">
        <dgm:presLayoutVars>
          <dgm:dir/>
          <dgm:resizeHandles val="exact"/>
        </dgm:presLayoutVars>
      </dgm:prSet>
      <dgm:spPr/>
    </dgm:pt>
    <dgm:pt modelId="{C4A02068-C4EE-AA4E-8115-7FEC82940AA1}" type="pres">
      <dgm:prSet presAssocID="{FC15DEA1-A1A1-024F-B467-E714E1FC3419}" presName="parTxOnly" presStyleLbl="node1" presStyleIdx="0" presStyleCnt="5" custLinFactNeighborX="-18795" custLinFactNeighborY="59569">
        <dgm:presLayoutVars>
          <dgm:bulletEnabled val="1"/>
        </dgm:presLayoutVars>
      </dgm:prSet>
      <dgm:spPr/>
    </dgm:pt>
    <dgm:pt modelId="{2B18E99A-3F1D-674C-8A23-C5B0EDDCDE7A}" type="pres">
      <dgm:prSet presAssocID="{B40AD0B6-3BC0-D744-ADEF-DFE7127140CD}" presName="parSpace" presStyleCnt="0"/>
      <dgm:spPr/>
    </dgm:pt>
    <dgm:pt modelId="{6A0B54D4-54DB-B746-9E1D-3BE66FF6DBFB}" type="pres">
      <dgm:prSet presAssocID="{806EB4D1-FFD8-3044-8C2A-C1234D88523B}" presName="parTxOnly" presStyleLbl="node1" presStyleIdx="1" presStyleCnt="5">
        <dgm:presLayoutVars>
          <dgm:bulletEnabled val="1"/>
        </dgm:presLayoutVars>
      </dgm:prSet>
      <dgm:spPr/>
    </dgm:pt>
    <dgm:pt modelId="{EF28B04C-CAF9-124A-A62D-78A797ECCC4A}" type="pres">
      <dgm:prSet presAssocID="{192E7585-9A9E-BB49-9AA1-7620FFF119CC}" presName="parSpace" presStyleCnt="0"/>
      <dgm:spPr/>
    </dgm:pt>
    <dgm:pt modelId="{3A6D03CE-C98A-E947-8FD8-4FE792E419D9}" type="pres">
      <dgm:prSet presAssocID="{D04AD431-F26F-F14B-AD24-73EE226A99A1}" presName="parTxOnly" presStyleLbl="node1" presStyleIdx="2" presStyleCnt="5" custLinFactNeighborX="2511" custLinFactNeighborY="1753">
        <dgm:presLayoutVars>
          <dgm:bulletEnabled val="1"/>
        </dgm:presLayoutVars>
      </dgm:prSet>
      <dgm:spPr/>
    </dgm:pt>
    <dgm:pt modelId="{1CD80CD5-9817-BC40-9375-0FD9F14D9497}" type="pres">
      <dgm:prSet presAssocID="{DD6CA626-EC2F-8E49-8F8D-33B3925DA197}" presName="parSpace" presStyleCnt="0"/>
      <dgm:spPr/>
    </dgm:pt>
    <dgm:pt modelId="{416B6391-ACF2-DD45-A46A-98F44B8B5485}" type="pres">
      <dgm:prSet presAssocID="{13C478CA-A544-344D-9D84-9AF007C9722B}" presName="parTxOnly" presStyleLbl="node1" presStyleIdx="3" presStyleCnt="5">
        <dgm:presLayoutVars>
          <dgm:bulletEnabled val="1"/>
        </dgm:presLayoutVars>
      </dgm:prSet>
      <dgm:spPr/>
    </dgm:pt>
    <dgm:pt modelId="{6EF4F7E0-C733-D546-BFF6-9F41DB178B66}" type="pres">
      <dgm:prSet presAssocID="{2791C25B-AB7F-8941-B560-D5277628A110}" presName="parSpace" presStyleCnt="0"/>
      <dgm:spPr/>
    </dgm:pt>
    <dgm:pt modelId="{C3D43657-441C-1E4A-9F28-6E0126C0C267}" type="pres">
      <dgm:prSet presAssocID="{C27892FE-ADDE-E64A-B1B4-BBDB8392CAD7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17303F19-C026-E247-93F5-4BCCDA2E9DB2}" type="presOf" srcId="{78BDB5E6-6F18-DA44-BF59-53D3D8B5A763}" destId="{0D644837-1968-864D-8A85-9E68959EC76A}" srcOrd="0" destOrd="0" presId="urn:microsoft.com/office/officeart/2005/8/layout/hChevron3"/>
    <dgm:cxn modelId="{573B083B-6C9E-2940-808E-74E489B555F0}" srcId="{78BDB5E6-6F18-DA44-BF59-53D3D8B5A763}" destId="{C27892FE-ADDE-E64A-B1B4-BBDB8392CAD7}" srcOrd="4" destOrd="0" parTransId="{A6A1C20E-5AB8-054E-BDF0-60EF61AE4E47}" sibTransId="{F639E6EC-E0B3-6048-B5FF-93DC8856DF8D}"/>
    <dgm:cxn modelId="{7851C762-F42A-D14D-B4DD-56AC38DAC7BA}" srcId="{78BDB5E6-6F18-DA44-BF59-53D3D8B5A763}" destId="{D04AD431-F26F-F14B-AD24-73EE226A99A1}" srcOrd="2" destOrd="0" parTransId="{C4BD4DD5-C61C-4848-AE6A-F48AAC262DEC}" sibTransId="{DD6CA626-EC2F-8E49-8F8D-33B3925DA197}"/>
    <dgm:cxn modelId="{CAE4BD63-36E2-1640-AA6D-976D67782A8E}" type="presOf" srcId="{FC15DEA1-A1A1-024F-B467-E714E1FC3419}" destId="{C4A02068-C4EE-AA4E-8115-7FEC82940AA1}" srcOrd="0" destOrd="0" presId="urn:microsoft.com/office/officeart/2005/8/layout/hChevron3"/>
    <dgm:cxn modelId="{04FCA345-8C9C-FA4F-B406-148E53D1A0C5}" type="presOf" srcId="{806EB4D1-FFD8-3044-8C2A-C1234D88523B}" destId="{6A0B54D4-54DB-B746-9E1D-3BE66FF6DBFB}" srcOrd="0" destOrd="0" presId="urn:microsoft.com/office/officeart/2005/8/layout/hChevron3"/>
    <dgm:cxn modelId="{3EEBAB51-DDF9-2D45-810F-2E2ABB4CA1DF}" srcId="{78BDB5E6-6F18-DA44-BF59-53D3D8B5A763}" destId="{13C478CA-A544-344D-9D84-9AF007C9722B}" srcOrd="3" destOrd="0" parTransId="{D4D48B69-6CB1-F240-822C-C179F549F568}" sibTransId="{2791C25B-AB7F-8941-B560-D5277628A110}"/>
    <dgm:cxn modelId="{9318BE53-362C-3444-9870-769836AEA805}" type="presOf" srcId="{D04AD431-F26F-F14B-AD24-73EE226A99A1}" destId="{3A6D03CE-C98A-E947-8FD8-4FE792E419D9}" srcOrd="0" destOrd="0" presId="urn:microsoft.com/office/officeart/2005/8/layout/hChevron3"/>
    <dgm:cxn modelId="{738A0482-B4C6-CA49-9C8C-A2E9E3FC8FF2}" srcId="{78BDB5E6-6F18-DA44-BF59-53D3D8B5A763}" destId="{FC15DEA1-A1A1-024F-B467-E714E1FC3419}" srcOrd="0" destOrd="0" parTransId="{B050258C-3E66-2040-ADE6-2A592B0BA1BE}" sibTransId="{B40AD0B6-3BC0-D744-ADEF-DFE7127140CD}"/>
    <dgm:cxn modelId="{F2A22089-E32D-AB42-9435-1CC7E7591DD3}" srcId="{78BDB5E6-6F18-DA44-BF59-53D3D8B5A763}" destId="{806EB4D1-FFD8-3044-8C2A-C1234D88523B}" srcOrd="1" destOrd="0" parTransId="{6B81BF6D-EEB0-FF42-AA49-DB0EA2309B8F}" sibTransId="{192E7585-9A9E-BB49-9AA1-7620FFF119CC}"/>
    <dgm:cxn modelId="{99087489-17AB-2145-9802-0AC570205260}" type="presOf" srcId="{C27892FE-ADDE-E64A-B1B4-BBDB8392CAD7}" destId="{C3D43657-441C-1E4A-9F28-6E0126C0C267}" srcOrd="0" destOrd="0" presId="urn:microsoft.com/office/officeart/2005/8/layout/hChevron3"/>
    <dgm:cxn modelId="{9C7F72B8-B5E0-9B49-8F81-6B6166E561FD}" type="presOf" srcId="{13C478CA-A544-344D-9D84-9AF007C9722B}" destId="{416B6391-ACF2-DD45-A46A-98F44B8B5485}" srcOrd="0" destOrd="0" presId="urn:microsoft.com/office/officeart/2005/8/layout/hChevron3"/>
    <dgm:cxn modelId="{75576A38-33D6-8648-8BC3-526ACDD4B9F0}" type="presParOf" srcId="{0D644837-1968-864D-8A85-9E68959EC76A}" destId="{C4A02068-C4EE-AA4E-8115-7FEC82940AA1}" srcOrd="0" destOrd="0" presId="urn:microsoft.com/office/officeart/2005/8/layout/hChevron3"/>
    <dgm:cxn modelId="{600A25D5-8753-6E41-9F07-A9C2CCB25630}" type="presParOf" srcId="{0D644837-1968-864D-8A85-9E68959EC76A}" destId="{2B18E99A-3F1D-674C-8A23-C5B0EDDCDE7A}" srcOrd="1" destOrd="0" presId="urn:microsoft.com/office/officeart/2005/8/layout/hChevron3"/>
    <dgm:cxn modelId="{1828B56E-B30F-D845-973B-0982C92EB994}" type="presParOf" srcId="{0D644837-1968-864D-8A85-9E68959EC76A}" destId="{6A0B54D4-54DB-B746-9E1D-3BE66FF6DBFB}" srcOrd="2" destOrd="0" presId="urn:microsoft.com/office/officeart/2005/8/layout/hChevron3"/>
    <dgm:cxn modelId="{9B1FFD2D-206F-BE45-B79F-930EDFC2B2D5}" type="presParOf" srcId="{0D644837-1968-864D-8A85-9E68959EC76A}" destId="{EF28B04C-CAF9-124A-A62D-78A797ECCC4A}" srcOrd="3" destOrd="0" presId="urn:microsoft.com/office/officeart/2005/8/layout/hChevron3"/>
    <dgm:cxn modelId="{F5D7D6DF-5D56-8740-BAC5-D90616FF7DFB}" type="presParOf" srcId="{0D644837-1968-864D-8A85-9E68959EC76A}" destId="{3A6D03CE-C98A-E947-8FD8-4FE792E419D9}" srcOrd="4" destOrd="0" presId="urn:microsoft.com/office/officeart/2005/8/layout/hChevron3"/>
    <dgm:cxn modelId="{F429ECE7-8C31-BF44-9976-2EC4B008C539}" type="presParOf" srcId="{0D644837-1968-864D-8A85-9E68959EC76A}" destId="{1CD80CD5-9817-BC40-9375-0FD9F14D9497}" srcOrd="5" destOrd="0" presId="urn:microsoft.com/office/officeart/2005/8/layout/hChevron3"/>
    <dgm:cxn modelId="{C5A1EA05-76F0-BE4A-B79A-2EA27A3A72ED}" type="presParOf" srcId="{0D644837-1968-864D-8A85-9E68959EC76A}" destId="{416B6391-ACF2-DD45-A46A-98F44B8B5485}" srcOrd="6" destOrd="0" presId="urn:microsoft.com/office/officeart/2005/8/layout/hChevron3"/>
    <dgm:cxn modelId="{31E4249E-AC02-E145-8C68-6E88C925D0B3}" type="presParOf" srcId="{0D644837-1968-864D-8A85-9E68959EC76A}" destId="{6EF4F7E0-C733-D546-BFF6-9F41DB178B66}" srcOrd="7" destOrd="0" presId="urn:microsoft.com/office/officeart/2005/8/layout/hChevron3"/>
    <dgm:cxn modelId="{012ED108-F76E-724A-957B-5758530ED0DA}" type="presParOf" srcId="{0D644837-1968-864D-8A85-9E68959EC76A}" destId="{C3D43657-441C-1E4A-9F28-6E0126C0C267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BDB5E6-6F18-DA44-BF59-53D3D8B5A763}" type="doc">
      <dgm:prSet loTypeId="urn:microsoft.com/office/officeart/2005/8/layout/hChevron3" loCatId="" qsTypeId="urn:microsoft.com/office/officeart/2005/8/quickstyle/simple1" qsCatId="simple" csTypeId="urn:microsoft.com/office/officeart/2005/8/colors/colorful2" csCatId="colorful" phldr="1"/>
      <dgm:spPr/>
    </dgm:pt>
    <dgm:pt modelId="{FC15DEA1-A1A1-024F-B467-E714E1FC3419}">
      <dgm:prSet phldrT="[Text]" custT="1"/>
      <dgm:spPr>
        <a:xfrm>
          <a:off x="968" y="0"/>
          <a:ext cx="1887950" cy="488441"/>
        </a:xfrm>
        <a:prstGeom prst="homePlat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en-US" sz="1400" b="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Find</a:t>
          </a:r>
        </a:p>
      </dgm:t>
    </dgm:pt>
    <dgm:pt modelId="{B050258C-3E66-2040-ADE6-2A592B0BA1BE}" type="parTrans" cxnId="{738A0482-B4C6-CA49-9C8C-A2E9E3FC8FF2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0AD0B6-3BC0-D744-ADEF-DFE7127140CD}" type="sibTrans" cxnId="{738A0482-B4C6-CA49-9C8C-A2E9E3FC8FF2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6EB4D1-FFD8-3044-8C2A-C1234D88523B}">
      <dgm:prSet phldrT="[Text]" custT="1"/>
      <dgm:spPr>
        <a:xfrm>
          <a:off x="1511328" y="0"/>
          <a:ext cx="1887950" cy="488441"/>
        </a:xfrm>
        <a:prstGeom prst="chevron">
          <a:avLst/>
        </a:prstGeom>
        <a:solidFill>
          <a:srgbClr val="C0504D">
            <a:hueOff val="1170380"/>
            <a:satOff val="-1460"/>
            <a:lumOff val="34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en-US" sz="1400" b="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Consolidate &amp; Clean</a:t>
          </a:r>
        </a:p>
      </dgm:t>
    </dgm:pt>
    <dgm:pt modelId="{6B81BF6D-EEB0-FF42-AA49-DB0EA2309B8F}" type="parTrans" cxnId="{F2A22089-E32D-AB42-9435-1CC7E7591DD3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2E7585-9A9E-BB49-9AA1-7620FFF119CC}" type="sibTrans" cxnId="{F2A22089-E32D-AB42-9435-1CC7E7591DD3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4AD431-F26F-F14B-AD24-73EE226A99A1}">
      <dgm:prSet phldrT="[Text]" custT="1"/>
      <dgm:spPr>
        <a:xfrm>
          <a:off x="3021688" y="0"/>
          <a:ext cx="1887950" cy="488441"/>
        </a:xfrm>
        <a:prstGeom prst="chevron">
          <a:avLst/>
        </a:prstGeom>
        <a:solidFill>
          <a:srgbClr val="C0504D">
            <a:hueOff val="2340759"/>
            <a:satOff val="-2919"/>
            <a:lumOff val="68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en-US" sz="1400" b="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Group &amp; Allocate </a:t>
          </a:r>
        </a:p>
      </dgm:t>
    </dgm:pt>
    <dgm:pt modelId="{C4BD4DD5-C61C-4848-AE6A-F48AAC262DEC}" type="parTrans" cxnId="{7851C762-F42A-D14D-B4DD-56AC38DAC7BA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6CA626-EC2F-8E49-8F8D-33B3925DA197}" type="sibTrans" cxnId="{7851C762-F42A-D14D-B4DD-56AC38DAC7BA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C478CA-A544-344D-9D84-9AF007C9722B}">
      <dgm:prSet phldrT="[Text]" custT="1"/>
      <dgm:spPr>
        <a:xfrm>
          <a:off x="4532049" y="0"/>
          <a:ext cx="1887950" cy="488441"/>
        </a:xfrm>
        <a:prstGeom prst="chevron">
          <a:avLst/>
        </a:prstGeom>
        <a:solidFill>
          <a:srgbClr val="C0504D">
            <a:hueOff val="3511139"/>
            <a:satOff val="-4379"/>
            <a:lumOff val="103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en-GB" sz="1400" b="0" noProof="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Analyse</a:t>
          </a:r>
        </a:p>
      </dgm:t>
    </dgm:pt>
    <dgm:pt modelId="{D4D48B69-6CB1-F240-822C-C179F549F568}" type="parTrans" cxnId="{3EEBAB51-DDF9-2D45-810F-2E2ABB4CA1DF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91C25B-AB7F-8941-B560-D5277628A110}" type="sibTrans" cxnId="{3EEBAB51-DDF9-2D45-810F-2E2ABB4CA1DF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7892FE-ADDE-E64A-B1B4-BBDB8392CAD7}">
      <dgm:prSet phldrT="[Text]" custT="1"/>
      <dgm:spPr>
        <a:xfrm>
          <a:off x="6042409" y="0"/>
          <a:ext cx="1887950" cy="488441"/>
        </a:xfrm>
        <a:prstGeom prst="chevron">
          <a:avLst/>
        </a:prstGeom>
        <a:solidFill>
          <a:srgbClr val="C0504D">
            <a:hueOff val="4681519"/>
            <a:satOff val="-5839"/>
            <a:lumOff val="137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en-US" sz="1400" b="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Interpret</a:t>
          </a:r>
        </a:p>
      </dgm:t>
    </dgm:pt>
    <dgm:pt modelId="{F639E6EC-E0B3-6048-B5FF-93DC8856DF8D}" type="sibTrans" cxnId="{573B083B-6C9E-2940-808E-74E489B555F0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A1C20E-5AB8-054E-BDF0-60EF61AE4E47}" type="parTrans" cxnId="{573B083B-6C9E-2940-808E-74E489B555F0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644837-1968-864D-8A85-9E68959EC76A}" type="pres">
      <dgm:prSet presAssocID="{78BDB5E6-6F18-DA44-BF59-53D3D8B5A763}" presName="Name0" presStyleCnt="0">
        <dgm:presLayoutVars>
          <dgm:dir/>
          <dgm:resizeHandles val="exact"/>
        </dgm:presLayoutVars>
      </dgm:prSet>
      <dgm:spPr/>
    </dgm:pt>
    <dgm:pt modelId="{C4A02068-C4EE-AA4E-8115-7FEC82940AA1}" type="pres">
      <dgm:prSet presAssocID="{FC15DEA1-A1A1-024F-B467-E714E1FC3419}" presName="parTxOnly" presStyleLbl="node1" presStyleIdx="0" presStyleCnt="5">
        <dgm:presLayoutVars>
          <dgm:bulletEnabled val="1"/>
        </dgm:presLayoutVars>
      </dgm:prSet>
      <dgm:spPr/>
    </dgm:pt>
    <dgm:pt modelId="{2B18E99A-3F1D-674C-8A23-C5B0EDDCDE7A}" type="pres">
      <dgm:prSet presAssocID="{B40AD0B6-3BC0-D744-ADEF-DFE7127140CD}" presName="parSpace" presStyleCnt="0"/>
      <dgm:spPr/>
    </dgm:pt>
    <dgm:pt modelId="{6A0B54D4-54DB-B746-9E1D-3BE66FF6DBFB}" type="pres">
      <dgm:prSet presAssocID="{806EB4D1-FFD8-3044-8C2A-C1234D88523B}" presName="parTxOnly" presStyleLbl="node1" presStyleIdx="1" presStyleCnt="5">
        <dgm:presLayoutVars>
          <dgm:bulletEnabled val="1"/>
        </dgm:presLayoutVars>
      </dgm:prSet>
      <dgm:spPr/>
    </dgm:pt>
    <dgm:pt modelId="{EF28B04C-CAF9-124A-A62D-78A797ECCC4A}" type="pres">
      <dgm:prSet presAssocID="{192E7585-9A9E-BB49-9AA1-7620FFF119CC}" presName="parSpace" presStyleCnt="0"/>
      <dgm:spPr/>
    </dgm:pt>
    <dgm:pt modelId="{3A6D03CE-C98A-E947-8FD8-4FE792E419D9}" type="pres">
      <dgm:prSet presAssocID="{D04AD431-F26F-F14B-AD24-73EE226A99A1}" presName="parTxOnly" presStyleLbl="node1" presStyleIdx="2" presStyleCnt="5" custLinFactNeighborX="2511" custLinFactNeighborY="1753">
        <dgm:presLayoutVars>
          <dgm:bulletEnabled val="1"/>
        </dgm:presLayoutVars>
      </dgm:prSet>
      <dgm:spPr/>
    </dgm:pt>
    <dgm:pt modelId="{1CD80CD5-9817-BC40-9375-0FD9F14D9497}" type="pres">
      <dgm:prSet presAssocID="{DD6CA626-EC2F-8E49-8F8D-33B3925DA197}" presName="parSpace" presStyleCnt="0"/>
      <dgm:spPr/>
    </dgm:pt>
    <dgm:pt modelId="{416B6391-ACF2-DD45-A46A-98F44B8B5485}" type="pres">
      <dgm:prSet presAssocID="{13C478CA-A544-344D-9D84-9AF007C9722B}" presName="parTxOnly" presStyleLbl="node1" presStyleIdx="3" presStyleCnt="5">
        <dgm:presLayoutVars>
          <dgm:bulletEnabled val="1"/>
        </dgm:presLayoutVars>
      </dgm:prSet>
      <dgm:spPr/>
    </dgm:pt>
    <dgm:pt modelId="{6EF4F7E0-C733-D546-BFF6-9F41DB178B66}" type="pres">
      <dgm:prSet presAssocID="{2791C25B-AB7F-8941-B560-D5277628A110}" presName="parSpace" presStyleCnt="0"/>
      <dgm:spPr/>
    </dgm:pt>
    <dgm:pt modelId="{C3D43657-441C-1E4A-9F28-6E0126C0C267}" type="pres">
      <dgm:prSet presAssocID="{C27892FE-ADDE-E64A-B1B4-BBDB8392CAD7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17303F19-C026-E247-93F5-4BCCDA2E9DB2}" type="presOf" srcId="{78BDB5E6-6F18-DA44-BF59-53D3D8B5A763}" destId="{0D644837-1968-864D-8A85-9E68959EC76A}" srcOrd="0" destOrd="0" presId="urn:microsoft.com/office/officeart/2005/8/layout/hChevron3"/>
    <dgm:cxn modelId="{573B083B-6C9E-2940-808E-74E489B555F0}" srcId="{78BDB5E6-6F18-DA44-BF59-53D3D8B5A763}" destId="{C27892FE-ADDE-E64A-B1B4-BBDB8392CAD7}" srcOrd="4" destOrd="0" parTransId="{A6A1C20E-5AB8-054E-BDF0-60EF61AE4E47}" sibTransId="{F639E6EC-E0B3-6048-B5FF-93DC8856DF8D}"/>
    <dgm:cxn modelId="{7851C762-F42A-D14D-B4DD-56AC38DAC7BA}" srcId="{78BDB5E6-6F18-DA44-BF59-53D3D8B5A763}" destId="{D04AD431-F26F-F14B-AD24-73EE226A99A1}" srcOrd="2" destOrd="0" parTransId="{C4BD4DD5-C61C-4848-AE6A-F48AAC262DEC}" sibTransId="{DD6CA626-EC2F-8E49-8F8D-33B3925DA197}"/>
    <dgm:cxn modelId="{CAE4BD63-36E2-1640-AA6D-976D67782A8E}" type="presOf" srcId="{FC15DEA1-A1A1-024F-B467-E714E1FC3419}" destId="{C4A02068-C4EE-AA4E-8115-7FEC82940AA1}" srcOrd="0" destOrd="0" presId="urn:microsoft.com/office/officeart/2005/8/layout/hChevron3"/>
    <dgm:cxn modelId="{04FCA345-8C9C-FA4F-B406-148E53D1A0C5}" type="presOf" srcId="{806EB4D1-FFD8-3044-8C2A-C1234D88523B}" destId="{6A0B54D4-54DB-B746-9E1D-3BE66FF6DBFB}" srcOrd="0" destOrd="0" presId="urn:microsoft.com/office/officeart/2005/8/layout/hChevron3"/>
    <dgm:cxn modelId="{3EEBAB51-DDF9-2D45-810F-2E2ABB4CA1DF}" srcId="{78BDB5E6-6F18-DA44-BF59-53D3D8B5A763}" destId="{13C478CA-A544-344D-9D84-9AF007C9722B}" srcOrd="3" destOrd="0" parTransId="{D4D48B69-6CB1-F240-822C-C179F549F568}" sibTransId="{2791C25B-AB7F-8941-B560-D5277628A110}"/>
    <dgm:cxn modelId="{9318BE53-362C-3444-9870-769836AEA805}" type="presOf" srcId="{D04AD431-F26F-F14B-AD24-73EE226A99A1}" destId="{3A6D03CE-C98A-E947-8FD8-4FE792E419D9}" srcOrd="0" destOrd="0" presId="urn:microsoft.com/office/officeart/2005/8/layout/hChevron3"/>
    <dgm:cxn modelId="{738A0482-B4C6-CA49-9C8C-A2E9E3FC8FF2}" srcId="{78BDB5E6-6F18-DA44-BF59-53D3D8B5A763}" destId="{FC15DEA1-A1A1-024F-B467-E714E1FC3419}" srcOrd="0" destOrd="0" parTransId="{B050258C-3E66-2040-ADE6-2A592B0BA1BE}" sibTransId="{B40AD0B6-3BC0-D744-ADEF-DFE7127140CD}"/>
    <dgm:cxn modelId="{F2A22089-E32D-AB42-9435-1CC7E7591DD3}" srcId="{78BDB5E6-6F18-DA44-BF59-53D3D8B5A763}" destId="{806EB4D1-FFD8-3044-8C2A-C1234D88523B}" srcOrd="1" destOrd="0" parTransId="{6B81BF6D-EEB0-FF42-AA49-DB0EA2309B8F}" sibTransId="{192E7585-9A9E-BB49-9AA1-7620FFF119CC}"/>
    <dgm:cxn modelId="{99087489-17AB-2145-9802-0AC570205260}" type="presOf" srcId="{C27892FE-ADDE-E64A-B1B4-BBDB8392CAD7}" destId="{C3D43657-441C-1E4A-9F28-6E0126C0C267}" srcOrd="0" destOrd="0" presId="urn:microsoft.com/office/officeart/2005/8/layout/hChevron3"/>
    <dgm:cxn modelId="{9C7F72B8-B5E0-9B49-8F81-6B6166E561FD}" type="presOf" srcId="{13C478CA-A544-344D-9D84-9AF007C9722B}" destId="{416B6391-ACF2-DD45-A46A-98F44B8B5485}" srcOrd="0" destOrd="0" presId="urn:microsoft.com/office/officeart/2005/8/layout/hChevron3"/>
    <dgm:cxn modelId="{75576A38-33D6-8648-8BC3-526ACDD4B9F0}" type="presParOf" srcId="{0D644837-1968-864D-8A85-9E68959EC76A}" destId="{C4A02068-C4EE-AA4E-8115-7FEC82940AA1}" srcOrd="0" destOrd="0" presId="urn:microsoft.com/office/officeart/2005/8/layout/hChevron3"/>
    <dgm:cxn modelId="{600A25D5-8753-6E41-9F07-A9C2CCB25630}" type="presParOf" srcId="{0D644837-1968-864D-8A85-9E68959EC76A}" destId="{2B18E99A-3F1D-674C-8A23-C5B0EDDCDE7A}" srcOrd="1" destOrd="0" presId="urn:microsoft.com/office/officeart/2005/8/layout/hChevron3"/>
    <dgm:cxn modelId="{1828B56E-B30F-D845-973B-0982C92EB994}" type="presParOf" srcId="{0D644837-1968-864D-8A85-9E68959EC76A}" destId="{6A0B54D4-54DB-B746-9E1D-3BE66FF6DBFB}" srcOrd="2" destOrd="0" presId="urn:microsoft.com/office/officeart/2005/8/layout/hChevron3"/>
    <dgm:cxn modelId="{9B1FFD2D-206F-BE45-B79F-930EDFC2B2D5}" type="presParOf" srcId="{0D644837-1968-864D-8A85-9E68959EC76A}" destId="{EF28B04C-CAF9-124A-A62D-78A797ECCC4A}" srcOrd="3" destOrd="0" presId="urn:microsoft.com/office/officeart/2005/8/layout/hChevron3"/>
    <dgm:cxn modelId="{F5D7D6DF-5D56-8740-BAC5-D90616FF7DFB}" type="presParOf" srcId="{0D644837-1968-864D-8A85-9E68959EC76A}" destId="{3A6D03CE-C98A-E947-8FD8-4FE792E419D9}" srcOrd="4" destOrd="0" presId="urn:microsoft.com/office/officeart/2005/8/layout/hChevron3"/>
    <dgm:cxn modelId="{F429ECE7-8C31-BF44-9976-2EC4B008C539}" type="presParOf" srcId="{0D644837-1968-864D-8A85-9E68959EC76A}" destId="{1CD80CD5-9817-BC40-9375-0FD9F14D9497}" srcOrd="5" destOrd="0" presId="urn:microsoft.com/office/officeart/2005/8/layout/hChevron3"/>
    <dgm:cxn modelId="{C5A1EA05-76F0-BE4A-B79A-2EA27A3A72ED}" type="presParOf" srcId="{0D644837-1968-864D-8A85-9E68959EC76A}" destId="{416B6391-ACF2-DD45-A46A-98F44B8B5485}" srcOrd="6" destOrd="0" presId="urn:microsoft.com/office/officeart/2005/8/layout/hChevron3"/>
    <dgm:cxn modelId="{31E4249E-AC02-E145-8C68-6E88C925D0B3}" type="presParOf" srcId="{0D644837-1968-864D-8A85-9E68959EC76A}" destId="{6EF4F7E0-C733-D546-BFF6-9F41DB178B66}" srcOrd="7" destOrd="0" presId="urn:microsoft.com/office/officeart/2005/8/layout/hChevron3"/>
    <dgm:cxn modelId="{012ED108-F76E-724A-957B-5758530ED0DA}" type="presParOf" srcId="{0D644837-1968-864D-8A85-9E68959EC76A}" destId="{C3D43657-441C-1E4A-9F28-6E0126C0C267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A02068-C4EE-AA4E-8115-7FEC82940AA1}">
      <dsp:nvSpPr>
        <dsp:cNvPr id="0" name=""/>
        <dsp:cNvSpPr/>
      </dsp:nvSpPr>
      <dsp:spPr>
        <a:xfrm>
          <a:off x="0" y="0"/>
          <a:ext cx="2702800" cy="783099"/>
        </a:xfrm>
        <a:prstGeom prst="homePlat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Find</a:t>
          </a:r>
        </a:p>
      </dsp:txBody>
      <dsp:txXfrm>
        <a:off x="0" y="0"/>
        <a:ext cx="2507025" cy="783099"/>
      </dsp:txXfrm>
    </dsp:sp>
    <dsp:sp modelId="{6A0B54D4-54DB-B746-9E1D-3BE66FF6DBFB}">
      <dsp:nvSpPr>
        <dsp:cNvPr id="0" name=""/>
        <dsp:cNvSpPr/>
      </dsp:nvSpPr>
      <dsp:spPr>
        <a:xfrm>
          <a:off x="2163626" y="0"/>
          <a:ext cx="2702800" cy="783099"/>
        </a:xfrm>
        <a:prstGeom prst="chevron">
          <a:avLst/>
        </a:prstGeom>
        <a:solidFill>
          <a:srgbClr val="C0504D">
            <a:hueOff val="1170380"/>
            <a:satOff val="-1460"/>
            <a:lumOff val="34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Consolidate &amp; Clean</a:t>
          </a:r>
        </a:p>
      </dsp:txBody>
      <dsp:txXfrm>
        <a:off x="2555176" y="0"/>
        <a:ext cx="1919701" cy="783099"/>
      </dsp:txXfrm>
    </dsp:sp>
    <dsp:sp modelId="{3A6D03CE-C98A-E947-8FD8-4FE792E419D9}">
      <dsp:nvSpPr>
        <dsp:cNvPr id="0" name=""/>
        <dsp:cNvSpPr/>
      </dsp:nvSpPr>
      <dsp:spPr>
        <a:xfrm>
          <a:off x="4339441" y="0"/>
          <a:ext cx="2702800" cy="783099"/>
        </a:xfrm>
        <a:prstGeom prst="chevron">
          <a:avLst/>
        </a:prstGeom>
        <a:solidFill>
          <a:srgbClr val="C0504D">
            <a:hueOff val="2340759"/>
            <a:satOff val="-2919"/>
            <a:lumOff val="68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Group &amp; Allocate </a:t>
          </a:r>
        </a:p>
      </dsp:txBody>
      <dsp:txXfrm>
        <a:off x="4730991" y="0"/>
        <a:ext cx="1919701" cy="783099"/>
      </dsp:txXfrm>
    </dsp:sp>
    <dsp:sp modelId="{416B6391-ACF2-DD45-A46A-98F44B8B5485}">
      <dsp:nvSpPr>
        <dsp:cNvPr id="0" name=""/>
        <dsp:cNvSpPr/>
      </dsp:nvSpPr>
      <dsp:spPr>
        <a:xfrm>
          <a:off x="6488108" y="0"/>
          <a:ext cx="2702800" cy="783099"/>
        </a:xfrm>
        <a:prstGeom prst="chevron">
          <a:avLst/>
        </a:prstGeom>
        <a:solidFill>
          <a:srgbClr val="C0504D">
            <a:hueOff val="3511139"/>
            <a:satOff val="-4379"/>
            <a:lumOff val="103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kern="1200" noProof="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Analyse</a:t>
          </a:r>
        </a:p>
      </dsp:txBody>
      <dsp:txXfrm>
        <a:off x="6879658" y="0"/>
        <a:ext cx="1919701" cy="783099"/>
      </dsp:txXfrm>
    </dsp:sp>
    <dsp:sp modelId="{C3D43657-441C-1E4A-9F28-6E0126C0C267}">
      <dsp:nvSpPr>
        <dsp:cNvPr id="0" name=""/>
        <dsp:cNvSpPr/>
      </dsp:nvSpPr>
      <dsp:spPr>
        <a:xfrm>
          <a:off x="8650349" y="0"/>
          <a:ext cx="2702800" cy="783099"/>
        </a:xfrm>
        <a:prstGeom prst="chevron">
          <a:avLst/>
        </a:prstGeom>
        <a:solidFill>
          <a:srgbClr val="C0504D">
            <a:hueOff val="4681519"/>
            <a:satOff val="-5839"/>
            <a:lumOff val="137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Interpret</a:t>
          </a:r>
        </a:p>
      </dsp:txBody>
      <dsp:txXfrm>
        <a:off x="9041899" y="0"/>
        <a:ext cx="1919701" cy="7830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A02068-C4EE-AA4E-8115-7FEC82940AA1}">
      <dsp:nvSpPr>
        <dsp:cNvPr id="0" name=""/>
        <dsp:cNvSpPr/>
      </dsp:nvSpPr>
      <dsp:spPr>
        <a:xfrm>
          <a:off x="1386" y="0"/>
          <a:ext cx="2702800" cy="465155"/>
        </a:xfrm>
        <a:prstGeom prst="homePlat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Find</a:t>
          </a:r>
        </a:p>
      </dsp:txBody>
      <dsp:txXfrm>
        <a:off x="1386" y="0"/>
        <a:ext cx="2586511" cy="465155"/>
      </dsp:txXfrm>
    </dsp:sp>
    <dsp:sp modelId="{6A0B54D4-54DB-B746-9E1D-3BE66FF6DBFB}">
      <dsp:nvSpPr>
        <dsp:cNvPr id="0" name=""/>
        <dsp:cNvSpPr/>
      </dsp:nvSpPr>
      <dsp:spPr>
        <a:xfrm>
          <a:off x="2163626" y="0"/>
          <a:ext cx="2702800" cy="465155"/>
        </a:xfrm>
        <a:prstGeom prst="chevron">
          <a:avLst/>
        </a:prstGeom>
        <a:solidFill>
          <a:srgbClr val="C0504D">
            <a:hueOff val="1170380"/>
            <a:satOff val="-1460"/>
            <a:lumOff val="34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Consolidate &amp; Clean</a:t>
          </a:r>
        </a:p>
      </dsp:txBody>
      <dsp:txXfrm>
        <a:off x="2396204" y="0"/>
        <a:ext cx="2237645" cy="465155"/>
      </dsp:txXfrm>
    </dsp:sp>
    <dsp:sp modelId="{3A6D03CE-C98A-E947-8FD8-4FE792E419D9}">
      <dsp:nvSpPr>
        <dsp:cNvPr id="0" name=""/>
        <dsp:cNvSpPr/>
      </dsp:nvSpPr>
      <dsp:spPr>
        <a:xfrm>
          <a:off x="4339441" y="0"/>
          <a:ext cx="2702800" cy="465155"/>
        </a:xfrm>
        <a:prstGeom prst="chevron">
          <a:avLst/>
        </a:prstGeom>
        <a:solidFill>
          <a:srgbClr val="C0504D">
            <a:hueOff val="2340759"/>
            <a:satOff val="-2919"/>
            <a:lumOff val="68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Group &amp; Allocate </a:t>
          </a:r>
        </a:p>
      </dsp:txBody>
      <dsp:txXfrm>
        <a:off x="4572019" y="0"/>
        <a:ext cx="2237645" cy="465155"/>
      </dsp:txXfrm>
    </dsp:sp>
    <dsp:sp modelId="{416B6391-ACF2-DD45-A46A-98F44B8B5485}">
      <dsp:nvSpPr>
        <dsp:cNvPr id="0" name=""/>
        <dsp:cNvSpPr/>
      </dsp:nvSpPr>
      <dsp:spPr>
        <a:xfrm>
          <a:off x="6488108" y="0"/>
          <a:ext cx="2702800" cy="465155"/>
        </a:xfrm>
        <a:prstGeom prst="chevron">
          <a:avLst/>
        </a:prstGeom>
        <a:solidFill>
          <a:srgbClr val="C0504D">
            <a:hueOff val="3511139"/>
            <a:satOff val="-4379"/>
            <a:lumOff val="103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kern="1200" noProof="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Analyse</a:t>
          </a:r>
        </a:p>
      </dsp:txBody>
      <dsp:txXfrm>
        <a:off x="6720686" y="0"/>
        <a:ext cx="2237645" cy="465155"/>
      </dsp:txXfrm>
    </dsp:sp>
    <dsp:sp modelId="{C3D43657-441C-1E4A-9F28-6E0126C0C267}">
      <dsp:nvSpPr>
        <dsp:cNvPr id="0" name=""/>
        <dsp:cNvSpPr/>
      </dsp:nvSpPr>
      <dsp:spPr>
        <a:xfrm>
          <a:off x="8650349" y="0"/>
          <a:ext cx="2702800" cy="465155"/>
        </a:xfrm>
        <a:prstGeom prst="chevron">
          <a:avLst/>
        </a:prstGeom>
        <a:solidFill>
          <a:srgbClr val="C0504D">
            <a:hueOff val="4681519"/>
            <a:satOff val="-5839"/>
            <a:lumOff val="137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Interpret</a:t>
          </a:r>
        </a:p>
      </dsp:txBody>
      <dsp:txXfrm>
        <a:off x="8882927" y="0"/>
        <a:ext cx="2237645" cy="4651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9728E6C-555F-4A6B-B0DA-06F9A62889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538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BBB19E-2939-46F8-8D9D-7942DE0AACE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9435" y="0"/>
            <a:ext cx="2952538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47C828-60AB-443F-9E45-D7B2D07C1DD4}" type="datetimeFigureOut">
              <a:rPr lang="en-ZA" smtClean="0"/>
              <a:t>2020/07/31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921AE1-5BCD-4211-A10D-ED06CD3D473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52538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Baseline Assessment and New Policy Costing Course</a:t>
            </a:r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9E4329-C39C-4FD0-B54D-0E06A9C37EA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9435" y="9446678"/>
            <a:ext cx="2952538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F10DC-1EAA-477E-9C86-6110280A975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0148618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538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9435" y="0"/>
            <a:ext cx="2952538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3D705-2DC0-4ED5-A781-AC75E4F22CFA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355" y="4786362"/>
            <a:ext cx="545084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52538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Baseline Assessment and New Policy Costing Course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9435" y="9446678"/>
            <a:ext cx="2952538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C74F6-F1CC-44B7-824D-80930BA94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78241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F764EB-D10C-4945-B08D-ADA3570253A0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A1D70-BB4E-436A-9D0D-FB7A05202D7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Baseline Assessment and New Policy Costing Course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3876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Baseline Assessment and New Policy Costing Course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C74F6-F1CC-44B7-824D-80930BA949D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0483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Baseline Assessment and New Policy Costing Course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C74F6-F1CC-44B7-824D-80930BA949D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188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Baseline Assessment and New Policy Costing Course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2C74F6-F1CC-44B7-824D-80930BA949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07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Responsibility</a:t>
            </a:r>
            <a:r>
              <a:rPr lang="en-ZA" baseline="0" dirty="0"/>
              <a:t> Centre  at high level </a:t>
            </a:r>
          </a:p>
          <a:p>
            <a:r>
              <a:rPr lang="en-ZA" baseline="0" dirty="0"/>
              <a:t>Point of service delivery  often at lowest level of responsibility code</a:t>
            </a:r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Baseline Assessment and New Policy Costing Course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2C74F6-F1CC-44B7-824D-80930BA949D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6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Responsibility</a:t>
            </a:r>
            <a:r>
              <a:rPr lang="en-ZA" baseline="0" dirty="0"/>
              <a:t> Centre  at high level </a:t>
            </a:r>
          </a:p>
          <a:p>
            <a:r>
              <a:rPr lang="en-ZA" baseline="0" dirty="0"/>
              <a:t>Point of service delivery  often at lowest level of responsibility code</a:t>
            </a:r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Baseline Assessment and New Policy Costing Course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2C74F6-F1CC-44B7-824D-80930BA949D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120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baseline="0" dirty="0"/>
              <a:t>Exception – </a:t>
            </a:r>
            <a:r>
              <a:rPr lang="en-ZA" baseline="0" dirty="0" err="1"/>
              <a:t>e.g</a:t>
            </a:r>
            <a:r>
              <a:rPr lang="en-ZA" baseline="0" dirty="0"/>
              <a:t> DAF no points of entry spending. But staff biggest expenditure and had staff numbers per entry point</a:t>
            </a:r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Baseline Assessment and New Policy Costing Course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2C74F6-F1CC-44B7-824D-80930BA949D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94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Note this links to next </a:t>
            </a:r>
            <a:r>
              <a:rPr lang="en-ZA" dirty="0" err="1"/>
              <a:t>moduel</a:t>
            </a:r>
            <a:r>
              <a:rPr lang="en-ZA" dirty="0"/>
              <a:t> (looking forward)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Baseline Assessment and New Policy Costing Course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2C74F6-F1CC-44B7-824D-80930BA949D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020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Video… 2 / 3 expenditure…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Baseline Assessment and New Policy Costing Course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C74F6-F1CC-44B7-824D-80930BA949D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5850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Responsibility</a:t>
            </a:r>
            <a:r>
              <a:rPr lang="en-ZA" baseline="0" dirty="0"/>
              <a:t> Centre  at high level </a:t>
            </a:r>
          </a:p>
          <a:p>
            <a:r>
              <a:rPr lang="en-ZA" baseline="0" dirty="0"/>
              <a:t>Point of service delivery  often at lowest level of responsibility code</a:t>
            </a:r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Baseline Assessment and New Policy Costing Course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2C74F6-F1CC-44B7-824D-80930BA949D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34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Baseline Assessment and New Policy Costing Course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2C74F6-F1CC-44B7-824D-80930BA949D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000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WERPOINT PRESENTATION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37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585629"/>
            <a:ext cx="10363200" cy="1470025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BASELINE ASSESSMENT AND NEW POLICY COSTING COURSE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2055653"/>
            <a:ext cx="8534400" cy="1460420"/>
          </a:xfrm>
        </p:spPr>
        <p:txBody>
          <a:bodyPr anchor="ctr" anchorCtr="0"/>
          <a:lstStyle>
            <a:lvl1pPr marL="0" indent="0" algn="ctr">
              <a:buNone/>
              <a:defRPr sz="2800" b="1">
                <a:solidFill>
                  <a:srgbClr val="FFFFFF"/>
                </a:solidFill>
              </a:defRPr>
            </a:lvl1pPr>
            <a:lvl2pPr marL="483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7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0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34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18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01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85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69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Module 2:</a:t>
            </a:r>
          </a:p>
        </p:txBody>
      </p:sp>
    </p:spTree>
    <p:extLst>
      <p:ext uri="{BB962C8B-B14F-4D97-AF65-F5344CB8AC3E}">
        <p14:creationId xmlns:p14="http://schemas.microsoft.com/office/powerpoint/2010/main" val="567098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Exerc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12678" y="701337"/>
            <a:ext cx="8740087" cy="544827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Exercise instructions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01779" y="6356348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877" y="6356350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595F0C-E8B2-48C7-94BC-576C55505B8D}"/>
              </a:ext>
            </a:extLst>
          </p:cNvPr>
          <p:cNvSpPr/>
          <p:nvPr userDrawn="1"/>
        </p:nvSpPr>
        <p:spPr>
          <a:xfrm>
            <a:off x="313361" y="2929631"/>
            <a:ext cx="2175029" cy="323604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0681A27D-BD65-460D-AAA9-538D2A2463B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07" y="3999934"/>
            <a:ext cx="1802136" cy="1645720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35779B1-2C15-4A4C-AEE4-0B2582E26DA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9074" y="701337"/>
            <a:ext cx="2299316" cy="2973881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8E1E25"/>
                </a:solidFill>
              </a:defRPr>
            </a:lvl1pPr>
            <a:lvl2pPr marL="397984" indent="0">
              <a:buNone/>
              <a:defRPr/>
            </a:lvl2pPr>
            <a:lvl3pPr marL="775817" indent="0">
              <a:buNone/>
              <a:defRPr/>
            </a:lvl3pPr>
            <a:lvl4pPr marL="1153650" indent="0">
              <a:buNone/>
              <a:defRPr/>
            </a:lvl4pPr>
            <a:lvl5pPr marL="1541558" indent="0">
              <a:buNone/>
              <a:defRPr/>
            </a:lvl5pPr>
          </a:lstStyle>
          <a:p>
            <a:pPr lvl="0"/>
            <a:r>
              <a:rPr lang="en-ZA" dirty="0"/>
              <a:t>Exercise name (e.g. Create your </a:t>
            </a:r>
            <a:r>
              <a:rPr lang="en-ZA" dirty="0" err="1"/>
              <a:t>logframe</a:t>
            </a:r>
            <a:r>
              <a:rPr lang="en-ZA" dirty="0"/>
              <a:t>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83194B-287C-40A7-917D-BA1D053A8797}"/>
              </a:ext>
            </a:extLst>
          </p:cNvPr>
          <p:cNvSpPr/>
          <p:nvPr userDrawn="1"/>
        </p:nvSpPr>
        <p:spPr>
          <a:xfrm>
            <a:off x="6993467" y="6231467"/>
            <a:ext cx="4148666" cy="4827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386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Excel Exerc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12678" y="701337"/>
            <a:ext cx="8740087" cy="544827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Exercise instructions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01779" y="6356350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877" y="6356350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595F0C-E8B2-48C7-94BC-576C55505B8D}"/>
              </a:ext>
            </a:extLst>
          </p:cNvPr>
          <p:cNvSpPr/>
          <p:nvPr userDrawn="1"/>
        </p:nvSpPr>
        <p:spPr>
          <a:xfrm>
            <a:off x="313361" y="2929631"/>
            <a:ext cx="2175029" cy="323604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9A8A2FAC-E555-4F68-97BB-8430153698B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3" y="623279"/>
            <a:ext cx="2652004" cy="2102660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C9B85673-044A-419A-86C8-78F4A0A98EB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07" y="3659247"/>
            <a:ext cx="1802136" cy="164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23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Test your knowle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12678" y="701337"/>
            <a:ext cx="8740087" cy="544827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Exercise instructions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92901" y="6356350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898" y="6356350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595F0C-E8B2-48C7-94BC-576C55505B8D}"/>
              </a:ext>
            </a:extLst>
          </p:cNvPr>
          <p:cNvSpPr/>
          <p:nvPr userDrawn="1"/>
        </p:nvSpPr>
        <p:spPr>
          <a:xfrm>
            <a:off x="313361" y="2929631"/>
            <a:ext cx="2175029" cy="323604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8CF79192-5D2D-4FFD-88D2-A887A938DA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9075" y="701337"/>
            <a:ext cx="2299316" cy="1138365"/>
          </a:xfrm>
        </p:spPr>
        <p:txBody>
          <a:bodyPr/>
          <a:lstStyle>
            <a:lvl1pPr marL="0" indent="0" algn="ctr">
              <a:buNone/>
              <a:defRPr sz="2800" b="1">
                <a:solidFill>
                  <a:schemeClr val="accent3"/>
                </a:solidFill>
              </a:defRPr>
            </a:lvl1pPr>
            <a:lvl2pPr marL="397984" indent="0">
              <a:buNone/>
              <a:defRPr/>
            </a:lvl2pPr>
            <a:lvl3pPr marL="775817" indent="0">
              <a:buNone/>
              <a:defRPr/>
            </a:lvl3pPr>
            <a:lvl4pPr marL="1153650" indent="0">
              <a:buNone/>
              <a:defRPr/>
            </a:lvl4pPr>
            <a:lvl5pPr marL="1541558" indent="0">
              <a:buNone/>
              <a:defRPr/>
            </a:lvl5pPr>
          </a:lstStyle>
          <a:p>
            <a:pPr lvl="0"/>
            <a:r>
              <a:rPr lang="en-ZA" dirty="0"/>
              <a:t>Test your knowledge!</a:t>
            </a:r>
          </a:p>
        </p:txBody>
      </p: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F247D7E9-E098-4D37-9A4A-42B18C6600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3" y="3834451"/>
            <a:ext cx="2586423" cy="1984156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F6B1899-BE80-4686-8289-AD66B7034F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9074" y="2166151"/>
            <a:ext cx="2299316" cy="2077375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97984" indent="0">
              <a:buNone/>
              <a:defRPr/>
            </a:lvl2pPr>
            <a:lvl3pPr marL="775817" indent="0">
              <a:buNone/>
              <a:defRPr/>
            </a:lvl3pPr>
            <a:lvl4pPr marL="1153650" indent="0">
              <a:buNone/>
              <a:defRPr/>
            </a:lvl4pPr>
            <a:lvl5pPr marL="1541558" indent="0">
              <a:buNone/>
              <a:defRPr/>
            </a:lvl5pPr>
          </a:lstStyle>
          <a:p>
            <a:pPr lvl="0"/>
            <a:r>
              <a:rPr lang="en-ZA" dirty="0"/>
              <a:t>Name of module &amp; topic</a:t>
            </a:r>
          </a:p>
        </p:txBody>
      </p:sp>
    </p:spTree>
    <p:extLst>
      <p:ext uri="{BB962C8B-B14F-4D97-AF65-F5344CB8AC3E}">
        <p14:creationId xmlns:p14="http://schemas.microsoft.com/office/powerpoint/2010/main" val="2826680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. Title only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28412" y="6356350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408CF14-6045-41CE-817C-600EF8A6A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253" y="244753"/>
            <a:ext cx="10528512" cy="408052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8B0E1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366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.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06536" y="6356350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408CF14-6045-41CE-817C-600EF8A6A5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4253" y="244753"/>
            <a:ext cx="10528512" cy="408052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8B0E18"/>
                </a:solidFill>
              </a:defRPr>
            </a:lvl1pPr>
          </a:lstStyle>
          <a:p>
            <a:r>
              <a:rPr lang="en-US" dirty="0"/>
              <a:t>Standard list of icons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DEE81F99-D50A-41A3-957E-84B1BA052D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15" y="904290"/>
            <a:ext cx="2310100" cy="1960285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23113D0-5427-4BC6-902F-46A8E81F8F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865" y="1054553"/>
            <a:ext cx="2141091" cy="1826045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A04CA1AC-1C56-4E59-A794-BB14034FBF4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550" y="743462"/>
            <a:ext cx="2705044" cy="20751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B0DAA5-B41F-41B3-88F3-C9110FBD44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283" y="1128088"/>
            <a:ext cx="1989429" cy="17364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807083E-5A7D-4725-A8DD-EDE0B3B07FA5}"/>
              </a:ext>
            </a:extLst>
          </p:cNvPr>
          <p:cNvSpPr txBox="1"/>
          <p:nvPr userDrawn="1"/>
        </p:nvSpPr>
        <p:spPr>
          <a:xfrm>
            <a:off x="536814" y="3266983"/>
            <a:ext cx="2845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Concept/Idea (Teach)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27CD4C-669E-47EB-BCB9-CB37142A9E2D}"/>
              </a:ext>
            </a:extLst>
          </p:cNvPr>
          <p:cNvSpPr txBox="1"/>
          <p:nvPr userDrawn="1"/>
        </p:nvSpPr>
        <p:spPr>
          <a:xfrm>
            <a:off x="3382283" y="3234717"/>
            <a:ext cx="2845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Demonstrate (Show)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8FB4F9-5DFE-4CFF-9ED4-9E606FA850AF}"/>
              </a:ext>
            </a:extLst>
          </p:cNvPr>
          <p:cNvSpPr txBox="1"/>
          <p:nvPr userDrawn="1"/>
        </p:nvSpPr>
        <p:spPr>
          <a:xfrm>
            <a:off x="6281865" y="3221846"/>
            <a:ext cx="2845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Exercise (Do-it-yourself)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80BC00-F25E-4DB4-A949-D5151A90BB52}"/>
              </a:ext>
            </a:extLst>
          </p:cNvPr>
          <p:cNvSpPr txBox="1"/>
          <p:nvPr userDrawn="1"/>
        </p:nvSpPr>
        <p:spPr>
          <a:xfrm>
            <a:off x="8966354" y="3138702"/>
            <a:ext cx="2845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Test your knowledge (Assess)</a:t>
            </a:r>
          </a:p>
        </p:txBody>
      </p:sp>
    </p:spTree>
    <p:extLst>
      <p:ext uri="{BB962C8B-B14F-4D97-AF65-F5344CB8AC3E}">
        <p14:creationId xmlns:p14="http://schemas.microsoft.com/office/powerpoint/2010/main" val="1173917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OWERPOINT PRESENTATION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37956"/>
          </a:xfrm>
          <a:prstGeom prst="rect">
            <a:avLst/>
          </a:prstGeom>
        </p:spPr>
      </p:pic>
      <p:pic>
        <p:nvPicPr>
          <p:cNvPr id="4" name="Picture 3" descr="GTAC Final Logo 2015_DAR-02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427" y="4966994"/>
            <a:ext cx="3878759" cy="1315071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870537" y="425742"/>
            <a:ext cx="10398752" cy="3217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GTAC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Government Technical Advisory Centre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Private Bag X115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Pretoria 0001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GTAC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Government Technical Advisory Centre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240 Madiba Street 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Pretoria 0002 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info@gtac.gov.za</a:t>
            </a:r>
            <a:br>
              <a:rPr kumimoji="0" lang="en-US" sz="158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br>
              <a:rPr kumimoji="0" lang="en-US" sz="158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US" sz="317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www.gtac.gov.za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8548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28383"/>
            <a:ext cx="12191999" cy="6837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687508"/>
            <a:ext cx="10363200" cy="1362075"/>
          </a:xfrm>
        </p:spPr>
        <p:txBody>
          <a:bodyPr anchor="ctr" anchorCtr="0">
            <a:normAutofit/>
          </a:bodyPr>
          <a:lstStyle>
            <a:lvl1pPr algn="ctr">
              <a:defRPr sz="2962" b="1" cap="all">
                <a:solidFill>
                  <a:srgbClr val="8B0E1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141915"/>
            <a:ext cx="10363200" cy="1500187"/>
          </a:xfrm>
        </p:spPr>
        <p:txBody>
          <a:bodyPr anchor="b"/>
          <a:lstStyle>
            <a:lvl1pPr marL="0" indent="0" algn="ctr">
              <a:buNone/>
              <a:defRPr sz="2116">
                <a:solidFill>
                  <a:schemeClr val="tx1"/>
                </a:solidFill>
              </a:defRPr>
            </a:lvl1pPr>
            <a:lvl2pPr marL="483582" indent="0">
              <a:buNone/>
              <a:defRPr sz="1904">
                <a:solidFill>
                  <a:schemeClr val="tx1">
                    <a:tint val="75000"/>
                  </a:schemeClr>
                </a:solidFill>
              </a:defRPr>
            </a:lvl2pPr>
            <a:lvl3pPr marL="967163" indent="0">
              <a:buNone/>
              <a:defRPr sz="1692">
                <a:solidFill>
                  <a:schemeClr val="tx1">
                    <a:tint val="75000"/>
                  </a:schemeClr>
                </a:solidFill>
              </a:defRPr>
            </a:lvl3pPr>
            <a:lvl4pPr marL="1450745" indent="0">
              <a:buNone/>
              <a:defRPr sz="1481">
                <a:solidFill>
                  <a:schemeClr val="tx1">
                    <a:tint val="75000"/>
                  </a:schemeClr>
                </a:solidFill>
              </a:defRPr>
            </a:lvl4pPr>
            <a:lvl5pPr marL="1934327" indent="0">
              <a:buNone/>
              <a:defRPr sz="1481">
                <a:solidFill>
                  <a:schemeClr val="tx1">
                    <a:tint val="75000"/>
                  </a:schemeClr>
                </a:solidFill>
              </a:defRPr>
            </a:lvl5pPr>
            <a:lvl6pPr marL="2417909" indent="0">
              <a:buNone/>
              <a:defRPr sz="1481">
                <a:solidFill>
                  <a:schemeClr val="tx1">
                    <a:tint val="75000"/>
                  </a:schemeClr>
                </a:solidFill>
              </a:defRPr>
            </a:lvl6pPr>
            <a:lvl7pPr marL="2901490" indent="0">
              <a:buNone/>
              <a:defRPr sz="1481">
                <a:solidFill>
                  <a:schemeClr val="tx1">
                    <a:tint val="75000"/>
                  </a:schemeClr>
                </a:solidFill>
              </a:defRPr>
            </a:lvl7pPr>
            <a:lvl8pPr marL="3385072" indent="0">
              <a:buNone/>
              <a:defRPr sz="1481">
                <a:solidFill>
                  <a:schemeClr val="tx1">
                    <a:tint val="75000"/>
                  </a:schemeClr>
                </a:solidFill>
              </a:defRPr>
            </a:lvl8pPr>
            <a:lvl9pPr marL="3868653" indent="0">
              <a:buNone/>
              <a:defRPr sz="148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04522" y="372046"/>
            <a:ext cx="3514887" cy="11194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screen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228" t="32965" r="21013" b="16316"/>
          <a:stretch/>
        </p:blipFill>
        <p:spPr>
          <a:xfrm>
            <a:off x="4247722" y="5111362"/>
            <a:ext cx="3596687" cy="135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22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7. ME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21880" y="6356350"/>
            <a:ext cx="692458" cy="357891"/>
          </a:xfrm>
          <a:prstGeom prst="rect">
            <a:avLst/>
          </a:prstGeom>
        </p:spPr>
        <p:txBody>
          <a:bodyPr/>
          <a:lstStyle>
            <a:lvl1pPr algn="ct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320" y="6356350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408CF14-6045-41CE-817C-600EF8A6A5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4253" y="244753"/>
            <a:ext cx="10528512" cy="408052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8B0E18"/>
                </a:solidFill>
              </a:defRPr>
            </a:lvl1pPr>
          </a:lstStyle>
          <a:p>
            <a:r>
              <a:rPr lang="en-US" dirty="0"/>
              <a:t>Let’s </a:t>
            </a:r>
            <a:r>
              <a:rPr lang="en-US" dirty="0" err="1"/>
              <a:t>Menti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94779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OWERPOINT PRESENTATION5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383"/>
            <a:ext cx="12192000" cy="683795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1687507"/>
            <a:ext cx="10363200" cy="1362075"/>
          </a:xfrm>
        </p:spPr>
        <p:txBody>
          <a:bodyPr anchor="ctr" anchorCtr="0">
            <a:normAutofit/>
          </a:bodyPr>
          <a:lstStyle>
            <a:lvl1pPr algn="ctr">
              <a:defRPr sz="3200" b="1" cap="all">
                <a:solidFill>
                  <a:srgbClr val="8B0E18"/>
                </a:solidFill>
              </a:defRPr>
            </a:lvl1pPr>
          </a:lstStyle>
          <a:p>
            <a:r>
              <a:rPr lang="en-US" dirty="0"/>
              <a:t>Click to edit SECTION DIVIDER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04521" y="372046"/>
            <a:ext cx="3514887" cy="11194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screen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228" t="32965" r="21013" b="16316"/>
          <a:stretch/>
        </p:blipFill>
        <p:spPr>
          <a:xfrm>
            <a:off x="4247721" y="5111361"/>
            <a:ext cx="3596687" cy="1357473"/>
          </a:xfrm>
          <a:prstGeom prst="rect">
            <a:avLst/>
          </a:prstGeom>
        </p:spPr>
      </p:pic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719407" y="6476815"/>
            <a:ext cx="489525" cy="36607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83626"/>
            <a:fld id="{23690667-295C-4548-A8F3-2AF8F8044C02}" type="slidenum">
              <a:rPr lang="en-ZA" smtClean="0">
                <a:solidFill>
                  <a:prstClr val="white"/>
                </a:solidFill>
              </a:rPr>
              <a:pPr defTabSz="483626"/>
              <a:t>‹#›</a:t>
            </a:fld>
            <a:endParaRPr lang="en-Z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407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Sub-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8383"/>
            <a:ext cx="12191999" cy="6837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1687507"/>
            <a:ext cx="10363200" cy="1362075"/>
          </a:xfrm>
        </p:spPr>
        <p:txBody>
          <a:bodyPr anchor="ctr" anchorCtr="0">
            <a:normAutofit/>
          </a:bodyPr>
          <a:lstStyle>
            <a:lvl1pPr algn="ctr">
              <a:defRPr sz="2962" b="1" cap="all">
                <a:solidFill>
                  <a:srgbClr val="8B0E18"/>
                </a:solidFill>
              </a:defRPr>
            </a:lvl1pPr>
          </a:lstStyle>
          <a:p>
            <a:r>
              <a:rPr lang="en-US" dirty="0"/>
              <a:t>Click to edit SUB-SECTION DIVIDER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04521" y="372046"/>
            <a:ext cx="3514887" cy="11194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screen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228" t="32965" r="21013" b="16316"/>
          <a:stretch/>
        </p:blipFill>
        <p:spPr>
          <a:xfrm>
            <a:off x="4247721" y="5111361"/>
            <a:ext cx="3596687" cy="1357473"/>
          </a:xfrm>
          <a:prstGeom prst="rect">
            <a:avLst/>
          </a:prstGeom>
        </p:spPr>
      </p:pic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532092" y="6490249"/>
            <a:ext cx="609107" cy="36607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83626"/>
            <a:fld id="{23690667-295C-4548-A8F3-2AF8F8044C02}" type="slidenum">
              <a:rPr lang="en-ZA" smtClean="0">
                <a:solidFill>
                  <a:prstClr val="white"/>
                </a:solidFill>
              </a:rPr>
              <a:pPr defTabSz="483626"/>
              <a:t>‹#›</a:t>
            </a:fld>
            <a:endParaRPr lang="en-Z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83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Conten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253" y="881169"/>
            <a:ext cx="10528512" cy="526844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06536" y="6322166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943" y="6322165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408CF14-6045-41CE-817C-600EF8A6A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253" y="244753"/>
            <a:ext cx="10528512" cy="408052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8B0E1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113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070" y="881169"/>
            <a:ext cx="5271747" cy="526844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55044" y="6356348"/>
            <a:ext cx="692458" cy="357891"/>
          </a:xfrm>
          <a:prstGeom prst="rect">
            <a:avLst/>
          </a:prstGeom>
        </p:spPr>
        <p:txBody>
          <a:bodyPr/>
          <a:lstStyle>
            <a:lvl1pPr algn="ct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347" y="6356348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408CF14-6045-41CE-817C-600EF8A6A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70" y="244753"/>
            <a:ext cx="10963922" cy="408052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8B0E1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301AA7-45AC-4823-B8A5-3FAEAD65636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340245" y="881169"/>
            <a:ext cx="5271747" cy="526844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334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93515" y="6356348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512" y="6356348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301AA7-45AC-4823-B8A5-3FAEAD65636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533313" y="310719"/>
            <a:ext cx="8078679" cy="583889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A7E237-DE7E-4F9D-903E-ADAE537616BF}"/>
              </a:ext>
            </a:extLst>
          </p:cNvPr>
          <p:cNvSpPr/>
          <p:nvPr userDrawn="1"/>
        </p:nvSpPr>
        <p:spPr>
          <a:xfrm>
            <a:off x="580008" y="310719"/>
            <a:ext cx="2855651" cy="5838894"/>
          </a:xfrm>
          <a:prstGeom prst="rect">
            <a:avLst/>
          </a:prstGeom>
          <a:solidFill>
            <a:srgbClr val="0B6C3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394EBEF-7EFD-42D5-ABC2-90D8B4EC03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5500" y="550416"/>
            <a:ext cx="2414588" cy="5426522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4090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ME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73414" y="6356350"/>
            <a:ext cx="692458" cy="357891"/>
          </a:xfrm>
          <a:prstGeom prst="rect">
            <a:avLst/>
          </a:prstGeom>
        </p:spPr>
        <p:txBody>
          <a:bodyPr/>
          <a:lstStyle>
            <a:lvl1pPr algn="ct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533" y="6349658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408CF14-6045-41CE-817C-600EF8A6A5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4252" y="244753"/>
            <a:ext cx="10941619" cy="408052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8B0E18"/>
                </a:solidFill>
              </a:defRPr>
            </a:lvl1pPr>
          </a:lstStyle>
          <a:p>
            <a:r>
              <a:rPr lang="en-US" dirty="0"/>
              <a:t>Let’s </a:t>
            </a:r>
            <a:r>
              <a:rPr lang="en-US" dirty="0" err="1"/>
              <a:t>Menti</a:t>
            </a:r>
            <a:r>
              <a:rPr lang="en-US" dirty="0"/>
              <a:t>!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BF6080-3232-41D4-9BB0-059A4B7A8D1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23913" y="763588"/>
            <a:ext cx="10902950" cy="5475287"/>
          </a:xfrm>
        </p:spPr>
        <p:txBody>
          <a:bodyPr/>
          <a:lstStyle>
            <a:lvl1pPr>
              <a:defRPr/>
            </a:lvl1pPr>
          </a:lstStyle>
          <a:p>
            <a:r>
              <a:rPr lang="en-ZA" dirty="0"/>
              <a:t>Insert </a:t>
            </a:r>
            <a:r>
              <a:rPr lang="en-ZA" dirty="0" err="1"/>
              <a:t>Menti</a:t>
            </a:r>
            <a:r>
              <a:rPr lang="en-ZA" dirty="0"/>
              <a:t> Code</a:t>
            </a:r>
          </a:p>
        </p:txBody>
      </p:sp>
    </p:spTree>
    <p:extLst>
      <p:ext uri="{BB962C8B-B14F-4D97-AF65-F5344CB8AC3E}">
        <p14:creationId xmlns:p14="http://schemas.microsoft.com/office/powerpoint/2010/main" val="1840732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Concept/id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056" y="701337"/>
            <a:ext cx="8671709" cy="544827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31371" y="6356348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368" y="6356350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595F0C-E8B2-48C7-94BC-576C55505B8D}"/>
              </a:ext>
            </a:extLst>
          </p:cNvPr>
          <p:cNvSpPr/>
          <p:nvPr userDrawn="1"/>
        </p:nvSpPr>
        <p:spPr>
          <a:xfrm>
            <a:off x="313361" y="2929631"/>
            <a:ext cx="2175029" cy="323604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841E4AC-1545-4C43-8B8C-8375FE6687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9074" y="701337"/>
            <a:ext cx="2299316" cy="2973881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8E1E25"/>
                </a:solidFill>
              </a:defRPr>
            </a:lvl1pPr>
            <a:lvl2pPr marL="397984" indent="0">
              <a:buNone/>
              <a:defRPr/>
            </a:lvl2pPr>
            <a:lvl3pPr marL="775817" indent="0">
              <a:buNone/>
              <a:defRPr/>
            </a:lvl3pPr>
            <a:lvl4pPr marL="1153650" indent="0">
              <a:buNone/>
              <a:defRPr/>
            </a:lvl4pPr>
            <a:lvl5pPr marL="1541558" indent="0">
              <a:buNone/>
              <a:defRPr/>
            </a:lvl5pPr>
          </a:lstStyle>
          <a:p>
            <a:pPr lvl="0"/>
            <a:r>
              <a:rPr lang="en-ZA" dirty="0"/>
              <a:t>Name of concept (e.g. Direct and Indirect costs)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4ADD467-9D71-4F22-ACB0-FBFC68868D8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17" y="3810199"/>
            <a:ext cx="2278552" cy="193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168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Demonstrate/Sh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678" y="701337"/>
            <a:ext cx="8740087" cy="544827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22494" y="6356347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491" y="6356348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595F0C-E8B2-48C7-94BC-576C55505B8D}"/>
              </a:ext>
            </a:extLst>
          </p:cNvPr>
          <p:cNvSpPr/>
          <p:nvPr userDrawn="1"/>
        </p:nvSpPr>
        <p:spPr>
          <a:xfrm>
            <a:off x="313361" y="2929631"/>
            <a:ext cx="2175029" cy="323604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11755E7-57C9-4CBA-AD35-CA95D52DC7B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70" y="4119773"/>
            <a:ext cx="1834609" cy="1601351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94E46206-FD08-4415-9A25-38A36FC588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9074" y="701337"/>
            <a:ext cx="2299316" cy="2973881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8E1E25"/>
                </a:solidFill>
              </a:defRPr>
            </a:lvl1pPr>
            <a:lvl2pPr marL="397984" indent="0">
              <a:buNone/>
              <a:defRPr/>
            </a:lvl2pPr>
            <a:lvl3pPr marL="775817" indent="0">
              <a:buNone/>
              <a:defRPr/>
            </a:lvl3pPr>
            <a:lvl4pPr marL="1153650" indent="0">
              <a:buNone/>
              <a:defRPr/>
            </a:lvl4pPr>
            <a:lvl5pPr marL="1541558" indent="0">
              <a:buNone/>
              <a:defRPr/>
            </a:lvl5pPr>
          </a:lstStyle>
          <a:p>
            <a:pPr lvl="0"/>
            <a:r>
              <a:rPr lang="en-ZA" dirty="0"/>
              <a:t>Demonstrate (E.g. How to group expenditure?)</a:t>
            </a:r>
          </a:p>
        </p:txBody>
      </p:sp>
    </p:spTree>
    <p:extLst>
      <p:ext uri="{BB962C8B-B14F-4D97-AF65-F5344CB8AC3E}">
        <p14:creationId xmlns:p14="http://schemas.microsoft.com/office/powerpoint/2010/main" val="1121124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4252" y="274638"/>
            <a:ext cx="1055236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252" y="1600201"/>
            <a:ext cx="10552365" cy="4237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91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85" r:id="rId5"/>
    <p:sldLayoutId id="2147483686" r:id="rId6"/>
    <p:sldLayoutId id="2147483687" r:id="rId7"/>
    <p:sldLayoutId id="2147483689" r:id="rId8"/>
    <p:sldLayoutId id="2147483688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84" r:id="rId15"/>
    <p:sldLayoutId id="2147483695" r:id="rId16"/>
    <p:sldLayoutId id="2147483696" r:id="rId17"/>
  </p:sldLayoutIdLst>
  <p:hf hdr="0" ftr="0" dt="0"/>
  <p:txStyles>
    <p:titleStyle>
      <a:lvl1pPr algn="l" defTabSz="483626" rtl="0" eaLnBrk="1" latinLnBrk="0" hangingPunct="1">
        <a:spcBef>
          <a:spcPct val="0"/>
        </a:spcBef>
        <a:buNone/>
        <a:defRPr sz="3173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62720" indent="-362720" algn="l" defTabSz="483626" rtl="0" eaLnBrk="1" latinLnBrk="0" hangingPunct="1">
        <a:spcBef>
          <a:spcPct val="20000"/>
        </a:spcBef>
        <a:buClr>
          <a:srgbClr val="8B0E18"/>
        </a:buClr>
        <a:buFont typeface="Wingdings" charset="2"/>
        <a:buChar char="§"/>
        <a:defRPr lang="en-US" sz="2600" kern="1200" dirty="0" smtClean="0">
          <a:solidFill>
            <a:schemeClr val="tx1"/>
          </a:solidFill>
          <a:latin typeface="Arial"/>
          <a:ea typeface="+mn-ea"/>
          <a:cs typeface="Arial"/>
        </a:defRPr>
      </a:lvl1pPr>
      <a:lvl2pPr marL="760704" indent="-362720" algn="l" defTabSz="483626" rtl="0" eaLnBrk="1" latinLnBrk="0" hangingPunct="1">
        <a:spcBef>
          <a:spcPct val="20000"/>
        </a:spcBef>
        <a:buClr>
          <a:srgbClr val="8B0E18"/>
        </a:buClr>
        <a:buFont typeface="Wingdings" charset="2"/>
        <a:buChar char="§"/>
        <a:defRPr lang="en-US" sz="2400" kern="1200" dirty="0" smtClean="0">
          <a:solidFill>
            <a:schemeClr val="tx1"/>
          </a:solidFill>
          <a:latin typeface="Arial"/>
          <a:ea typeface="+mn-ea"/>
          <a:cs typeface="Arial"/>
        </a:defRPr>
      </a:lvl2pPr>
      <a:lvl3pPr marL="1138537" indent="-362720" algn="l" defTabSz="483626" rtl="0" eaLnBrk="1" latinLnBrk="0" hangingPunct="1">
        <a:spcBef>
          <a:spcPct val="20000"/>
        </a:spcBef>
        <a:buClr>
          <a:srgbClr val="8B0E18"/>
        </a:buClr>
        <a:buFont typeface="Wingdings" charset="2"/>
        <a:buChar char="§"/>
        <a:defRPr lang="en-US" sz="2000" kern="1200" dirty="0" smtClean="0">
          <a:solidFill>
            <a:schemeClr val="tx1"/>
          </a:solidFill>
          <a:latin typeface="Arial"/>
          <a:ea typeface="+mn-ea"/>
          <a:cs typeface="Arial"/>
        </a:defRPr>
      </a:lvl3pPr>
      <a:lvl4pPr marL="1516370" indent="-362720" algn="l" defTabSz="483626" rtl="0" eaLnBrk="1" latinLnBrk="0" hangingPunct="1">
        <a:spcBef>
          <a:spcPct val="20000"/>
        </a:spcBef>
        <a:buClr>
          <a:srgbClr val="8B0E18"/>
        </a:buClr>
        <a:buFont typeface="Wingdings" charset="2"/>
        <a:buChar char="§"/>
        <a:tabLst>
          <a:tab pos="1513012" algn="l"/>
        </a:tabLst>
        <a:defRPr lang="en-US" sz="1800" kern="1200" dirty="0" smtClean="0">
          <a:solidFill>
            <a:schemeClr val="tx1"/>
          </a:solidFill>
          <a:latin typeface="Arial"/>
          <a:ea typeface="+mn-ea"/>
          <a:cs typeface="Arial"/>
        </a:defRPr>
      </a:lvl4pPr>
      <a:lvl5pPr marL="1904278" indent="-362720" algn="l" defTabSz="483626" rtl="0" eaLnBrk="1" latinLnBrk="0" hangingPunct="1">
        <a:spcBef>
          <a:spcPct val="20000"/>
        </a:spcBef>
        <a:buClr>
          <a:srgbClr val="8B0E18"/>
        </a:buClr>
        <a:buFont typeface="Wingdings" charset="2"/>
        <a:buChar char="§"/>
        <a:tabLst>
          <a:tab pos="1796806" algn="l"/>
        </a:tabLst>
        <a:defRPr lang="en-US" sz="1600" kern="1200" dirty="0">
          <a:solidFill>
            <a:schemeClr val="tx1"/>
          </a:solidFill>
          <a:latin typeface="Arial"/>
          <a:ea typeface="+mn-ea"/>
          <a:cs typeface="Arial"/>
        </a:defRPr>
      </a:lvl5pPr>
      <a:lvl6pPr marL="2659944" indent="-241813" algn="l" defTabSz="483626" rtl="0" eaLnBrk="1" latinLnBrk="0" hangingPunct="1">
        <a:spcBef>
          <a:spcPct val="20000"/>
        </a:spcBef>
        <a:buFont typeface="Arial"/>
        <a:buChar char="•"/>
        <a:defRPr sz="2116" kern="1200">
          <a:solidFill>
            <a:schemeClr val="tx1"/>
          </a:solidFill>
          <a:latin typeface="+mn-lt"/>
          <a:ea typeface="+mn-ea"/>
          <a:cs typeface="+mn-cs"/>
        </a:defRPr>
      </a:lvl6pPr>
      <a:lvl7pPr marL="3143570" indent="-241813" algn="l" defTabSz="483626" rtl="0" eaLnBrk="1" latinLnBrk="0" hangingPunct="1">
        <a:spcBef>
          <a:spcPct val="20000"/>
        </a:spcBef>
        <a:buFont typeface="Arial"/>
        <a:buChar char="•"/>
        <a:defRPr sz="2116" kern="1200">
          <a:solidFill>
            <a:schemeClr val="tx1"/>
          </a:solidFill>
          <a:latin typeface="+mn-lt"/>
          <a:ea typeface="+mn-ea"/>
          <a:cs typeface="+mn-cs"/>
        </a:defRPr>
      </a:lvl7pPr>
      <a:lvl8pPr marL="3627196" indent="-241813" algn="l" defTabSz="483626" rtl="0" eaLnBrk="1" latinLnBrk="0" hangingPunct="1">
        <a:spcBef>
          <a:spcPct val="20000"/>
        </a:spcBef>
        <a:buFont typeface="Arial"/>
        <a:buChar char="•"/>
        <a:defRPr sz="2116" kern="1200">
          <a:solidFill>
            <a:schemeClr val="tx1"/>
          </a:solidFill>
          <a:latin typeface="+mn-lt"/>
          <a:ea typeface="+mn-ea"/>
          <a:cs typeface="+mn-cs"/>
        </a:defRPr>
      </a:lvl8pPr>
      <a:lvl9pPr marL="4110822" indent="-241813" algn="l" defTabSz="483626" rtl="0" eaLnBrk="1" latinLnBrk="0" hangingPunct="1">
        <a:spcBef>
          <a:spcPct val="20000"/>
        </a:spcBef>
        <a:buFont typeface="Arial"/>
        <a:buChar char="•"/>
        <a:defRPr sz="21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1pPr>
      <a:lvl2pPr marL="483626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2pPr>
      <a:lvl3pPr marL="967252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3pPr>
      <a:lvl4pPr marL="1450878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4pPr>
      <a:lvl5pPr marL="1934505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5pPr>
      <a:lvl6pPr marL="2418131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6pPr>
      <a:lvl7pPr marL="2901757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7pPr>
      <a:lvl8pPr marL="3385383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8pPr>
      <a:lvl9pPr marL="3869009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SPENDING REVIEWS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FB284D-6801-469B-9643-7EF9F9FB6F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2923673"/>
            <a:ext cx="8534400" cy="592399"/>
          </a:xfrm>
        </p:spPr>
        <p:txBody>
          <a:bodyPr/>
          <a:lstStyle/>
          <a:p>
            <a:r>
              <a:rPr lang="en-US" dirty="0"/>
              <a:t>Step 4: Expenditure Analysis</a:t>
            </a:r>
            <a:endParaRPr lang="en-ZA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E0AB664-135E-4E0A-9682-8A15F88C9D7D}"/>
              </a:ext>
            </a:extLst>
          </p:cNvPr>
          <p:cNvSpPr txBox="1">
            <a:spLocks/>
          </p:cNvSpPr>
          <p:nvPr/>
        </p:nvSpPr>
        <p:spPr>
          <a:xfrm>
            <a:off x="1828800" y="2015548"/>
            <a:ext cx="8534400" cy="59239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None/>
              <a:defRPr lang="en-US" sz="2800" b="1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483626" indent="0" algn="ctr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None/>
              <a:defRPr lang="en-US"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67252" indent="0" algn="ctr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None/>
              <a:defRPr lang="en-US"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450878" indent="0" algn="ctr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None/>
              <a:tabLst>
                <a:tab pos="1513012" algn="l"/>
              </a:tabLst>
              <a:defRPr lang="en-US"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934505" indent="0" algn="ctr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None/>
              <a:tabLst>
                <a:tab pos="1796806" algn="l"/>
              </a:tabLst>
              <a:defRPr lang="en-US"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418131" indent="0" algn="ctr" defTabSz="483626" rtl="0" eaLnBrk="1" latinLnBrk="0" hangingPunct="1">
              <a:spcBef>
                <a:spcPct val="20000"/>
              </a:spcBef>
              <a:buFont typeface="Arial"/>
              <a:buNone/>
              <a:defRPr sz="211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01757" indent="0" algn="ctr" defTabSz="483626" rtl="0" eaLnBrk="1" latinLnBrk="0" hangingPunct="1">
              <a:spcBef>
                <a:spcPct val="20000"/>
              </a:spcBef>
              <a:buFont typeface="Arial"/>
              <a:buNone/>
              <a:defRPr sz="211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385383" indent="0" algn="ctr" defTabSz="483626" rtl="0" eaLnBrk="1" latinLnBrk="0" hangingPunct="1">
              <a:spcBef>
                <a:spcPct val="20000"/>
              </a:spcBef>
              <a:buFont typeface="Arial"/>
              <a:buNone/>
              <a:defRPr sz="211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69009" indent="0" algn="ctr" defTabSz="483626" rtl="0" eaLnBrk="1" latinLnBrk="0" hangingPunct="1">
              <a:spcBef>
                <a:spcPct val="20000"/>
              </a:spcBef>
              <a:buFont typeface="Arial"/>
              <a:buNone/>
              <a:defRPr sz="211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dirty="0"/>
              <a:t>LEVEL 3</a:t>
            </a:r>
          </a:p>
        </p:txBody>
      </p:sp>
    </p:spTree>
    <p:extLst>
      <p:ext uri="{BB962C8B-B14F-4D97-AF65-F5344CB8AC3E}">
        <p14:creationId xmlns:p14="http://schemas.microsoft.com/office/powerpoint/2010/main" val="1347457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7EF0552-6EE3-43EB-8545-8B81E6856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/>
              <a:t>What information does the institutional analysis provide to understand expenditure?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Understand programme (assists for </a:t>
            </a:r>
            <a:r>
              <a:rPr lang="en-GB" sz="2400" dirty="0" err="1"/>
              <a:t>logframe</a:t>
            </a:r>
            <a:r>
              <a:rPr lang="en-GB" sz="2400" dirty="0"/>
              <a:t>)</a:t>
            </a:r>
          </a:p>
          <a:p>
            <a:pPr marL="0" indent="0">
              <a:buNone/>
            </a:pPr>
            <a:endParaRPr lang="en-GB" sz="2800" i="1" dirty="0"/>
          </a:p>
          <a:p>
            <a:pPr marL="0" indent="0">
              <a:buNone/>
            </a:pPr>
            <a:r>
              <a:rPr lang="en-GB" sz="2800" i="1" dirty="0"/>
              <a:t> </a:t>
            </a:r>
          </a:p>
          <a:p>
            <a:pPr marL="0" indent="0">
              <a:buNone/>
            </a:pPr>
            <a:endParaRPr lang="en-GB" sz="2800" i="1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ZA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B4911E-F9CF-4878-8317-A0EC3B97DE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10</a:t>
            </a:fld>
            <a:endParaRPr lang="en-ZA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B00D787-8465-442B-A7CE-0A1F93B60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Understand nature of expenditure – WHAT?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3622B74B-AC29-4C48-BEA9-5BEE77821A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2765" y="70573"/>
            <a:ext cx="1010338" cy="857344"/>
          </a:xfrm>
          <a:prstGeom prst="rect">
            <a:avLst/>
          </a:prstGeom>
        </p:spPr>
      </p:pic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E7EF0552-6EE3-43EB-8545-8B81E68560C9}"/>
              </a:ext>
            </a:extLst>
          </p:cNvPr>
          <p:cNvSpPr txBox="1">
            <a:spLocks/>
          </p:cNvSpPr>
          <p:nvPr/>
        </p:nvSpPr>
        <p:spPr>
          <a:xfrm>
            <a:off x="7965636" y="1399385"/>
            <a:ext cx="3088640" cy="4232010"/>
          </a:xfrm>
          <a:prstGeom prst="rect">
            <a:avLst/>
          </a:prstGeom>
          <a:ln w="38100">
            <a:solidFill>
              <a:srgbClr val="0B6C36"/>
            </a:solidFill>
          </a:ln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 defTabSz="483626">
              <a:spcBef>
                <a:spcPct val="20000"/>
              </a:spcBef>
              <a:buClr>
                <a:srgbClr val="8B0E18"/>
              </a:buClr>
              <a:buFont typeface="Wingdings" charset="2"/>
              <a:buNone/>
              <a:defRPr sz="2400">
                <a:latin typeface="Arial"/>
                <a:cs typeface="Arial"/>
              </a:defRPr>
            </a:lvl1pPr>
            <a:lvl2pPr marL="760704" indent="-362720" defTabSz="483626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sz="2400">
                <a:latin typeface="Arial"/>
                <a:cs typeface="Arial"/>
              </a:defRPr>
            </a:lvl2pPr>
            <a:lvl3pPr marL="1138537" indent="-362720" defTabSz="483626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sz="2000">
                <a:latin typeface="Arial"/>
                <a:cs typeface="Arial"/>
              </a:defRPr>
            </a:lvl3pPr>
            <a:lvl4pPr marL="1516370" indent="-362720" defTabSz="483626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tabLst>
                <a:tab pos="1513012" algn="l"/>
              </a:tabLst>
              <a:defRPr>
                <a:latin typeface="Arial"/>
                <a:cs typeface="Arial"/>
              </a:defRPr>
            </a:lvl4pPr>
            <a:lvl5pPr marL="1904278" indent="-362720" defTabSz="483626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tabLst>
                <a:tab pos="1796806" algn="l"/>
              </a:tabLst>
              <a:defRPr sz="1600">
                <a:latin typeface="Arial"/>
                <a:cs typeface="Arial"/>
              </a:defRPr>
            </a:lvl5pPr>
            <a:lvl6pPr marL="2659944" indent="-241813" defTabSz="483626">
              <a:spcBef>
                <a:spcPct val="20000"/>
              </a:spcBef>
              <a:buFont typeface="Arial"/>
              <a:buChar char="•"/>
              <a:defRPr sz="2116"/>
            </a:lvl6pPr>
            <a:lvl7pPr marL="3143570" indent="-241813" defTabSz="483626">
              <a:spcBef>
                <a:spcPct val="20000"/>
              </a:spcBef>
              <a:buFont typeface="Arial"/>
              <a:buChar char="•"/>
              <a:defRPr sz="2116"/>
            </a:lvl7pPr>
            <a:lvl8pPr marL="3627196" indent="-241813" defTabSz="483626">
              <a:spcBef>
                <a:spcPct val="20000"/>
              </a:spcBef>
              <a:buFont typeface="Arial"/>
              <a:buChar char="•"/>
              <a:defRPr sz="2116"/>
            </a:lvl8pPr>
            <a:lvl9pPr marL="4110822" indent="-241813" defTabSz="483626">
              <a:spcBef>
                <a:spcPct val="20000"/>
              </a:spcBef>
              <a:buFont typeface="Arial"/>
              <a:buChar char="•"/>
              <a:defRPr sz="2116"/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dirty="0"/>
              <a:t>Expenditure is not available at output level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dirty="0"/>
              <a:t>Identify expenditure at an input level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dirty="0"/>
              <a:t>Match this the appropriate activities and / or outputs</a:t>
            </a:r>
          </a:p>
        </p:txBody>
      </p:sp>
      <p:sp>
        <p:nvSpPr>
          <p:cNvPr id="13" name="Oval 12"/>
          <p:cNvSpPr/>
          <p:nvPr/>
        </p:nvSpPr>
        <p:spPr>
          <a:xfrm>
            <a:off x="3724358" y="3899488"/>
            <a:ext cx="843280" cy="58928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D63CC7-6997-0940-9EF6-0C33F20817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1762" y="1399385"/>
            <a:ext cx="4650685" cy="423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120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11</a:t>
            </a:fld>
            <a:endParaRPr lang="en-Z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Understand nature of expenditure – WHAT?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036" y="652804"/>
            <a:ext cx="11162117" cy="62051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9835" y="856532"/>
            <a:ext cx="9716931" cy="6014720"/>
          </a:xfrm>
          <a:prstGeom prst="rect">
            <a:avLst/>
          </a:prstGeom>
          <a:solidFill>
            <a:schemeClr val="bg1">
              <a:lumMod val="85000"/>
              <a:alpha val="3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Rectangle 7"/>
          <p:cNvSpPr/>
          <p:nvPr/>
        </p:nvSpPr>
        <p:spPr>
          <a:xfrm>
            <a:off x="4091093" y="1947948"/>
            <a:ext cx="3271520" cy="361311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 item levels combined to create new expenditure buckets</a:t>
            </a:r>
          </a:p>
          <a:p>
            <a:endParaRPr lang="en-ZA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remove duplicates, text filter, and </a:t>
            </a:r>
            <a:r>
              <a:rPr lang="en-ZA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vlookup</a:t>
            </a:r>
            <a:r>
              <a:rPr lang="en-Z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add these to the data set</a:t>
            </a:r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362613" y="3420122"/>
            <a:ext cx="2702560" cy="67056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8895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12</a:t>
            </a:fld>
            <a:endParaRPr lang="en-Z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Understand nature of expenditure – WHAT?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AC410A-56F9-45D6-A6D6-0AC66F0B10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62" y="3881417"/>
            <a:ext cx="1989429" cy="1736487"/>
          </a:xfrm>
          <a:prstGeom prst="rect">
            <a:avLst/>
          </a:prstGeom>
        </p:spPr>
      </p:pic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72CE7809-792A-40FA-AFAA-8DDA633A39FF}"/>
              </a:ext>
            </a:extLst>
          </p:cNvPr>
          <p:cNvSpPr txBox="1">
            <a:spLocks/>
          </p:cNvSpPr>
          <p:nvPr/>
        </p:nvSpPr>
        <p:spPr>
          <a:xfrm>
            <a:off x="189074" y="701337"/>
            <a:ext cx="2423604" cy="2973881"/>
          </a:xfrm>
          <a:prstGeom prst="rect">
            <a:avLst/>
          </a:prstGeom>
        </p:spPr>
        <p:txBody>
          <a:bodyPr/>
          <a:lstStyle>
            <a:lvl1pPr marL="362720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lang="en-US" sz="2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60704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lang="en-US" sz="24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38537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lang="en-US" sz="20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516370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tabLst>
                <a:tab pos="1513012" algn="l"/>
              </a:tabLst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904278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tabLst>
                <a:tab pos="1796806" algn="l"/>
              </a:tabLst>
              <a:defRPr lang="en-US" sz="1600" kern="12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659944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3570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7196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0822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ZA" sz="2400" dirty="0"/>
          </a:p>
          <a:p>
            <a:pPr marL="0" indent="0" algn="ctr">
              <a:buNone/>
            </a:pPr>
            <a:r>
              <a:rPr lang="en-ZA" sz="2400" b="1" dirty="0">
                <a:solidFill>
                  <a:srgbClr val="8E1E25"/>
                </a:solidFill>
              </a:rPr>
              <a:t>Creating expenditure buckets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3231D3-F92A-49DC-B9D5-C70F497D4A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1723" y="963856"/>
            <a:ext cx="8972902" cy="504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581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7EF0552-6EE3-43EB-8545-8B81E6856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2800" b="1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ZA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B4911E-F9CF-4878-8317-A0EC3B97DE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13</a:t>
            </a:fld>
            <a:endParaRPr lang="en-ZA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B00D787-8465-442B-A7CE-0A1F93B60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Understand nature of expenditure – ADDITIONAL…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ED17A71-A395-41F0-8D2B-4ED0C2678389}"/>
              </a:ext>
            </a:extLst>
          </p:cNvPr>
          <p:cNvGrpSpPr/>
          <p:nvPr/>
        </p:nvGrpSpPr>
        <p:grpSpPr>
          <a:xfrm>
            <a:off x="2080687" y="1208629"/>
            <a:ext cx="8016615" cy="1408972"/>
            <a:chOff x="2159870" y="1208629"/>
            <a:chExt cx="8016615" cy="140897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0A748DD-2347-4695-B3CA-E79B573AEDD0}"/>
                </a:ext>
              </a:extLst>
            </p:cNvPr>
            <p:cNvSpPr txBox="1"/>
            <p:nvPr/>
          </p:nvSpPr>
          <p:spPr>
            <a:xfrm>
              <a:off x="2159870" y="1208629"/>
              <a:ext cx="1688571" cy="1408972"/>
            </a:xfrm>
            <a:prstGeom prst="rect">
              <a:avLst/>
            </a:prstGeom>
            <a:solidFill>
              <a:srgbClr val="59876D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Backoffice</a:t>
              </a:r>
            </a:p>
            <a:p>
              <a:pPr algn="ctr"/>
              <a:r>
                <a:rPr lang="en-GB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(General Support Functions)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89ECB7A-AD9C-4DF6-BC0D-8DBD72F846C6}"/>
                </a:ext>
              </a:extLst>
            </p:cNvPr>
            <p:cNvSpPr txBox="1"/>
            <p:nvPr/>
          </p:nvSpPr>
          <p:spPr>
            <a:xfrm>
              <a:off x="3848441" y="1208629"/>
              <a:ext cx="2968891" cy="1408972"/>
            </a:xfrm>
            <a:prstGeom prst="rect">
              <a:avLst/>
            </a:prstGeom>
            <a:solidFill>
              <a:srgbClr val="12A20E">
                <a:alpha val="47000"/>
              </a:srgb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Middle Office</a:t>
              </a:r>
            </a:p>
            <a:p>
              <a:pPr algn="ctr"/>
              <a:r>
                <a:rPr lang="en-GB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(Functions that directly support a number of front offices)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116AEA8-8F50-4321-95E2-AC6D980414D5}"/>
                </a:ext>
              </a:extLst>
            </p:cNvPr>
            <p:cNvSpPr txBox="1"/>
            <p:nvPr/>
          </p:nvSpPr>
          <p:spPr>
            <a:xfrm>
              <a:off x="6817332" y="1208629"/>
              <a:ext cx="3359153" cy="140897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Front office                                (e.g. costs involved in delivering services directly to citizens )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D5E939C-1E12-4470-9ED8-E34293595F95}"/>
              </a:ext>
            </a:extLst>
          </p:cNvPr>
          <p:cNvSpPr txBox="1"/>
          <p:nvPr/>
        </p:nvSpPr>
        <p:spPr>
          <a:xfrm>
            <a:off x="6817333" y="2916270"/>
            <a:ext cx="3313162" cy="3853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904" b="1" dirty="0"/>
              <a:t>Direct programme costs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311590-0640-42C0-A31D-A378F21BCC89}"/>
              </a:ext>
            </a:extLst>
          </p:cNvPr>
          <p:cNvSpPr txBox="1"/>
          <p:nvPr/>
        </p:nvSpPr>
        <p:spPr>
          <a:xfrm>
            <a:off x="3897622" y="2929956"/>
            <a:ext cx="2977282" cy="3853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904" b="1" dirty="0"/>
              <a:t>Programme overheads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BF9930-DB59-4759-888B-0E9DC86F85F0}"/>
              </a:ext>
            </a:extLst>
          </p:cNvPr>
          <p:cNvSpPr txBox="1"/>
          <p:nvPr/>
        </p:nvSpPr>
        <p:spPr>
          <a:xfrm>
            <a:off x="2025895" y="2769767"/>
            <a:ext cx="1871728" cy="6783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904" b="1" dirty="0"/>
              <a:t>General overheads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1B53103-8031-43FC-9763-FAA52AE78C60}"/>
              </a:ext>
            </a:extLst>
          </p:cNvPr>
          <p:cNvGrpSpPr/>
          <p:nvPr/>
        </p:nvGrpSpPr>
        <p:grpSpPr>
          <a:xfrm>
            <a:off x="2080687" y="4392505"/>
            <a:ext cx="8016615" cy="1408972"/>
            <a:chOff x="2110688" y="4392505"/>
            <a:chExt cx="8016615" cy="140897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0A748DD-2347-4695-B3CA-E79B573AEDD0}"/>
                </a:ext>
              </a:extLst>
            </p:cNvPr>
            <p:cNvSpPr txBox="1"/>
            <p:nvPr/>
          </p:nvSpPr>
          <p:spPr>
            <a:xfrm>
              <a:off x="2110688" y="4392505"/>
              <a:ext cx="1688571" cy="1408972"/>
            </a:xfrm>
            <a:prstGeom prst="rect">
              <a:avLst/>
            </a:prstGeom>
            <a:solidFill>
              <a:srgbClr val="59876D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Policy and Oversight Functions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89ECB7A-AD9C-4DF6-BC0D-8DBD72F846C6}"/>
                </a:ext>
              </a:extLst>
            </p:cNvPr>
            <p:cNvSpPr txBox="1"/>
            <p:nvPr/>
          </p:nvSpPr>
          <p:spPr>
            <a:xfrm>
              <a:off x="3799259" y="4392505"/>
              <a:ext cx="2968891" cy="1408972"/>
            </a:xfrm>
            <a:prstGeom prst="rect">
              <a:avLst/>
            </a:prstGeom>
            <a:solidFill>
              <a:srgbClr val="12A20E">
                <a:alpha val="47000"/>
              </a:srgb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Shared service centres</a:t>
              </a:r>
            </a:p>
            <a:p>
              <a:pPr algn="ctr"/>
              <a:r>
                <a:rPr lang="en-GB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(IT Systems and Regional Processing Centres)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116AEA8-8F50-4321-95E2-AC6D980414D5}"/>
                </a:ext>
              </a:extLst>
            </p:cNvPr>
            <p:cNvSpPr txBox="1"/>
            <p:nvPr/>
          </p:nvSpPr>
          <p:spPr>
            <a:xfrm>
              <a:off x="6768150" y="4392505"/>
              <a:ext cx="3359153" cy="140897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Service delivery points</a:t>
              </a:r>
            </a:p>
            <a:p>
              <a:pPr algn="ctr"/>
              <a:r>
                <a:rPr lang="en-GB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(e.g. Home Affairs Service Centres)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2BF9930-DB59-4759-888B-0E9DC86F85F0}"/>
              </a:ext>
            </a:extLst>
          </p:cNvPr>
          <p:cNvSpPr txBox="1"/>
          <p:nvPr/>
        </p:nvSpPr>
        <p:spPr>
          <a:xfrm>
            <a:off x="2159869" y="3810238"/>
            <a:ext cx="2478511" cy="3853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904" b="1" dirty="0"/>
              <a:t>EXAMPLE</a:t>
            </a:r>
          </a:p>
        </p:txBody>
      </p: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3622B74B-AC29-4C48-BEA9-5BEE77821A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2765" y="70573"/>
            <a:ext cx="1010338" cy="85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392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Understand nature of expenditure – ADDITIONAL…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2B2ABC-D9C9-BA4D-96EA-9D800880E6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086" y="652805"/>
            <a:ext cx="10333859" cy="61139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702983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F317C2-DA53-41AF-9C8B-816C1BAE8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678" y="701337"/>
            <a:ext cx="9274522" cy="5448276"/>
          </a:xfrm>
        </p:spPr>
        <p:txBody>
          <a:bodyPr/>
          <a:lstStyle/>
          <a:p>
            <a:pPr marL="0" indent="0">
              <a:buNone/>
            </a:pPr>
            <a:r>
              <a:rPr lang="en-ZA" sz="1800" b="1" dirty="0">
                <a:solidFill>
                  <a:srgbClr val="0B6C36"/>
                </a:solidFill>
              </a:rPr>
              <a:t>Instructions</a:t>
            </a:r>
          </a:p>
          <a:p>
            <a:r>
              <a:rPr lang="en-ZA" sz="2000" dirty="0"/>
              <a:t>Consider the following situation and questions</a:t>
            </a:r>
          </a:p>
          <a:p>
            <a:pPr marL="0" indent="0">
              <a:buNone/>
            </a:pPr>
            <a:r>
              <a:rPr lang="en-ZA" sz="1800" b="1" dirty="0">
                <a:solidFill>
                  <a:srgbClr val="0B6C36"/>
                </a:solidFill>
              </a:rPr>
              <a:t>Situation</a:t>
            </a:r>
          </a:p>
          <a:p>
            <a:r>
              <a:rPr lang="en-GB" sz="2000" dirty="0"/>
              <a:t>A school has a monthly budget of R100,000.</a:t>
            </a:r>
          </a:p>
          <a:p>
            <a:r>
              <a:rPr lang="en-GB" sz="2000" dirty="0"/>
              <a:t>R40,000 is for the headmaster’s salary</a:t>
            </a:r>
          </a:p>
          <a:p>
            <a:r>
              <a:rPr lang="en-GB" sz="2000" dirty="0"/>
              <a:t>R50,000 is for the teachers’ salary</a:t>
            </a:r>
          </a:p>
          <a:p>
            <a:r>
              <a:rPr lang="en-GB" sz="2000" dirty="0"/>
              <a:t>R5,000 is for the caretaker’s salary</a:t>
            </a:r>
          </a:p>
          <a:p>
            <a:r>
              <a:rPr lang="en-GB" sz="2000" dirty="0"/>
              <a:t>R2,500 is for teaching material</a:t>
            </a:r>
          </a:p>
          <a:p>
            <a:r>
              <a:rPr lang="en-GB" sz="2000" dirty="0"/>
              <a:t>R2,500 is for the annual sports day</a:t>
            </a:r>
          </a:p>
          <a:p>
            <a:pPr marL="0" lvl="3" indent="0">
              <a:buNone/>
              <a:tabLst/>
            </a:pPr>
            <a:r>
              <a:rPr lang="en-GB" b="1" dirty="0">
                <a:solidFill>
                  <a:srgbClr val="0B6C36"/>
                </a:solidFill>
              </a:rPr>
              <a:t>Questions </a:t>
            </a:r>
          </a:p>
          <a:p>
            <a:r>
              <a:rPr lang="en-GB" sz="2000" dirty="0"/>
              <a:t>What are the direct programme costs for teaching?</a:t>
            </a:r>
          </a:p>
          <a:p>
            <a:r>
              <a:rPr lang="en-GB" sz="2000" dirty="0"/>
              <a:t>What are the programme overhead costs for teaching?</a:t>
            </a:r>
          </a:p>
          <a:p>
            <a:r>
              <a:rPr lang="en-GB" sz="2000" dirty="0"/>
              <a:t>What are the general overhead costs?</a:t>
            </a:r>
          </a:p>
          <a:p>
            <a:pPr marL="0" lvl="3" indent="0">
              <a:buNone/>
              <a:tabLst/>
            </a:pPr>
            <a:r>
              <a:rPr lang="en-GB" b="1" dirty="0">
                <a:solidFill>
                  <a:srgbClr val="0B6C36"/>
                </a:solidFill>
              </a:rPr>
              <a:t>Time</a:t>
            </a:r>
          </a:p>
          <a:p>
            <a:r>
              <a:rPr lang="en-GB" sz="2000" dirty="0">
                <a:solidFill>
                  <a:srgbClr val="FF0000"/>
                </a:solidFill>
              </a:rPr>
              <a:t>Pause the video until you have answered the questions</a:t>
            </a:r>
            <a:endParaRPr lang="en-ZA" sz="2000" dirty="0">
              <a:solidFill>
                <a:srgbClr val="FF0000"/>
              </a:solidFill>
            </a:endParaRP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8EB0C7-8725-4358-895B-8FA0BB2AD0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15</a:t>
            </a:fld>
            <a:endParaRPr lang="en-ZA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CEB722-1E68-4ED9-A2C4-5AD174BD16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ZA" dirty="0"/>
          </a:p>
          <a:p>
            <a:r>
              <a:rPr lang="en-ZA" dirty="0"/>
              <a:t>Direct programme and overhead costs</a:t>
            </a:r>
          </a:p>
        </p:txBody>
      </p:sp>
    </p:spTree>
    <p:extLst>
      <p:ext uri="{BB962C8B-B14F-4D97-AF65-F5344CB8AC3E}">
        <p14:creationId xmlns:p14="http://schemas.microsoft.com/office/powerpoint/2010/main" val="3504727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F317C2-DA53-41AF-9C8B-816C1BAE8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8390" y="527519"/>
            <a:ext cx="9274522" cy="5448276"/>
          </a:xfrm>
        </p:spPr>
        <p:txBody>
          <a:bodyPr/>
          <a:lstStyle/>
          <a:p>
            <a:pPr marL="0" indent="0">
              <a:buNone/>
            </a:pPr>
            <a:r>
              <a:rPr lang="en-ZA" sz="1800" b="1" dirty="0">
                <a:solidFill>
                  <a:srgbClr val="0B6C36"/>
                </a:solidFill>
              </a:rPr>
              <a:t>Instructions</a:t>
            </a:r>
          </a:p>
          <a:p>
            <a:r>
              <a:rPr lang="en-ZA" sz="1800" dirty="0"/>
              <a:t>Consider the following situation and questions</a:t>
            </a:r>
          </a:p>
          <a:p>
            <a:pPr marL="0" indent="0">
              <a:buNone/>
            </a:pPr>
            <a:r>
              <a:rPr lang="en-ZA" sz="1800" b="1" dirty="0">
                <a:solidFill>
                  <a:srgbClr val="0B6C36"/>
                </a:solidFill>
              </a:rPr>
              <a:t>Situation</a:t>
            </a:r>
          </a:p>
          <a:p>
            <a:r>
              <a:rPr lang="en-GB" sz="1800" dirty="0"/>
              <a:t>A school has a monthly budget of R100,000.</a:t>
            </a:r>
          </a:p>
          <a:p>
            <a:r>
              <a:rPr lang="en-GB" sz="1800" dirty="0"/>
              <a:t>R40,000 is for the headmaster’s salary (POC)</a:t>
            </a:r>
          </a:p>
          <a:p>
            <a:r>
              <a:rPr lang="en-GB" sz="1800" dirty="0"/>
              <a:t>R50,000 is for the teachers’ salary (DPC)</a:t>
            </a:r>
          </a:p>
          <a:p>
            <a:r>
              <a:rPr lang="en-GB" sz="1800" dirty="0"/>
              <a:t>R5,000 is for the caretaker’s salary (POC)</a:t>
            </a:r>
          </a:p>
          <a:p>
            <a:r>
              <a:rPr lang="en-GB" sz="1800" dirty="0"/>
              <a:t>R2,500 is for teaching material (DPC)</a:t>
            </a:r>
          </a:p>
          <a:p>
            <a:r>
              <a:rPr lang="en-GB" sz="1800" dirty="0"/>
              <a:t>R2,500 is for the annual sports day  (GOC)</a:t>
            </a:r>
          </a:p>
          <a:p>
            <a:pPr marL="0" lvl="3" indent="0">
              <a:buNone/>
              <a:tabLst/>
            </a:pPr>
            <a:r>
              <a:rPr lang="en-GB" b="1" dirty="0">
                <a:solidFill>
                  <a:srgbClr val="0B6C36"/>
                </a:solidFill>
              </a:rPr>
              <a:t>Questions </a:t>
            </a:r>
          </a:p>
          <a:p>
            <a:r>
              <a:rPr lang="en-GB" sz="1800" dirty="0"/>
              <a:t>What are the direct programme costs for teaching?</a:t>
            </a:r>
          </a:p>
          <a:p>
            <a:r>
              <a:rPr lang="en-GB" sz="1800" dirty="0"/>
              <a:t>What are the programme overhead costs for teaching?</a:t>
            </a:r>
          </a:p>
          <a:p>
            <a:r>
              <a:rPr lang="en-GB" sz="1800" dirty="0"/>
              <a:t>What are the general overhead costs?</a:t>
            </a:r>
          </a:p>
          <a:p>
            <a:pPr marL="0" lvl="3" indent="0">
              <a:buNone/>
              <a:tabLst/>
            </a:pPr>
            <a:r>
              <a:rPr lang="en-GB" b="1" dirty="0">
                <a:solidFill>
                  <a:srgbClr val="0B6C36"/>
                </a:solidFill>
              </a:rPr>
              <a:t>Answer </a:t>
            </a:r>
          </a:p>
          <a:p>
            <a:r>
              <a:rPr lang="en-GB" sz="1800" dirty="0">
                <a:solidFill>
                  <a:srgbClr val="FF0000"/>
                </a:solidFill>
              </a:rPr>
              <a:t>DPC = R52,500</a:t>
            </a:r>
          </a:p>
          <a:p>
            <a:r>
              <a:rPr lang="en-GB" sz="1800" dirty="0">
                <a:solidFill>
                  <a:srgbClr val="FF0000"/>
                </a:solidFill>
              </a:rPr>
              <a:t>POC = R45,000 (assuming that head master does not teach and caretaker ensures that classroom is fit for teaching)</a:t>
            </a:r>
          </a:p>
          <a:p>
            <a:r>
              <a:rPr lang="en-GB" sz="1800" dirty="0">
                <a:solidFill>
                  <a:srgbClr val="FF0000"/>
                </a:solidFill>
              </a:rPr>
              <a:t>GOC = R2,500</a:t>
            </a:r>
            <a:endParaRPr lang="en-ZA" sz="1800" dirty="0">
              <a:solidFill>
                <a:srgbClr val="FF0000"/>
              </a:solidFill>
            </a:endParaRPr>
          </a:p>
          <a:p>
            <a:endParaRPr lang="en-GB" sz="1800" dirty="0"/>
          </a:p>
          <a:p>
            <a:endParaRPr lang="en-GB" sz="1800" dirty="0"/>
          </a:p>
          <a:p>
            <a:pPr marL="0" indent="0">
              <a:buNone/>
            </a:pPr>
            <a:endParaRPr lang="en-ZA" sz="1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8EB0C7-8725-4358-895B-8FA0BB2AD0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16</a:t>
            </a:fld>
            <a:endParaRPr lang="en-ZA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CEB722-1E68-4ED9-A2C4-5AD174BD16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ZA" dirty="0"/>
          </a:p>
          <a:p>
            <a:r>
              <a:rPr lang="en-ZA" dirty="0"/>
              <a:t>Direct programme and overhead costs</a:t>
            </a:r>
          </a:p>
        </p:txBody>
      </p:sp>
    </p:spTree>
    <p:extLst>
      <p:ext uri="{BB962C8B-B14F-4D97-AF65-F5344CB8AC3E}">
        <p14:creationId xmlns:p14="http://schemas.microsoft.com/office/powerpoint/2010/main" val="364148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C65107B7-4C30-4AAF-BCD8-D0BDB7F79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4590869"/>
            <a:ext cx="11714480" cy="144810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ZA" sz="2400" dirty="0"/>
              <a:t>By doing analysis to answer key questions</a:t>
            </a:r>
          </a:p>
          <a:p>
            <a:pPr>
              <a:spcBef>
                <a:spcPts val="600"/>
              </a:spcBef>
            </a:pPr>
            <a:r>
              <a:rPr lang="en-ZA" sz="2400" dirty="0"/>
              <a:t>Before proceeding we encourage you to watch the demonstration on how to group and allocate in excel</a:t>
            </a:r>
          </a:p>
          <a:p>
            <a:pPr>
              <a:spcBef>
                <a:spcPts val="600"/>
              </a:spcBef>
            </a:pPr>
            <a:endParaRPr lang="en-ZA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67D6B4-ED33-4167-B9CC-C69D461135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17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222EF4-C1EA-41A9-8BF2-98105663F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252" y="244753"/>
            <a:ext cx="11002789" cy="408052"/>
          </a:xfrm>
        </p:spPr>
        <p:txBody>
          <a:bodyPr/>
          <a:lstStyle/>
          <a:p>
            <a:r>
              <a:rPr lang="en-US" dirty="0"/>
              <a:t>After doing Step 3: Group and allocate - You should be able to explain expenditure on your </a:t>
            </a:r>
            <a:r>
              <a:rPr lang="en-US" dirty="0" err="1"/>
              <a:t>programme</a:t>
            </a:r>
            <a:r>
              <a:rPr lang="en-US" dirty="0"/>
              <a:t> in terms of:</a:t>
            </a:r>
            <a:endParaRPr lang="en-ZA" dirty="0"/>
          </a:p>
        </p:txBody>
      </p:sp>
      <p:pic>
        <p:nvPicPr>
          <p:cNvPr id="6" name="Graphic 5" descr="Puzzle pieces">
            <a:extLst>
              <a:ext uri="{FF2B5EF4-FFF2-40B4-BE49-F238E27FC236}">
                <a16:creationId xmlns:a16="http://schemas.microsoft.com/office/drawing/2014/main" id="{589CD717-F6AF-43E3-BA9A-B02997B8B0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66423" y="2384368"/>
            <a:ext cx="1280160" cy="12801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D3D2FE-5AD1-4967-931A-F1B70EADA1A3}"/>
              </a:ext>
            </a:extLst>
          </p:cNvPr>
          <p:cNvSpPr txBox="1"/>
          <p:nvPr/>
        </p:nvSpPr>
        <p:spPr>
          <a:xfrm>
            <a:off x="2141908" y="1332795"/>
            <a:ext cx="4175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Who is spending on your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8AB7CA-180A-477F-9816-A0AC9D583302}"/>
              </a:ext>
            </a:extLst>
          </p:cNvPr>
          <p:cNvSpPr txBox="1"/>
          <p:nvPr/>
        </p:nvSpPr>
        <p:spPr>
          <a:xfrm>
            <a:off x="2141908" y="2839782"/>
            <a:ext cx="4250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Where the expenditure is incurred?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Graphic 10" descr="Court">
            <a:extLst>
              <a:ext uri="{FF2B5EF4-FFF2-40B4-BE49-F238E27FC236}">
                <a16:creationId xmlns:a16="http://schemas.microsoft.com/office/drawing/2014/main" id="{469FA0D7-819A-4D97-9AEC-4049353B99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5354" y="2567248"/>
            <a:ext cx="914400" cy="91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4DE39E3-6A29-4171-972B-7637ABA9E1B3}"/>
              </a:ext>
            </a:extLst>
          </p:cNvPr>
          <p:cNvSpPr txBox="1"/>
          <p:nvPr/>
        </p:nvSpPr>
        <p:spPr>
          <a:xfrm>
            <a:off x="8036318" y="1332795"/>
            <a:ext cx="3479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What the expenditure is incurred on (e.g., expenditure buckets)</a:t>
            </a:r>
          </a:p>
        </p:txBody>
      </p:sp>
      <p:pic>
        <p:nvPicPr>
          <p:cNvPr id="15" name="Graphic 14" descr="Fork In Road">
            <a:extLst>
              <a:ext uri="{FF2B5EF4-FFF2-40B4-BE49-F238E27FC236}">
                <a16:creationId xmlns:a16="http://schemas.microsoft.com/office/drawing/2014/main" id="{504B5967-3F1E-4287-8FEC-4F4D793431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19884" y="1198760"/>
            <a:ext cx="914400" cy="9144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24E7494A-DDC3-4A4F-AFDC-6392B6A4B25A}"/>
              </a:ext>
            </a:extLst>
          </p:cNvPr>
          <p:cNvSpPr/>
          <p:nvPr/>
        </p:nvSpPr>
        <p:spPr>
          <a:xfrm>
            <a:off x="203200" y="1016000"/>
            <a:ext cx="11714480" cy="2794000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9" name="Callout: Down Arrow 28">
            <a:extLst>
              <a:ext uri="{FF2B5EF4-FFF2-40B4-BE49-F238E27FC236}">
                <a16:creationId xmlns:a16="http://schemas.microsoft.com/office/drawing/2014/main" id="{52A809F0-E7A1-486A-8372-CEDF0FBDCCC9}"/>
              </a:ext>
            </a:extLst>
          </p:cNvPr>
          <p:cNvSpPr/>
          <p:nvPr/>
        </p:nvSpPr>
        <p:spPr>
          <a:xfrm>
            <a:off x="203200" y="3937000"/>
            <a:ext cx="11714480" cy="635000"/>
          </a:xfrm>
          <a:prstGeom prst="downArrow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Next step ‘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Analyse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’ will enable you to draw insights from your expenditure data: 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A111EB6-DCF5-F44E-A3DC-197E38D31E12}"/>
              </a:ext>
            </a:extLst>
          </p:cNvPr>
          <p:cNvSpPr txBox="1"/>
          <p:nvPr/>
        </p:nvSpPr>
        <p:spPr>
          <a:xfrm>
            <a:off x="8020514" y="2424284"/>
            <a:ext cx="3495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How much is spent on direct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costs,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overheads, and general overheads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phic 1" descr="Users">
            <a:extLst>
              <a:ext uri="{FF2B5EF4-FFF2-40B4-BE49-F238E27FC236}">
                <a16:creationId xmlns:a16="http://schemas.microsoft.com/office/drawing/2014/main" id="{D57ABBDF-D58D-4637-86C4-1829AAEF6AE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32776" y="119876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851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FE787-A45E-1546-B64A-6534787F8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 Excel Examples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8729DA-EB1E-E54D-A8F5-78985EAEFA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83626"/>
            <a:fld id="{23690667-295C-4548-A8F3-2AF8F8044C02}" type="slidenum">
              <a:rPr lang="en-ZA" smtClean="0">
                <a:solidFill>
                  <a:prstClr val="white"/>
                </a:solidFill>
              </a:rPr>
              <a:pPr defTabSz="483626"/>
              <a:t>18</a:t>
            </a:fld>
            <a:endParaRPr lang="en-Z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101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A2A5E3-EB65-4AB1-8427-0D301E5121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21880" y="6356350"/>
            <a:ext cx="692458" cy="357891"/>
          </a:xfrm>
        </p:spPr>
        <p:txBody>
          <a:bodyPr/>
          <a:lstStyle/>
          <a:p>
            <a:fld id="{23690667-295C-4548-A8F3-2AF8F8044C02}" type="slidenum">
              <a:rPr lang="en-ZA" smtClean="0"/>
              <a:t>19</a:t>
            </a:fld>
            <a:endParaRPr lang="en-Z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FA8AAA3-B0DA-4B5E-9445-ABD756E43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744" y="3224974"/>
            <a:ext cx="10528512" cy="408052"/>
          </a:xfrm>
        </p:spPr>
        <p:txBody>
          <a:bodyPr/>
          <a:lstStyle/>
          <a:p>
            <a:r>
              <a:rPr lang="en-ZA" dirty="0"/>
              <a:t>Thank you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B699AF-29C2-48B2-985C-EAFCBC0CA14D}"/>
              </a:ext>
            </a:extLst>
          </p:cNvPr>
          <p:cNvSpPr/>
          <p:nvPr/>
        </p:nvSpPr>
        <p:spPr>
          <a:xfrm>
            <a:off x="9799094" y="5050746"/>
            <a:ext cx="750626" cy="3331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81 12 49</a:t>
            </a:r>
            <a:endParaRPr lang="en-ZA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949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B00D787-8465-442B-A7CE-0A1F93B60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How to do an expenditure analysis?</a:t>
            </a:r>
          </a:p>
        </p:txBody>
      </p:sp>
      <p:sp>
        <p:nvSpPr>
          <p:cNvPr id="227" name="Rectangle 222">
            <a:extLst>
              <a:ext uri="{FF2B5EF4-FFF2-40B4-BE49-F238E27FC236}">
                <a16:creationId xmlns:a16="http://schemas.microsoft.com/office/drawing/2014/main" id="{A04A91FB-69FC-4A72-B066-404A46C23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5120" y="401615"/>
            <a:ext cx="8594330" cy="404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7169" tIns="28548" rIns="67169" bIns="28548" anchor="b"/>
          <a:lstStyle/>
          <a:p>
            <a:pPr defTabSz="977328" eaLnBrk="0" fontAlgn="base" hangingPunct="0">
              <a:lnSpc>
                <a:spcPct val="97000"/>
              </a:lnSpc>
              <a:spcBef>
                <a:spcPct val="49000"/>
              </a:spcBef>
              <a:spcAft>
                <a:spcPct val="0"/>
              </a:spcAft>
            </a:pPr>
            <a:endParaRPr lang="en-US" sz="1904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1E1B3E36-671E-4D93-9734-DEDDCB421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253" y="429482"/>
            <a:ext cx="11062947" cy="5268443"/>
          </a:xfrm>
        </p:spPr>
        <p:txBody>
          <a:bodyPr/>
          <a:lstStyle/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	5 steps: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pPr marL="760634" lvl="1" indent="-362686" defTabSz="483582">
              <a:spcBef>
                <a:spcPts val="1800"/>
              </a:spcBef>
              <a:spcAft>
                <a:spcPts val="635"/>
              </a:spcAft>
              <a:tabLst>
                <a:tab pos="241813" algn="l"/>
              </a:tabLst>
            </a:pPr>
            <a:endParaRPr lang="en-GB" b="1" dirty="0">
              <a:solidFill>
                <a:prstClr val="black"/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marL="760634" lvl="1" indent="-362686" defTabSz="483582">
              <a:spcBef>
                <a:spcPts val="1800"/>
              </a:spcBef>
              <a:spcAft>
                <a:spcPts val="635"/>
              </a:spcAft>
              <a:tabLst>
                <a:tab pos="241813" algn="l"/>
              </a:tabLst>
            </a:pPr>
            <a:r>
              <a:rPr lang="en-GB" b="1" dirty="0">
                <a:solidFill>
                  <a:prstClr val="black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Find 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identify funding sources </a:t>
            </a:r>
          </a:p>
          <a:p>
            <a:pPr marL="760634" lvl="1" indent="-362686" defTabSz="483582">
              <a:spcBef>
                <a:spcPts val="1200"/>
              </a:spcBef>
              <a:spcAft>
                <a:spcPts val="635"/>
              </a:spcAft>
              <a:tabLst>
                <a:tab pos="241813" algn="l"/>
              </a:tabLst>
            </a:pPr>
            <a:r>
              <a:rPr lang="en-GB" b="1" dirty="0">
                <a:solidFill>
                  <a:prstClr val="black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Consolidate &amp; Clean 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data to show total expenditure </a:t>
            </a:r>
          </a:p>
          <a:p>
            <a:pPr marL="760634" lvl="1" indent="-362686" defTabSz="483582">
              <a:spcBef>
                <a:spcPts val="635"/>
              </a:spcBef>
              <a:spcAft>
                <a:spcPts val="635"/>
              </a:spcAft>
              <a:tabLst>
                <a:tab pos="241813" algn="l"/>
              </a:tabLst>
            </a:pPr>
            <a:r>
              <a:rPr lang="en-GB" b="1" dirty="0">
                <a:solidFill>
                  <a:prstClr val="black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Group &amp; Allocate 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expenditure to expenditure buckets aligned to log frame</a:t>
            </a:r>
          </a:p>
          <a:p>
            <a:pPr marL="760634" lvl="1" indent="-362686" defTabSz="483582">
              <a:spcBef>
                <a:spcPts val="635"/>
              </a:spcBef>
              <a:spcAft>
                <a:spcPts val="635"/>
              </a:spcAft>
              <a:tabLst>
                <a:tab pos="241813" algn="l"/>
              </a:tabLst>
            </a:pPr>
            <a:r>
              <a:rPr lang="en-GB" b="1" dirty="0">
                <a:solidFill>
                  <a:prstClr val="black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Analyse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to show trends and findings</a:t>
            </a:r>
          </a:p>
          <a:p>
            <a:pPr marL="760634" lvl="1" indent="-362686" defTabSz="483582">
              <a:spcBef>
                <a:spcPts val="635"/>
              </a:spcBef>
              <a:spcAft>
                <a:spcPts val="635"/>
              </a:spcAft>
              <a:tabLst>
                <a:tab pos="241813" algn="l"/>
              </a:tabLst>
            </a:pPr>
            <a:r>
              <a:rPr lang="en-GB" b="1" dirty="0">
                <a:solidFill>
                  <a:prstClr val="black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Interpret 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the key findings supported by evidence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</p:txBody>
      </p:sp>
      <p:graphicFrame>
        <p:nvGraphicFramePr>
          <p:cNvPr id="7" name="Content Placeholder 7">
            <a:extLst>
              <a:ext uri="{FF2B5EF4-FFF2-40B4-BE49-F238E27FC236}">
                <a16:creationId xmlns:a16="http://schemas.microsoft.com/office/drawing/2014/main" id="{DB619AD6-F7EA-4029-BD19-1D840677C9DF}"/>
              </a:ext>
            </a:extLst>
          </p:cNvPr>
          <p:cNvGraphicFramePr>
            <a:graphicFrameLocks/>
          </p:cNvGraphicFramePr>
          <p:nvPr/>
        </p:nvGraphicFramePr>
        <p:xfrm>
          <a:off x="678458" y="1762877"/>
          <a:ext cx="11354536" cy="783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FB3394A-FBA1-7749-A40F-620449F3DA96}"/>
              </a:ext>
            </a:extLst>
          </p:cNvPr>
          <p:cNvSpPr txBox="1"/>
          <p:nvPr/>
        </p:nvSpPr>
        <p:spPr>
          <a:xfrm rot="16200000">
            <a:off x="-408164" y="3408232"/>
            <a:ext cx="2093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Preparation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4BB6F9-D072-C142-B5DE-DEC7079EA04D}"/>
              </a:ext>
            </a:extLst>
          </p:cNvPr>
          <p:cNvSpPr txBox="1"/>
          <p:nvPr/>
        </p:nvSpPr>
        <p:spPr>
          <a:xfrm rot="16200000">
            <a:off x="-407334" y="4943257"/>
            <a:ext cx="2093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772A32C2-2C38-8146-AC54-D64E4E59DFB3}"/>
              </a:ext>
            </a:extLst>
          </p:cNvPr>
          <p:cNvSpPr/>
          <p:nvPr/>
        </p:nvSpPr>
        <p:spPr>
          <a:xfrm>
            <a:off x="958146" y="2920933"/>
            <a:ext cx="383443" cy="1584129"/>
          </a:xfrm>
          <a:prstGeom prst="leftBrace">
            <a:avLst>
              <a:gd name="adj1" fmla="val 42894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62E47A4A-4608-2240-9510-0005D4E15910}"/>
              </a:ext>
            </a:extLst>
          </p:cNvPr>
          <p:cNvSpPr/>
          <p:nvPr/>
        </p:nvSpPr>
        <p:spPr>
          <a:xfrm>
            <a:off x="958145" y="4604462"/>
            <a:ext cx="383443" cy="1046922"/>
          </a:xfrm>
          <a:prstGeom prst="leftBrace">
            <a:avLst>
              <a:gd name="adj1" fmla="val 42894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BDA3D8F-78AF-A248-A0B6-54A33B31DF9B}"/>
              </a:ext>
            </a:extLst>
          </p:cNvPr>
          <p:cNvSpPr/>
          <p:nvPr/>
        </p:nvSpPr>
        <p:spPr>
          <a:xfrm>
            <a:off x="454091" y="1444574"/>
            <a:ext cx="594530" cy="5766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25DA60A-8BB5-CD4E-BC33-8E8437D33599}"/>
              </a:ext>
            </a:extLst>
          </p:cNvPr>
          <p:cNvSpPr/>
          <p:nvPr/>
        </p:nvSpPr>
        <p:spPr>
          <a:xfrm>
            <a:off x="3012017" y="1459637"/>
            <a:ext cx="594530" cy="5766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9B89E74-E3E4-6941-836E-728AB0A93C76}"/>
              </a:ext>
            </a:extLst>
          </p:cNvPr>
          <p:cNvSpPr/>
          <p:nvPr/>
        </p:nvSpPr>
        <p:spPr>
          <a:xfrm>
            <a:off x="5199781" y="1440285"/>
            <a:ext cx="594530" cy="5766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D52EF18-5142-A842-BA89-AF3C81A3A6FC}"/>
              </a:ext>
            </a:extLst>
          </p:cNvPr>
          <p:cNvSpPr/>
          <p:nvPr/>
        </p:nvSpPr>
        <p:spPr>
          <a:xfrm>
            <a:off x="7338657" y="1440284"/>
            <a:ext cx="594530" cy="5766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D7600A8-7711-E54B-B1AC-8D7110BD3F40}"/>
              </a:ext>
            </a:extLst>
          </p:cNvPr>
          <p:cNvSpPr/>
          <p:nvPr/>
        </p:nvSpPr>
        <p:spPr>
          <a:xfrm>
            <a:off x="9575309" y="1440283"/>
            <a:ext cx="594530" cy="5766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73846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1B814-AB94-1640-B57D-4633934FA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STEP 3:</a:t>
            </a:r>
            <a:br>
              <a:rPr lang="en-GB" dirty="0"/>
            </a:br>
            <a:r>
              <a:rPr lang="en-GB" dirty="0"/>
              <a:t>Group &amp; Allocate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DA8189-F442-0A48-912F-1BD9CD535A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1003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123E18-1E66-4585-9EAE-0E6A5FE0C0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4</a:t>
            </a:fld>
            <a:endParaRPr lang="en-ZA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3E1D64B4-C053-E947-8DEA-416C2EC02206}"/>
              </a:ext>
            </a:extLst>
          </p:cNvPr>
          <p:cNvSpPr txBox="1">
            <a:spLocks/>
          </p:cNvSpPr>
          <p:nvPr/>
        </p:nvSpPr>
        <p:spPr>
          <a:xfrm>
            <a:off x="3904366" y="691081"/>
            <a:ext cx="7194549" cy="5093855"/>
          </a:xfrm>
          <a:prstGeom prst="rect">
            <a:avLst/>
          </a:prstGeom>
        </p:spPr>
        <p:txBody>
          <a:bodyPr vert="horz" lIns="91432" tIns="45716" rIns="91432" bIns="45716" rtlCol="0">
            <a:noAutofit/>
          </a:bodyPr>
          <a:lstStyle>
            <a:lvl1pPr marL="342868" indent="-342868" algn="l" defTabSz="457158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19072" indent="-342868" algn="l" defTabSz="457158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076226" indent="-342868" algn="l" defTabSz="457158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433381" indent="-342868" algn="l" defTabSz="457158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tabLst>
                <a:tab pos="1430207" algn="l"/>
              </a:tabLst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00060" indent="-342868" algn="l" defTabSz="457158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tabLst>
                <a:tab pos="1698469" algn="l"/>
              </a:tabLst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369" indent="-228579" algn="l" defTabSz="45715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27" indent="-228579" algn="l" defTabSz="45715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85" indent="-228579" algn="l" defTabSz="45715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43" indent="-228579" algn="l" defTabSz="45715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1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B0E18"/>
              </a:buClr>
              <a:buSzTx/>
              <a:buFont typeface="Wingdings" charset="2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4571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B0E18"/>
              </a:buClr>
              <a:buSzTx/>
              <a:buFont typeface="Wingdings" charset="2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19072" marR="0" lvl="1" indent="-342868" algn="l" defTabSz="4571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B0E18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Why we group?</a:t>
            </a:r>
          </a:p>
          <a:p>
            <a:pPr lvl="2">
              <a:defRPr/>
            </a:pPr>
            <a:r>
              <a:rPr lang="en-GB" sz="2400" dirty="0">
                <a:solidFill>
                  <a:prstClr val="black"/>
                </a:solidFill>
              </a:rPr>
              <a:t>Nature of expenditure</a:t>
            </a:r>
          </a:p>
          <a:p>
            <a:pPr lvl="2"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Direct and indirect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cost</a:t>
            </a:r>
          </a:p>
          <a:p>
            <a:pPr marL="733358" lvl="2" indent="0">
              <a:buNone/>
              <a:defRPr/>
            </a:pPr>
            <a:endParaRPr kumimoji="0" lang="en-GB" sz="24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lvl="1">
              <a:defRPr/>
            </a:pPr>
            <a:r>
              <a:rPr lang="en-GB" sz="2400" dirty="0">
                <a:solidFill>
                  <a:prstClr val="black"/>
                </a:solidFill>
              </a:rPr>
              <a:t>Key excel functions</a:t>
            </a:r>
          </a:p>
          <a:p>
            <a:pPr lvl="2">
              <a:defRPr/>
            </a:pPr>
            <a:r>
              <a:rPr lang="en-GB" sz="2400" baseline="0" dirty="0">
                <a:solidFill>
                  <a:prstClr val="black"/>
                </a:solidFill>
              </a:rPr>
              <a:t>Remove</a:t>
            </a:r>
            <a:r>
              <a:rPr lang="en-GB" sz="2400" dirty="0">
                <a:solidFill>
                  <a:prstClr val="black"/>
                </a:solidFill>
              </a:rPr>
              <a:t> duplicates</a:t>
            </a:r>
          </a:p>
          <a:p>
            <a:pPr lvl="2">
              <a:defRPr/>
            </a:pPr>
            <a:r>
              <a:rPr lang="en-GB" sz="2400" dirty="0">
                <a:solidFill>
                  <a:prstClr val="black"/>
                </a:solidFill>
              </a:rPr>
              <a:t>Text filter</a:t>
            </a:r>
          </a:p>
          <a:p>
            <a:pPr lvl="2">
              <a:defRPr/>
            </a:pPr>
            <a:r>
              <a:rPr lang="en-GB" sz="2400" dirty="0" err="1">
                <a:solidFill>
                  <a:prstClr val="black"/>
                </a:solidFill>
              </a:rPr>
              <a:t>Vlookup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5BE25095-F789-2D44-96B2-1411B02600B9}"/>
              </a:ext>
            </a:extLst>
          </p:cNvPr>
          <p:cNvSpPr txBox="1">
            <a:spLocks/>
          </p:cNvSpPr>
          <p:nvPr/>
        </p:nvSpPr>
        <p:spPr>
          <a:xfrm>
            <a:off x="666601" y="1157938"/>
            <a:ext cx="2605517" cy="1235638"/>
          </a:xfrm>
          <a:prstGeom prst="rect">
            <a:avLst/>
          </a:prstGeom>
        </p:spPr>
        <p:txBody>
          <a:bodyPr vert="horz" lIns="91432" tIns="45716" rIns="91432" bIns="45716" rtlCol="0" anchor="b">
            <a:normAutofit fontScale="97500"/>
          </a:bodyPr>
          <a:lstStyle>
            <a:lvl1pPr algn="l" defTabSz="457158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1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STEP 3: GROUP &amp; ALLOCATE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CCC50E4-83DA-2749-95AB-5B313A5FBF78}"/>
              </a:ext>
            </a:extLst>
          </p:cNvPr>
          <p:cNvSpPr txBox="1">
            <a:spLocks/>
          </p:cNvSpPr>
          <p:nvPr/>
        </p:nvSpPr>
        <p:spPr>
          <a:xfrm>
            <a:off x="814290" y="2507989"/>
            <a:ext cx="2314393" cy="3276947"/>
          </a:xfrm>
          <a:prstGeom prst="rect">
            <a:avLst/>
          </a:prstGeom>
        </p:spPr>
        <p:txBody>
          <a:bodyPr vert="horz" lIns="91432" tIns="45716" rIns="91432" bIns="45716" rtlCol="0">
            <a:noAutofit/>
          </a:bodyPr>
          <a:lstStyle>
            <a:lvl1pPr marL="0" indent="0" algn="l" defTabSz="457158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None/>
              <a:defRPr sz="18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457158" indent="0" algn="l" defTabSz="457158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None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316" indent="0" algn="l" defTabSz="457158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None/>
              <a:defRPr sz="1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474" indent="0" algn="l" defTabSz="457158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None/>
              <a:tabLst>
                <a:tab pos="1430207" algn="l"/>
              </a:tabLst>
              <a:defRPr sz="9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632" indent="0" algn="l" defTabSz="457158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None/>
              <a:tabLst>
                <a:tab pos="1698469" algn="l"/>
              </a:tabLst>
              <a:defRPr sz="9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5790" indent="0" algn="l" defTabSz="457158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8" indent="0" algn="l" defTabSz="457158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6" indent="0" algn="l" defTabSz="457158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3" indent="0" algn="l" defTabSz="457158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1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B0E18"/>
              </a:buClr>
              <a:buSzTx/>
              <a:buFont typeface="Wingdings" charset="2"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4571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B0E18"/>
              </a:buClr>
              <a:buSzTx/>
              <a:buFont typeface="Wingdings" charset="2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By the end of step 3 you will be able to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link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expenditure to understandable and explainable groups</a:t>
            </a:r>
          </a:p>
        </p:txBody>
      </p:sp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FCEAA70-08A7-6F49-A3C7-0AECB78512DF}"/>
              </a:ext>
            </a:extLst>
          </p:cNvPr>
          <p:cNvGraphicFramePr>
            <a:graphicFrameLocks/>
          </p:cNvGraphicFramePr>
          <p:nvPr/>
        </p:nvGraphicFramePr>
        <p:xfrm>
          <a:off x="559558" y="111513"/>
          <a:ext cx="11354536" cy="465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2821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E646FD-C3B3-4C31-9695-DD53DAB4C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1056" y="701337"/>
            <a:ext cx="9267104" cy="5448276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Expenditure buckets = Grouping of similar expenditure items</a:t>
            </a:r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r>
              <a:rPr lang="en-ZA" b="1" dirty="0">
                <a:solidFill>
                  <a:srgbClr val="8E1E25"/>
                </a:solidFill>
              </a:rPr>
              <a:t>Why we do it? </a:t>
            </a:r>
          </a:p>
          <a:p>
            <a:r>
              <a:rPr lang="en-GB" dirty="0"/>
              <a:t>Understand nature of expenditure (who, where and what)</a:t>
            </a:r>
          </a:p>
          <a:p>
            <a:r>
              <a:rPr lang="en-GB" dirty="0"/>
              <a:t>Understand the cost-effectiveness of the operating model</a:t>
            </a:r>
          </a:p>
          <a:p>
            <a:r>
              <a:rPr lang="en-ZA" dirty="0"/>
              <a:t>BAS/PERSAL are accounting systems  </a:t>
            </a:r>
          </a:p>
          <a:p>
            <a:r>
              <a:rPr lang="en-ZA" dirty="0"/>
              <a:t>SCOA categories do not necessarily reflect expenditure as understood in policy terms</a:t>
            </a:r>
          </a:p>
          <a:p>
            <a:endParaRPr lang="en-GB" dirty="0"/>
          </a:p>
          <a:p>
            <a:endParaRPr lang="en-ZA" dirty="0"/>
          </a:p>
          <a:p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314349-7C76-4DE8-BD8A-D284152F25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5</a:t>
            </a:fld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EAAC5C-DD58-40C5-88E6-A9988F650D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1145" y="1194396"/>
            <a:ext cx="2299316" cy="2973881"/>
          </a:xfrm>
        </p:spPr>
        <p:txBody>
          <a:bodyPr/>
          <a:lstStyle/>
          <a:p>
            <a:r>
              <a:rPr lang="en-ZA" dirty="0"/>
              <a:t>Expenditure Buckets</a:t>
            </a:r>
          </a:p>
        </p:txBody>
      </p:sp>
    </p:spTree>
    <p:extLst>
      <p:ext uri="{BB962C8B-B14F-4D97-AF65-F5344CB8AC3E}">
        <p14:creationId xmlns:p14="http://schemas.microsoft.com/office/powerpoint/2010/main" val="2630132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7EF0552-6EE3-43EB-8545-8B81E6856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200" b="1" dirty="0"/>
              <a:t>Who?</a:t>
            </a:r>
          </a:p>
          <a:p>
            <a:r>
              <a:rPr lang="en-GB" sz="2800" i="1" dirty="0"/>
              <a:t>Institutional role players</a:t>
            </a:r>
          </a:p>
          <a:p>
            <a:r>
              <a:rPr lang="en-GB" sz="2800" i="1" dirty="0"/>
              <a:t>Branch or unit in institution</a:t>
            </a:r>
          </a:p>
          <a:p>
            <a:pPr marL="0" indent="0">
              <a:buNone/>
            </a:pPr>
            <a:r>
              <a:rPr lang="en-GB" sz="3200" b="1" dirty="0"/>
              <a:t>Where</a:t>
            </a:r>
            <a:r>
              <a:rPr lang="en-GB" sz="2800" b="1" i="1" dirty="0"/>
              <a:t>?</a:t>
            </a:r>
            <a:endParaRPr lang="en-GB" sz="2800" i="1" dirty="0"/>
          </a:p>
          <a:p>
            <a:r>
              <a:rPr lang="en-GB" sz="2800" i="1" dirty="0"/>
              <a:t>Point of service delivery, facility, operating location</a:t>
            </a:r>
            <a:endParaRPr lang="en-GB" sz="2800" dirty="0"/>
          </a:p>
          <a:p>
            <a:pPr marL="0" indent="0">
              <a:buNone/>
            </a:pPr>
            <a:r>
              <a:rPr lang="en-GB" sz="3200" b="1" dirty="0"/>
              <a:t>What?</a:t>
            </a:r>
            <a:r>
              <a:rPr lang="en-GB" sz="3600" b="1" dirty="0"/>
              <a:t> </a:t>
            </a:r>
          </a:p>
          <a:p>
            <a:r>
              <a:rPr lang="en-GB" sz="2800" i="1" dirty="0"/>
              <a:t>Programme outputs (institutional analysis / log frame)</a:t>
            </a:r>
            <a:endParaRPr lang="en-GB" sz="3200" i="1" dirty="0"/>
          </a:p>
          <a:p>
            <a:pPr marL="0" indent="0">
              <a:buNone/>
            </a:pPr>
            <a:r>
              <a:rPr lang="en-GB" sz="3200" b="1" dirty="0"/>
              <a:t>Additional…</a:t>
            </a:r>
          </a:p>
          <a:p>
            <a:r>
              <a:rPr lang="en-GB" sz="2800" i="1" dirty="0"/>
              <a:t>General overheads, programme overheads, direct programme cost</a:t>
            </a:r>
          </a:p>
          <a:p>
            <a:pPr marL="0" indent="0">
              <a:buNone/>
            </a:pPr>
            <a:endParaRPr lang="en-GB" sz="2800" i="1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ZA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B4911E-F9CF-4878-8317-A0EC3B97DE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6</a:t>
            </a:fld>
            <a:endParaRPr lang="en-ZA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B00D787-8465-442B-A7CE-0A1F93B60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Understand nature of expenditure</a:t>
            </a:r>
          </a:p>
        </p:txBody>
      </p:sp>
    </p:spTree>
    <p:extLst>
      <p:ext uri="{BB962C8B-B14F-4D97-AF65-F5344CB8AC3E}">
        <p14:creationId xmlns:p14="http://schemas.microsoft.com/office/powerpoint/2010/main" val="4030941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8862" y="2519376"/>
            <a:ext cx="5364480" cy="3251200"/>
          </a:xfrm>
          <a:prstGeom prst="rect">
            <a:avLst/>
          </a:prstGeom>
          <a:solidFill>
            <a:srgbClr val="59876D">
              <a:alpha val="1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7EF0552-6EE3-43EB-8545-8B81E6856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National, province, district, municipality, or public entities </a:t>
            </a:r>
          </a:p>
          <a:p>
            <a:r>
              <a:rPr lang="en-GB" sz="2800" dirty="0"/>
              <a:t>Department, responsibility centres </a:t>
            </a:r>
          </a:p>
          <a:p>
            <a:pPr marL="0" indent="0">
              <a:buNone/>
            </a:pPr>
            <a:endParaRPr lang="en-GB" sz="3200" dirty="0">
              <a:solidFill>
                <a:srgbClr val="8E1E25"/>
              </a:solidFill>
            </a:endParaRPr>
          </a:p>
          <a:p>
            <a:pPr marL="0" indent="0">
              <a:buNone/>
            </a:pPr>
            <a:endParaRPr lang="en-GB" sz="3200" b="1" dirty="0"/>
          </a:p>
          <a:p>
            <a:pPr marL="0" indent="0">
              <a:buNone/>
            </a:pPr>
            <a:endParaRPr lang="en-GB" sz="3200" b="1" dirty="0"/>
          </a:p>
          <a:p>
            <a:pPr marL="0" indent="0">
              <a:buNone/>
            </a:pPr>
            <a:endParaRPr lang="en-GB" sz="3200" b="1" dirty="0"/>
          </a:p>
          <a:p>
            <a:pPr marL="0" indent="0">
              <a:buNone/>
            </a:pPr>
            <a:endParaRPr lang="en-GB" sz="3200" b="1" dirty="0"/>
          </a:p>
          <a:p>
            <a:pPr marL="0" indent="0">
              <a:buNone/>
            </a:pPr>
            <a:endParaRPr lang="en-ZA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B4911E-F9CF-4878-8317-A0EC3B97DE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7</a:t>
            </a:fld>
            <a:endParaRPr lang="en-ZA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B00D787-8465-442B-A7CE-0A1F93B60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Understand nature of expenditure – WHO?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76" y="2632202"/>
            <a:ext cx="5074464" cy="3016454"/>
          </a:xfrm>
          <a:prstGeom prst="rect">
            <a:avLst/>
          </a:prstGeom>
          <a:solidFill>
            <a:srgbClr val="59876D">
              <a:alpha val="8000"/>
            </a:srgbClr>
          </a:solidFill>
        </p:spPr>
      </p:pic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E7EF0552-6EE3-43EB-8545-8B81E68560C9}"/>
              </a:ext>
            </a:extLst>
          </p:cNvPr>
          <p:cNvSpPr txBox="1">
            <a:spLocks/>
          </p:cNvSpPr>
          <p:nvPr/>
        </p:nvSpPr>
        <p:spPr>
          <a:xfrm>
            <a:off x="7612119" y="3234008"/>
            <a:ext cx="3368305" cy="1762827"/>
          </a:xfrm>
          <a:prstGeom prst="rect">
            <a:avLst/>
          </a:prstGeom>
          <a:ln w="38100">
            <a:solidFill>
              <a:srgbClr val="0B6C36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62720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lang="en-US" sz="2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60704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lang="en-US"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38537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lang="en-US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516370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tabLst>
                <a:tab pos="1513012" algn="l"/>
              </a:tabLst>
              <a:defRPr lang="en-US"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904278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tabLst>
                <a:tab pos="1796806" algn="l"/>
              </a:tabLst>
              <a:defRPr lang="en-US"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659944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3570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7196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0822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GB" sz="2400" dirty="0"/>
              <a:t>Understand who is spending</a:t>
            </a:r>
          </a:p>
          <a:p>
            <a:pPr marL="0" indent="0">
              <a:buFont typeface="Wingdings" charset="2"/>
              <a:buNone/>
            </a:pPr>
            <a:r>
              <a:rPr lang="en-GB" sz="2400" dirty="0"/>
              <a:t>Look at previous institutional analysis</a:t>
            </a:r>
            <a:endParaRPr lang="en-ZA" dirty="0"/>
          </a:p>
        </p:txBody>
      </p:sp>
      <p:sp>
        <p:nvSpPr>
          <p:cNvPr id="11" name="Right Arrow 10"/>
          <p:cNvSpPr/>
          <p:nvPr/>
        </p:nvSpPr>
        <p:spPr>
          <a:xfrm rot="10800000">
            <a:off x="6173340" y="4115421"/>
            <a:ext cx="1421027" cy="70104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74728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7EF0552-6EE3-43EB-8545-8B81E6856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Point of service delivery, facility or operating location</a:t>
            </a:r>
          </a:p>
          <a:p>
            <a:r>
              <a:rPr lang="en-GB" sz="2800" dirty="0"/>
              <a:t>Schools, TVET colleges, libraries, museums, hospitals, leased buildings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ZA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B4911E-F9CF-4878-8317-A0EC3B97DE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8</a:t>
            </a:fld>
            <a:endParaRPr lang="en-ZA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B00D787-8465-442B-A7CE-0A1F93B60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Understand nature of expenditure – WHERE?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3622B74B-AC29-4C48-BEA9-5BEE77821A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2765" y="70573"/>
            <a:ext cx="1010338" cy="857344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/>
          <a:srcRect l="798" t="25895" r="5910" b="4225"/>
          <a:stretch/>
        </p:blipFill>
        <p:spPr bwMode="auto">
          <a:xfrm>
            <a:off x="233680" y="2519681"/>
            <a:ext cx="7335520" cy="416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5829060" y="3940584"/>
            <a:ext cx="1264023" cy="171853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" name="Down Arrow 3"/>
          <p:cNvSpPr/>
          <p:nvPr/>
        </p:nvSpPr>
        <p:spPr>
          <a:xfrm rot="5400000">
            <a:off x="7440475" y="3767925"/>
            <a:ext cx="539390" cy="123417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E7EF0552-6EE3-43EB-8545-8B81E68560C9}"/>
              </a:ext>
            </a:extLst>
          </p:cNvPr>
          <p:cNvSpPr txBox="1">
            <a:spLocks/>
          </p:cNvSpPr>
          <p:nvPr/>
        </p:nvSpPr>
        <p:spPr>
          <a:xfrm>
            <a:off x="8327258" y="4038533"/>
            <a:ext cx="3368305" cy="1232349"/>
          </a:xfrm>
          <a:prstGeom prst="rect">
            <a:avLst/>
          </a:prstGeom>
          <a:ln w="38100">
            <a:solidFill>
              <a:srgbClr val="0B6C36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62720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lang="en-US" sz="2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60704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lang="en-US"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38537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lang="en-US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516370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tabLst>
                <a:tab pos="1513012" algn="l"/>
              </a:tabLst>
              <a:defRPr lang="en-US"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904278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tabLst>
                <a:tab pos="1796806" algn="l"/>
              </a:tabLst>
              <a:defRPr lang="en-US"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659944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3570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7196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0822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GB" sz="2400" dirty="0"/>
              <a:t>Find locations in BAS - </a:t>
            </a:r>
          </a:p>
          <a:p>
            <a:pPr marL="0" indent="0">
              <a:buFont typeface="Wingdings" charset="2"/>
              <a:buNone/>
            </a:pPr>
            <a:r>
              <a:rPr lang="en-GB" sz="2400" dirty="0"/>
              <a:t>lowest responsibility field</a:t>
            </a:r>
          </a:p>
          <a:p>
            <a:pPr marL="0" indent="0">
              <a:buFont typeface="Wingdings" charset="2"/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6257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164" r="4580" b="4245"/>
          <a:stretch/>
        </p:blipFill>
        <p:spPr>
          <a:xfrm>
            <a:off x="75656" y="1107440"/>
            <a:ext cx="10177899" cy="557261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9</a:t>
            </a:fld>
            <a:endParaRPr lang="en-Z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Understand nature of expenditure – WHERE?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E7EF0552-6EE3-43EB-8545-8B81E68560C9}"/>
              </a:ext>
            </a:extLst>
          </p:cNvPr>
          <p:cNvSpPr txBox="1">
            <a:spLocks/>
          </p:cNvSpPr>
          <p:nvPr/>
        </p:nvSpPr>
        <p:spPr>
          <a:xfrm>
            <a:off x="6916417" y="4444630"/>
            <a:ext cx="3551415" cy="1600570"/>
          </a:xfrm>
          <a:prstGeom prst="rect">
            <a:avLst/>
          </a:prstGeom>
          <a:ln w="38100">
            <a:solidFill>
              <a:srgbClr val="0B6C36"/>
            </a:solidFill>
          </a:ln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 defTabSz="483626">
              <a:spcBef>
                <a:spcPct val="20000"/>
              </a:spcBef>
              <a:buClr>
                <a:srgbClr val="8B0E18"/>
              </a:buClr>
              <a:buFont typeface="Wingdings" charset="2"/>
              <a:buNone/>
              <a:defRPr sz="2400">
                <a:latin typeface="Arial"/>
                <a:cs typeface="Arial"/>
              </a:defRPr>
            </a:lvl1pPr>
            <a:lvl2pPr marL="760704" indent="-362720" defTabSz="483626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sz="2400">
                <a:latin typeface="Arial"/>
                <a:cs typeface="Arial"/>
              </a:defRPr>
            </a:lvl2pPr>
            <a:lvl3pPr marL="1138537" indent="-362720" defTabSz="483626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sz="2000">
                <a:latin typeface="Arial"/>
                <a:cs typeface="Arial"/>
              </a:defRPr>
            </a:lvl3pPr>
            <a:lvl4pPr marL="1516370" indent="-362720" defTabSz="483626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tabLst>
                <a:tab pos="1513012" algn="l"/>
              </a:tabLst>
              <a:defRPr>
                <a:latin typeface="Arial"/>
                <a:cs typeface="Arial"/>
              </a:defRPr>
            </a:lvl4pPr>
            <a:lvl5pPr marL="1904278" indent="-362720" defTabSz="483626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tabLst>
                <a:tab pos="1796806" algn="l"/>
              </a:tabLst>
              <a:defRPr sz="1600">
                <a:latin typeface="Arial"/>
                <a:cs typeface="Arial"/>
              </a:defRPr>
            </a:lvl5pPr>
            <a:lvl6pPr marL="2659944" indent="-241813" defTabSz="483626">
              <a:spcBef>
                <a:spcPct val="20000"/>
              </a:spcBef>
              <a:buFont typeface="Arial"/>
              <a:buChar char="•"/>
              <a:defRPr sz="2116"/>
            </a:lvl6pPr>
            <a:lvl7pPr marL="3143570" indent="-241813" defTabSz="483626">
              <a:spcBef>
                <a:spcPct val="20000"/>
              </a:spcBef>
              <a:buFont typeface="Arial"/>
              <a:buChar char="•"/>
              <a:defRPr sz="2116"/>
            </a:lvl7pPr>
            <a:lvl8pPr marL="3627196" indent="-241813" defTabSz="483626">
              <a:spcBef>
                <a:spcPct val="20000"/>
              </a:spcBef>
              <a:buFont typeface="Arial"/>
              <a:buChar char="•"/>
              <a:defRPr sz="2116"/>
            </a:lvl8pPr>
            <a:lvl9pPr marL="4110822" indent="-241813" defTabSz="483626">
              <a:spcBef>
                <a:spcPct val="20000"/>
              </a:spcBef>
              <a:buFont typeface="Arial"/>
              <a:buChar char="•"/>
              <a:defRPr sz="2116"/>
            </a:lvl9pPr>
          </a:lstStyle>
          <a:p>
            <a:r>
              <a:rPr lang="en-ZA" dirty="0"/>
              <a:t>Group operating locations in sensible categories – FOREIGN MISSION Example</a:t>
            </a:r>
          </a:p>
          <a:p>
            <a:endParaRPr lang="en-ZA" dirty="0"/>
          </a:p>
          <a:p>
            <a:endParaRPr lang="en-ZA" dirty="0"/>
          </a:p>
        </p:txBody>
      </p:sp>
      <p:sp>
        <p:nvSpPr>
          <p:cNvPr id="10" name="Right Arrow 9"/>
          <p:cNvSpPr/>
          <p:nvPr/>
        </p:nvSpPr>
        <p:spPr>
          <a:xfrm rot="10800000">
            <a:off x="5046978" y="4896750"/>
            <a:ext cx="1869440" cy="70104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7040717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GTAC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B6C36"/>
      </a:accent1>
      <a:accent2>
        <a:srgbClr val="D3B052"/>
      </a:accent2>
      <a:accent3>
        <a:srgbClr val="8E1E25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TAC PER Training Template.potx" id="{0730B642-26BE-448C-A1F2-FEF72B568617}" vid="{31699F93-D757-429A-88E1-6B74794F0AE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0DFEE11D6ACE44B773BBBCECA8D779" ma:contentTypeVersion="2" ma:contentTypeDescription="Create a new document." ma:contentTypeScope="" ma:versionID="c026fa50128cd412052bd9287ce91fbb">
  <xsd:schema xmlns:xsd="http://www.w3.org/2001/XMLSchema" xmlns:xs="http://www.w3.org/2001/XMLSchema" xmlns:p="http://schemas.microsoft.com/office/2006/metadata/properties" xmlns:ns2="8056ab92-f3c8-4ad8-8a14-0063ac1aea15" targetNamespace="http://schemas.microsoft.com/office/2006/metadata/properties" ma:root="true" ma:fieldsID="6f05424002963924a94003397c6b2e59" ns2:_="">
    <xsd:import namespace="8056ab92-f3c8-4ad8-8a14-0063ac1aea15"/>
    <xsd:element name="properties">
      <xsd:complexType>
        <xsd:sequence>
          <xsd:element name="documentManagement">
            <xsd:complexType>
              <xsd:all>
                <xsd:element ref="ns2:Order0" minOccurs="0"/>
                <xsd:element ref="ns2:Ste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56ab92-f3c8-4ad8-8a14-0063ac1aea15" elementFormDefault="qualified">
    <xsd:import namespace="http://schemas.microsoft.com/office/2006/documentManagement/types"/>
    <xsd:import namespace="http://schemas.microsoft.com/office/infopath/2007/PartnerControls"/>
    <xsd:element name="Order0" ma:index="8" nillable="true" ma:displayName="Order" ma:internalName="Order0">
      <xsd:simpleType>
        <xsd:restriction base="dms:Number"/>
      </xsd:simpleType>
    </xsd:element>
    <xsd:element name="Step" ma:index="9" nillable="true" ma:displayName="Step" ma:default="Step 1" ma:format="Dropdown" ma:internalName="Step">
      <xsd:simpleType>
        <xsd:restriction base="dms:Choice">
          <xsd:enumeration value="Step 1"/>
          <xsd:enumeration value="Step 2"/>
          <xsd:enumeration value="Step 3"/>
          <xsd:enumeration value="Step 4"/>
          <xsd:enumeration value="Step 5"/>
          <xsd:enumeration value="Step 6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rder0 xmlns="8056ab92-f3c8-4ad8-8a14-0063ac1aea15">3</Order0>
    <Step xmlns="8056ab92-f3c8-4ad8-8a14-0063ac1aea15">Step 4</Step>
  </documentManagement>
</p:properties>
</file>

<file path=customXml/itemProps1.xml><?xml version="1.0" encoding="utf-8"?>
<ds:datastoreItem xmlns:ds="http://schemas.openxmlformats.org/officeDocument/2006/customXml" ds:itemID="{62C8D207-ECFF-49FA-AB73-E82C94FBF0C5}"/>
</file>

<file path=customXml/itemProps2.xml><?xml version="1.0" encoding="utf-8"?>
<ds:datastoreItem xmlns:ds="http://schemas.openxmlformats.org/officeDocument/2006/customXml" ds:itemID="{EE951F33-1409-46F3-8334-9169F938A0FE}"/>
</file>

<file path=customXml/itemProps3.xml><?xml version="1.0" encoding="utf-8"?>
<ds:datastoreItem xmlns:ds="http://schemas.openxmlformats.org/officeDocument/2006/customXml" ds:itemID="{AE986E40-70EC-46AC-A80D-E12C92DAA64D}"/>
</file>

<file path=docProps/app.xml><?xml version="1.0" encoding="utf-8"?>
<Properties xmlns="http://schemas.openxmlformats.org/officeDocument/2006/extended-properties" xmlns:vt="http://schemas.openxmlformats.org/officeDocument/2006/docPropsVTypes">
  <Template>GTAC PER Training Template</Template>
  <TotalTime>4676</TotalTime>
  <Words>1004</Words>
  <Application>Microsoft Office PowerPoint</Application>
  <PresentationFormat>Widescreen</PresentationFormat>
  <Paragraphs>218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1_Office Theme</vt:lpstr>
      <vt:lpstr>SPENDING REVIEWS</vt:lpstr>
      <vt:lpstr>How to do an expenditure analysis?</vt:lpstr>
      <vt:lpstr>STEP 3: Group &amp; Allocate</vt:lpstr>
      <vt:lpstr>PowerPoint Presentation</vt:lpstr>
      <vt:lpstr>PowerPoint Presentation</vt:lpstr>
      <vt:lpstr>Understand nature of expenditure</vt:lpstr>
      <vt:lpstr>Understand nature of expenditure – WHO?</vt:lpstr>
      <vt:lpstr>Understand nature of expenditure – WHERE?</vt:lpstr>
      <vt:lpstr>Understand nature of expenditure – WHERE?</vt:lpstr>
      <vt:lpstr>Understand nature of expenditure – WHAT?</vt:lpstr>
      <vt:lpstr>Understand nature of expenditure – WHAT? </vt:lpstr>
      <vt:lpstr>Understand nature of expenditure – WHAT? </vt:lpstr>
      <vt:lpstr>Understand nature of expenditure – ADDITIONAL…</vt:lpstr>
      <vt:lpstr>Understand nature of expenditure – ADDITIONAL…</vt:lpstr>
      <vt:lpstr>PowerPoint Presentation</vt:lpstr>
      <vt:lpstr>PowerPoint Presentation</vt:lpstr>
      <vt:lpstr>After doing Step 3: Group and allocate - You should be able to explain expenditure on your programme in terms of:</vt:lpstr>
      <vt:lpstr>Work Excel Examples</vt:lpstr>
      <vt:lpstr>Thank you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BASELINE ASSESSMENT AND NEW POLICY COSTING COURSE</dc:title>
  <dc:creator>Ronette Engela</dc:creator>
  <cp:lastModifiedBy>Mehleli Mpofu</cp:lastModifiedBy>
  <cp:revision>353</cp:revision>
  <cp:lastPrinted>2019-05-28T07:03:44Z</cp:lastPrinted>
  <dcterms:created xsi:type="dcterms:W3CDTF">2019-03-14T08:21:11Z</dcterms:created>
  <dcterms:modified xsi:type="dcterms:W3CDTF">2020-07-31T10:10:15Z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0x010100440DFEE11D6ACE44B773BBBCECA8D779</vt:lpwstr>
  </property>
</Properties>
</file>