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1248" r:id="rId2"/>
    <p:sldId id="429" r:id="rId3"/>
    <p:sldId id="1117" r:id="rId4"/>
    <p:sldId id="1153" r:id="rId5"/>
    <p:sldId id="1246" r:id="rId6"/>
    <p:sldId id="1231" r:id="rId7"/>
    <p:sldId id="1243" r:id="rId8"/>
    <p:sldId id="1162" r:id="rId9"/>
    <p:sldId id="1166" r:id="rId10"/>
    <p:sldId id="1250" r:id="rId11"/>
    <p:sldId id="1249" r:id="rId12"/>
    <p:sldId id="420" r:id="rId13"/>
    <p:sldId id="4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  <p:cmAuthor id="2" name="Mehleli Mpofu" initials="MM" lastIdx="48" clrIdx="1">
    <p:extLst>
      <p:ext uri="{19B8F6BF-5375-455C-9EA6-DF929625EA0E}">
        <p15:presenceInfo xmlns:p15="http://schemas.microsoft.com/office/powerpoint/2012/main" userId="bc4f0738fda063fa" providerId="Windows Live"/>
      </p:ext>
    </p:extLst>
  </p:cmAuthor>
  <p:cmAuthor id="3" name="K H" initials="KH" lastIdx="15" clrIdx="2">
    <p:extLst>
      <p:ext uri="{19B8F6BF-5375-455C-9EA6-DF929625EA0E}">
        <p15:presenceInfo xmlns:p15="http://schemas.microsoft.com/office/powerpoint/2012/main" userId="K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052"/>
    <a:srgbClr val="6BA846"/>
    <a:srgbClr val="12A20E"/>
    <a:srgbClr val="59876D"/>
    <a:srgbClr val="0B6C36"/>
    <a:srgbClr val="8E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 autoAdjust="0"/>
    <p:restoredTop sz="81228" autoAdjust="0"/>
  </p:normalViewPr>
  <p:slideViewPr>
    <p:cSldViewPr snapToGrid="0" showGuides="1">
      <p:cViewPr varScale="1">
        <p:scale>
          <a:sx n="78" d="100"/>
          <a:sy n="78" d="100"/>
        </p:scale>
        <p:origin x="1632" y="16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2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 custLinFactNeighborX="-18795" custLinFactNeighborY="59569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0" y="0"/>
          <a:ext cx="2702800" cy="783099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0" y="0"/>
        <a:ext cx="2507025" cy="783099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783099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555176" y="0"/>
        <a:ext cx="1919701" cy="783099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783099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730991" y="0"/>
        <a:ext cx="1919701" cy="783099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783099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879658" y="0"/>
        <a:ext cx="1919701" cy="783099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783099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9041899" y="0"/>
        <a:ext cx="1919701" cy="78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1386" y="0"/>
          <a:ext cx="2702800" cy="465155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1386" y="0"/>
        <a:ext cx="2586511" cy="465155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465155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396204" y="0"/>
        <a:ext cx="2237645" cy="465155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465155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572019" y="0"/>
        <a:ext cx="2237645" cy="465155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465155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720686" y="0"/>
        <a:ext cx="2237645" cy="465155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465155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8882927" y="0"/>
        <a:ext cx="2237645" cy="46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2020/08/01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7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support.office.com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-us/article/create-a-pivottable-to-analyze-worksheet-data-a9a84538-bfe9-40a9-a8e9-f99134456576?wt.mc_id=</a:t>
            </a:r>
            <a:r>
              <a:rPr lang="en-GB" dirty="0" err="1"/>
              <a:t>otc_excel#OfficeVersion</a:t>
            </a:r>
            <a:r>
              <a:rPr lang="en-GB" dirty="0"/>
              <a:t>=Windows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Very useful to review data that we have… provides guide to next steps…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support.office.com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-us/article/create-a-pivottable-to-analyze-worksheet-data-a9a84538-bfe9-40a9-a8e9-f99134456576?wt.mc_id=</a:t>
            </a:r>
            <a:r>
              <a:rPr lang="en-GB" dirty="0" err="1"/>
              <a:t>otc_excel#OfficeVersion</a:t>
            </a:r>
            <a:r>
              <a:rPr lang="en-GB" dirty="0"/>
              <a:t>=Windows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Very useful to review data that we have… provides guide to next steps…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Vulindela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Consol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has a predetermined structure to help navigate around the data…  show you later</a:t>
            </a:r>
            <a:endParaRPr lang="en-Z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Vulindela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Consol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has a predetermined structure to help navigate around the data…  show you later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understand what the data includes (Step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6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=EF9a5XuOu2w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support.office.com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-us/article/create-a-pivottable-to-analyze-worksheet-data-a9a84538-bfe9-40a9-a8e9-f99134456576?wt.mc_id=</a:t>
            </a:r>
            <a:r>
              <a:rPr lang="en-GB" dirty="0" err="1"/>
              <a:t>otc_excel#OfficeVersion</a:t>
            </a:r>
            <a:r>
              <a:rPr lang="en-GB" dirty="0"/>
              <a:t>=Windows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Very useful to review data that we have… provides guide to next steps…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3194B-287C-40A7-917D-BA1D053A8797}"/>
              </a:ext>
            </a:extLst>
          </p:cNvPr>
          <p:cNvSpPr/>
          <p:nvPr userDrawn="1"/>
        </p:nvSpPr>
        <p:spPr>
          <a:xfrm>
            <a:off x="6993467" y="6231467"/>
            <a:ext cx="4148666" cy="48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EF9a5XuOu2w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SPENDING REVIEWS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B284D-6801-469B-9643-7EF9F9FB6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23673"/>
            <a:ext cx="8534400" cy="592399"/>
          </a:xfrm>
        </p:spPr>
        <p:txBody>
          <a:bodyPr/>
          <a:lstStyle/>
          <a:p>
            <a:r>
              <a:rPr lang="en-US" dirty="0"/>
              <a:t>Step 4: Expenditure Analysis</a:t>
            </a:r>
            <a:endParaRPr lang="en-ZA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0AB664-135E-4E0A-9682-8A15F88C9D7D}"/>
              </a:ext>
            </a:extLst>
          </p:cNvPr>
          <p:cNvSpPr txBox="1">
            <a:spLocks/>
          </p:cNvSpPr>
          <p:nvPr/>
        </p:nvSpPr>
        <p:spPr>
          <a:xfrm>
            <a:off x="1828800" y="2015548"/>
            <a:ext cx="8534400" cy="5923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83626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7252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0878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513012" algn="l"/>
              </a:tabLst>
              <a:defRPr lang="en-US"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34505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796806" algn="l"/>
              </a:tabLst>
              <a:defRPr lang="en-US"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18131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757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383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9009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257624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Remove Duplicates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6D4C1-2726-2544-B6C8-ADD3EE22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701337"/>
            <a:ext cx="7858451" cy="531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Easy shorten a long list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Quick to view to see if information is useful</a:t>
            </a:r>
          </a:p>
          <a:p>
            <a:pPr lvl="1"/>
            <a:endParaRPr lang="en-ZA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ZA" sz="2400" dirty="0"/>
              <a:t>Select the range of cells that has </a:t>
            </a:r>
            <a:r>
              <a:rPr lang="en-ZA" sz="2400" b="1" dirty="0"/>
              <a:t>duplicate</a:t>
            </a:r>
            <a:r>
              <a:rPr lang="en-ZA" sz="2400" dirty="0"/>
              <a:t> values you want to </a:t>
            </a:r>
            <a:r>
              <a:rPr lang="en-ZA" sz="2400" b="1" dirty="0"/>
              <a:t>remove</a:t>
            </a:r>
            <a:r>
              <a:rPr lang="en-ZA" sz="2400" dirty="0"/>
              <a:t>. Tip: </a:t>
            </a:r>
            <a:r>
              <a:rPr lang="en-ZA" sz="2400" b="1" dirty="0"/>
              <a:t>Remove</a:t>
            </a:r>
            <a:r>
              <a:rPr lang="en-ZA" sz="2400" dirty="0"/>
              <a:t> any outlines or subtotals from your data before trying to </a:t>
            </a:r>
            <a:r>
              <a:rPr lang="en-ZA" sz="2400" b="1" dirty="0"/>
              <a:t>remove duplicates</a:t>
            </a:r>
            <a:r>
              <a:rPr lang="en-ZA" sz="2400" dirty="0"/>
              <a:t>.</a:t>
            </a:r>
          </a:p>
          <a:p>
            <a:r>
              <a:rPr lang="en-ZA" sz="2400" dirty="0"/>
              <a:t>Click Data &gt; </a:t>
            </a:r>
            <a:r>
              <a:rPr lang="en-ZA" sz="2400" b="1" dirty="0"/>
              <a:t>Remove Duplicates</a:t>
            </a:r>
            <a:r>
              <a:rPr lang="en-ZA" sz="2400" dirty="0"/>
              <a:t>, and then Under Columns, check or uncheck the columns where you want to </a:t>
            </a:r>
            <a:r>
              <a:rPr lang="en-ZA" sz="2400" b="1" dirty="0"/>
              <a:t>remove</a:t>
            </a:r>
            <a:r>
              <a:rPr lang="en-ZA" sz="2400" dirty="0"/>
              <a:t> the </a:t>
            </a:r>
            <a:r>
              <a:rPr lang="en-ZA" sz="2400" b="1" dirty="0"/>
              <a:t>duplicates</a:t>
            </a:r>
            <a:r>
              <a:rPr lang="en-ZA" sz="2400" dirty="0"/>
              <a:t>. ... Click OK.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4" dirty="0"/>
          </a:p>
        </p:txBody>
      </p:sp>
    </p:spTree>
    <p:extLst>
      <p:ext uri="{BB962C8B-B14F-4D97-AF65-F5344CB8AC3E}">
        <p14:creationId xmlns:p14="http://schemas.microsoft.com/office/powerpoint/2010/main" val="76499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65DC54-4D85-2A4B-AB32-8737C13F1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4" y="1752166"/>
            <a:ext cx="2703966" cy="15037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 err="1"/>
              <a:t>Vlookup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6D4C1-2726-2544-B6C8-ADD3EE22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701337"/>
            <a:ext cx="8866415" cy="568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Links cleaned information into working data sheet without affecting existing data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Allows quick updates if assumptions change</a:t>
            </a:r>
          </a:p>
          <a:p>
            <a:pPr lvl="1"/>
            <a:endParaRPr lang="en-ZA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ZA" sz="2400" b="1" i="1" dirty="0"/>
              <a:t>Formula</a:t>
            </a:r>
            <a:r>
              <a:rPr lang="en-ZA" sz="2400" b="1" i="1" dirty="0">
                <a:solidFill>
                  <a:schemeClr val="accent1"/>
                </a:solidFill>
              </a:rPr>
              <a:t> = </a:t>
            </a:r>
            <a:r>
              <a:rPr lang="en-ZA" sz="2400" b="1" dirty="0">
                <a:solidFill>
                  <a:schemeClr val="accent1"/>
                </a:solidFill>
              </a:rPr>
              <a:t>VLOOKUP (value, table, </a:t>
            </a:r>
            <a:r>
              <a:rPr lang="en-ZA" sz="2400" b="1" dirty="0" err="1">
                <a:solidFill>
                  <a:schemeClr val="accent1"/>
                </a:solidFill>
              </a:rPr>
              <a:t>col_index</a:t>
            </a:r>
            <a:r>
              <a:rPr lang="en-ZA" sz="2400" b="1" dirty="0">
                <a:solidFill>
                  <a:schemeClr val="accent1"/>
                </a:solidFill>
              </a:rPr>
              <a:t>, [</a:t>
            </a:r>
            <a:r>
              <a:rPr lang="en-ZA" sz="2400" b="1" dirty="0" err="1">
                <a:solidFill>
                  <a:schemeClr val="accent1"/>
                </a:solidFill>
              </a:rPr>
              <a:t>range_lookup</a:t>
            </a:r>
            <a:r>
              <a:rPr lang="en-ZA" sz="2400" b="1" dirty="0">
                <a:solidFill>
                  <a:schemeClr val="accent1"/>
                </a:solidFill>
              </a:rPr>
              <a:t>])</a:t>
            </a:r>
          </a:p>
          <a:p>
            <a:endParaRPr lang="en-ZA" sz="2400" b="1" dirty="0">
              <a:solidFill>
                <a:schemeClr val="accent1"/>
              </a:solidFill>
            </a:endParaRPr>
          </a:p>
          <a:p>
            <a:pPr lvl="1" fontAlgn="base"/>
            <a:r>
              <a:rPr lang="en-ZA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 - The value to look for in the first column of a table.</a:t>
            </a:r>
          </a:p>
          <a:p>
            <a:pPr lvl="1" fontAlgn="base"/>
            <a:r>
              <a:rPr lang="en-ZA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 - The table from which to retrieve a value</a:t>
            </a:r>
          </a:p>
          <a:p>
            <a:pPr lvl="1" fontAlgn="base"/>
            <a:r>
              <a:rPr lang="en-ZA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ZA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- The column in the table from which to retrieve a value.</a:t>
            </a:r>
          </a:p>
          <a:p>
            <a:pPr lvl="1" fontAlgn="base"/>
            <a:r>
              <a:rPr lang="en-ZA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range_lookup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 - FALSE = exact match.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4" dirty="0"/>
          </a:p>
        </p:txBody>
      </p:sp>
    </p:spTree>
    <p:extLst>
      <p:ext uri="{BB962C8B-B14F-4D97-AF65-F5344CB8AC3E}">
        <p14:creationId xmlns:p14="http://schemas.microsoft.com/office/powerpoint/2010/main" val="120513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C65107B7-4C30-4AAF-BCD8-D0BDB7F7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4590869"/>
            <a:ext cx="11714480" cy="14481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ZA" sz="2400" dirty="0"/>
              <a:t>This will link the expenditure data to the process maps and </a:t>
            </a:r>
            <a:r>
              <a:rPr lang="en-ZA" sz="2400" dirty="0" err="1"/>
              <a:t>Logframe</a:t>
            </a:r>
            <a:endParaRPr lang="en-ZA" sz="2400" dirty="0"/>
          </a:p>
          <a:p>
            <a:pPr>
              <a:spcBef>
                <a:spcPts val="600"/>
              </a:spcBef>
            </a:pPr>
            <a:r>
              <a:rPr lang="en-ZA" sz="2400" dirty="0"/>
              <a:t>Provide a dataset for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7D6B4-ED33-4167-B9CC-C69D46113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22EF4-C1EA-41A9-8BF2-98105663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2" y="244753"/>
            <a:ext cx="11367748" cy="408052"/>
          </a:xfrm>
        </p:spPr>
        <p:txBody>
          <a:bodyPr/>
          <a:lstStyle/>
          <a:p>
            <a:r>
              <a:rPr lang="en-US" dirty="0"/>
              <a:t>After doing Step 2: Consolidate &amp; Clean, you should understand:</a:t>
            </a:r>
            <a:endParaRPr lang="en-ZA" dirty="0"/>
          </a:p>
        </p:txBody>
      </p:sp>
      <p:pic>
        <p:nvPicPr>
          <p:cNvPr id="6" name="Graphic 5" descr="Puzzle pieces">
            <a:extLst>
              <a:ext uri="{FF2B5EF4-FFF2-40B4-BE49-F238E27FC236}">
                <a16:creationId xmlns:a16="http://schemas.microsoft.com/office/drawing/2014/main" id="{589CD717-F6AF-43E3-BA9A-B02997B8B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258" y="1431330"/>
            <a:ext cx="128016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D2FE-5AD1-4967-931A-F1B70EADA1A3}"/>
              </a:ext>
            </a:extLst>
          </p:cNvPr>
          <p:cNvSpPr txBox="1"/>
          <p:nvPr/>
        </p:nvSpPr>
        <p:spPr>
          <a:xfrm>
            <a:off x="1855620" y="1431330"/>
            <a:ext cx="417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Consolidated set of expenditure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All relevant departments / role-players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Appropriate time period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B7CA-180A-477F-9816-A0AC9D583302}"/>
              </a:ext>
            </a:extLst>
          </p:cNvPr>
          <p:cNvSpPr txBox="1"/>
          <p:nvPr/>
        </p:nvSpPr>
        <p:spPr>
          <a:xfrm>
            <a:off x="7705179" y="1431330"/>
            <a:ext cx="377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Cleaned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Consolidated dataset has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simple common language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Related to the programme context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Court">
            <a:extLst>
              <a:ext uri="{FF2B5EF4-FFF2-40B4-BE49-F238E27FC236}">
                <a16:creationId xmlns:a16="http://schemas.microsoft.com/office/drawing/2014/main" id="{469FA0D7-819A-4D97-9AEC-4049353B9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4634" y="1431330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4E7494A-DDC3-4A4F-AFDC-6392B6A4B25A}"/>
              </a:ext>
            </a:extLst>
          </p:cNvPr>
          <p:cNvSpPr/>
          <p:nvPr/>
        </p:nvSpPr>
        <p:spPr>
          <a:xfrm>
            <a:off x="203200" y="1016000"/>
            <a:ext cx="11714480" cy="2794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Callout: Down Arrow 28">
            <a:extLst>
              <a:ext uri="{FF2B5EF4-FFF2-40B4-BE49-F238E27FC236}">
                <a16:creationId xmlns:a16="http://schemas.microsoft.com/office/drawing/2014/main" id="{52A809F0-E7A1-486A-8372-CEDF0FBDCCC9}"/>
              </a:ext>
            </a:extLst>
          </p:cNvPr>
          <p:cNvSpPr/>
          <p:nvPr/>
        </p:nvSpPr>
        <p:spPr>
          <a:xfrm>
            <a:off x="203200" y="3937000"/>
            <a:ext cx="11714480" cy="635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 ‘Group and Allocate’ is the last step in the preparation of data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5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8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A92267-A209-48F9-962D-7216FDA3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Expenditure Analysis</a:t>
            </a:r>
            <a:br>
              <a:rPr lang="en-ZA" dirty="0"/>
            </a:br>
            <a:r>
              <a:rPr lang="en-ZA" dirty="0"/>
              <a:t>Step 2 – Consolidate and Clean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C540A7-1178-4DBD-BA22-7FAA98CFB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73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do an expenditure analysis?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E1B3E36-671E-4D93-9734-DEDDCB42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429482"/>
            <a:ext cx="11062947" cy="5268443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5 steps: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identify funding sources </a:t>
            </a:r>
          </a:p>
          <a:p>
            <a:pPr marL="760634" lvl="1" indent="-362686" defTabSz="483582">
              <a:spcBef>
                <a:spcPts val="12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Consolidate &amp; Clean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data to show total expenditure 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Group &amp; Allocate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expenditure to expenditure buckets aligned to log frame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Analyse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to show trends and findings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Interpret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 key findings supported by evidence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B619AD6-F7EA-4029-BD19-1D840677C9DF}"/>
              </a:ext>
            </a:extLst>
          </p:cNvPr>
          <p:cNvGraphicFramePr>
            <a:graphicFrameLocks/>
          </p:cNvGraphicFramePr>
          <p:nvPr/>
        </p:nvGraphicFramePr>
        <p:xfrm>
          <a:off x="678458" y="1762877"/>
          <a:ext cx="11354536" cy="78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B3394A-FBA1-7749-A40F-620449F3DA96}"/>
              </a:ext>
            </a:extLst>
          </p:cNvPr>
          <p:cNvSpPr txBox="1"/>
          <p:nvPr/>
        </p:nvSpPr>
        <p:spPr>
          <a:xfrm rot="16200000">
            <a:off x="-408164" y="3408232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B6F9-D072-C142-B5DE-DEC7079EA04D}"/>
              </a:ext>
            </a:extLst>
          </p:cNvPr>
          <p:cNvSpPr txBox="1"/>
          <p:nvPr/>
        </p:nvSpPr>
        <p:spPr>
          <a:xfrm rot="16200000">
            <a:off x="-407334" y="4943257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72A32C2-2C38-8146-AC54-D64E4E59DFB3}"/>
              </a:ext>
            </a:extLst>
          </p:cNvPr>
          <p:cNvSpPr/>
          <p:nvPr/>
        </p:nvSpPr>
        <p:spPr>
          <a:xfrm>
            <a:off x="958146" y="2920933"/>
            <a:ext cx="383443" cy="1584129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2E47A4A-4608-2240-9510-0005D4E15910}"/>
              </a:ext>
            </a:extLst>
          </p:cNvPr>
          <p:cNvSpPr/>
          <p:nvPr/>
        </p:nvSpPr>
        <p:spPr>
          <a:xfrm>
            <a:off x="958145" y="4604462"/>
            <a:ext cx="383443" cy="1046922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A3D8F-78AF-A248-A0B6-54A33B31DF9B}"/>
              </a:ext>
            </a:extLst>
          </p:cNvPr>
          <p:cNvSpPr/>
          <p:nvPr/>
        </p:nvSpPr>
        <p:spPr>
          <a:xfrm>
            <a:off x="454091" y="144457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DA60A-8BB5-CD4E-BC33-8E8437D33599}"/>
              </a:ext>
            </a:extLst>
          </p:cNvPr>
          <p:cNvSpPr/>
          <p:nvPr/>
        </p:nvSpPr>
        <p:spPr>
          <a:xfrm>
            <a:off x="3012017" y="1459637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B89E74-E3E4-6941-836E-728AB0A93C76}"/>
              </a:ext>
            </a:extLst>
          </p:cNvPr>
          <p:cNvSpPr/>
          <p:nvPr/>
        </p:nvSpPr>
        <p:spPr>
          <a:xfrm>
            <a:off x="5199781" y="1440285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52EF18-5142-A842-BA89-AF3C81A3A6FC}"/>
              </a:ext>
            </a:extLst>
          </p:cNvPr>
          <p:cNvSpPr/>
          <p:nvPr/>
        </p:nvSpPr>
        <p:spPr>
          <a:xfrm>
            <a:off x="7338657" y="144028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7600A8-7711-E54B-B1AC-8D7110BD3F40}"/>
              </a:ext>
            </a:extLst>
          </p:cNvPr>
          <p:cNvSpPr/>
          <p:nvPr/>
        </p:nvSpPr>
        <p:spPr>
          <a:xfrm>
            <a:off x="9575309" y="1440283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190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E1D64B4-C053-E947-8DEA-416C2EC02206}"/>
              </a:ext>
            </a:extLst>
          </p:cNvPr>
          <p:cNvSpPr txBox="1">
            <a:spLocks/>
          </p:cNvSpPr>
          <p:nvPr/>
        </p:nvSpPr>
        <p:spPr>
          <a:xfrm>
            <a:off x="3904366" y="691081"/>
            <a:ext cx="7194549" cy="5093855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68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072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6226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3381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430207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00060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698469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69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5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GB" dirty="0"/>
          </a:p>
          <a:p>
            <a:r>
              <a:rPr lang="en-GB" dirty="0"/>
              <a:t>Create uniform dataset from multiple years</a:t>
            </a:r>
          </a:p>
          <a:p>
            <a:endParaRPr lang="en-GB" dirty="0"/>
          </a:p>
          <a:p>
            <a:r>
              <a:rPr lang="en-GB" dirty="0"/>
              <a:t>Key Excel Functions</a:t>
            </a:r>
          </a:p>
          <a:p>
            <a:pPr lvl="2"/>
            <a:r>
              <a:rPr lang="en-GB" dirty="0"/>
              <a:t>Find &amp; Replace</a:t>
            </a:r>
          </a:p>
          <a:p>
            <a:pPr lvl="2"/>
            <a:r>
              <a:rPr lang="en-GB" dirty="0"/>
              <a:t>Remove Duplicates</a:t>
            </a:r>
          </a:p>
          <a:p>
            <a:pPr lvl="2"/>
            <a:r>
              <a:rPr lang="en-GB" dirty="0"/>
              <a:t>Sort</a:t>
            </a:r>
          </a:p>
          <a:p>
            <a:pPr lvl="2"/>
            <a:r>
              <a:rPr lang="en-GB" dirty="0" err="1"/>
              <a:t>Vlookup</a:t>
            </a:r>
            <a:endParaRPr lang="en-GB" dirty="0"/>
          </a:p>
          <a:p>
            <a:pPr lvl="2"/>
            <a:r>
              <a:rPr lang="en-GB" dirty="0"/>
              <a:t>Pivots</a:t>
            </a:r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BE25095-F789-2D44-96B2-1411B02600B9}"/>
              </a:ext>
            </a:extLst>
          </p:cNvPr>
          <p:cNvSpPr txBox="1">
            <a:spLocks/>
          </p:cNvSpPr>
          <p:nvPr/>
        </p:nvSpPr>
        <p:spPr>
          <a:xfrm>
            <a:off x="666601" y="1157938"/>
            <a:ext cx="2605517" cy="1235638"/>
          </a:xfrm>
          <a:prstGeom prst="rect">
            <a:avLst/>
          </a:prstGeom>
        </p:spPr>
        <p:txBody>
          <a:bodyPr vert="horz" lIns="91432" tIns="45716" rIns="91432" bIns="45716" rtlCol="0" anchor="b">
            <a:normAutofit fontScale="97500" lnSpcReduction="10000"/>
          </a:bodyPr>
          <a:lstStyle>
            <a:lvl1pPr algn="l" defTabSz="45715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GB" dirty="0"/>
              <a:t>STEP 2: CONSOLIDATE &amp; CLEAN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CCC50E4-83DA-2749-95AB-5B313A5FBF78}"/>
              </a:ext>
            </a:extLst>
          </p:cNvPr>
          <p:cNvSpPr txBox="1">
            <a:spLocks/>
          </p:cNvSpPr>
          <p:nvPr/>
        </p:nvSpPr>
        <p:spPr>
          <a:xfrm>
            <a:off x="814290" y="2507989"/>
            <a:ext cx="2314393" cy="3276947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the end of step </a:t>
            </a:r>
            <a:r>
              <a:rPr lang="en-GB" sz="2400" dirty="0"/>
              <a:t>2 you will be able to structure a dataset </a:t>
            </a:r>
          </a:p>
          <a:p>
            <a:r>
              <a:rPr lang="en-GB" sz="2400" dirty="0"/>
              <a:t> </a:t>
            </a:r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FCEAA70-08A7-6F49-A3C7-0AECB7851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452044"/>
              </p:ext>
            </p:extLst>
          </p:nvPr>
        </p:nvGraphicFramePr>
        <p:xfrm>
          <a:off x="559558" y="111513"/>
          <a:ext cx="11354536" cy="46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32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1375106"/>
            <a:ext cx="2299316" cy="2973881"/>
          </a:xfrm>
        </p:spPr>
        <p:txBody>
          <a:bodyPr/>
          <a:lstStyle/>
          <a:p>
            <a:r>
              <a:rPr lang="en-ZA" dirty="0"/>
              <a:t>Why do we consolidate data?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662188-AEE0-49E7-BD2C-8743843A64FB}"/>
              </a:ext>
            </a:extLst>
          </p:cNvPr>
          <p:cNvSpPr txBox="1">
            <a:spLocks/>
          </p:cNvSpPr>
          <p:nvPr/>
        </p:nvSpPr>
        <p:spPr>
          <a:xfrm>
            <a:off x="2488390" y="1375106"/>
            <a:ext cx="9431018" cy="1513433"/>
          </a:xfrm>
          <a:prstGeom prst="rect">
            <a:avLst/>
          </a:prstGeom>
        </p:spPr>
        <p:txBody>
          <a:bodyPr vert="horz" lIns="96716" tIns="48358" rIns="96716" bIns="48358" rtlCol="0" anchor="b">
            <a:sp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rgbClr val="0E5B2A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set of data over a time period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budget programmes / multiple department data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useful, as simple as possible dataset</a:t>
            </a:r>
          </a:p>
        </p:txBody>
      </p:sp>
    </p:spTree>
    <p:extLst>
      <p:ext uri="{BB962C8B-B14F-4D97-AF65-F5344CB8AC3E}">
        <p14:creationId xmlns:p14="http://schemas.microsoft.com/office/powerpoint/2010/main" val="360028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1375106"/>
            <a:ext cx="2299316" cy="2973881"/>
          </a:xfrm>
        </p:spPr>
        <p:txBody>
          <a:bodyPr/>
          <a:lstStyle/>
          <a:p>
            <a:r>
              <a:rPr lang="en-ZA" dirty="0"/>
              <a:t>Why do we clean data?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662188-AEE0-49E7-BD2C-8743843A64FB}"/>
              </a:ext>
            </a:extLst>
          </p:cNvPr>
          <p:cNvSpPr txBox="1">
            <a:spLocks/>
          </p:cNvSpPr>
          <p:nvPr/>
        </p:nvSpPr>
        <p:spPr>
          <a:xfrm>
            <a:off x="2488390" y="2790878"/>
            <a:ext cx="9431018" cy="3083093"/>
          </a:xfrm>
          <a:prstGeom prst="rect">
            <a:avLst/>
          </a:prstGeom>
        </p:spPr>
        <p:txBody>
          <a:bodyPr vert="horz" lIns="96716" tIns="48358" rIns="96716" bIns="48358" rtlCol="0" anchor="b">
            <a:sp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rgbClr val="0E5B2A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 and </a:t>
            </a:r>
            <a:r>
              <a:rPr lang="en-ZA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Persal</a:t>
            </a: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human input - GIGO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 and </a:t>
            </a:r>
            <a:r>
              <a:rPr lang="en-ZA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Persal</a:t>
            </a: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fields change in different years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Provinces &amp; departments capture differently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fields are centralised / user defined entries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conventions change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Ring-fence useful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592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1375106"/>
            <a:ext cx="2299316" cy="2973881"/>
          </a:xfrm>
        </p:spPr>
        <p:txBody>
          <a:bodyPr/>
          <a:lstStyle/>
          <a:p>
            <a:r>
              <a:rPr lang="en-ZA" dirty="0"/>
              <a:t>How do we clean &amp; consolidate data?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662188-AEE0-49E7-BD2C-8743843A64FB}"/>
              </a:ext>
            </a:extLst>
          </p:cNvPr>
          <p:cNvSpPr txBox="1">
            <a:spLocks/>
          </p:cNvSpPr>
          <p:nvPr/>
        </p:nvSpPr>
        <p:spPr>
          <a:xfrm>
            <a:off x="2488390" y="1375106"/>
            <a:ext cx="9431018" cy="2815328"/>
          </a:xfrm>
          <a:prstGeom prst="rect">
            <a:avLst/>
          </a:prstGeom>
        </p:spPr>
        <p:txBody>
          <a:bodyPr vert="horz" lIns="96716" tIns="48358" rIns="96716" bIns="48358" rtlCol="0" anchor="b">
            <a:sp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rgbClr val="0E5B2A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600"/>
              </a:spcBef>
              <a:spcAft>
                <a:spcPts val="600"/>
              </a:spcAft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Excel techniques to: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Restructure the data into a suitable format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/ standardise basic elements of the data to assist in understanding what the data contains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 data</a:t>
            </a:r>
          </a:p>
          <a:p>
            <a:pPr marL="1176230" lvl="2" indent="-342868">
              <a:buFont typeface="Wingdings" charset="2"/>
              <a:buChar char="§"/>
            </a:pPr>
            <a:endParaRPr lang="en-ZA" b="0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832298-8DDE-9148-8243-B83E7F5DDDFF}"/>
              </a:ext>
            </a:extLst>
          </p:cNvPr>
          <p:cNvSpPr/>
          <p:nvPr/>
        </p:nvSpPr>
        <p:spPr>
          <a:xfrm>
            <a:off x="2468725" y="4842503"/>
            <a:ext cx="8808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600"/>
              </a:spcBef>
              <a:spcAft>
                <a:spcPts val="600"/>
              </a:spcAft>
            </a:pPr>
            <a:r>
              <a:rPr lang="en-ZA" sz="2000" i="1" dirty="0">
                <a:latin typeface="Arial" panose="020B0604020202020204" pitchFamily="34" charset="0"/>
                <a:cs typeface="Arial" panose="020B0604020202020204" pitchFamily="34" charset="0"/>
              </a:rPr>
              <a:t>The following slides introduce some common / often used techniques. </a:t>
            </a:r>
          </a:p>
        </p:txBody>
      </p:sp>
      <p:sp>
        <p:nvSpPr>
          <p:cNvPr id="6" name="Callout: Down Arrow 28">
            <a:extLst>
              <a:ext uri="{FF2B5EF4-FFF2-40B4-BE49-F238E27FC236}">
                <a16:creationId xmlns:a16="http://schemas.microsoft.com/office/drawing/2014/main" id="{E2A3F2DB-F22A-EC41-AF27-7AA304051437}"/>
              </a:ext>
            </a:extLst>
          </p:cNvPr>
          <p:cNvSpPr/>
          <p:nvPr/>
        </p:nvSpPr>
        <p:spPr>
          <a:xfrm>
            <a:off x="2488390" y="4112301"/>
            <a:ext cx="8789210" cy="635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 &amp; Techniques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2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1500CC-E289-5B48-B1A1-6BA9CAB8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2" y="1752166"/>
            <a:ext cx="2677276" cy="1503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445D8-7A63-E949-A80B-53949E202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4" y="1752166"/>
            <a:ext cx="2677276" cy="150377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49756-9994-4D19-8FD8-C18857204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7984" lvl="1" indent="0">
              <a:buNone/>
            </a:pPr>
            <a:endParaRPr lang="en-ZA" dirty="0">
              <a:hlinkClick r:id="rId5"/>
            </a:endParaRP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701337"/>
            <a:ext cx="2299316" cy="2973881"/>
          </a:xfrm>
        </p:spPr>
        <p:txBody>
          <a:bodyPr/>
          <a:lstStyle/>
          <a:p>
            <a:r>
              <a:rPr lang="en-ZA" dirty="0"/>
              <a:t>Filter</a:t>
            </a:r>
          </a:p>
          <a:p>
            <a:endParaRPr lang="en-ZA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AAD5327-E0BD-824A-811B-639913EFF900}"/>
              </a:ext>
            </a:extLst>
          </p:cNvPr>
          <p:cNvSpPr txBox="1">
            <a:spLocks/>
          </p:cNvSpPr>
          <p:nvPr/>
        </p:nvSpPr>
        <p:spPr>
          <a:xfrm>
            <a:off x="3494314" y="701337"/>
            <a:ext cx="7858451" cy="4974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b="1" dirty="0"/>
              <a:t>Why?</a:t>
            </a:r>
          </a:p>
          <a:p>
            <a:r>
              <a:rPr lang="en-ZA" dirty="0"/>
              <a:t>The </a:t>
            </a:r>
            <a:r>
              <a:rPr lang="en-ZA" b="1" dirty="0"/>
              <a:t>FILTER</a:t>
            </a:r>
            <a:r>
              <a:rPr lang="en-ZA" dirty="0"/>
              <a:t> function allows you to filter a range of data based on criteria you define. </a:t>
            </a:r>
          </a:p>
          <a:p>
            <a:pPr lvl="1"/>
            <a:r>
              <a:rPr lang="en-ZA" dirty="0"/>
              <a:t>Search</a:t>
            </a:r>
          </a:p>
          <a:p>
            <a:pPr lvl="1"/>
            <a:r>
              <a:rPr lang="en-ZA" dirty="0"/>
              <a:t>Sort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b="1" dirty="0"/>
              <a:t>How?</a:t>
            </a:r>
          </a:p>
          <a:p>
            <a:r>
              <a:rPr lang="en-ZA" dirty="0"/>
              <a:t>Apply filter to headings</a:t>
            </a:r>
          </a:p>
          <a:p>
            <a:r>
              <a:rPr lang="en-ZA" dirty="0"/>
              <a:t>Enter search criteria in filter</a:t>
            </a:r>
          </a:p>
          <a:p>
            <a:pPr marL="302266" indent="-302266">
              <a:buFont typeface="Arial" panose="020B0604020202020204" pitchFamily="34" charset="0"/>
              <a:buChar char="•"/>
            </a:pP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4" dirty="0"/>
          </a:p>
        </p:txBody>
      </p:sp>
    </p:spTree>
    <p:extLst>
      <p:ext uri="{BB962C8B-B14F-4D97-AF65-F5344CB8AC3E}">
        <p14:creationId xmlns:p14="http://schemas.microsoft.com/office/powerpoint/2010/main" val="24320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Pivot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6D4C1-2726-2544-B6C8-ADD3EE22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701337"/>
            <a:ext cx="7858451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View data in different summarised formats quickly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Informs the next step</a:t>
            </a:r>
          </a:p>
          <a:p>
            <a:pPr lvl="1"/>
            <a:endParaRPr lang="en-ZA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table</a:t>
            </a:r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program tool that allows you to reorganise and summarise </a:t>
            </a: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columns and rows</a:t>
            </a:r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data in a spreadsheet or database </a:t>
            </a: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obtain a desired </a:t>
            </a: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pivot table doesn't actually change the spreadsheet or database itself.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FF5D0-1C1B-6444-B4E8-ADF341E83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4" y="1752166"/>
            <a:ext cx="2677276" cy="15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61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DFEE11D6ACE44B773BBBCECA8D779" ma:contentTypeVersion="2" ma:contentTypeDescription="Create a new document." ma:contentTypeScope="" ma:versionID="c026fa50128cd412052bd9287ce91fbb">
  <xsd:schema xmlns:xsd="http://www.w3.org/2001/XMLSchema" xmlns:xs="http://www.w3.org/2001/XMLSchema" xmlns:p="http://schemas.microsoft.com/office/2006/metadata/properties" xmlns:ns2="8056ab92-f3c8-4ad8-8a14-0063ac1aea15" targetNamespace="http://schemas.microsoft.com/office/2006/metadata/properties" ma:root="true" ma:fieldsID="6f05424002963924a94003397c6b2e59" ns2:_="">
    <xsd:import namespace="8056ab92-f3c8-4ad8-8a14-0063ac1aea15"/>
    <xsd:element name="properties">
      <xsd:complexType>
        <xsd:sequence>
          <xsd:element name="documentManagement">
            <xsd:complexType>
              <xsd:all>
                <xsd:element ref="ns2:Order0" minOccurs="0"/>
                <xsd:element ref="ns2:Ste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6ab92-f3c8-4ad8-8a14-0063ac1aea15" elementFormDefault="qualified">
    <xsd:import namespace="http://schemas.microsoft.com/office/2006/documentManagement/types"/>
    <xsd:import namespace="http://schemas.microsoft.com/office/infopath/2007/PartnerControls"/>
    <xsd:element name="Order0" ma:index="8" nillable="true" ma:displayName="Order" ma:internalName="Order0">
      <xsd:simpleType>
        <xsd:restriction base="dms:Number"/>
      </xsd:simpleType>
    </xsd:element>
    <xsd:element name="Step" ma:index="9" nillable="true" ma:displayName="Step" ma:default="Step 1" ma:format="Dropdown" ma:internalName="Step">
      <xsd:simpleType>
        <xsd:restriction base="dms:Choice">
          <xsd:enumeration value="Step 1"/>
          <xsd:enumeration value="Step 2"/>
          <xsd:enumeration value="Step 3"/>
          <xsd:enumeration value="Step 4"/>
          <xsd:enumeration value="Step 5"/>
          <xsd:enumeration value="Step 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8056ab92-f3c8-4ad8-8a14-0063ac1aea15">2</Order0>
    <Step xmlns="8056ab92-f3c8-4ad8-8a14-0063ac1aea15">Step 4</Step>
  </documentManagement>
</p:properties>
</file>

<file path=customXml/itemProps1.xml><?xml version="1.0" encoding="utf-8"?>
<ds:datastoreItem xmlns:ds="http://schemas.openxmlformats.org/officeDocument/2006/customXml" ds:itemID="{C54FD781-0825-48E8-A1D6-86D347758D10}"/>
</file>

<file path=customXml/itemProps2.xml><?xml version="1.0" encoding="utf-8"?>
<ds:datastoreItem xmlns:ds="http://schemas.openxmlformats.org/officeDocument/2006/customXml" ds:itemID="{4BCFB306-C1B4-4AE4-97DC-329C904606CC}"/>
</file>

<file path=customXml/itemProps3.xml><?xml version="1.0" encoding="utf-8"?>
<ds:datastoreItem xmlns:ds="http://schemas.openxmlformats.org/officeDocument/2006/customXml" ds:itemID="{CDF76565-2FDF-4D63-BD7A-E6B9F7EEE305}"/>
</file>

<file path=docProps/app.xml><?xml version="1.0" encoding="utf-8"?>
<Properties xmlns="http://schemas.openxmlformats.org/officeDocument/2006/extended-properties" xmlns:vt="http://schemas.openxmlformats.org/officeDocument/2006/docPropsVTypes">
  <Template>GTAC PER Training Template</Template>
  <TotalTime>6675</TotalTime>
  <Words>886</Words>
  <Application>Microsoft Macintosh PowerPoint</Application>
  <PresentationFormat>Widescreen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1_Office Theme</vt:lpstr>
      <vt:lpstr>SPENDING REVIEWS</vt:lpstr>
      <vt:lpstr>Expenditure Analysis Step 2 – Consolidate and Clean</vt:lpstr>
      <vt:lpstr>How to do an expenditure analysis?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doing Step 2: Consolidate &amp; Clean, you should understand: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Ronette Engela</dc:creator>
  <cp:lastModifiedBy>Jeremy Timm</cp:lastModifiedBy>
  <cp:revision>474</cp:revision>
  <cp:lastPrinted>2020-07-31T16:00:43Z</cp:lastPrinted>
  <dcterms:created xsi:type="dcterms:W3CDTF">2019-03-14T08:21:11Z</dcterms:created>
  <dcterms:modified xsi:type="dcterms:W3CDTF">2020-08-01T07:17:50Z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0x010100440DFEE11D6ACE44B773BBBCECA8D779</vt:lpwstr>
  </property>
</Properties>
</file>