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2.xml" ContentType="application/vnd.openxmlformats-officedocument.presentationml.slideLayout+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diagrams/drawing4.xml" ContentType="application/vnd.ms-office.drawingml.diagramDrawing+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layout4.xml" ContentType="application/vnd.openxmlformats-officedocument.drawingml.diagramLayout+xml"/>
  <Override PartName="/ppt/diagrams/drawing3.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1.xml" ContentType="application/vnd.openxmlformats-officedocument.drawingml.diagramLayout+xml"/>
  <Override PartName="/ppt/diagrams/layout3.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3.xml" ContentType="application/vnd.openxmlformats-officedocument.drawingml.diagramColors+xml"/>
  <Override PartName="/ppt/diagrams/quickStyle3.xml" ContentType="application/vnd.openxmlformats-officedocument.drawingml.diagramStyle+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1245" r:id="rId2"/>
    <p:sldId id="379" r:id="rId3"/>
    <p:sldId id="429" r:id="rId4"/>
    <p:sldId id="1106" r:id="rId5"/>
    <p:sldId id="346" r:id="rId6"/>
    <p:sldId id="1117" r:id="rId7"/>
    <p:sldId id="1110" r:id="rId8"/>
    <p:sldId id="1243" r:id="rId9"/>
    <p:sldId id="1229" r:id="rId10"/>
    <p:sldId id="1231" r:id="rId11"/>
    <p:sldId id="1239" r:id="rId12"/>
    <p:sldId id="1235" r:id="rId13"/>
    <p:sldId id="1111" r:id="rId14"/>
    <p:sldId id="1113" r:id="rId15"/>
    <p:sldId id="1114" r:id="rId16"/>
    <p:sldId id="386" r:id="rId17"/>
    <p:sldId id="1143" r:id="rId18"/>
    <p:sldId id="1147" r:id="rId19"/>
    <p:sldId id="420" r:id="rId20"/>
    <p:sldId id="4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 id="2" name="Mehleli Mpofu" initials="MM" lastIdx="48" clrIdx="1">
    <p:extLst>
      <p:ext uri="{19B8F6BF-5375-455C-9EA6-DF929625EA0E}">
        <p15:presenceInfo xmlns:p15="http://schemas.microsoft.com/office/powerpoint/2012/main" userId="bc4f0738fda063fa" providerId="Windows Live"/>
      </p:ext>
    </p:extLst>
  </p:cmAuthor>
  <p:cmAuthor id="3" name="K H" initials="KH" lastIdx="15" clrIdx="2">
    <p:extLst>
      <p:ext uri="{19B8F6BF-5375-455C-9EA6-DF929625EA0E}">
        <p15:presenceInfo xmlns:p15="http://schemas.microsoft.com/office/powerpoint/2012/main" userId="K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C36"/>
    <a:srgbClr val="8E1E25"/>
    <a:srgbClr val="D3B052"/>
    <a:srgbClr val="6BA846"/>
    <a:srgbClr val="12A20E"/>
    <a:srgbClr val="59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1" autoAdjust="0"/>
    <p:restoredTop sz="95263" autoAdjust="0"/>
  </p:normalViewPr>
  <p:slideViewPr>
    <p:cSldViewPr snapToGrid="0" showGuides="1">
      <p:cViewPr varScale="1">
        <p:scale>
          <a:sx n="98" d="100"/>
          <a:sy n="98" d="100"/>
        </p:scale>
        <p:origin x="440" y="184"/>
      </p:cViewPr>
      <p:guideLst>
        <p:guide orient="horz" pos="2183"/>
        <p:guide pos="3840"/>
      </p:guideLst>
    </p:cSldViewPr>
  </p:slideViewPr>
  <p:notesTextViewPr>
    <p:cViewPr>
      <p:scale>
        <a:sx n="1" d="1"/>
        <a:sy n="1" d="1"/>
      </p:scale>
      <p:origin x="0" y="0"/>
    </p:cViewPr>
  </p:notesTextViewPr>
  <p:sorterViewPr>
    <p:cViewPr varScale="1">
      <p:scale>
        <a:sx n="100" d="100"/>
        <a:sy n="100" d="100"/>
      </p:scale>
      <p:origin x="0" y="-2792"/>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custLinFactNeighborX="-18795" custLinFactNeighborY="59569">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DB5E6-6F18-DA44-BF59-53D3D8B5A763}" type="doc">
      <dgm:prSet loTypeId="urn:microsoft.com/office/officeart/2005/8/layout/hChevron3" loCatId="" qsTypeId="urn:microsoft.com/office/officeart/2005/8/quickstyle/simple1" qsCatId="simple" csTypeId="urn:microsoft.com/office/officeart/2005/8/colors/colorful2" csCatId="colorful" phldr="1"/>
      <dgm:spPr/>
    </dgm:pt>
    <dgm:pt modelId="{FC15DEA1-A1A1-024F-B467-E714E1FC3419}">
      <dgm:prSet phldrT="[Text]" custT="1"/>
      <dgm:spPr>
        <a:xfrm>
          <a:off x="968" y="0"/>
          <a:ext cx="1887950" cy="488441"/>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Find</a:t>
          </a:r>
        </a:p>
      </dgm:t>
    </dgm:pt>
    <dgm:pt modelId="{B050258C-3E66-2040-ADE6-2A592B0BA1BE}" type="par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B40AD0B6-3BC0-D744-ADEF-DFE7127140CD}" type="sibTrans" cxnId="{738A0482-B4C6-CA49-9C8C-A2E9E3FC8FF2}">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806EB4D1-FFD8-3044-8C2A-C1234D88523B}">
      <dgm:prSet phldrT="[Text]" custT="1"/>
      <dgm:spPr>
        <a:xfrm>
          <a:off x="1511328" y="0"/>
          <a:ext cx="1887950" cy="488441"/>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Consolidate &amp; Clean</a:t>
          </a:r>
        </a:p>
      </dgm:t>
    </dgm:pt>
    <dgm:pt modelId="{6B81BF6D-EEB0-FF42-AA49-DB0EA2309B8F}" type="par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92E7585-9A9E-BB49-9AA1-7620FFF119CC}" type="sibTrans" cxnId="{F2A22089-E32D-AB42-9435-1CC7E7591DD3}">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04AD431-F26F-F14B-AD24-73EE226A99A1}">
      <dgm:prSet phldrT="[Text]" custT="1"/>
      <dgm:spPr>
        <a:xfrm>
          <a:off x="3021688" y="0"/>
          <a:ext cx="1887950" cy="488441"/>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Group &amp; Allocate </a:t>
          </a:r>
        </a:p>
      </dgm:t>
    </dgm:pt>
    <dgm:pt modelId="{C4BD4DD5-C61C-4848-AE6A-F48AAC262DEC}" type="par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DD6CA626-EC2F-8E49-8F8D-33B3925DA197}" type="sibTrans" cxnId="{7851C762-F42A-D14D-B4DD-56AC38DAC7BA}">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13C478CA-A544-344D-9D84-9AF007C9722B}">
      <dgm:prSet phldrT="[Text]" custT="1"/>
      <dgm:spPr>
        <a:xfrm>
          <a:off x="4532049" y="0"/>
          <a:ext cx="1887950" cy="488441"/>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GB" sz="1400" b="0" noProof="0" dirty="0">
              <a:solidFill>
                <a:sysClr val="windowText" lastClr="000000"/>
              </a:solidFill>
              <a:latin typeface="Arial" panose="020B0604020202020204" pitchFamily="34" charset="0"/>
              <a:ea typeface="+mn-ea"/>
              <a:cs typeface="Arial" panose="020B0604020202020204" pitchFamily="34" charset="0"/>
            </a:rPr>
            <a:t>Analyse</a:t>
          </a:r>
        </a:p>
      </dgm:t>
    </dgm:pt>
    <dgm:pt modelId="{D4D48B69-6CB1-F240-822C-C179F549F568}" type="par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2791C25B-AB7F-8941-B560-D5277628A110}" type="sibTrans" cxnId="{3EEBAB51-DDF9-2D45-810F-2E2ABB4CA1DF}">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C27892FE-ADDE-E64A-B1B4-BBDB8392CAD7}">
      <dgm:prSet phldrT="[Text]" custT="1"/>
      <dgm:spPr>
        <a:xfrm>
          <a:off x="6042409" y="0"/>
          <a:ext cx="1887950" cy="488441"/>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0" dirty="0">
              <a:solidFill>
                <a:sysClr val="windowText" lastClr="000000"/>
              </a:solidFill>
              <a:latin typeface="Arial" panose="020B0604020202020204" pitchFamily="34" charset="0"/>
              <a:ea typeface="+mn-ea"/>
              <a:cs typeface="Arial" panose="020B0604020202020204" pitchFamily="34" charset="0"/>
            </a:rPr>
            <a:t>Interpret</a:t>
          </a:r>
        </a:p>
      </dgm:t>
    </dgm:pt>
    <dgm:pt modelId="{F639E6EC-E0B3-6048-B5FF-93DC8856DF8D}" type="sib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A6A1C20E-5AB8-054E-BDF0-60EF61AE4E47}" type="parTrans" cxnId="{573B083B-6C9E-2940-808E-74E489B555F0}">
      <dgm:prSet/>
      <dgm:spPr/>
      <dgm:t>
        <a:bodyPr/>
        <a:lstStyle/>
        <a:p>
          <a:endParaRPr lang="en-US" sz="1400" b="0">
            <a:solidFill>
              <a:schemeClr val="tx1"/>
            </a:solidFill>
            <a:latin typeface="Arial" panose="020B0604020202020204" pitchFamily="34" charset="0"/>
            <a:cs typeface="Arial" panose="020B0604020202020204" pitchFamily="34" charset="0"/>
          </a:endParaRPr>
        </a:p>
      </dgm:t>
    </dgm:pt>
    <dgm:pt modelId="{0D644837-1968-864D-8A85-9E68959EC76A}" type="pres">
      <dgm:prSet presAssocID="{78BDB5E6-6F18-DA44-BF59-53D3D8B5A763}" presName="Name0" presStyleCnt="0">
        <dgm:presLayoutVars>
          <dgm:dir/>
          <dgm:resizeHandles val="exact"/>
        </dgm:presLayoutVars>
      </dgm:prSet>
      <dgm:spPr/>
    </dgm:pt>
    <dgm:pt modelId="{C4A02068-C4EE-AA4E-8115-7FEC82940AA1}" type="pres">
      <dgm:prSet presAssocID="{FC15DEA1-A1A1-024F-B467-E714E1FC3419}" presName="parTxOnly" presStyleLbl="node1" presStyleIdx="0" presStyleCnt="5">
        <dgm:presLayoutVars>
          <dgm:bulletEnabled val="1"/>
        </dgm:presLayoutVars>
      </dgm:prSet>
      <dgm:spPr/>
    </dgm:pt>
    <dgm:pt modelId="{2B18E99A-3F1D-674C-8A23-C5B0EDDCDE7A}" type="pres">
      <dgm:prSet presAssocID="{B40AD0B6-3BC0-D744-ADEF-DFE7127140CD}" presName="parSpace" presStyleCnt="0"/>
      <dgm:spPr/>
    </dgm:pt>
    <dgm:pt modelId="{6A0B54D4-54DB-B746-9E1D-3BE66FF6DBFB}" type="pres">
      <dgm:prSet presAssocID="{806EB4D1-FFD8-3044-8C2A-C1234D88523B}" presName="parTxOnly" presStyleLbl="node1" presStyleIdx="1" presStyleCnt="5">
        <dgm:presLayoutVars>
          <dgm:bulletEnabled val="1"/>
        </dgm:presLayoutVars>
      </dgm:prSet>
      <dgm:spPr/>
    </dgm:pt>
    <dgm:pt modelId="{EF28B04C-CAF9-124A-A62D-78A797ECCC4A}" type="pres">
      <dgm:prSet presAssocID="{192E7585-9A9E-BB49-9AA1-7620FFF119CC}" presName="parSpace" presStyleCnt="0"/>
      <dgm:spPr/>
    </dgm:pt>
    <dgm:pt modelId="{3A6D03CE-C98A-E947-8FD8-4FE792E419D9}" type="pres">
      <dgm:prSet presAssocID="{D04AD431-F26F-F14B-AD24-73EE226A99A1}" presName="parTxOnly" presStyleLbl="node1" presStyleIdx="2" presStyleCnt="5" custLinFactNeighborX="2511" custLinFactNeighborY="1753">
        <dgm:presLayoutVars>
          <dgm:bulletEnabled val="1"/>
        </dgm:presLayoutVars>
      </dgm:prSet>
      <dgm:spPr/>
    </dgm:pt>
    <dgm:pt modelId="{1CD80CD5-9817-BC40-9375-0FD9F14D9497}" type="pres">
      <dgm:prSet presAssocID="{DD6CA626-EC2F-8E49-8F8D-33B3925DA197}" presName="parSpace" presStyleCnt="0"/>
      <dgm:spPr/>
    </dgm:pt>
    <dgm:pt modelId="{416B6391-ACF2-DD45-A46A-98F44B8B5485}" type="pres">
      <dgm:prSet presAssocID="{13C478CA-A544-344D-9D84-9AF007C9722B}" presName="parTxOnly" presStyleLbl="node1" presStyleIdx="3" presStyleCnt="5">
        <dgm:presLayoutVars>
          <dgm:bulletEnabled val="1"/>
        </dgm:presLayoutVars>
      </dgm:prSet>
      <dgm:spPr/>
    </dgm:pt>
    <dgm:pt modelId="{6EF4F7E0-C733-D546-BFF6-9F41DB178B66}" type="pres">
      <dgm:prSet presAssocID="{2791C25B-AB7F-8941-B560-D5277628A110}" presName="parSpace" presStyleCnt="0"/>
      <dgm:spPr/>
    </dgm:pt>
    <dgm:pt modelId="{C3D43657-441C-1E4A-9F28-6E0126C0C267}" type="pres">
      <dgm:prSet presAssocID="{C27892FE-ADDE-E64A-B1B4-BBDB8392CAD7}" presName="parTxOnly" presStyleLbl="node1" presStyleIdx="4" presStyleCnt="5">
        <dgm:presLayoutVars>
          <dgm:bulletEnabled val="1"/>
        </dgm:presLayoutVars>
      </dgm:prSet>
      <dgm:spPr/>
    </dgm:pt>
  </dgm:ptLst>
  <dgm:cxnLst>
    <dgm:cxn modelId="{17303F19-C026-E247-93F5-4BCCDA2E9DB2}" type="presOf" srcId="{78BDB5E6-6F18-DA44-BF59-53D3D8B5A763}" destId="{0D644837-1968-864D-8A85-9E68959EC76A}" srcOrd="0" destOrd="0" presId="urn:microsoft.com/office/officeart/2005/8/layout/hChevron3"/>
    <dgm:cxn modelId="{573B083B-6C9E-2940-808E-74E489B555F0}" srcId="{78BDB5E6-6F18-DA44-BF59-53D3D8B5A763}" destId="{C27892FE-ADDE-E64A-B1B4-BBDB8392CAD7}" srcOrd="4" destOrd="0" parTransId="{A6A1C20E-5AB8-054E-BDF0-60EF61AE4E47}" sibTransId="{F639E6EC-E0B3-6048-B5FF-93DC8856DF8D}"/>
    <dgm:cxn modelId="{04FCA345-8C9C-FA4F-B406-148E53D1A0C5}" type="presOf" srcId="{806EB4D1-FFD8-3044-8C2A-C1234D88523B}" destId="{6A0B54D4-54DB-B746-9E1D-3BE66FF6DBFB}" srcOrd="0" destOrd="0" presId="urn:microsoft.com/office/officeart/2005/8/layout/hChevron3"/>
    <dgm:cxn modelId="{3EEBAB51-DDF9-2D45-810F-2E2ABB4CA1DF}" srcId="{78BDB5E6-6F18-DA44-BF59-53D3D8B5A763}" destId="{13C478CA-A544-344D-9D84-9AF007C9722B}" srcOrd="3" destOrd="0" parTransId="{D4D48B69-6CB1-F240-822C-C179F549F568}" sibTransId="{2791C25B-AB7F-8941-B560-D5277628A110}"/>
    <dgm:cxn modelId="{9318BE53-362C-3444-9870-769836AEA805}" type="presOf" srcId="{D04AD431-F26F-F14B-AD24-73EE226A99A1}" destId="{3A6D03CE-C98A-E947-8FD8-4FE792E419D9}" srcOrd="0" destOrd="0" presId="urn:microsoft.com/office/officeart/2005/8/layout/hChevron3"/>
    <dgm:cxn modelId="{7851C762-F42A-D14D-B4DD-56AC38DAC7BA}" srcId="{78BDB5E6-6F18-DA44-BF59-53D3D8B5A763}" destId="{D04AD431-F26F-F14B-AD24-73EE226A99A1}" srcOrd="2" destOrd="0" parTransId="{C4BD4DD5-C61C-4848-AE6A-F48AAC262DEC}" sibTransId="{DD6CA626-EC2F-8E49-8F8D-33B3925DA197}"/>
    <dgm:cxn modelId="{CAE4BD63-36E2-1640-AA6D-976D67782A8E}" type="presOf" srcId="{FC15DEA1-A1A1-024F-B467-E714E1FC3419}" destId="{C4A02068-C4EE-AA4E-8115-7FEC82940AA1}" srcOrd="0" destOrd="0" presId="urn:microsoft.com/office/officeart/2005/8/layout/hChevron3"/>
    <dgm:cxn modelId="{738A0482-B4C6-CA49-9C8C-A2E9E3FC8FF2}" srcId="{78BDB5E6-6F18-DA44-BF59-53D3D8B5A763}" destId="{FC15DEA1-A1A1-024F-B467-E714E1FC3419}" srcOrd="0" destOrd="0" parTransId="{B050258C-3E66-2040-ADE6-2A592B0BA1BE}" sibTransId="{B40AD0B6-3BC0-D744-ADEF-DFE7127140CD}"/>
    <dgm:cxn modelId="{F2A22089-E32D-AB42-9435-1CC7E7591DD3}" srcId="{78BDB5E6-6F18-DA44-BF59-53D3D8B5A763}" destId="{806EB4D1-FFD8-3044-8C2A-C1234D88523B}" srcOrd="1" destOrd="0" parTransId="{6B81BF6D-EEB0-FF42-AA49-DB0EA2309B8F}" sibTransId="{192E7585-9A9E-BB49-9AA1-7620FFF119CC}"/>
    <dgm:cxn modelId="{99087489-17AB-2145-9802-0AC570205260}" type="presOf" srcId="{C27892FE-ADDE-E64A-B1B4-BBDB8392CAD7}" destId="{C3D43657-441C-1E4A-9F28-6E0126C0C267}" srcOrd="0" destOrd="0" presId="urn:microsoft.com/office/officeart/2005/8/layout/hChevron3"/>
    <dgm:cxn modelId="{9C7F72B8-B5E0-9B49-8F81-6B6166E561FD}" type="presOf" srcId="{13C478CA-A544-344D-9D84-9AF007C9722B}" destId="{416B6391-ACF2-DD45-A46A-98F44B8B5485}" srcOrd="0" destOrd="0" presId="urn:microsoft.com/office/officeart/2005/8/layout/hChevron3"/>
    <dgm:cxn modelId="{75576A38-33D6-8648-8BC3-526ACDD4B9F0}" type="presParOf" srcId="{0D644837-1968-864D-8A85-9E68959EC76A}" destId="{C4A02068-C4EE-AA4E-8115-7FEC82940AA1}" srcOrd="0" destOrd="0" presId="urn:microsoft.com/office/officeart/2005/8/layout/hChevron3"/>
    <dgm:cxn modelId="{600A25D5-8753-6E41-9F07-A9C2CCB25630}" type="presParOf" srcId="{0D644837-1968-864D-8A85-9E68959EC76A}" destId="{2B18E99A-3F1D-674C-8A23-C5B0EDDCDE7A}" srcOrd="1" destOrd="0" presId="urn:microsoft.com/office/officeart/2005/8/layout/hChevron3"/>
    <dgm:cxn modelId="{1828B56E-B30F-D845-973B-0982C92EB994}" type="presParOf" srcId="{0D644837-1968-864D-8A85-9E68959EC76A}" destId="{6A0B54D4-54DB-B746-9E1D-3BE66FF6DBFB}" srcOrd="2" destOrd="0" presId="urn:microsoft.com/office/officeart/2005/8/layout/hChevron3"/>
    <dgm:cxn modelId="{9B1FFD2D-206F-BE45-B79F-930EDFC2B2D5}" type="presParOf" srcId="{0D644837-1968-864D-8A85-9E68959EC76A}" destId="{EF28B04C-CAF9-124A-A62D-78A797ECCC4A}" srcOrd="3" destOrd="0" presId="urn:microsoft.com/office/officeart/2005/8/layout/hChevron3"/>
    <dgm:cxn modelId="{F5D7D6DF-5D56-8740-BAC5-D90616FF7DFB}" type="presParOf" srcId="{0D644837-1968-864D-8A85-9E68959EC76A}" destId="{3A6D03CE-C98A-E947-8FD8-4FE792E419D9}" srcOrd="4" destOrd="0" presId="urn:microsoft.com/office/officeart/2005/8/layout/hChevron3"/>
    <dgm:cxn modelId="{F429ECE7-8C31-BF44-9976-2EC4B008C539}" type="presParOf" srcId="{0D644837-1968-864D-8A85-9E68959EC76A}" destId="{1CD80CD5-9817-BC40-9375-0FD9F14D9497}" srcOrd="5" destOrd="0" presId="urn:microsoft.com/office/officeart/2005/8/layout/hChevron3"/>
    <dgm:cxn modelId="{C5A1EA05-76F0-BE4A-B79A-2EA27A3A72ED}" type="presParOf" srcId="{0D644837-1968-864D-8A85-9E68959EC76A}" destId="{416B6391-ACF2-DD45-A46A-98F44B8B5485}" srcOrd="6" destOrd="0" presId="urn:microsoft.com/office/officeart/2005/8/layout/hChevron3"/>
    <dgm:cxn modelId="{31E4249E-AC02-E145-8C68-6E88C925D0B3}" type="presParOf" srcId="{0D644837-1968-864D-8A85-9E68959EC76A}" destId="{6EF4F7E0-C733-D546-BFF6-9F41DB178B66}" srcOrd="7" destOrd="0" presId="urn:microsoft.com/office/officeart/2005/8/layout/hChevron3"/>
    <dgm:cxn modelId="{012ED108-F76E-724A-957B-5758530ED0DA}" type="presParOf" srcId="{0D644837-1968-864D-8A85-9E68959EC76A}" destId="{C3D43657-441C-1E4A-9F28-6E0126C0C267}"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C413F5-E3CE-479C-86CF-1C042D6CCE73}" type="doc">
      <dgm:prSet loTypeId="urn:microsoft.com/office/officeart/2008/layout/PictureStrips" loCatId="list" qsTypeId="urn:microsoft.com/office/officeart/2005/8/quickstyle/simple5" qsCatId="simple" csTypeId="urn:microsoft.com/office/officeart/2005/8/colors/accent3_1" csCatId="accent3" phldr="1"/>
      <dgm:spPr/>
      <dgm:t>
        <a:bodyPr/>
        <a:lstStyle/>
        <a:p>
          <a:endParaRPr lang="en-ZA"/>
        </a:p>
      </dgm:t>
    </dgm:pt>
    <dgm:pt modelId="{AA88A227-BBAE-46FA-A016-0263A97D1A62}" type="pres">
      <dgm:prSet presAssocID="{24C413F5-E3CE-479C-86CF-1C042D6CCE73}" presName="Name0" presStyleCnt="0">
        <dgm:presLayoutVars>
          <dgm:dir/>
          <dgm:resizeHandles val="exact"/>
        </dgm:presLayoutVars>
      </dgm:prSet>
      <dgm:spPr/>
    </dgm:pt>
  </dgm:ptLst>
  <dgm:cxnLst>
    <dgm:cxn modelId="{2F8CC527-503F-4E45-BAFA-753D9F65838A}" type="presOf" srcId="{24C413F5-E3CE-479C-86CF-1C042D6CCE73}" destId="{AA88A227-BBAE-46FA-A016-0263A97D1A62}" srcOrd="0"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413F5-E3CE-479C-86CF-1C042D6CCE73}" type="doc">
      <dgm:prSet loTypeId="urn:microsoft.com/office/officeart/2011/layout/HexagonRadial" loCatId="officeonline" qsTypeId="urn:microsoft.com/office/officeart/2005/8/quickstyle/simple1" qsCatId="simple" csTypeId="urn:microsoft.com/office/officeart/2005/8/colors/colorful2" csCatId="colorful" phldr="1"/>
      <dgm:spPr/>
      <dgm:t>
        <a:bodyPr/>
        <a:lstStyle/>
        <a:p>
          <a:endParaRPr lang="en-ZA"/>
        </a:p>
      </dgm:t>
    </dgm:pt>
    <dgm:pt modelId="{F23C7797-EC55-4022-9273-681C9483CD71}">
      <dgm:prSet phldrT="[Text]"/>
      <dgm:spPr/>
      <dgm:t>
        <a:bodyPr/>
        <a:lstStyle/>
        <a:p>
          <a:r>
            <a:rPr lang="en-ZA" dirty="0"/>
            <a:t>Expenditure Information</a:t>
          </a:r>
        </a:p>
      </dgm:t>
    </dgm:pt>
    <dgm:pt modelId="{AFAF6390-D5DC-4DF2-BCA7-999F7AF62749}" type="parTrans" cxnId="{46F995D3-0DBB-4F28-96E0-D4588F82C51A}">
      <dgm:prSet/>
      <dgm:spPr/>
      <dgm:t>
        <a:bodyPr/>
        <a:lstStyle/>
        <a:p>
          <a:endParaRPr lang="en-ZA"/>
        </a:p>
      </dgm:t>
    </dgm:pt>
    <dgm:pt modelId="{A5EC296E-2C9D-43BE-A64E-2F84050D4D1A}" type="sibTrans" cxnId="{46F995D3-0DBB-4F28-96E0-D4588F82C51A}">
      <dgm:prSet/>
      <dgm:spPr/>
      <dgm:t>
        <a:bodyPr/>
        <a:lstStyle/>
        <a:p>
          <a:endParaRPr lang="en-ZA"/>
        </a:p>
      </dgm:t>
    </dgm:pt>
    <dgm:pt modelId="{0FFE8AAE-F3C6-4BED-BD90-22AFF5BA0336}">
      <dgm:prSet phldrT="[Text]"/>
      <dgm:spPr/>
      <dgm:t>
        <a:bodyPr/>
        <a:lstStyle/>
        <a:p>
          <a:r>
            <a:rPr lang="en-ZA" dirty="0"/>
            <a:t>Project Management System</a:t>
          </a:r>
        </a:p>
      </dgm:t>
    </dgm:pt>
    <dgm:pt modelId="{0D8FEC18-08DA-44E9-83C5-CDEBE8DBA2F1}" type="parTrans" cxnId="{3C26DE26-FE8D-46F4-B623-F0A700F437BC}">
      <dgm:prSet/>
      <dgm:spPr/>
      <dgm:t>
        <a:bodyPr/>
        <a:lstStyle/>
        <a:p>
          <a:endParaRPr lang="en-ZA"/>
        </a:p>
      </dgm:t>
    </dgm:pt>
    <dgm:pt modelId="{878C0D89-79F1-449A-887F-02EB2E70E334}" type="sibTrans" cxnId="{3C26DE26-FE8D-46F4-B623-F0A700F437BC}">
      <dgm:prSet/>
      <dgm:spPr/>
      <dgm:t>
        <a:bodyPr/>
        <a:lstStyle/>
        <a:p>
          <a:endParaRPr lang="en-ZA"/>
        </a:p>
      </dgm:t>
    </dgm:pt>
    <dgm:pt modelId="{8CBC5758-110B-4D3B-843B-1D897ED00BF2}">
      <dgm:prSet phldrT="[Text]"/>
      <dgm:spPr/>
      <dgm:t>
        <a:bodyPr/>
        <a:lstStyle/>
        <a:p>
          <a:r>
            <a:rPr lang="en-ZA" dirty="0"/>
            <a:t>Annual &amp; Quarterly Reports</a:t>
          </a:r>
        </a:p>
      </dgm:t>
    </dgm:pt>
    <dgm:pt modelId="{34CD3E5F-9513-4DDB-A754-07E6D1A6876D}" type="parTrans" cxnId="{9BBD07FE-9754-4F3C-9EA8-B032356713D9}">
      <dgm:prSet/>
      <dgm:spPr/>
      <dgm:t>
        <a:bodyPr/>
        <a:lstStyle/>
        <a:p>
          <a:endParaRPr lang="en-ZA"/>
        </a:p>
      </dgm:t>
    </dgm:pt>
    <dgm:pt modelId="{05AFEBB1-39E2-43A5-990B-5DD0171CB723}" type="sibTrans" cxnId="{9BBD07FE-9754-4F3C-9EA8-B032356713D9}">
      <dgm:prSet/>
      <dgm:spPr/>
      <dgm:t>
        <a:bodyPr/>
        <a:lstStyle/>
        <a:p>
          <a:endParaRPr lang="en-ZA"/>
        </a:p>
      </dgm:t>
    </dgm:pt>
    <dgm:pt modelId="{395A4FD0-D480-2A45-9482-81F0795A78E5}">
      <dgm:prSet phldrT="[Text]"/>
      <dgm:spPr/>
      <dgm:t>
        <a:bodyPr/>
        <a:lstStyle/>
        <a:p>
          <a:r>
            <a:rPr lang="en-ZA" dirty="0"/>
            <a:t>Programme Management Systems</a:t>
          </a:r>
        </a:p>
      </dgm:t>
    </dgm:pt>
    <dgm:pt modelId="{3AAF43E0-9BE2-C441-B73E-216AAD4E19A2}" type="parTrans" cxnId="{70009CAF-A21D-5B40-B4C3-D3F89D605A34}">
      <dgm:prSet/>
      <dgm:spPr/>
      <dgm:t>
        <a:bodyPr/>
        <a:lstStyle/>
        <a:p>
          <a:endParaRPr lang="en-US"/>
        </a:p>
      </dgm:t>
    </dgm:pt>
    <dgm:pt modelId="{E7655BF7-CAC4-9D46-AE6F-DEE03D03456F}" type="sibTrans" cxnId="{70009CAF-A21D-5B40-B4C3-D3F89D605A34}">
      <dgm:prSet/>
      <dgm:spPr/>
      <dgm:t>
        <a:bodyPr/>
        <a:lstStyle/>
        <a:p>
          <a:endParaRPr lang="en-US"/>
        </a:p>
      </dgm:t>
    </dgm:pt>
    <dgm:pt modelId="{4D5DCA67-73EB-4641-A4A3-11D08BE7F6ED}">
      <dgm:prSet phldrT="[Text]"/>
      <dgm:spPr/>
      <dgm:t>
        <a:bodyPr/>
        <a:lstStyle/>
        <a:p>
          <a:r>
            <a:rPr lang="en-ZA" dirty="0"/>
            <a:t>Operations Management Systems</a:t>
          </a:r>
        </a:p>
      </dgm:t>
    </dgm:pt>
    <dgm:pt modelId="{072ADE5C-A317-C646-8B96-42B797722920}" type="parTrans" cxnId="{D951141A-4C59-3A4E-A8DF-E6828187B869}">
      <dgm:prSet/>
      <dgm:spPr/>
      <dgm:t>
        <a:bodyPr/>
        <a:lstStyle/>
        <a:p>
          <a:endParaRPr lang="en-US"/>
        </a:p>
      </dgm:t>
    </dgm:pt>
    <dgm:pt modelId="{E002B08B-2BE9-304E-B33E-7F238172D9BC}" type="sibTrans" cxnId="{D951141A-4C59-3A4E-A8DF-E6828187B869}">
      <dgm:prSet/>
      <dgm:spPr/>
      <dgm:t>
        <a:bodyPr/>
        <a:lstStyle/>
        <a:p>
          <a:endParaRPr lang="en-US"/>
        </a:p>
      </dgm:t>
    </dgm:pt>
    <dgm:pt modelId="{2A794ACB-4954-8547-B68E-F110AA28A6DA}">
      <dgm:prSet phldrT="[Text]"/>
      <dgm:spPr/>
      <dgm:t>
        <a:bodyPr/>
        <a:lstStyle/>
        <a:p>
          <a:r>
            <a:rPr lang="en-ZA" dirty="0"/>
            <a:t>Management Accounts</a:t>
          </a:r>
        </a:p>
      </dgm:t>
    </dgm:pt>
    <dgm:pt modelId="{2E12F96B-4E9A-5449-8B3A-BB2B26C87A16}" type="parTrans" cxnId="{37A22E01-73EA-3B47-9F18-63C64FF455BB}">
      <dgm:prSet/>
      <dgm:spPr/>
      <dgm:t>
        <a:bodyPr/>
        <a:lstStyle/>
        <a:p>
          <a:endParaRPr lang="en-US"/>
        </a:p>
      </dgm:t>
    </dgm:pt>
    <dgm:pt modelId="{DD90AF55-3558-B041-B2D9-CD13263E8DF1}" type="sibTrans" cxnId="{37A22E01-73EA-3B47-9F18-63C64FF455BB}">
      <dgm:prSet/>
      <dgm:spPr/>
      <dgm:t>
        <a:bodyPr/>
        <a:lstStyle/>
        <a:p>
          <a:endParaRPr lang="en-US"/>
        </a:p>
      </dgm:t>
    </dgm:pt>
    <dgm:pt modelId="{870C02F1-E6B2-414C-9D16-D0B360DD669D}">
      <dgm:prSet phldrT="[Text]"/>
      <dgm:spPr/>
      <dgm:t>
        <a:bodyPr/>
        <a:lstStyle/>
        <a:p>
          <a:r>
            <a:rPr lang="en-ZA"/>
            <a:t>Consultations with programme managers</a:t>
          </a:r>
          <a:endParaRPr lang="en-ZA" dirty="0"/>
        </a:p>
      </dgm:t>
    </dgm:pt>
    <dgm:pt modelId="{C2F97C13-FF1D-BA43-8B21-4A90AF26B548}" type="parTrans" cxnId="{69F834E3-B5E8-B042-84B8-D442BF704C06}">
      <dgm:prSet/>
      <dgm:spPr/>
      <dgm:t>
        <a:bodyPr/>
        <a:lstStyle/>
        <a:p>
          <a:endParaRPr lang="en-US"/>
        </a:p>
      </dgm:t>
    </dgm:pt>
    <dgm:pt modelId="{1531F996-5225-274A-B07E-89F3ACBE0A28}" type="sibTrans" cxnId="{69F834E3-B5E8-B042-84B8-D442BF704C06}">
      <dgm:prSet/>
      <dgm:spPr/>
      <dgm:t>
        <a:bodyPr/>
        <a:lstStyle/>
        <a:p>
          <a:endParaRPr lang="en-US"/>
        </a:p>
      </dgm:t>
    </dgm:pt>
    <dgm:pt modelId="{53B312C2-8A75-4D9C-9A81-054A0E4BCFFF}" type="pres">
      <dgm:prSet presAssocID="{24C413F5-E3CE-479C-86CF-1C042D6CCE73}" presName="Name0" presStyleCnt="0">
        <dgm:presLayoutVars>
          <dgm:chMax val="1"/>
          <dgm:chPref val="1"/>
          <dgm:dir/>
          <dgm:animOne val="branch"/>
          <dgm:animLvl val="lvl"/>
        </dgm:presLayoutVars>
      </dgm:prSet>
      <dgm:spPr/>
    </dgm:pt>
    <dgm:pt modelId="{F9F7D866-04F1-4D3E-8D72-9DCB421A6B85}" type="pres">
      <dgm:prSet presAssocID="{F23C7797-EC55-4022-9273-681C9483CD71}" presName="Parent" presStyleLbl="node0" presStyleIdx="0" presStyleCnt="1">
        <dgm:presLayoutVars>
          <dgm:chMax val="6"/>
          <dgm:chPref val="6"/>
        </dgm:presLayoutVars>
      </dgm:prSet>
      <dgm:spPr/>
    </dgm:pt>
    <dgm:pt modelId="{BA6561AC-B6E0-AB4B-851A-3215A7C8E6CE}" type="pres">
      <dgm:prSet presAssocID="{395A4FD0-D480-2A45-9482-81F0795A78E5}" presName="Accent1" presStyleCnt="0"/>
      <dgm:spPr/>
    </dgm:pt>
    <dgm:pt modelId="{D3CA0043-5737-F243-AFE7-6D5FC5DFE47A}" type="pres">
      <dgm:prSet presAssocID="{395A4FD0-D480-2A45-9482-81F0795A78E5}" presName="Accent" presStyleLbl="bgShp" presStyleIdx="0" presStyleCnt="6"/>
      <dgm:spPr/>
    </dgm:pt>
    <dgm:pt modelId="{966B8A15-C559-4D4F-9138-2497182E6838}" type="pres">
      <dgm:prSet presAssocID="{395A4FD0-D480-2A45-9482-81F0795A78E5}" presName="Child1" presStyleLbl="node1" presStyleIdx="0" presStyleCnt="6">
        <dgm:presLayoutVars>
          <dgm:chMax val="0"/>
          <dgm:chPref val="0"/>
          <dgm:bulletEnabled val="1"/>
        </dgm:presLayoutVars>
      </dgm:prSet>
      <dgm:spPr/>
    </dgm:pt>
    <dgm:pt modelId="{C3E9BA78-0474-9941-AC55-35E5B82623EF}" type="pres">
      <dgm:prSet presAssocID="{0FFE8AAE-F3C6-4BED-BD90-22AFF5BA0336}" presName="Accent2" presStyleCnt="0"/>
      <dgm:spPr/>
    </dgm:pt>
    <dgm:pt modelId="{EBDBEB8B-286D-498C-8B79-0086DE44336E}" type="pres">
      <dgm:prSet presAssocID="{0FFE8AAE-F3C6-4BED-BD90-22AFF5BA0336}" presName="Accent" presStyleLbl="bgShp" presStyleIdx="1" presStyleCnt="6"/>
      <dgm:spPr/>
    </dgm:pt>
    <dgm:pt modelId="{6BCDBE6E-A65B-DE4C-BE2F-D1DF96668C89}" type="pres">
      <dgm:prSet presAssocID="{0FFE8AAE-F3C6-4BED-BD90-22AFF5BA0336}" presName="Child2" presStyleLbl="node1" presStyleIdx="1" presStyleCnt="6">
        <dgm:presLayoutVars>
          <dgm:chMax val="0"/>
          <dgm:chPref val="0"/>
          <dgm:bulletEnabled val="1"/>
        </dgm:presLayoutVars>
      </dgm:prSet>
      <dgm:spPr/>
    </dgm:pt>
    <dgm:pt modelId="{099BE18F-8A62-B54E-B6A9-35820DB483DA}" type="pres">
      <dgm:prSet presAssocID="{4D5DCA67-73EB-4641-A4A3-11D08BE7F6ED}" presName="Accent3" presStyleCnt="0"/>
      <dgm:spPr/>
    </dgm:pt>
    <dgm:pt modelId="{BAF9A30E-C1E6-334C-882C-256B3D52AE37}" type="pres">
      <dgm:prSet presAssocID="{4D5DCA67-73EB-4641-A4A3-11D08BE7F6ED}" presName="Accent" presStyleLbl="bgShp" presStyleIdx="2" presStyleCnt="6"/>
      <dgm:spPr/>
    </dgm:pt>
    <dgm:pt modelId="{02682992-9CFB-E74E-AA97-F23854FF0E98}" type="pres">
      <dgm:prSet presAssocID="{4D5DCA67-73EB-4641-A4A3-11D08BE7F6ED}" presName="Child3" presStyleLbl="node1" presStyleIdx="2" presStyleCnt="6">
        <dgm:presLayoutVars>
          <dgm:chMax val="0"/>
          <dgm:chPref val="0"/>
          <dgm:bulletEnabled val="1"/>
        </dgm:presLayoutVars>
      </dgm:prSet>
      <dgm:spPr/>
    </dgm:pt>
    <dgm:pt modelId="{6C4F3DC5-CEF8-944A-A842-CFC3707F58ED}" type="pres">
      <dgm:prSet presAssocID="{870C02F1-E6B2-414C-9D16-D0B360DD669D}" presName="Accent4" presStyleCnt="0"/>
      <dgm:spPr/>
    </dgm:pt>
    <dgm:pt modelId="{8402F5AC-2D65-F744-8397-0E596C24F640}" type="pres">
      <dgm:prSet presAssocID="{870C02F1-E6B2-414C-9D16-D0B360DD669D}" presName="Accent" presStyleLbl="bgShp" presStyleIdx="3" presStyleCnt="6"/>
      <dgm:spPr/>
    </dgm:pt>
    <dgm:pt modelId="{149E6748-7074-4845-9A89-196C8A6BB131}" type="pres">
      <dgm:prSet presAssocID="{870C02F1-E6B2-414C-9D16-D0B360DD669D}" presName="Child4" presStyleLbl="node1" presStyleIdx="3" presStyleCnt="6">
        <dgm:presLayoutVars>
          <dgm:chMax val="0"/>
          <dgm:chPref val="0"/>
          <dgm:bulletEnabled val="1"/>
        </dgm:presLayoutVars>
      </dgm:prSet>
      <dgm:spPr/>
    </dgm:pt>
    <dgm:pt modelId="{F2774360-CF47-AD43-9648-188DFA564EC4}" type="pres">
      <dgm:prSet presAssocID="{8CBC5758-110B-4D3B-843B-1D897ED00BF2}" presName="Accent5" presStyleCnt="0"/>
      <dgm:spPr/>
    </dgm:pt>
    <dgm:pt modelId="{B9F740E0-CDB4-4653-92D6-B01FC90F34B9}" type="pres">
      <dgm:prSet presAssocID="{8CBC5758-110B-4D3B-843B-1D897ED00BF2}" presName="Accent" presStyleLbl="bgShp" presStyleIdx="4" presStyleCnt="6"/>
      <dgm:spPr/>
    </dgm:pt>
    <dgm:pt modelId="{44B098D5-6262-9D42-ACBB-784A671C4081}" type="pres">
      <dgm:prSet presAssocID="{8CBC5758-110B-4D3B-843B-1D897ED00BF2}" presName="Child5" presStyleLbl="node1" presStyleIdx="4" presStyleCnt="6">
        <dgm:presLayoutVars>
          <dgm:chMax val="0"/>
          <dgm:chPref val="0"/>
          <dgm:bulletEnabled val="1"/>
        </dgm:presLayoutVars>
      </dgm:prSet>
      <dgm:spPr/>
    </dgm:pt>
    <dgm:pt modelId="{850D0E21-A690-2B48-A804-4A4C61EDFEE0}" type="pres">
      <dgm:prSet presAssocID="{2A794ACB-4954-8547-B68E-F110AA28A6DA}" presName="Accent6" presStyleCnt="0"/>
      <dgm:spPr/>
    </dgm:pt>
    <dgm:pt modelId="{5A094C1E-C90E-DE4F-89D4-3B406DC2B1AD}" type="pres">
      <dgm:prSet presAssocID="{2A794ACB-4954-8547-B68E-F110AA28A6DA}" presName="Accent" presStyleLbl="bgShp" presStyleIdx="5" presStyleCnt="6"/>
      <dgm:spPr/>
    </dgm:pt>
    <dgm:pt modelId="{1A3BB62F-FBE4-5A4E-A738-5E612700BBE7}" type="pres">
      <dgm:prSet presAssocID="{2A794ACB-4954-8547-B68E-F110AA28A6DA}" presName="Child6" presStyleLbl="node1" presStyleIdx="5" presStyleCnt="6">
        <dgm:presLayoutVars>
          <dgm:chMax val="0"/>
          <dgm:chPref val="0"/>
          <dgm:bulletEnabled val="1"/>
        </dgm:presLayoutVars>
      </dgm:prSet>
      <dgm:spPr/>
    </dgm:pt>
  </dgm:ptLst>
  <dgm:cxnLst>
    <dgm:cxn modelId="{37A22E01-73EA-3B47-9F18-63C64FF455BB}" srcId="{F23C7797-EC55-4022-9273-681C9483CD71}" destId="{2A794ACB-4954-8547-B68E-F110AA28A6DA}" srcOrd="5" destOrd="0" parTransId="{2E12F96B-4E9A-5449-8B3A-BB2B26C87A16}" sibTransId="{DD90AF55-3558-B041-B2D9-CD13263E8DF1}"/>
    <dgm:cxn modelId="{D951141A-4C59-3A4E-A8DF-E6828187B869}" srcId="{F23C7797-EC55-4022-9273-681C9483CD71}" destId="{4D5DCA67-73EB-4641-A4A3-11D08BE7F6ED}" srcOrd="2" destOrd="0" parTransId="{072ADE5C-A317-C646-8B96-42B797722920}" sibTransId="{E002B08B-2BE9-304E-B33E-7F238172D9BC}"/>
    <dgm:cxn modelId="{3C26DE26-FE8D-46F4-B623-F0A700F437BC}" srcId="{F23C7797-EC55-4022-9273-681C9483CD71}" destId="{0FFE8AAE-F3C6-4BED-BD90-22AFF5BA0336}" srcOrd="1" destOrd="0" parTransId="{0D8FEC18-08DA-44E9-83C5-CDEBE8DBA2F1}" sibTransId="{878C0D89-79F1-449A-887F-02EB2E70E334}"/>
    <dgm:cxn modelId="{070E0F33-C57A-7044-B696-549F3DA4E9D6}" type="presOf" srcId="{0FFE8AAE-F3C6-4BED-BD90-22AFF5BA0336}" destId="{6BCDBE6E-A65B-DE4C-BE2F-D1DF96668C89}" srcOrd="0" destOrd="0" presId="urn:microsoft.com/office/officeart/2011/layout/HexagonRadial"/>
    <dgm:cxn modelId="{22E7C53B-DBC2-D64C-B1E1-CD84E18620B2}" type="presOf" srcId="{4D5DCA67-73EB-4641-A4A3-11D08BE7F6ED}" destId="{02682992-9CFB-E74E-AA97-F23854FF0E98}" srcOrd="0" destOrd="0" presId="urn:microsoft.com/office/officeart/2011/layout/HexagonRadial"/>
    <dgm:cxn modelId="{DEF5183F-8A10-8B42-BCFF-1D6D1D2E56CA}" type="presOf" srcId="{395A4FD0-D480-2A45-9482-81F0795A78E5}" destId="{966B8A15-C559-4D4F-9138-2497182E6838}" srcOrd="0" destOrd="0" presId="urn:microsoft.com/office/officeart/2011/layout/HexagonRadial"/>
    <dgm:cxn modelId="{C02B635A-2B9C-44F8-8F5C-59D9CEE48CCC}" type="presOf" srcId="{F23C7797-EC55-4022-9273-681C9483CD71}" destId="{F9F7D866-04F1-4D3E-8D72-9DCB421A6B85}" srcOrd="0" destOrd="0" presId="urn:microsoft.com/office/officeart/2011/layout/HexagonRadial"/>
    <dgm:cxn modelId="{6603B36F-0656-FA49-A506-058BC2B4D66C}" type="presOf" srcId="{870C02F1-E6B2-414C-9D16-D0B360DD669D}" destId="{149E6748-7074-4845-9A89-196C8A6BB131}" srcOrd="0" destOrd="0" presId="urn:microsoft.com/office/officeart/2011/layout/HexagonRadial"/>
    <dgm:cxn modelId="{70009CAF-A21D-5B40-B4C3-D3F89D605A34}" srcId="{F23C7797-EC55-4022-9273-681C9483CD71}" destId="{395A4FD0-D480-2A45-9482-81F0795A78E5}" srcOrd="0" destOrd="0" parTransId="{3AAF43E0-9BE2-C441-B73E-216AAD4E19A2}" sibTransId="{E7655BF7-CAC4-9D46-AE6F-DEE03D03456F}"/>
    <dgm:cxn modelId="{4BAFFEC3-F716-0A4A-A587-CCBC9912F6D6}" type="presOf" srcId="{8CBC5758-110B-4D3B-843B-1D897ED00BF2}" destId="{44B098D5-6262-9D42-ACBB-784A671C4081}" srcOrd="0" destOrd="0" presId="urn:microsoft.com/office/officeart/2011/layout/HexagonRadial"/>
    <dgm:cxn modelId="{4EAD27CE-F6A1-497D-AAA8-D8014D7D7863}" type="presOf" srcId="{24C413F5-E3CE-479C-86CF-1C042D6CCE73}" destId="{53B312C2-8A75-4D9C-9A81-054A0E4BCFFF}" srcOrd="0" destOrd="0" presId="urn:microsoft.com/office/officeart/2011/layout/HexagonRadial"/>
    <dgm:cxn modelId="{46F995D3-0DBB-4F28-96E0-D4588F82C51A}" srcId="{24C413F5-E3CE-479C-86CF-1C042D6CCE73}" destId="{F23C7797-EC55-4022-9273-681C9483CD71}" srcOrd="0" destOrd="0" parTransId="{AFAF6390-D5DC-4DF2-BCA7-999F7AF62749}" sibTransId="{A5EC296E-2C9D-43BE-A64E-2F84050D4D1A}"/>
    <dgm:cxn modelId="{69F834E3-B5E8-B042-84B8-D442BF704C06}" srcId="{F23C7797-EC55-4022-9273-681C9483CD71}" destId="{870C02F1-E6B2-414C-9D16-D0B360DD669D}" srcOrd="3" destOrd="0" parTransId="{C2F97C13-FF1D-BA43-8B21-4A90AF26B548}" sibTransId="{1531F996-5225-274A-B07E-89F3ACBE0A28}"/>
    <dgm:cxn modelId="{BBB734F8-C724-A34C-9DEF-878F88981AAB}" type="presOf" srcId="{2A794ACB-4954-8547-B68E-F110AA28A6DA}" destId="{1A3BB62F-FBE4-5A4E-A738-5E612700BBE7}" srcOrd="0" destOrd="0" presId="urn:microsoft.com/office/officeart/2011/layout/HexagonRadial"/>
    <dgm:cxn modelId="{9BBD07FE-9754-4F3C-9EA8-B032356713D9}" srcId="{F23C7797-EC55-4022-9273-681C9483CD71}" destId="{8CBC5758-110B-4D3B-843B-1D897ED00BF2}" srcOrd="4" destOrd="0" parTransId="{34CD3E5F-9513-4DDB-A754-07E6D1A6876D}" sibTransId="{05AFEBB1-39E2-43A5-990B-5DD0171CB723}"/>
    <dgm:cxn modelId="{FCC34296-0DD1-44F9-B929-30EE8C43AACF}" type="presParOf" srcId="{53B312C2-8A75-4D9C-9A81-054A0E4BCFFF}" destId="{F9F7D866-04F1-4D3E-8D72-9DCB421A6B85}" srcOrd="0" destOrd="0" presId="urn:microsoft.com/office/officeart/2011/layout/HexagonRadial"/>
    <dgm:cxn modelId="{BAF0014B-9FEF-3049-8CDB-E4C1C9FCDD97}" type="presParOf" srcId="{53B312C2-8A75-4D9C-9A81-054A0E4BCFFF}" destId="{BA6561AC-B6E0-AB4B-851A-3215A7C8E6CE}" srcOrd="1" destOrd="0" presId="urn:microsoft.com/office/officeart/2011/layout/HexagonRadial"/>
    <dgm:cxn modelId="{7F46E61E-6CD1-5842-805D-8B9A078727DC}" type="presParOf" srcId="{BA6561AC-B6E0-AB4B-851A-3215A7C8E6CE}" destId="{D3CA0043-5737-F243-AFE7-6D5FC5DFE47A}" srcOrd="0" destOrd="0" presId="urn:microsoft.com/office/officeart/2011/layout/HexagonRadial"/>
    <dgm:cxn modelId="{98E46BA4-B60F-4A4C-AB80-85AB6FD891A0}" type="presParOf" srcId="{53B312C2-8A75-4D9C-9A81-054A0E4BCFFF}" destId="{966B8A15-C559-4D4F-9138-2497182E6838}" srcOrd="2" destOrd="0" presId="urn:microsoft.com/office/officeart/2011/layout/HexagonRadial"/>
    <dgm:cxn modelId="{01BAD55C-8CE1-284B-8E68-3D9E2467D507}" type="presParOf" srcId="{53B312C2-8A75-4D9C-9A81-054A0E4BCFFF}" destId="{C3E9BA78-0474-9941-AC55-35E5B82623EF}" srcOrd="3" destOrd="0" presId="urn:microsoft.com/office/officeart/2011/layout/HexagonRadial"/>
    <dgm:cxn modelId="{29278E62-C841-6247-8069-10F40CB7A83D}" type="presParOf" srcId="{C3E9BA78-0474-9941-AC55-35E5B82623EF}" destId="{EBDBEB8B-286D-498C-8B79-0086DE44336E}" srcOrd="0" destOrd="0" presId="urn:microsoft.com/office/officeart/2011/layout/HexagonRadial"/>
    <dgm:cxn modelId="{24490CDA-6B9D-2242-ABF7-CF5B49243BE9}" type="presParOf" srcId="{53B312C2-8A75-4D9C-9A81-054A0E4BCFFF}" destId="{6BCDBE6E-A65B-DE4C-BE2F-D1DF96668C89}" srcOrd="4" destOrd="0" presId="urn:microsoft.com/office/officeart/2011/layout/HexagonRadial"/>
    <dgm:cxn modelId="{9A1BA042-2713-9947-871E-4676A80F94F0}" type="presParOf" srcId="{53B312C2-8A75-4D9C-9A81-054A0E4BCFFF}" destId="{099BE18F-8A62-B54E-B6A9-35820DB483DA}" srcOrd="5" destOrd="0" presId="urn:microsoft.com/office/officeart/2011/layout/HexagonRadial"/>
    <dgm:cxn modelId="{C644C91E-E010-A447-9BA3-5E94775C4002}" type="presParOf" srcId="{099BE18F-8A62-B54E-B6A9-35820DB483DA}" destId="{BAF9A30E-C1E6-334C-882C-256B3D52AE37}" srcOrd="0" destOrd="0" presId="urn:microsoft.com/office/officeart/2011/layout/HexagonRadial"/>
    <dgm:cxn modelId="{206D2977-7851-284B-851A-11B5F20625A8}" type="presParOf" srcId="{53B312C2-8A75-4D9C-9A81-054A0E4BCFFF}" destId="{02682992-9CFB-E74E-AA97-F23854FF0E98}" srcOrd="6" destOrd="0" presId="urn:microsoft.com/office/officeart/2011/layout/HexagonRadial"/>
    <dgm:cxn modelId="{09589293-BAFF-0643-BB69-660A29C96D43}" type="presParOf" srcId="{53B312C2-8A75-4D9C-9A81-054A0E4BCFFF}" destId="{6C4F3DC5-CEF8-944A-A842-CFC3707F58ED}" srcOrd="7" destOrd="0" presId="urn:microsoft.com/office/officeart/2011/layout/HexagonRadial"/>
    <dgm:cxn modelId="{46E954C6-E8C0-FA4A-8C70-19CBAA48F46D}" type="presParOf" srcId="{6C4F3DC5-CEF8-944A-A842-CFC3707F58ED}" destId="{8402F5AC-2D65-F744-8397-0E596C24F640}" srcOrd="0" destOrd="0" presId="urn:microsoft.com/office/officeart/2011/layout/HexagonRadial"/>
    <dgm:cxn modelId="{E980DB38-7D60-DC4B-8370-B870B8C50DA7}" type="presParOf" srcId="{53B312C2-8A75-4D9C-9A81-054A0E4BCFFF}" destId="{149E6748-7074-4845-9A89-196C8A6BB131}" srcOrd="8" destOrd="0" presId="urn:microsoft.com/office/officeart/2011/layout/HexagonRadial"/>
    <dgm:cxn modelId="{690C8999-CC4F-714E-A3B0-14CB8E5069C2}" type="presParOf" srcId="{53B312C2-8A75-4D9C-9A81-054A0E4BCFFF}" destId="{F2774360-CF47-AD43-9648-188DFA564EC4}" srcOrd="9" destOrd="0" presId="urn:microsoft.com/office/officeart/2011/layout/HexagonRadial"/>
    <dgm:cxn modelId="{9F2F36E3-A638-1847-956D-C42EF4D27E5F}" type="presParOf" srcId="{F2774360-CF47-AD43-9648-188DFA564EC4}" destId="{B9F740E0-CDB4-4653-92D6-B01FC90F34B9}" srcOrd="0" destOrd="0" presId="urn:microsoft.com/office/officeart/2011/layout/HexagonRadial"/>
    <dgm:cxn modelId="{224DFA6B-C702-D24F-A5A5-D5E47552A8FF}" type="presParOf" srcId="{53B312C2-8A75-4D9C-9A81-054A0E4BCFFF}" destId="{44B098D5-6262-9D42-ACBB-784A671C4081}" srcOrd="10" destOrd="0" presId="urn:microsoft.com/office/officeart/2011/layout/HexagonRadial"/>
    <dgm:cxn modelId="{19B50F59-DC29-8C4C-A7E2-AE6DB1C2F5C1}" type="presParOf" srcId="{53B312C2-8A75-4D9C-9A81-054A0E4BCFFF}" destId="{850D0E21-A690-2B48-A804-4A4C61EDFEE0}" srcOrd="11" destOrd="0" presId="urn:microsoft.com/office/officeart/2011/layout/HexagonRadial"/>
    <dgm:cxn modelId="{B28DFB9D-1F78-4941-9C5A-D872F4A88B9F}" type="presParOf" srcId="{850D0E21-A690-2B48-A804-4A4C61EDFEE0}" destId="{5A094C1E-C90E-DE4F-89D4-3B406DC2B1AD}" srcOrd="0" destOrd="0" presId="urn:microsoft.com/office/officeart/2011/layout/HexagonRadial"/>
    <dgm:cxn modelId="{33886586-D0B8-A44D-B499-F3C86A813C44}" type="presParOf" srcId="{53B312C2-8A75-4D9C-9A81-054A0E4BCFFF}" destId="{1A3BB62F-FBE4-5A4E-A738-5E612700BBE7}"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D37AAD-6C88-4E2B-9C2E-A763364C0FEF}"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997C9374-DBEA-4515-9366-74C064E0DF13}">
      <dgm:prSet custT="1"/>
      <dgm:spPr/>
      <dgm:t>
        <a:bodyPr/>
        <a:lstStyle/>
        <a:p>
          <a:pPr>
            <a:lnSpc>
              <a:spcPct val="100000"/>
            </a:lnSpc>
          </a:pPr>
          <a:r>
            <a:rPr lang="en-GB" sz="2000" dirty="0">
              <a:latin typeface="Arial" panose="020B0604020202020204" pitchFamily="34" charset="0"/>
              <a:cs typeface="Arial" panose="020B0604020202020204" pitchFamily="34" charset="0"/>
            </a:rPr>
            <a:t>A </a:t>
          </a:r>
          <a:r>
            <a:rPr lang="en-GB" sz="2000" b="1" dirty="0">
              <a:latin typeface="Arial" panose="020B0604020202020204" pitchFamily="34" charset="0"/>
              <a:cs typeface="Arial" panose="020B0604020202020204" pitchFamily="34" charset="0"/>
            </a:rPr>
            <a:t>“budget programme” </a:t>
          </a:r>
          <a:r>
            <a:rPr lang="en-GB" sz="2000" dirty="0">
              <a:latin typeface="Arial" panose="020B0604020202020204" pitchFamily="34" charset="0"/>
              <a:cs typeface="Arial" panose="020B0604020202020204" pitchFamily="34" charset="0"/>
            </a:rPr>
            <a:t>is a main division within a department’s budget that funds a clearly defined set of objectives based on the services or functions within the department’s constitutional and legislative mandates.</a:t>
          </a:r>
          <a:endParaRPr lang="en-US" sz="2000" dirty="0">
            <a:latin typeface="Arial" panose="020B0604020202020204" pitchFamily="34" charset="0"/>
            <a:cs typeface="Arial" panose="020B0604020202020204" pitchFamily="34" charset="0"/>
          </a:endParaRPr>
        </a:p>
      </dgm:t>
    </dgm:pt>
    <dgm:pt modelId="{223D4E71-3D71-464E-A4D5-4EFD70EBDB37}" type="parTrans" cxnId="{EA649BCE-3A8B-44A8-B844-18AE368EDBEE}">
      <dgm:prSet/>
      <dgm:spPr/>
      <dgm:t>
        <a:bodyPr/>
        <a:lstStyle/>
        <a:p>
          <a:endParaRPr lang="en-US"/>
        </a:p>
      </dgm:t>
    </dgm:pt>
    <dgm:pt modelId="{D0370CA1-872E-46A2-B427-EED6887B7317}" type="sibTrans" cxnId="{EA649BCE-3A8B-44A8-B844-18AE368EDBEE}">
      <dgm:prSet/>
      <dgm:spPr/>
      <dgm:t>
        <a:bodyPr/>
        <a:lstStyle/>
        <a:p>
          <a:endParaRPr lang="en-US"/>
        </a:p>
      </dgm:t>
    </dgm:pt>
    <dgm:pt modelId="{16680618-A982-48D2-BB6C-C59CC5DF1813}">
      <dgm:prSet custT="1"/>
      <dgm:spPr/>
      <dgm:t>
        <a:bodyPr/>
        <a:lstStyle/>
        <a:p>
          <a:pPr>
            <a:lnSpc>
              <a:spcPct val="100000"/>
            </a:lnSpc>
          </a:pPr>
          <a:r>
            <a:rPr lang="en-GB" sz="2000" dirty="0">
              <a:latin typeface="Arial" panose="020B0604020202020204" pitchFamily="34" charset="0"/>
              <a:cs typeface="Arial" panose="020B0604020202020204" pitchFamily="34" charset="0"/>
            </a:rPr>
            <a:t>An </a:t>
          </a:r>
          <a:r>
            <a:rPr lang="en-GB" sz="2000" b="1" dirty="0">
              <a:latin typeface="Arial" panose="020B0604020202020204" pitchFamily="34" charset="0"/>
              <a:cs typeface="Arial" panose="020B0604020202020204" pitchFamily="34" charset="0"/>
            </a:rPr>
            <a:t>“implementation programme”</a:t>
          </a:r>
          <a:r>
            <a:rPr lang="en-GB" sz="2000" dirty="0">
              <a:latin typeface="Arial" panose="020B0604020202020204" pitchFamily="34" charset="0"/>
              <a:cs typeface="Arial" panose="020B0604020202020204" pitchFamily="34" charset="0"/>
            </a:rPr>
            <a:t> is a set of organized but often varied activities directed towards the achievement of specific policy aims. An implementation programme may encompass several different projects, activities and processes and may cross departments or spheres.</a:t>
          </a:r>
          <a:endParaRPr lang="en-US" sz="2000" dirty="0">
            <a:latin typeface="Arial" panose="020B0604020202020204" pitchFamily="34" charset="0"/>
            <a:cs typeface="Arial" panose="020B0604020202020204" pitchFamily="34" charset="0"/>
          </a:endParaRPr>
        </a:p>
      </dgm:t>
    </dgm:pt>
    <dgm:pt modelId="{4D62F12E-D0C6-45E6-9805-EAA997B66079}" type="parTrans" cxnId="{38E1C251-FE0D-4DCE-8427-9CB5EE788BB4}">
      <dgm:prSet/>
      <dgm:spPr/>
      <dgm:t>
        <a:bodyPr/>
        <a:lstStyle/>
        <a:p>
          <a:endParaRPr lang="en-US"/>
        </a:p>
      </dgm:t>
    </dgm:pt>
    <dgm:pt modelId="{628F2BB3-E7CB-47E4-8DA9-5A8F6862A3DA}" type="sibTrans" cxnId="{38E1C251-FE0D-4DCE-8427-9CB5EE788BB4}">
      <dgm:prSet/>
      <dgm:spPr/>
      <dgm:t>
        <a:bodyPr/>
        <a:lstStyle/>
        <a:p>
          <a:endParaRPr lang="en-US"/>
        </a:p>
      </dgm:t>
    </dgm:pt>
    <dgm:pt modelId="{154A9616-CD0F-477D-88EF-2FC2F523EEA5}" type="pres">
      <dgm:prSet presAssocID="{49D37AAD-6C88-4E2B-9C2E-A763364C0FEF}" presName="root" presStyleCnt="0">
        <dgm:presLayoutVars>
          <dgm:dir/>
          <dgm:resizeHandles val="exact"/>
        </dgm:presLayoutVars>
      </dgm:prSet>
      <dgm:spPr/>
    </dgm:pt>
    <dgm:pt modelId="{1D8D60A6-B71D-4315-B09C-DA0BFBA6E367}" type="pres">
      <dgm:prSet presAssocID="{997C9374-DBEA-4515-9366-74C064E0DF13}" presName="compNode" presStyleCnt="0"/>
      <dgm:spPr/>
    </dgm:pt>
    <dgm:pt modelId="{10F3E5C9-9056-4C21-87E2-0FE322A236E6}" type="pres">
      <dgm:prSet presAssocID="{997C9374-DBEA-4515-9366-74C064E0DF13}" presName="bgRect" presStyleLbl="bgShp" presStyleIdx="0" presStyleCnt="2"/>
      <dgm:spPr/>
    </dgm:pt>
    <dgm:pt modelId="{0BE1D2FC-7B01-4D6C-A674-0DC79EA30237}" type="pres">
      <dgm:prSet presAssocID="{997C9374-DBEA-4515-9366-74C064E0DF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
        </a:ext>
      </dgm:extLst>
    </dgm:pt>
    <dgm:pt modelId="{622C9395-B9A5-4EAA-B22B-BD9E24901D48}" type="pres">
      <dgm:prSet presAssocID="{997C9374-DBEA-4515-9366-74C064E0DF13}" presName="spaceRect" presStyleCnt="0"/>
      <dgm:spPr/>
    </dgm:pt>
    <dgm:pt modelId="{49189957-1DAE-466C-BA84-0B24B9754C79}" type="pres">
      <dgm:prSet presAssocID="{997C9374-DBEA-4515-9366-74C064E0DF13}" presName="parTx" presStyleLbl="revTx" presStyleIdx="0" presStyleCnt="2">
        <dgm:presLayoutVars>
          <dgm:chMax val="0"/>
          <dgm:chPref val="0"/>
        </dgm:presLayoutVars>
      </dgm:prSet>
      <dgm:spPr/>
    </dgm:pt>
    <dgm:pt modelId="{3636B656-5C8B-4B37-A0FD-3604FAB70588}" type="pres">
      <dgm:prSet presAssocID="{D0370CA1-872E-46A2-B427-EED6887B7317}" presName="sibTrans" presStyleCnt="0"/>
      <dgm:spPr/>
    </dgm:pt>
    <dgm:pt modelId="{BB7E0EB4-644D-41FA-B62E-E492A1C8F6E9}" type="pres">
      <dgm:prSet presAssocID="{16680618-A982-48D2-BB6C-C59CC5DF1813}" presName="compNode" presStyleCnt="0"/>
      <dgm:spPr/>
    </dgm:pt>
    <dgm:pt modelId="{E2677467-6FDC-4915-BCF4-C4ABA76DF56F}" type="pres">
      <dgm:prSet presAssocID="{16680618-A982-48D2-BB6C-C59CC5DF1813}" presName="bgRect" presStyleLbl="bgShp" presStyleIdx="1" presStyleCnt="2"/>
      <dgm:spPr/>
    </dgm:pt>
    <dgm:pt modelId="{55820E03-74B5-4556-84C6-D5E4B7A39D5A}" type="pres">
      <dgm:prSet presAssocID="{16680618-A982-48D2-BB6C-C59CC5DF181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Audience"/>
        </a:ext>
      </dgm:extLst>
    </dgm:pt>
    <dgm:pt modelId="{173194E8-CDFE-4614-9605-15311520F271}" type="pres">
      <dgm:prSet presAssocID="{16680618-A982-48D2-BB6C-C59CC5DF1813}" presName="spaceRect" presStyleCnt="0"/>
      <dgm:spPr/>
    </dgm:pt>
    <dgm:pt modelId="{F507A527-D1F7-425C-AEBA-D66F5CC7F7E1}" type="pres">
      <dgm:prSet presAssocID="{16680618-A982-48D2-BB6C-C59CC5DF1813}" presName="parTx" presStyleLbl="revTx" presStyleIdx="1" presStyleCnt="2">
        <dgm:presLayoutVars>
          <dgm:chMax val="0"/>
          <dgm:chPref val="0"/>
        </dgm:presLayoutVars>
      </dgm:prSet>
      <dgm:spPr/>
    </dgm:pt>
  </dgm:ptLst>
  <dgm:cxnLst>
    <dgm:cxn modelId="{7B15CF01-23EA-4BE9-902A-6E00BDAAFBBF}" type="presOf" srcId="{997C9374-DBEA-4515-9366-74C064E0DF13}" destId="{49189957-1DAE-466C-BA84-0B24B9754C79}" srcOrd="0" destOrd="0" presId="urn:microsoft.com/office/officeart/2018/2/layout/IconVerticalSolidList"/>
    <dgm:cxn modelId="{38E1C251-FE0D-4DCE-8427-9CB5EE788BB4}" srcId="{49D37AAD-6C88-4E2B-9C2E-A763364C0FEF}" destId="{16680618-A982-48D2-BB6C-C59CC5DF1813}" srcOrd="1" destOrd="0" parTransId="{4D62F12E-D0C6-45E6-9805-EAA997B66079}" sibTransId="{628F2BB3-E7CB-47E4-8DA9-5A8F6862A3DA}"/>
    <dgm:cxn modelId="{E6DF4976-41CF-4D25-94AB-4F9D0BA07864}" type="presOf" srcId="{49D37AAD-6C88-4E2B-9C2E-A763364C0FEF}" destId="{154A9616-CD0F-477D-88EF-2FC2F523EEA5}" srcOrd="0" destOrd="0" presId="urn:microsoft.com/office/officeart/2018/2/layout/IconVerticalSolidList"/>
    <dgm:cxn modelId="{EA649BCE-3A8B-44A8-B844-18AE368EDBEE}" srcId="{49D37AAD-6C88-4E2B-9C2E-A763364C0FEF}" destId="{997C9374-DBEA-4515-9366-74C064E0DF13}" srcOrd="0" destOrd="0" parTransId="{223D4E71-3D71-464E-A4D5-4EFD70EBDB37}" sibTransId="{D0370CA1-872E-46A2-B427-EED6887B7317}"/>
    <dgm:cxn modelId="{0BB362D6-49AE-4407-953F-EB10250625BE}" type="presOf" srcId="{16680618-A982-48D2-BB6C-C59CC5DF1813}" destId="{F507A527-D1F7-425C-AEBA-D66F5CC7F7E1}" srcOrd="0" destOrd="0" presId="urn:microsoft.com/office/officeart/2018/2/layout/IconVerticalSolidList"/>
    <dgm:cxn modelId="{65109C04-1151-4592-99E6-34C817B1006A}" type="presParOf" srcId="{154A9616-CD0F-477D-88EF-2FC2F523EEA5}" destId="{1D8D60A6-B71D-4315-B09C-DA0BFBA6E367}" srcOrd="0" destOrd="0" presId="urn:microsoft.com/office/officeart/2018/2/layout/IconVerticalSolidList"/>
    <dgm:cxn modelId="{66EF0E1A-9787-4BCD-8784-B36D11390297}" type="presParOf" srcId="{1D8D60A6-B71D-4315-B09C-DA0BFBA6E367}" destId="{10F3E5C9-9056-4C21-87E2-0FE322A236E6}" srcOrd="0" destOrd="0" presId="urn:microsoft.com/office/officeart/2018/2/layout/IconVerticalSolidList"/>
    <dgm:cxn modelId="{055FBC3D-6567-4E4C-996B-F6C9061D7043}" type="presParOf" srcId="{1D8D60A6-B71D-4315-B09C-DA0BFBA6E367}" destId="{0BE1D2FC-7B01-4D6C-A674-0DC79EA30237}" srcOrd="1" destOrd="0" presId="urn:microsoft.com/office/officeart/2018/2/layout/IconVerticalSolidList"/>
    <dgm:cxn modelId="{B750F38F-A49B-498E-83F4-1A2A1C8F6A74}" type="presParOf" srcId="{1D8D60A6-B71D-4315-B09C-DA0BFBA6E367}" destId="{622C9395-B9A5-4EAA-B22B-BD9E24901D48}" srcOrd="2" destOrd="0" presId="urn:microsoft.com/office/officeart/2018/2/layout/IconVerticalSolidList"/>
    <dgm:cxn modelId="{882B3F04-18B3-412D-B293-7BDBFBD2F184}" type="presParOf" srcId="{1D8D60A6-B71D-4315-B09C-DA0BFBA6E367}" destId="{49189957-1DAE-466C-BA84-0B24B9754C79}" srcOrd="3" destOrd="0" presId="urn:microsoft.com/office/officeart/2018/2/layout/IconVerticalSolidList"/>
    <dgm:cxn modelId="{4D9ABAB3-D93E-47F2-96E4-EFC21579EFE4}" type="presParOf" srcId="{154A9616-CD0F-477D-88EF-2FC2F523EEA5}" destId="{3636B656-5C8B-4B37-A0FD-3604FAB70588}" srcOrd="1" destOrd="0" presId="urn:microsoft.com/office/officeart/2018/2/layout/IconVerticalSolidList"/>
    <dgm:cxn modelId="{39E61DB5-718A-47C6-95CD-AEBC5FCB7A26}" type="presParOf" srcId="{154A9616-CD0F-477D-88EF-2FC2F523EEA5}" destId="{BB7E0EB4-644D-41FA-B62E-E492A1C8F6E9}" srcOrd="2" destOrd="0" presId="urn:microsoft.com/office/officeart/2018/2/layout/IconVerticalSolidList"/>
    <dgm:cxn modelId="{5C66A3DC-43BE-4729-977F-969BB6E96E2B}" type="presParOf" srcId="{BB7E0EB4-644D-41FA-B62E-E492A1C8F6E9}" destId="{E2677467-6FDC-4915-BCF4-C4ABA76DF56F}" srcOrd="0" destOrd="0" presId="urn:microsoft.com/office/officeart/2018/2/layout/IconVerticalSolidList"/>
    <dgm:cxn modelId="{F3D6E7FA-DA06-41F0-99D8-842CCF6460FE}" type="presParOf" srcId="{BB7E0EB4-644D-41FA-B62E-E492A1C8F6E9}" destId="{55820E03-74B5-4556-84C6-D5E4B7A39D5A}" srcOrd="1" destOrd="0" presId="urn:microsoft.com/office/officeart/2018/2/layout/IconVerticalSolidList"/>
    <dgm:cxn modelId="{109D4D44-B8EB-47AC-BE97-62BEAE8D6A2E}" type="presParOf" srcId="{BB7E0EB4-644D-41FA-B62E-E492A1C8F6E9}" destId="{173194E8-CDFE-4614-9605-15311520F271}" srcOrd="2" destOrd="0" presId="urn:microsoft.com/office/officeart/2018/2/layout/IconVerticalSolidList"/>
    <dgm:cxn modelId="{59A6D55E-E762-42F1-915D-8D8C408387CF}" type="presParOf" srcId="{BB7E0EB4-644D-41FA-B62E-E492A1C8F6E9}" destId="{F507A527-D1F7-425C-AEBA-D66F5CC7F7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0" y="0"/>
          <a:ext cx="2702800" cy="783099"/>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0" y="0"/>
        <a:ext cx="2507025" cy="783099"/>
      </dsp:txXfrm>
    </dsp:sp>
    <dsp:sp modelId="{6A0B54D4-54DB-B746-9E1D-3BE66FF6DBFB}">
      <dsp:nvSpPr>
        <dsp:cNvPr id="0" name=""/>
        <dsp:cNvSpPr/>
      </dsp:nvSpPr>
      <dsp:spPr>
        <a:xfrm>
          <a:off x="2163626" y="0"/>
          <a:ext cx="2702800" cy="783099"/>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555176" y="0"/>
        <a:ext cx="1919701" cy="783099"/>
      </dsp:txXfrm>
    </dsp:sp>
    <dsp:sp modelId="{3A6D03CE-C98A-E947-8FD8-4FE792E419D9}">
      <dsp:nvSpPr>
        <dsp:cNvPr id="0" name=""/>
        <dsp:cNvSpPr/>
      </dsp:nvSpPr>
      <dsp:spPr>
        <a:xfrm>
          <a:off x="4339441" y="0"/>
          <a:ext cx="2702800" cy="783099"/>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730991" y="0"/>
        <a:ext cx="1919701" cy="783099"/>
      </dsp:txXfrm>
    </dsp:sp>
    <dsp:sp modelId="{416B6391-ACF2-DD45-A46A-98F44B8B5485}">
      <dsp:nvSpPr>
        <dsp:cNvPr id="0" name=""/>
        <dsp:cNvSpPr/>
      </dsp:nvSpPr>
      <dsp:spPr>
        <a:xfrm>
          <a:off x="6488108" y="0"/>
          <a:ext cx="2702800" cy="783099"/>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879658" y="0"/>
        <a:ext cx="1919701" cy="783099"/>
      </dsp:txXfrm>
    </dsp:sp>
    <dsp:sp modelId="{C3D43657-441C-1E4A-9F28-6E0126C0C267}">
      <dsp:nvSpPr>
        <dsp:cNvPr id="0" name=""/>
        <dsp:cNvSpPr/>
      </dsp:nvSpPr>
      <dsp:spPr>
        <a:xfrm>
          <a:off x="8650349" y="0"/>
          <a:ext cx="2702800" cy="783099"/>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9041899" y="0"/>
        <a:ext cx="1919701" cy="78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02068-C4EE-AA4E-8115-7FEC82940AA1}">
      <dsp:nvSpPr>
        <dsp:cNvPr id="0" name=""/>
        <dsp:cNvSpPr/>
      </dsp:nvSpPr>
      <dsp:spPr>
        <a:xfrm>
          <a:off x="1386" y="0"/>
          <a:ext cx="2702800" cy="465155"/>
        </a:xfrm>
        <a:prstGeom prst="homePlat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Find</a:t>
          </a:r>
        </a:p>
      </dsp:txBody>
      <dsp:txXfrm>
        <a:off x="1386" y="0"/>
        <a:ext cx="2586511" cy="465155"/>
      </dsp:txXfrm>
    </dsp:sp>
    <dsp:sp modelId="{6A0B54D4-54DB-B746-9E1D-3BE66FF6DBFB}">
      <dsp:nvSpPr>
        <dsp:cNvPr id="0" name=""/>
        <dsp:cNvSpPr/>
      </dsp:nvSpPr>
      <dsp:spPr>
        <a:xfrm>
          <a:off x="2163626" y="0"/>
          <a:ext cx="2702800" cy="465155"/>
        </a:xfrm>
        <a:prstGeom prst="chevron">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Consolidate &amp; Clean</a:t>
          </a:r>
        </a:p>
      </dsp:txBody>
      <dsp:txXfrm>
        <a:off x="2396204" y="0"/>
        <a:ext cx="2237645" cy="465155"/>
      </dsp:txXfrm>
    </dsp:sp>
    <dsp:sp modelId="{3A6D03CE-C98A-E947-8FD8-4FE792E419D9}">
      <dsp:nvSpPr>
        <dsp:cNvPr id="0" name=""/>
        <dsp:cNvSpPr/>
      </dsp:nvSpPr>
      <dsp:spPr>
        <a:xfrm>
          <a:off x="4339441" y="0"/>
          <a:ext cx="2702800" cy="465155"/>
        </a:xfrm>
        <a:prstGeom prst="chevron">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Group &amp; Allocate </a:t>
          </a:r>
        </a:p>
      </dsp:txBody>
      <dsp:txXfrm>
        <a:off x="4572019" y="0"/>
        <a:ext cx="2237645" cy="465155"/>
      </dsp:txXfrm>
    </dsp:sp>
    <dsp:sp modelId="{416B6391-ACF2-DD45-A46A-98F44B8B5485}">
      <dsp:nvSpPr>
        <dsp:cNvPr id="0" name=""/>
        <dsp:cNvSpPr/>
      </dsp:nvSpPr>
      <dsp:spPr>
        <a:xfrm>
          <a:off x="6488108" y="0"/>
          <a:ext cx="2702800" cy="465155"/>
        </a:xfrm>
        <a:prstGeom prst="chevron">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GB" sz="1400" b="0" kern="1200" noProof="0" dirty="0">
              <a:solidFill>
                <a:sysClr val="windowText" lastClr="000000"/>
              </a:solidFill>
              <a:latin typeface="Arial" panose="020B0604020202020204" pitchFamily="34" charset="0"/>
              <a:ea typeface="+mn-ea"/>
              <a:cs typeface="Arial" panose="020B0604020202020204" pitchFamily="34" charset="0"/>
            </a:rPr>
            <a:t>Analyse</a:t>
          </a:r>
        </a:p>
      </dsp:txBody>
      <dsp:txXfrm>
        <a:off x="6720686" y="0"/>
        <a:ext cx="2237645" cy="465155"/>
      </dsp:txXfrm>
    </dsp:sp>
    <dsp:sp modelId="{C3D43657-441C-1E4A-9F28-6E0126C0C267}">
      <dsp:nvSpPr>
        <dsp:cNvPr id="0" name=""/>
        <dsp:cNvSpPr/>
      </dsp:nvSpPr>
      <dsp:spPr>
        <a:xfrm>
          <a:off x="8650349" y="0"/>
          <a:ext cx="2702800" cy="465155"/>
        </a:xfrm>
        <a:prstGeom prst="chevron">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rtl="0">
            <a:lnSpc>
              <a:spcPct val="90000"/>
            </a:lnSpc>
            <a:spcBef>
              <a:spcPct val="0"/>
            </a:spcBef>
            <a:spcAft>
              <a:spcPct val="35000"/>
            </a:spcAft>
            <a:buNone/>
          </a:pPr>
          <a:r>
            <a:rPr lang="en-US" sz="1400" b="0" kern="1200" dirty="0">
              <a:solidFill>
                <a:sysClr val="windowText" lastClr="000000"/>
              </a:solidFill>
              <a:latin typeface="Arial" panose="020B0604020202020204" pitchFamily="34" charset="0"/>
              <a:ea typeface="+mn-ea"/>
              <a:cs typeface="Arial" panose="020B0604020202020204" pitchFamily="34" charset="0"/>
            </a:rPr>
            <a:t>Interpret</a:t>
          </a:r>
        </a:p>
      </dsp:txBody>
      <dsp:txXfrm>
        <a:off x="8882927" y="0"/>
        <a:ext cx="2237645" cy="465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7D866-04F1-4D3E-8D72-9DCB421A6B85}">
      <dsp:nvSpPr>
        <dsp:cNvPr id="0" name=""/>
        <dsp:cNvSpPr/>
      </dsp:nvSpPr>
      <dsp:spPr>
        <a:xfrm>
          <a:off x="4422659" y="1869573"/>
          <a:ext cx="2376309" cy="205560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Expenditure Information</a:t>
          </a:r>
        </a:p>
      </dsp:txBody>
      <dsp:txXfrm>
        <a:off x="4816447" y="2210215"/>
        <a:ext cx="1588733" cy="1374319"/>
      </dsp:txXfrm>
    </dsp:sp>
    <dsp:sp modelId="{EBDBEB8B-286D-498C-8B79-0086DE44336E}">
      <dsp:nvSpPr>
        <dsp:cNvPr id="0" name=""/>
        <dsp:cNvSpPr/>
      </dsp:nvSpPr>
      <dsp:spPr>
        <a:xfrm>
          <a:off x="5910685" y="886106"/>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B8A15-C559-4D4F-9138-2497182E6838}">
      <dsp:nvSpPr>
        <dsp:cNvPr id="0" name=""/>
        <dsp:cNvSpPr/>
      </dsp:nvSpPr>
      <dsp:spPr>
        <a:xfrm>
          <a:off x="4641551" y="0"/>
          <a:ext cx="1947368" cy="1684702"/>
        </a:xfrm>
        <a:prstGeom prst="hexagon">
          <a:avLst>
            <a:gd name="adj" fmla="val 2857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Programme Management Systems</a:t>
          </a:r>
        </a:p>
      </dsp:txBody>
      <dsp:txXfrm>
        <a:off x="4964271" y="279191"/>
        <a:ext cx="1301928" cy="1126320"/>
      </dsp:txXfrm>
    </dsp:sp>
    <dsp:sp modelId="{BAF9A30E-C1E6-334C-882C-256B3D52AE37}">
      <dsp:nvSpPr>
        <dsp:cNvPr id="0" name=""/>
        <dsp:cNvSpPr/>
      </dsp:nvSpPr>
      <dsp:spPr>
        <a:xfrm>
          <a:off x="6957057" y="2330302"/>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DBE6E-A65B-DE4C-BE2F-D1DF96668C89}">
      <dsp:nvSpPr>
        <dsp:cNvPr id="0" name=""/>
        <dsp:cNvSpPr/>
      </dsp:nvSpPr>
      <dsp:spPr>
        <a:xfrm>
          <a:off x="6427515" y="1036205"/>
          <a:ext cx="1947368" cy="1684702"/>
        </a:xfrm>
        <a:prstGeom prst="hexagon">
          <a:avLst>
            <a:gd name="adj" fmla="val 28570"/>
            <a:gd name="vf" fmla="val 115470"/>
          </a:avLst>
        </a:prstGeom>
        <a:solidFill>
          <a:schemeClr val="accent2">
            <a:hueOff val="3750334"/>
            <a:satOff val="1135"/>
            <a:lumOff val="-4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Project Management System</a:t>
          </a:r>
        </a:p>
      </dsp:txBody>
      <dsp:txXfrm>
        <a:off x="6750235" y="1315396"/>
        <a:ext cx="1301928" cy="1126320"/>
      </dsp:txXfrm>
    </dsp:sp>
    <dsp:sp modelId="{8402F5AC-2D65-F744-8397-0E596C24F640}">
      <dsp:nvSpPr>
        <dsp:cNvPr id="0" name=""/>
        <dsp:cNvSpPr/>
      </dsp:nvSpPr>
      <dsp:spPr>
        <a:xfrm>
          <a:off x="6230180" y="3960529"/>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82992-9CFB-E74E-AA97-F23854FF0E98}">
      <dsp:nvSpPr>
        <dsp:cNvPr id="0" name=""/>
        <dsp:cNvSpPr/>
      </dsp:nvSpPr>
      <dsp:spPr>
        <a:xfrm>
          <a:off x="6427515" y="3073264"/>
          <a:ext cx="1947368" cy="1684702"/>
        </a:xfrm>
        <a:prstGeom prst="hexagon">
          <a:avLst>
            <a:gd name="adj" fmla="val 28570"/>
            <a:gd name="vf" fmla="val 115470"/>
          </a:avLst>
        </a:prstGeom>
        <a:solidFill>
          <a:schemeClr val="accent2">
            <a:hueOff val="7500667"/>
            <a:satOff val="2270"/>
            <a:lumOff val="-9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Operations Management Systems</a:t>
          </a:r>
        </a:p>
      </dsp:txBody>
      <dsp:txXfrm>
        <a:off x="6750235" y="3352455"/>
        <a:ext cx="1301928" cy="1126320"/>
      </dsp:txXfrm>
    </dsp:sp>
    <dsp:sp modelId="{B9F740E0-CDB4-4653-92D6-B01FC90F34B9}">
      <dsp:nvSpPr>
        <dsp:cNvPr id="0" name=""/>
        <dsp:cNvSpPr/>
      </dsp:nvSpPr>
      <dsp:spPr>
        <a:xfrm>
          <a:off x="4427081" y="4129752"/>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9E6748-7074-4845-9A89-196C8A6BB131}">
      <dsp:nvSpPr>
        <dsp:cNvPr id="0" name=""/>
        <dsp:cNvSpPr/>
      </dsp:nvSpPr>
      <dsp:spPr>
        <a:xfrm>
          <a:off x="4641551" y="4110628"/>
          <a:ext cx="1947368" cy="1684702"/>
        </a:xfrm>
        <a:prstGeom prst="hexagon">
          <a:avLst>
            <a:gd name="adj" fmla="val 28570"/>
            <a:gd name="vf" fmla="val 115470"/>
          </a:avLst>
        </a:prstGeom>
        <a:solidFill>
          <a:schemeClr val="accent2">
            <a:hueOff val="11251002"/>
            <a:satOff val="3404"/>
            <a:lumOff val="-14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a:t>Consultations with programme managers</a:t>
          </a:r>
          <a:endParaRPr lang="en-ZA" sz="1700" kern="1200" dirty="0"/>
        </a:p>
      </dsp:txBody>
      <dsp:txXfrm>
        <a:off x="4964271" y="4389819"/>
        <a:ext cx="1301928" cy="1126320"/>
      </dsp:txXfrm>
    </dsp:sp>
    <dsp:sp modelId="{5A094C1E-C90E-DE4F-89D4-3B406DC2B1AD}">
      <dsp:nvSpPr>
        <dsp:cNvPr id="0" name=""/>
        <dsp:cNvSpPr/>
      </dsp:nvSpPr>
      <dsp:spPr>
        <a:xfrm>
          <a:off x="3363573" y="2686135"/>
          <a:ext cx="896574" cy="77251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098D5-6262-9D42-ACBB-784A671C4081}">
      <dsp:nvSpPr>
        <dsp:cNvPr id="0" name=""/>
        <dsp:cNvSpPr/>
      </dsp:nvSpPr>
      <dsp:spPr>
        <a:xfrm>
          <a:off x="2847297" y="3074423"/>
          <a:ext cx="1947368" cy="1684702"/>
        </a:xfrm>
        <a:prstGeom prst="hexagon">
          <a:avLst>
            <a:gd name="adj" fmla="val 28570"/>
            <a:gd name="vf" fmla="val 115470"/>
          </a:avLst>
        </a:prstGeom>
        <a:solidFill>
          <a:schemeClr val="accent2">
            <a:hueOff val="15001335"/>
            <a:satOff val="4539"/>
            <a:lumOff val="-18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Annual &amp; Quarterly Reports</a:t>
          </a:r>
        </a:p>
      </dsp:txBody>
      <dsp:txXfrm>
        <a:off x="3170017" y="3353614"/>
        <a:ext cx="1301928" cy="1126320"/>
      </dsp:txXfrm>
    </dsp:sp>
    <dsp:sp modelId="{1A3BB62F-FBE4-5A4E-A738-5E612700BBE7}">
      <dsp:nvSpPr>
        <dsp:cNvPr id="0" name=""/>
        <dsp:cNvSpPr/>
      </dsp:nvSpPr>
      <dsp:spPr>
        <a:xfrm>
          <a:off x="2847297" y="1033887"/>
          <a:ext cx="1947368" cy="1684702"/>
        </a:xfrm>
        <a:prstGeom prst="hexagon">
          <a:avLst>
            <a:gd name="adj" fmla="val 28570"/>
            <a:gd name="vf" fmla="val 115470"/>
          </a:avLst>
        </a:prstGeom>
        <a:solidFill>
          <a:schemeClr val="accent2">
            <a:hueOff val="18751668"/>
            <a:satOff val="5674"/>
            <a:lumOff val="-2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ZA" sz="1700" kern="1200" dirty="0"/>
            <a:t>Management Accounts</a:t>
          </a:r>
        </a:p>
      </dsp:txBody>
      <dsp:txXfrm>
        <a:off x="3170017" y="1313078"/>
        <a:ext cx="1301928" cy="1126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E5C9-9056-4C21-87E2-0FE322A236E6}">
      <dsp:nvSpPr>
        <dsp:cNvPr id="0" name=""/>
        <dsp:cNvSpPr/>
      </dsp:nvSpPr>
      <dsp:spPr>
        <a:xfrm>
          <a:off x="0" y="563871"/>
          <a:ext cx="8320087" cy="1871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1D2FC-7B01-4D6C-A674-0DC79EA30237}">
      <dsp:nvSpPr>
        <dsp:cNvPr id="0" name=""/>
        <dsp:cNvSpPr/>
      </dsp:nvSpPr>
      <dsp:spPr>
        <a:xfrm>
          <a:off x="566145" y="984972"/>
          <a:ext cx="1030362" cy="102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89957-1DAE-466C-BA84-0B24B9754C79}">
      <dsp:nvSpPr>
        <dsp:cNvPr id="0" name=""/>
        <dsp:cNvSpPr/>
      </dsp:nvSpPr>
      <dsp:spPr>
        <a:xfrm>
          <a:off x="2162653" y="563871"/>
          <a:ext cx="6153203" cy="18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67" tIns="198267" rIns="198267" bIns="19826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A </a:t>
          </a:r>
          <a:r>
            <a:rPr lang="en-GB" sz="2000" b="1" kern="1200" dirty="0">
              <a:latin typeface="Arial" panose="020B0604020202020204" pitchFamily="34" charset="0"/>
              <a:cs typeface="Arial" panose="020B0604020202020204" pitchFamily="34" charset="0"/>
            </a:rPr>
            <a:t>“budget programme” </a:t>
          </a:r>
          <a:r>
            <a:rPr lang="en-GB" sz="2000" kern="1200" dirty="0">
              <a:latin typeface="Arial" panose="020B0604020202020204" pitchFamily="34" charset="0"/>
              <a:cs typeface="Arial" panose="020B0604020202020204" pitchFamily="34" charset="0"/>
            </a:rPr>
            <a:t>is a main division within a department’s budget that funds a clearly defined set of objectives based on the services or functions within the department’s constitutional and legislative mandates.</a:t>
          </a:r>
          <a:endParaRPr lang="en-US" sz="2000" kern="1200" dirty="0">
            <a:latin typeface="Arial" panose="020B0604020202020204" pitchFamily="34" charset="0"/>
            <a:cs typeface="Arial" panose="020B0604020202020204" pitchFamily="34" charset="0"/>
          </a:endParaRPr>
        </a:p>
      </dsp:txBody>
      <dsp:txXfrm>
        <a:off x="2162653" y="563871"/>
        <a:ext cx="6153203" cy="1873385"/>
      </dsp:txXfrm>
    </dsp:sp>
    <dsp:sp modelId="{E2677467-6FDC-4915-BCF4-C4ABA76DF56F}">
      <dsp:nvSpPr>
        <dsp:cNvPr id="0" name=""/>
        <dsp:cNvSpPr/>
      </dsp:nvSpPr>
      <dsp:spPr>
        <a:xfrm>
          <a:off x="0" y="2831654"/>
          <a:ext cx="8320087" cy="18715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20E03-74B5-4556-84C6-D5E4B7A39D5A}">
      <dsp:nvSpPr>
        <dsp:cNvPr id="0" name=""/>
        <dsp:cNvSpPr/>
      </dsp:nvSpPr>
      <dsp:spPr>
        <a:xfrm>
          <a:off x="566145" y="3252754"/>
          <a:ext cx="1030362" cy="102935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7A527-D1F7-425C-AEBA-D66F5CC7F7E1}">
      <dsp:nvSpPr>
        <dsp:cNvPr id="0" name=""/>
        <dsp:cNvSpPr/>
      </dsp:nvSpPr>
      <dsp:spPr>
        <a:xfrm>
          <a:off x="2162653" y="2831654"/>
          <a:ext cx="6153203" cy="187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67" tIns="198267" rIns="198267" bIns="198267"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Arial" panose="020B0604020202020204" pitchFamily="34" charset="0"/>
              <a:cs typeface="Arial" panose="020B0604020202020204" pitchFamily="34" charset="0"/>
            </a:rPr>
            <a:t>An </a:t>
          </a:r>
          <a:r>
            <a:rPr lang="en-GB" sz="2000" b="1" kern="1200" dirty="0">
              <a:latin typeface="Arial" panose="020B0604020202020204" pitchFamily="34" charset="0"/>
              <a:cs typeface="Arial" panose="020B0604020202020204" pitchFamily="34" charset="0"/>
            </a:rPr>
            <a:t>“implementation programme”</a:t>
          </a:r>
          <a:r>
            <a:rPr lang="en-GB" sz="2000" kern="1200" dirty="0">
              <a:latin typeface="Arial" panose="020B0604020202020204" pitchFamily="34" charset="0"/>
              <a:cs typeface="Arial" panose="020B0604020202020204" pitchFamily="34" charset="0"/>
            </a:rPr>
            <a:t> is a set of organized but often varied activities directed towards the achievement of specific policy aims. An implementation programme may encompass several different projects, activities and processes and may cross departments or spheres.</a:t>
          </a:r>
          <a:endParaRPr lang="en-US" sz="2000" kern="1200" dirty="0">
            <a:latin typeface="Arial" panose="020B0604020202020204" pitchFamily="34" charset="0"/>
            <a:cs typeface="Arial" panose="020B0604020202020204" pitchFamily="34" charset="0"/>
          </a:endParaRPr>
        </a:p>
      </dsp:txBody>
      <dsp:txXfrm>
        <a:off x="2162653" y="2831654"/>
        <a:ext cx="6153203" cy="187338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2020/07/31</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7/31/20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207038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prstClr val="black"/>
                </a:solidFill>
              </a:rPr>
              <a:t>Expenditure analysis primarily use the following data extracts </a:t>
            </a:r>
          </a:p>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10</a:t>
            </a:fld>
            <a:endParaRPr lang="en-US"/>
          </a:p>
        </p:txBody>
      </p:sp>
    </p:spTree>
    <p:extLst>
      <p:ext uri="{BB962C8B-B14F-4D97-AF65-F5344CB8AC3E}">
        <p14:creationId xmlns:p14="http://schemas.microsoft.com/office/powerpoint/2010/main" val="100638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previous steps performance, administrative and demographic information was described and it’s value explained.  In the expenditure analysis the focus is now on the financial information and in </a:t>
            </a:r>
            <a:r>
              <a:rPr lang="en-ZA" dirty="0" err="1"/>
              <a:t>particulat</a:t>
            </a:r>
            <a:r>
              <a:rPr lang="en-ZA" dirty="0"/>
              <a:t> </a:t>
            </a:r>
          </a:p>
          <a:p>
            <a:endParaRPr lang="en-ZA" dirty="0"/>
          </a:p>
          <a:p>
            <a:r>
              <a:rPr lang="en-ZA" dirty="0"/>
              <a:t>More deliberate on understanding data source and their use…</a:t>
            </a:r>
          </a:p>
          <a:p>
            <a:r>
              <a:rPr lang="en-ZA" dirty="0"/>
              <a:t>Letter to entities, management accounts…</a:t>
            </a:r>
          </a:p>
          <a:p>
            <a:r>
              <a:rPr lang="en-ZA" dirty="0"/>
              <a:t>Not exhaustive… what you are trying to find…</a:t>
            </a:r>
          </a:p>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11</a:t>
            </a:fld>
            <a:endParaRPr lang="en-ZA" dirty="0"/>
          </a:p>
        </p:txBody>
      </p:sp>
    </p:spTree>
    <p:extLst>
      <p:ext uri="{BB962C8B-B14F-4D97-AF65-F5344CB8AC3E}">
        <p14:creationId xmlns:p14="http://schemas.microsoft.com/office/powerpoint/2010/main" val="304700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12</a:t>
            </a:fld>
            <a:endParaRPr lang="en-US"/>
          </a:p>
        </p:txBody>
      </p:sp>
    </p:spTree>
    <p:extLst>
      <p:ext uri="{BB962C8B-B14F-4D97-AF65-F5344CB8AC3E}">
        <p14:creationId xmlns:p14="http://schemas.microsoft.com/office/powerpoint/2010/main" val="137080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SCOA – BAS fields contain segments (fields)</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13</a:t>
            </a:fld>
            <a:endParaRPr lang="en-US"/>
          </a:p>
        </p:txBody>
      </p:sp>
    </p:spTree>
    <p:extLst>
      <p:ext uri="{BB962C8B-B14F-4D97-AF65-F5344CB8AC3E}">
        <p14:creationId xmlns:p14="http://schemas.microsoft.com/office/powerpoint/2010/main" val="44597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Responsibility – think of this as a cost centre.  In BAS this is a user define field (Unlike others that are centrally managed)</a:t>
            </a:r>
          </a:p>
          <a:p>
            <a:endParaRPr lang="en-ZA" dirty="0"/>
          </a:p>
          <a:p>
            <a:r>
              <a:rPr lang="en-ZA" dirty="0"/>
              <a:t>Objective –programme segment</a:t>
            </a:r>
          </a:p>
          <a:p>
            <a:endParaRPr lang="en-ZA" dirty="0"/>
          </a:p>
          <a:p>
            <a:r>
              <a:rPr lang="en-ZA" dirty="0"/>
              <a:t>RESP, OBJECTIVE very useful in STEP 1 &amp; 2 of expenditure analysis…  helps us link back to STEPS 2 &amp; 3 of the overall spending review </a:t>
            </a:r>
          </a:p>
        </p:txBody>
      </p:sp>
      <p:sp>
        <p:nvSpPr>
          <p:cNvPr id="4" name="Slide Number Placeholder 3"/>
          <p:cNvSpPr>
            <a:spLocks noGrp="1"/>
          </p:cNvSpPr>
          <p:nvPr>
            <p:ph type="sldNum" sz="quarter" idx="10"/>
          </p:nvPr>
        </p:nvSpPr>
        <p:spPr/>
        <p:txBody>
          <a:bodyPr/>
          <a:lstStyle/>
          <a:p>
            <a:fld id="{7CF764EB-D10C-4945-B08D-ADA3570253A0}" type="slidenum">
              <a:rPr lang="en-ZA" smtClean="0"/>
              <a:t>14</a:t>
            </a:fld>
            <a:endParaRPr lang="en-ZA" dirty="0"/>
          </a:p>
        </p:txBody>
      </p:sp>
    </p:spTree>
    <p:extLst>
      <p:ext uri="{BB962C8B-B14F-4D97-AF65-F5344CB8AC3E}">
        <p14:creationId xmlns:p14="http://schemas.microsoft.com/office/powerpoint/2010/main" val="82476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Project  - again a user defined field</a:t>
            </a:r>
          </a:p>
          <a:p>
            <a:r>
              <a:rPr lang="en-ZA" dirty="0"/>
              <a:t>Item – very useful in STEP 3</a:t>
            </a:r>
          </a:p>
        </p:txBody>
      </p:sp>
      <p:sp>
        <p:nvSpPr>
          <p:cNvPr id="4" name="Slide Number Placeholder 3"/>
          <p:cNvSpPr>
            <a:spLocks noGrp="1"/>
          </p:cNvSpPr>
          <p:nvPr>
            <p:ph type="sldNum" sz="quarter" idx="10"/>
          </p:nvPr>
        </p:nvSpPr>
        <p:spPr/>
        <p:txBody>
          <a:bodyPr/>
          <a:lstStyle/>
          <a:p>
            <a:fld id="{7CF764EB-D10C-4945-B08D-ADA3570253A0}" type="slidenum">
              <a:rPr lang="en-ZA" smtClean="0"/>
              <a:t>15</a:t>
            </a:fld>
            <a:endParaRPr lang="en-ZA" dirty="0"/>
          </a:p>
        </p:txBody>
      </p:sp>
    </p:spTree>
    <p:extLst>
      <p:ext uri="{BB962C8B-B14F-4D97-AF65-F5344CB8AC3E}">
        <p14:creationId xmlns:p14="http://schemas.microsoft.com/office/powerpoint/2010/main" val="85449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83626">
              <a:spcBef>
                <a:spcPct val="20000"/>
              </a:spcBef>
              <a:buClr>
                <a:srgbClr val="8B0E18"/>
              </a:buClr>
            </a:pPr>
            <a:r>
              <a:rPr lang="en-GB" sz="2000" dirty="0">
                <a:latin typeface="Arial"/>
                <a:cs typeface="Arial"/>
              </a:rPr>
              <a:t>Find relevant information in BAS for your implementation programme </a:t>
            </a:r>
          </a:p>
          <a:p>
            <a:pPr marL="800100" lvl="2" indent="-342900" defTabSz="483626">
              <a:spcBef>
                <a:spcPct val="20000"/>
              </a:spcBef>
              <a:buClr>
                <a:srgbClr val="8B0E18"/>
              </a:buClr>
              <a:buFont typeface="Wingdings" pitchFamily="2" charset="2"/>
              <a:buChar char="§"/>
            </a:pPr>
            <a:r>
              <a:rPr lang="en-GB" sz="2000" dirty="0">
                <a:latin typeface="Arial" panose="020B0604020202020204" pitchFamily="34" charset="0"/>
                <a:cs typeface="Arial" panose="020B0604020202020204" pitchFamily="34" charset="0"/>
              </a:rPr>
              <a:t>First, look at </a:t>
            </a:r>
            <a:r>
              <a:rPr lang="en-US" sz="2000" b="1" dirty="0">
                <a:latin typeface="Arial" panose="020B0604020202020204" pitchFamily="34" charset="0"/>
                <a:cs typeface="Arial" panose="020B0604020202020204" pitchFamily="34" charset="0"/>
              </a:rPr>
              <a:t>responsibility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objective fields</a:t>
            </a:r>
          </a:p>
          <a:p>
            <a:pPr marL="800100" lvl="2" indent="-342900" defTabSz="483626">
              <a:spcBef>
                <a:spcPct val="20000"/>
              </a:spcBef>
              <a:buClr>
                <a:srgbClr val="8B0E18"/>
              </a:buClr>
              <a:buFont typeface="Wingdings" pitchFamily="2" charset="2"/>
              <a:buChar char="§"/>
            </a:pPr>
            <a:r>
              <a:rPr lang="en-US" sz="2000" dirty="0">
                <a:latin typeface="Arial" panose="020B0604020202020204" pitchFamily="34" charset="0"/>
                <a:cs typeface="Arial" panose="020B0604020202020204" pitchFamily="34" charset="0"/>
              </a:rPr>
              <a:t>Secondly, look at </a:t>
            </a:r>
            <a:r>
              <a:rPr lang="en-US" sz="2000" b="1" dirty="0">
                <a:latin typeface="Arial" panose="020B0604020202020204" pitchFamily="34" charset="0"/>
                <a:cs typeface="Arial" panose="020B0604020202020204" pitchFamily="34" charset="0"/>
              </a:rPr>
              <a:t>project, programme </a:t>
            </a:r>
            <a:r>
              <a:rPr lang="en-US" sz="2000" dirty="0">
                <a:latin typeface="Arial" panose="020B0604020202020204" pitchFamily="34" charset="0"/>
                <a:cs typeface="Arial" panose="020B0604020202020204" pitchFamily="34" charset="0"/>
              </a:rPr>
              <a:t>or </a:t>
            </a:r>
            <a:r>
              <a:rPr lang="en-US" sz="2000" b="1" dirty="0">
                <a:latin typeface="Arial" panose="020B0604020202020204" pitchFamily="34" charset="0"/>
                <a:cs typeface="Arial" panose="020B0604020202020204" pitchFamily="34" charset="0"/>
              </a:rPr>
              <a:t>region fields</a:t>
            </a:r>
          </a:p>
          <a:p>
            <a:pPr marL="800100" lvl="2" indent="-342900" defTabSz="483626">
              <a:spcBef>
                <a:spcPct val="20000"/>
              </a:spcBef>
              <a:buClr>
                <a:srgbClr val="8B0E18"/>
              </a:buClr>
              <a:buFont typeface="Wingdings" pitchFamily="2" charset="2"/>
              <a:buChar char="§"/>
            </a:pPr>
            <a:r>
              <a:rPr lang="en-US" sz="2000" dirty="0">
                <a:latin typeface="Arial" panose="020B0604020202020204" pitchFamily="34" charset="0"/>
                <a:cs typeface="Arial" panose="020B0604020202020204" pitchFamily="34" charset="0"/>
              </a:rPr>
              <a:t>Item fields can then provide further granularity / understanding</a:t>
            </a:r>
          </a:p>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16</a:t>
            </a:fld>
            <a:endParaRPr lang="en-US"/>
          </a:p>
        </p:txBody>
      </p:sp>
    </p:spTree>
    <p:extLst>
      <p:ext uri="{BB962C8B-B14F-4D97-AF65-F5344CB8AC3E}">
        <p14:creationId xmlns:p14="http://schemas.microsoft.com/office/powerpoint/2010/main" val="1734213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Refer to test….</a:t>
            </a:r>
          </a:p>
        </p:txBody>
      </p:sp>
      <p:sp>
        <p:nvSpPr>
          <p:cNvPr id="4" name="Slide Number Placeholder 3"/>
          <p:cNvSpPr>
            <a:spLocks noGrp="1"/>
          </p:cNvSpPr>
          <p:nvPr>
            <p:ph type="sldNum" sz="quarter" idx="10"/>
          </p:nvPr>
        </p:nvSpPr>
        <p:spPr/>
        <p:txBody>
          <a:bodyPr/>
          <a:lstStyle/>
          <a:p>
            <a:fld id="{7CF764EB-D10C-4945-B08D-ADA3570253A0}" type="slidenum">
              <a:rPr lang="en-ZA" smtClean="0"/>
              <a:t>17</a:t>
            </a:fld>
            <a:endParaRPr lang="en-ZA" dirty="0"/>
          </a:p>
        </p:txBody>
      </p:sp>
    </p:spTree>
    <p:extLst>
      <p:ext uri="{BB962C8B-B14F-4D97-AF65-F5344CB8AC3E}">
        <p14:creationId xmlns:p14="http://schemas.microsoft.com/office/powerpoint/2010/main" val="111359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Use Health data set and use TB</a:t>
            </a:r>
          </a:p>
        </p:txBody>
      </p:sp>
      <p:sp>
        <p:nvSpPr>
          <p:cNvPr id="4" name="Slide Number Placeholder 3"/>
          <p:cNvSpPr>
            <a:spLocks noGrp="1"/>
          </p:cNvSpPr>
          <p:nvPr>
            <p:ph type="sldNum" sz="quarter" idx="10"/>
          </p:nvPr>
        </p:nvSpPr>
        <p:spPr/>
        <p:txBody>
          <a:bodyPr/>
          <a:lstStyle/>
          <a:p>
            <a:fld id="{7CF764EB-D10C-4945-B08D-ADA3570253A0}" type="slidenum">
              <a:rPr lang="en-ZA" smtClean="0"/>
              <a:t>18</a:t>
            </a:fld>
            <a:endParaRPr lang="en-ZA" dirty="0"/>
          </a:p>
        </p:txBody>
      </p:sp>
    </p:spTree>
    <p:extLst>
      <p:ext uri="{BB962C8B-B14F-4D97-AF65-F5344CB8AC3E}">
        <p14:creationId xmlns:p14="http://schemas.microsoft.com/office/powerpoint/2010/main" val="1066563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19</a:t>
            </a:fld>
            <a:endParaRPr lang="en-US"/>
          </a:p>
        </p:txBody>
      </p:sp>
    </p:spTree>
    <p:extLst>
      <p:ext uri="{BB962C8B-B14F-4D97-AF65-F5344CB8AC3E}">
        <p14:creationId xmlns:p14="http://schemas.microsoft.com/office/powerpoint/2010/main" val="266304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77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20</a:t>
            </a:fld>
            <a:endParaRPr lang="en-US"/>
          </a:p>
        </p:txBody>
      </p:sp>
    </p:spTree>
    <p:extLst>
      <p:ext uri="{BB962C8B-B14F-4D97-AF65-F5344CB8AC3E}">
        <p14:creationId xmlns:p14="http://schemas.microsoft.com/office/powerpoint/2010/main" val="24433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3</a:t>
            </a:fld>
            <a:endParaRPr lang="en-US"/>
          </a:p>
        </p:txBody>
      </p:sp>
    </p:spTree>
    <p:extLst>
      <p:ext uri="{BB962C8B-B14F-4D97-AF65-F5344CB8AC3E}">
        <p14:creationId xmlns:p14="http://schemas.microsoft.com/office/powerpoint/2010/main" val="365626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r>
              <a:rPr lang="en-GB" sz="1200" dirty="0"/>
              <a:t>Additional narration points:</a:t>
            </a:r>
          </a:p>
          <a:p>
            <a:pPr>
              <a:buFont typeface="+mj-lt"/>
              <a:buNone/>
            </a:pPr>
            <a:endParaRPr lang="en-GB" sz="1200" dirty="0"/>
          </a:p>
          <a:p>
            <a:pPr>
              <a:buFont typeface="+mj-lt"/>
              <a:buAutoNum type="arabicPeriod"/>
            </a:pPr>
            <a:r>
              <a:rPr lang="en-GB" sz="1200" dirty="0"/>
              <a:t>Do you use expenditure analysis?</a:t>
            </a:r>
          </a:p>
          <a:p>
            <a:pPr>
              <a:buFont typeface="+mj-lt"/>
              <a:buAutoNum type="arabicPeriod"/>
            </a:pPr>
            <a:r>
              <a:rPr lang="en-GB" sz="1200" dirty="0"/>
              <a:t>Do you do expenditure analysis yourself? </a:t>
            </a:r>
            <a:endParaRPr lang="en-GB" sz="100" dirty="0"/>
          </a:p>
          <a:p>
            <a:pPr>
              <a:buFont typeface="+mj-lt"/>
              <a:buAutoNum type="arabicPeriod"/>
            </a:pPr>
            <a:r>
              <a:rPr lang="en-GB" sz="1200" dirty="0"/>
              <a:t>How often do you use expenditure analysis</a:t>
            </a:r>
          </a:p>
          <a:p>
            <a:pPr>
              <a:buFont typeface="+mj-lt"/>
              <a:buAutoNum type="arabicPeriod"/>
            </a:pPr>
            <a:r>
              <a:rPr lang="en-GB" sz="1200" dirty="0"/>
              <a:t>What would you use expenditure analysis for?</a:t>
            </a:r>
          </a:p>
          <a:p>
            <a:pPr>
              <a:buFont typeface="+mj-lt"/>
              <a:buAutoNum type="arabicPeriod"/>
            </a:pPr>
            <a:r>
              <a:rPr lang="en-GB" sz="1200" dirty="0"/>
              <a:t>What makes a good expenditure analysis?</a:t>
            </a:r>
          </a:p>
          <a:p>
            <a:pPr>
              <a:buFont typeface="+mj-lt"/>
              <a:buAutoNum type="arabicPeriod"/>
            </a:pPr>
            <a:r>
              <a:rPr lang="en-GB" sz="1200" dirty="0"/>
              <a:t>What tools do you use?</a:t>
            </a:r>
          </a:p>
          <a:p>
            <a:pPr>
              <a:buFont typeface="+mj-lt"/>
              <a:buAutoNum type="arabicPeriod"/>
            </a:pPr>
            <a:r>
              <a:rPr lang="en-GB" sz="1200" dirty="0"/>
              <a:t>What stops you from using analysis tools?</a:t>
            </a:r>
          </a:p>
          <a:p>
            <a:endParaRPr lang="en-GB"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4</a:t>
            </a:fld>
            <a:endParaRPr lang="en-US"/>
          </a:p>
        </p:txBody>
      </p:sp>
    </p:spTree>
    <p:extLst>
      <p:ext uri="{BB962C8B-B14F-4D97-AF65-F5344CB8AC3E}">
        <p14:creationId xmlns:p14="http://schemas.microsoft.com/office/powerpoint/2010/main" val="66813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5</a:t>
            </a:fld>
            <a:endParaRPr lang="en-ZA" dirty="0"/>
          </a:p>
        </p:txBody>
      </p:sp>
    </p:spTree>
    <p:extLst>
      <p:ext uri="{BB962C8B-B14F-4D97-AF65-F5344CB8AC3E}">
        <p14:creationId xmlns:p14="http://schemas.microsoft.com/office/powerpoint/2010/main" val="178584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6</a:t>
            </a:fld>
            <a:endParaRPr lang="en-US"/>
          </a:p>
        </p:txBody>
      </p:sp>
    </p:spTree>
    <p:extLst>
      <p:ext uri="{BB962C8B-B14F-4D97-AF65-F5344CB8AC3E}">
        <p14:creationId xmlns:p14="http://schemas.microsoft.com/office/powerpoint/2010/main" val="352070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4229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8</a:t>
            </a:fld>
            <a:endParaRPr lang="en-US"/>
          </a:p>
        </p:txBody>
      </p:sp>
    </p:spTree>
    <p:extLst>
      <p:ext uri="{BB962C8B-B14F-4D97-AF65-F5344CB8AC3E}">
        <p14:creationId xmlns:p14="http://schemas.microsoft.com/office/powerpoint/2010/main" val="1246188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9072" lvl="1" indent="-342868">
              <a:buFont typeface="Wingdings" charset="2"/>
              <a:buChar char="§"/>
            </a:pPr>
            <a:r>
              <a:rPr lang="en-ZA" sz="2400" b="0" dirty="0">
                <a:solidFill>
                  <a:prstClr val="black"/>
                </a:solidFill>
              </a:rPr>
              <a:t>Expenditure data is more than just </a:t>
            </a:r>
            <a:r>
              <a:rPr lang="en-ZA" sz="2400" b="0" dirty="0" err="1">
                <a:solidFill>
                  <a:prstClr val="black"/>
                </a:solidFill>
              </a:rPr>
              <a:t>Rands</a:t>
            </a:r>
            <a:r>
              <a:rPr lang="en-ZA" sz="2400" b="0" dirty="0">
                <a:solidFill>
                  <a:prstClr val="black"/>
                </a:solidFill>
              </a:rPr>
              <a:t> and Cents</a:t>
            </a:r>
          </a:p>
          <a:p>
            <a:pPr marL="719072" lvl="1" indent="-342868">
              <a:buFont typeface="Wingdings" charset="2"/>
              <a:buChar char="§"/>
            </a:pPr>
            <a:endParaRPr lang="en-ZA" sz="2400" b="0" dirty="0">
              <a:solidFill>
                <a:prstClr val="black"/>
              </a:solidFill>
            </a:endParaRPr>
          </a:p>
          <a:p>
            <a:pPr marL="719072" lvl="1" indent="-342868">
              <a:buFont typeface="Wingdings" charset="2"/>
              <a:buChar char="§"/>
            </a:pPr>
            <a:r>
              <a:rPr lang="en-ZA" sz="2400" b="0" dirty="0">
                <a:solidFill>
                  <a:prstClr val="black"/>
                </a:solidFill>
              </a:rPr>
              <a:t>It is granular information related to the payments and receipts that an organisation makes or receives</a:t>
            </a:r>
          </a:p>
          <a:p>
            <a:endParaRPr lang="en-GB" dirty="0"/>
          </a:p>
          <a:p>
            <a:endParaRPr lang="en-GB" dirty="0"/>
          </a:p>
          <a:p>
            <a:endParaRPr lang="en-GB" dirty="0"/>
          </a:p>
          <a:p>
            <a:r>
              <a:rPr lang="en-GB" dirty="0"/>
              <a:t>These reports come in difference formats… </a:t>
            </a:r>
          </a:p>
          <a:p>
            <a:endParaRPr lang="en-GB" dirty="0"/>
          </a:p>
          <a:p>
            <a:r>
              <a:rPr lang="en-GB" dirty="0"/>
              <a:t>Expenditure is a view of what has happened</a:t>
            </a:r>
          </a:p>
          <a:p>
            <a:endParaRPr lang="en-GB" dirty="0"/>
          </a:p>
          <a:p>
            <a:r>
              <a:rPr lang="en-GB" dirty="0"/>
              <a:t>Budgets / projections can be determined on reviewing this information and applying current information of expected events to</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9</a:t>
            </a:fld>
            <a:endParaRPr lang="en-US"/>
          </a:p>
        </p:txBody>
      </p:sp>
    </p:spTree>
    <p:extLst>
      <p:ext uri="{BB962C8B-B14F-4D97-AF65-F5344CB8AC3E}">
        <p14:creationId xmlns:p14="http://schemas.microsoft.com/office/powerpoint/2010/main" val="1250273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
        <p:nvSpPr>
          <p:cNvPr id="12" name="Rectangle 11">
            <a:extLst>
              <a:ext uri="{FF2B5EF4-FFF2-40B4-BE49-F238E27FC236}">
                <a16:creationId xmlns:a16="http://schemas.microsoft.com/office/drawing/2014/main" id="{6D83194B-287C-40A7-917D-BA1D053A8797}"/>
              </a:ext>
            </a:extLst>
          </p:cNvPr>
          <p:cNvSpPr/>
          <p:nvPr userDrawn="1"/>
        </p:nvSpPr>
        <p:spPr>
          <a:xfrm>
            <a:off x="6993467" y="6231467"/>
            <a:ext cx="4148666" cy="4827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SPENDING REVIEWS</a:t>
            </a:r>
          </a:p>
        </p:txBody>
      </p:sp>
      <p:sp>
        <p:nvSpPr>
          <p:cNvPr id="3" name="Subtitle 2">
            <a:extLst>
              <a:ext uri="{FF2B5EF4-FFF2-40B4-BE49-F238E27FC236}">
                <a16:creationId xmlns:a16="http://schemas.microsoft.com/office/drawing/2014/main" id="{07FB284D-6801-469B-9643-7EF9F9FB6F76}"/>
              </a:ext>
            </a:extLst>
          </p:cNvPr>
          <p:cNvSpPr>
            <a:spLocks noGrp="1"/>
          </p:cNvSpPr>
          <p:nvPr>
            <p:ph type="subTitle" idx="1"/>
          </p:nvPr>
        </p:nvSpPr>
        <p:spPr>
          <a:xfrm>
            <a:off x="1828800" y="2923673"/>
            <a:ext cx="8534400" cy="592399"/>
          </a:xfrm>
        </p:spPr>
        <p:txBody>
          <a:bodyPr/>
          <a:lstStyle/>
          <a:p>
            <a:r>
              <a:rPr lang="en-US" dirty="0"/>
              <a:t>Step 4: Expenditure Analysis</a:t>
            </a:r>
            <a:endParaRPr lang="en-ZA" dirty="0"/>
          </a:p>
        </p:txBody>
      </p:sp>
      <p:sp>
        <p:nvSpPr>
          <p:cNvPr id="5" name="Subtitle 2">
            <a:extLst>
              <a:ext uri="{FF2B5EF4-FFF2-40B4-BE49-F238E27FC236}">
                <a16:creationId xmlns:a16="http://schemas.microsoft.com/office/drawing/2014/main" id="{7E0AB664-135E-4E0A-9682-8A15F88C9D7D}"/>
              </a:ext>
            </a:extLst>
          </p:cNvPr>
          <p:cNvSpPr txBox="1">
            <a:spLocks/>
          </p:cNvSpPr>
          <p:nvPr/>
        </p:nvSpPr>
        <p:spPr>
          <a:xfrm>
            <a:off x="1828800" y="2015548"/>
            <a:ext cx="8534400" cy="592399"/>
          </a:xfrm>
          <a:prstGeom prst="rect">
            <a:avLst/>
          </a:prstGeom>
        </p:spPr>
        <p:txBody>
          <a:bodyPr vert="horz" lIns="91440" tIns="45720" rIns="91440" bIns="45720" rtlCol="0" anchor="ctr" anchorCtr="0">
            <a:noAutofit/>
          </a:bodyPr>
          <a:lstStyle>
            <a:lvl1pPr marL="0" indent="0" algn="ctr" defTabSz="483626" rtl="0" eaLnBrk="1" latinLnBrk="0" hangingPunct="1">
              <a:spcBef>
                <a:spcPct val="20000"/>
              </a:spcBef>
              <a:buClr>
                <a:srgbClr val="8B0E18"/>
              </a:buClr>
              <a:buFont typeface="Wingdings" charset="2"/>
              <a:buNone/>
              <a:defRPr lang="en-US" sz="2800" b="1" kern="1200">
                <a:solidFill>
                  <a:srgbClr val="FFFFFF"/>
                </a:solidFill>
                <a:latin typeface="Arial"/>
                <a:ea typeface="+mn-ea"/>
                <a:cs typeface="Arial"/>
              </a:defRPr>
            </a:lvl1pPr>
            <a:lvl2pPr marL="483626" indent="0" algn="ctr" defTabSz="483626" rtl="0" eaLnBrk="1" latinLnBrk="0" hangingPunct="1">
              <a:spcBef>
                <a:spcPct val="20000"/>
              </a:spcBef>
              <a:buClr>
                <a:srgbClr val="8B0E18"/>
              </a:buClr>
              <a:buFont typeface="Wingdings" charset="2"/>
              <a:buNone/>
              <a:defRPr lang="en-US" sz="2400" kern="1200">
                <a:solidFill>
                  <a:schemeClr val="tx1">
                    <a:tint val="75000"/>
                  </a:schemeClr>
                </a:solidFill>
                <a:latin typeface="Arial"/>
                <a:ea typeface="+mn-ea"/>
                <a:cs typeface="Arial"/>
              </a:defRPr>
            </a:lvl2pPr>
            <a:lvl3pPr marL="967252" indent="0" algn="ctr" defTabSz="483626" rtl="0" eaLnBrk="1" latinLnBrk="0" hangingPunct="1">
              <a:spcBef>
                <a:spcPct val="20000"/>
              </a:spcBef>
              <a:buClr>
                <a:srgbClr val="8B0E18"/>
              </a:buClr>
              <a:buFont typeface="Wingdings" charset="2"/>
              <a:buNone/>
              <a:defRPr lang="en-US" sz="2000" kern="1200">
                <a:solidFill>
                  <a:schemeClr val="tx1">
                    <a:tint val="75000"/>
                  </a:schemeClr>
                </a:solidFill>
                <a:latin typeface="Arial"/>
                <a:ea typeface="+mn-ea"/>
                <a:cs typeface="Arial"/>
              </a:defRPr>
            </a:lvl3pPr>
            <a:lvl4pPr marL="1450878" indent="0" algn="ctr" defTabSz="483626" rtl="0" eaLnBrk="1" latinLnBrk="0" hangingPunct="1">
              <a:spcBef>
                <a:spcPct val="20000"/>
              </a:spcBef>
              <a:buClr>
                <a:srgbClr val="8B0E18"/>
              </a:buClr>
              <a:buFont typeface="Wingdings" charset="2"/>
              <a:buNone/>
              <a:tabLst>
                <a:tab pos="1513012" algn="l"/>
              </a:tabLst>
              <a:defRPr lang="en-US" sz="1800" kern="1200">
                <a:solidFill>
                  <a:schemeClr val="tx1">
                    <a:tint val="75000"/>
                  </a:schemeClr>
                </a:solidFill>
                <a:latin typeface="Arial"/>
                <a:ea typeface="+mn-ea"/>
                <a:cs typeface="Arial"/>
              </a:defRPr>
            </a:lvl4pPr>
            <a:lvl5pPr marL="1934505" indent="0" algn="ctr" defTabSz="483626" rtl="0" eaLnBrk="1" latinLnBrk="0" hangingPunct="1">
              <a:spcBef>
                <a:spcPct val="20000"/>
              </a:spcBef>
              <a:buClr>
                <a:srgbClr val="8B0E18"/>
              </a:buClr>
              <a:buFont typeface="Wingdings" charset="2"/>
              <a:buNone/>
              <a:tabLst>
                <a:tab pos="1796806" algn="l"/>
              </a:tabLst>
              <a:defRPr lang="en-US" sz="1600" kern="1200">
                <a:solidFill>
                  <a:schemeClr val="tx1">
                    <a:tint val="75000"/>
                  </a:schemeClr>
                </a:solidFill>
                <a:latin typeface="Arial"/>
                <a:ea typeface="+mn-ea"/>
                <a:cs typeface="Arial"/>
              </a:defRPr>
            </a:lvl5pPr>
            <a:lvl6pPr marL="2418131"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6pPr>
            <a:lvl7pPr marL="2901757"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7pPr>
            <a:lvl8pPr marL="3385383"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8pPr>
            <a:lvl9pPr marL="3869009" indent="0" algn="ctr" defTabSz="483626" rtl="0" eaLnBrk="1" latinLnBrk="0" hangingPunct="1">
              <a:spcBef>
                <a:spcPct val="20000"/>
              </a:spcBef>
              <a:buFont typeface="Arial"/>
              <a:buNone/>
              <a:defRPr sz="2116" kern="1200">
                <a:solidFill>
                  <a:schemeClr val="tx1">
                    <a:tint val="75000"/>
                  </a:schemeClr>
                </a:solidFill>
                <a:latin typeface="+mn-lt"/>
                <a:ea typeface="+mn-ea"/>
                <a:cs typeface="+mn-cs"/>
              </a:defRPr>
            </a:lvl9pPr>
          </a:lstStyle>
          <a:p>
            <a:r>
              <a:rPr lang="en-ZA" dirty="0"/>
              <a:t>LEVEL 3</a:t>
            </a:r>
          </a:p>
        </p:txBody>
      </p:sp>
    </p:spTree>
    <p:extLst>
      <p:ext uri="{BB962C8B-B14F-4D97-AF65-F5344CB8AC3E}">
        <p14:creationId xmlns:p14="http://schemas.microsoft.com/office/powerpoint/2010/main" val="1347457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F7B4FF1-90CF-8145-9F1C-E137A51C0B54}"/>
              </a:ext>
            </a:extLst>
          </p:cNvPr>
          <p:cNvSpPr>
            <a:spLocks noGrp="1"/>
          </p:cNvSpPr>
          <p:nvPr>
            <p:ph idx="1"/>
          </p:nvPr>
        </p:nvSpPr>
        <p:spPr>
          <a:xfrm>
            <a:off x="2612678" y="701337"/>
            <a:ext cx="9002274" cy="5448276"/>
          </a:xfrm>
        </p:spPr>
        <p:txBody>
          <a:bodyPr/>
          <a:lstStyle/>
          <a:p>
            <a:pPr marL="719072" lvl="1" indent="-342868">
              <a:lnSpc>
                <a:spcPct val="150000"/>
              </a:lnSpc>
            </a:pPr>
            <a:r>
              <a:rPr lang="en-ZA" b="1" dirty="0">
                <a:solidFill>
                  <a:prstClr val="black"/>
                </a:solidFill>
              </a:rPr>
              <a:t>BAS &amp; PERSAL </a:t>
            </a:r>
            <a:r>
              <a:rPr lang="en-ZA" dirty="0">
                <a:solidFill>
                  <a:prstClr val="black"/>
                </a:solidFill>
              </a:rPr>
              <a:t>are the primary accounting systems used by provincial and national spheres of government</a:t>
            </a:r>
          </a:p>
          <a:p>
            <a:pPr marL="719072" lvl="1" indent="-342868">
              <a:lnSpc>
                <a:spcPct val="150000"/>
              </a:lnSpc>
            </a:pPr>
            <a:r>
              <a:rPr lang="en-ZA" dirty="0">
                <a:solidFill>
                  <a:prstClr val="black"/>
                </a:solidFill>
              </a:rPr>
              <a:t>Purchase orders are captured in </a:t>
            </a:r>
            <a:r>
              <a:rPr lang="en-ZA" b="1" dirty="0" err="1">
                <a:solidFill>
                  <a:prstClr val="black"/>
                </a:solidFill>
              </a:rPr>
              <a:t>Logis</a:t>
            </a:r>
            <a:endParaRPr lang="en-ZA" b="1" dirty="0">
              <a:solidFill>
                <a:prstClr val="black"/>
              </a:solidFill>
            </a:endParaRPr>
          </a:p>
          <a:p>
            <a:pPr marL="719072" lvl="1" indent="-342868">
              <a:lnSpc>
                <a:spcPct val="150000"/>
              </a:lnSpc>
            </a:pPr>
            <a:r>
              <a:rPr lang="en-ZA" dirty="0">
                <a:solidFill>
                  <a:prstClr val="black"/>
                </a:solidFill>
              </a:rPr>
              <a:t>The </a:t>
            </a:r>
            <a:r>
              <a:rPr lang="en-ZA" b="1" dirty="0" err="1">
                <a:solidFill>
                  <a:prstClr val="black"/>
                </a:solidFill>
              </a:rPr>
              <a:t>Vulindlela</a:t>
            </a:r>
            <a:r>
              <a:rPr lang="en-ZA" b="1" dirty="0">
                <a:solidFill>
                  <a:prstClr val="black"/>
                </a:solidFill>
              </a:rPr>
              <a:t> </a:t>
            </a:r>
            <a:r>
              <a:rPr lang="en-ZA" dirty="0">
                <a:solidFill>
                  <a:prstClr val="black"/>
                </a:solidFill>
              </a:rPr>
              <a:t>portal provides for standardised reports / data extracts</a:t>
            </a:r>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solidFill>
                  <a:srgbClr val="0B6C36"/>
                </a:solidFill>
              </a:rPr>
              <a:t>Examples of expenditure data sources</a:t>
            </a:r>
          </a:p>
        </p:txBody>
      </p:sp>
      <p:sp>
        <p:nvSpPr>
          <p:cNvPr id="8" name="Callout: Down Arrow 28">
            <a:extLst>
              <a:ext uri="{FF2B5EF4-FFF2-40B4-BE49-F238E27FC236}">
                <a16:creationId xmlns:a16="http://schemas.microsoft.com/office/drawing/2014/main" id="{1A6F2178-B798-9A45-A664-963BFC805553}"/>
              </a:ext>
            </a:extLst>
          </p:cNvPr>
          <p:cNvSpPr/>
          <p:nvPr/>
        </p:nvSpPr>
        <p:spPr>
          <a:xfrm>
            <a:off x="2940424" y="3775638"/>
            <a:ext cx="8674528" cy="1531471"/>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Step 4: Expenditure Analysis </a:t>
            </a:r>
            <a:endParaRPr lang="en-ZA" sz="2400" dirty="0">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72E23C31-B043-D542-BFAE-2165DEE02C08}"/>
              </a:ext>
            </a:extLst>
          </p:cNvPr>
          <p:cNvSpPr/>
          <p:nvPr/>
        </p:nvSpPr>
        <p:spPr>
          <a:xfrm>
            <a:off x="2940424" y="5360895"/>
            <a:ext cx="8674528" cy="84250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1176230" lvl="2" indent="-342868">
              <a:buFont typeface="Wingdings" pitchFamily="2" charset="2"/>
              <a:buChar char="§"/>
            </a:pPr>
            <a:r>
              <a:rPr lang="en-ZA" dirty="0" err="1">
                <a:solidFill>
                  <a:prstClr val="black"/>
                </a:solidFill>
                <a:latin typeface="Arial" panose="020B0604020202020204" pitchFamily="34" charset="0"/>
                <a:cs typeface="Arial" panose="020B0604020202020204" pitchFamily="34" charset="0"/>
              </a:rPr>
              <a:t>Consol</a:t>
            </a:r>
            <a:endParaRPr lang="en-ZA" dirty="0">
              <a:solidFill>
                <a:prstClr val="black"/>
              </a:solidFill>
              <a:latin typeface="Arial" panose="020B0604020202020204" pitchFamily="34" charset="0"/>
              <a:cs typeface="Arial" panose="020B0604020202020204" pitchFamily="34" charset="0"/>
            </a:endParaRPr>
          </a:p>
          <a:p>
            <a:pPr marL="1176230" lvl="2" indent="-342868">
              <a:buFont typeface="Wingdings" pitchFamily="2" charset="2"/>
              <a:buChar char="§"/>
            </a:pPr>
            <a:r>
              <a:rPr lang="en-ZA" dirty="0">
                <a:solidFill>
                  <a:prstClr val="black"/>
                </a:solidFill>
                <a:latin typeface="Arial" panose="020B0604020202020204" pitchFamily="34" charset="0"/>
                <a:cs typeface="Arial" panose="020B0604020202020204" pitchFamily="34" charset="0"/>
              </a:rPr>
              <a:t>Cluster extract from </a:t>
            </a:r>
            <a:r>
              <a:rPr lang="en-ZA" dirty="0" err="1">
                <a:solidFill>
                  <a:prstClr val="black"/>
                </a:solidFill>
                <a:latin typeface="Arial" panose="020B0604020202020204" pitchFamily="34" charset="0"/>
                <a:cs typeface="Arial" panose="020B0604020202020204" pitchFamily="34" charset="0"/>
              </a:rPr>
              <a:t>Vulindela</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28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3690667-295C-4548-A8F3-2AF8F8044C02}" type="slidenum">
              <a:rPr lang="en-ZA" smtClean="0"/>
              <a:t>11</a:t>
            </a:fld>
            <a:endParaRPr lang="en-ZA" dirty="0"/>
          </a:p>
        </p:txBody>
      </p:sp>
      <p:sp>
        <p:nvSpPr>
          <p:cNvPr id="4" name="Title 3"/>
          <p:cNvSpPr>
            <a:spLocks noGrp="1"/>
          </p:cNvSpPr>
          <p:nvPr>
            <p:ph type="title"/>
          </p:nvPr>
        </p:nvSpPr>
        <p:spPr/>
        <p:txBody>
          <a:bodyPr>
            <a:noAutofit/>
          </a:bodyPr>
          <a:lstStyle/>
          <a:p>
            <a:r>
              <a:rPr lang="en-US" sz="2962" dirty="0"/>
              <a:t>Where to find sources of expenditure data</a:t>
            </a:r>
          </a:p>
        </p:txBody>
      </p:sp>
      <p:graphicFrame>
        <p:nvGraphicFramePr>
          <p:cNvPr id="3" name="Diagram 2">
            <a:extLst>
              <a:ext uri="{FF2B5EF4-FFF2-40B4-BE49-F238E27FC236}">
                <a16:creationId xmlns:a16="http://schemas.microsoft.com/office/drawing/2014/main" id="{E7043964-7D50-496F-A1DC-BD0DF757E7C8}"/>
              </a:ext>
            </a:extLst>
          </p:cNvPr>
          <p:cNvGraphicFramePr/>
          <p:nvPr>
            <p:extLst/>
          </p:nvPr>
        </p:nvGraphicFramePr>
        <p:xfrm>
          <a:off x="711200" y="1078634"/>
          <a:ext cx="10409790" cy="455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E4CF2A1-D8F9-419A-A331-2067DFFAE855}"/>
              </a:ext>
            </a:extLst>
          </p:cNvPr>
          <p:cNvGraphicFramePr/>
          <p:nvPr>
            <p:extLst>
              <p:ext uri="{D42A27DB-BD31-4B8C-83A1-F6EECF244321}">
                <p14:modId xmlns:p14="http://schemas.microsoft.com/office/powerpoint/2010/main" val="3529690653"/>
              </p:ext>
            </p:extLst>
          </p:nvPr>
        </p:nvGraphicFramePr>
        <p:xfrm>
          <a:off x="295564" y="918910"/>
          <a:ext cx="11222181" cy="5795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Oval Callout 7">
            <a:extLst>
              <a:ext uri="{FF2B5EF4-FFF2-40B4-BE49-F238E27FC236}">
                <a16:creationId xmlns:a16="http://schemas.microsoft.com/office/drawing/2014/main" id="{F6607E2D-5846-E747-987D-59D76C2709E8}"/>
              </a:ext>
            </a:extLst>
          </p:cNvPr>
          <p:cNvSpPr/>
          <p:nvPr/>
        </p:nvSpPr>
        <p:spPr>
          <a:xfrm>
            <a:off x="9108142" y="812529"/>
            <a:ext cx="2825240" cy="2492188"/>
          </a:xfrm>
          <a:prstGeom prst="wedgeEllipseCallout">
            <a:avLst>
              <a:gd name="adj1" fmla="val -77878"/>
              <a:gd name="adj2" fmla="val 758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atin typeface="Arial"/>
                <a:cs typeface="Arial"/>
              </a:rPr>
              <a:t>TIP</a:t>
            </a:r>
            <a:r>
              <a:rPr lang="en-ZA" dirty="0">
                <a:latin typeface="Arial"/>
                <a:cs typeface="Arial"/>
              </a:rPr>
              <a:t>: Programme managers are an incredibly useful sources of information on the programme - talk to them</a:t>
            </a:r>
            <a:endParaRPr lang="en-ZA" sz="1200" dirty="0"/>
          </a:p>
        </p:txBody>
      </p:sp>
    </p:spTree>
    <p:extLst>
      <p:ext uri="{BB962C8B-B14F-4D97-AF65-F5344CB8AC3E}">
        <p14:creationId xmlns:p14="http://schemas.microsoft.com/office/powerpoint/2010/main" val="323508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Expenditure Analysis Step 1:  Find IN BAS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12</a:t>
            </a:fld>
            <a:endParaRPr lang="en-ZA" dirty="0">
              <a:solidFill>
                <a:prstClr val="white"/>
              </a:solidFill>
            </a:endParaRPr>
          </a:p>
        </p:txBody>
      </p:sp>
    </p:spTree>
    <p:extLst>
      <p:ext uri="{BB962C8B-B14F-4D97-AF65-F5344CB8AC3E}">
        <p14:creationId xmlns:p14="http://schemas.microsoft.com/office/powerpoint/2010/main" val="244679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Basic accounting system</a:t>
            </a:r>
          </a:p>
        </p:txBody>
      </p:sp>
      <p:sp>
        <p:nvSpPr>
          <p:cNvPr id="9" name="Content Placeholder 1">
            <a:extLst>
              <a:ext uri="{FF2B5EF4-FFF2-40B4-BE49-F238E27FC236}">
                <a16:creationId xmlns:a16="http://schemas.microsoft.com/office/drawing/2014/main" id="{CB42CF89-661F-458B-B238-91B31A143819}"/>
              </a:ext>
            </a:extLst>
          </p:cNvPr>
          <p:cNvSpPr>
            <a:spLocks noGrp="1"/>
          </p:cNvSpPr>
          <p:nvPr>
            <p:ph idx="1"/>
          </p:nvPr>
        </p:nvSpPr>
        <p:spPr>
          <a:xfrm>
            <a:off x="2362886" y="701337"/>
            <a:ext cx="9638955" cy="5448276"/>
          </a:xfrm>
        </p:spPr>
        <p:txBody>
          <a:bodyPr/>
          <a:lstStyle/>
          <a:p>
            <a:pPr marL="0" indent="0">
              <a:buNone/>
            </a:pPr>
            <a:r>
              <a:rPr lang="en-US" sz="2400" dirty="0"/>
              <a:t>National</a:t>
            </a:r>
            <a:r>
              <a:rPr lang="en-GB" sz="2400" dirty="0">
                <a:latin typeface="Arial" panose="020B0604020202020204" pitchFamily="34" charset="0"/>
                <a:cs typeface="Arial" panose="020B0604020202020204" pitchFamily="34" charset="0"/>
              </a:rPr>
              <a:t> &amp; provincial departments use basic accounting system - BAS</a:t>
            </a:r>
          </a:p>
          <a:p>
            <a:pPr marL="245172" indent="-245172">
              <a:spcBef>
                <a:spcPts val="635"/>
              </a:spcBef>
              <a:buFont typeface="Arial" pitchFamily="34" charset="0"/>
              <a:buChar char="•"/>
            </a:pPr>
            <a:endParaRPr lang="en-GB" sz="2200" dirty="0">
              <a:latin typeface="Arial" panose="020B0604020202020204" pitchFamily="34" charset="0"/>
              <a:cs typeface="Arial" panose="020B0604020202020204" pitchFamily="34" charset="0"/>
            </a:endParaRP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Records financial transactions </a:t>
            </a: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Data entry governs standardised processes </a:t>
            </a: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Categorisation of entries – SCOA supports uniformity</a:t>
            </a:r>
          </a:p>
          <a:p>
            <a:pPr>
              <a:spcBef>
                <a:spcPts val="635"/>
              </a:spcBef>
              <a:buFont typeface="Wingdings" pitchFamily="2" charset="2"/>
              <a:buChar char="§"/>
            </a:pPr>
            <a:endParaRPr lang="en-GB" sz="2200" dirty="0">
              <a:latin typeface="Arial" panose="020B0604020202020204" pitchFamily="34" charset="0"/>
              <a:cs typeface="Arial" panose="020B0604020202020204" pitchFamily="34" charset="0"/>
            </a:endParaRP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Public and State owned entities use own basic accounting systems</a:t>
            </a:r>
          </a:p>
          <a:p>
            <a:pPr>
              <a:spcBef>
                <a:spcPts val="635"/>
              </a:spcBef>
              <a:buFont typeface="Wingdings" pitchFamily="2" charset="2"/>
              <a:buChar char="§"/>
            </a:pPr>
            <a:r>
              <a:rPr lang="en-GB" sz="2200" dirty="0">
                <a:latin typeface="Arial" panose="020B0604020202020204" pitchFamily="34" charset="0"/>
                <a:cs typeface="Arial" panose="020B0604020202020204" pitchFamily="34" charset="0"/>
              </a:rPr>
              <a:t>Local government use own accounting systems </a:t>
            </a:r>
          </a:p>
          <a:p>
            <a:pPr lvl="1">
              <a:spcBef>
                <a:spcPts val="635"/>
              </a:spcBef>
              <a:buFont typeface="Wingdings" pitchFamily="2" charset="2"/>
              <a:buChar char="§"/>
            </a:pPr>
            <a:r>
              <a:rPr lang="en-GB" sz="2200" dirty="0">
                <a:latin typeface="Arial" panose="020B0604020202020204" pitchFamily="34" charset="0"/>
                <a:cs typeface="Arial" panose="020B0604020202020204" pitchFamily="34" charset="0"/>
              </a:rPr>
              <a:t>M-SCOA standardises these systems</a:t>
            </a:r>
          </a:p>
        </p:txBody>
      </p:sp>
    </p:spTree>
    <p:extLst>
      <p:ext uri="{BB962C8B-B14F-4D97-AF65-F5344CB8AC3E}">
        <p14:creationId xmlns:p14="http://schemas.microsoft.com/office/powerpoint/2010/main" val="156439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marL="397984" lvl="1" indent="0" fontAlgn="ctr">
              <a:spcBef>
                <a:spcPts val="600"/>
              </a:spcBef>
              <a:spcAft>
                <a:spcPts val="600"/>
              </a:spcAft>
              <a:buNone/>
            </a:pPr>
            <a:endParaRPr lang="en-ZA" dirty="0"/>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14</a:t>
            </a:fld>
            <a:endParaRPr lang="en-ZA" dirty="0"/>
          </a:p>
        </p:txBody>
      </p:sp>
      <p:graphicFrame>
        <p:nvGraphicFramePr>
          <p:cNvPr id="7" name="Content Placeholder 3">
            <a:extLst>
              <a:ext uri="{FF2B5EF4-FFF2-40B4-BE49-F238E27FC236}">
                <a16:creationId xmlns:a16="http://schemas.microsoft.com/office/drawing/2014/main" id="{C4A41858-FE5E-4715-BA17-0AC3AB146693}"/>
              </a:ext>
            </a:extLst>
          </p:cNvPr>
          <p:cNvGraphicFramePr>
            <a:graphicFrameLocks/>
          </p:cNvGraphicFramePr>
          <p:nvPr>
            <p:extLst>
              <p:ext uri="{D42A27DB-BD31-4B8C-83A1-F6EECF244321}">
                <p14:modId xmlns:p14="http://schemas.microsoft.com/office/powerpoint/2010/main" val="2435557291"/>
              </p:ext>
            </p:extLst>
          </p:nvPr>
        </p:nvGraphicFramePr>
        <p:xfrm>
          <a:off x="824252" y="825359"/>
          <a:ext cx="10874741" cy="4535124"/>
        </p:xfrm>
        <a:graphic>
          <a:graphicData uri="http://schemas.openxmlformats.org/drawingml/2006/table">
            <a:tbl>
              <a:tblPr firstRow="1" bandRow="1">
                <a:tableStyleId>{B301B821-A1FF-4177-AEE7-76D212191A09}</a:tableStyleId>
              </a:tblPr>
              <a:tblGrid>
                <a:gridCol w="1822021">
                  <a:extLst>
                    <a:ext uri="{9D8B030D-6E8A-4147-A177-3AD203B41FA5}">
                      <a16:colId xmlns:a16="http://schemas.microsoft.com/office/drawing/2014/main" val="3943260928"/>
                    </a:ext>
                  </a:extLst>
                </a:gridCol>
                <a:gridCol w="9052720">
                  <a:extLst>
                    <a:ext uri="{9D8B030D-6E8A-4147-A177-3AD203B41FA5}">
                      <a16:colId xmlns:a16="http://schemas.microsoft.com/office/drawing/2014/main" val="2353076493"/>
                    </a:ext>
                  </a:extLst>
                </a:gridCol>
              </a:tblGrid>
              <a:tr h="200939">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FIELD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PURPOSE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extLst>
                  <a:ext uri="{0D108BD9-81ED-4DB2-BD59-A6C34878D82A}">
                    <a16:rowId xmlns:a16="http://schemas.microsoft.com/office/drawing/2014/main" val="1330915791"/>
                  </a:ext>
                </a:extLst>
              </a:tr>
              <a:tr h="218498">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Department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a:effectLst/>
                          <a:latin typeface="Arial" panose="020B0604020202020204" pitchFamily="34" charset="0"/>
                          <a:cs typeface="Arial" panose="020B0604020202020204" pitchFamily="34" charset="0"/>
                        </a:rPr>
                        <a:t>The department capturing the transactions.</a:t>
                      </a:r>
                    </a:p>
                  </a:txBody>
                  <a:tcPr marL="96724" marR="96724" marT="48362" marB="48362" anchor="ctr"/>
                </a:tc>
                <a:extLst>
                  <a:ext uri="{0D108BD9-81ED-4DB2-BD59-A6C34878D82A}">
                    <a16:rowId xmlns:a16="http://schemas.microsoft.com/office/drawing/2014/main" val="1836286281"/>
                  </a:ext>
                </a:extLst>
              </a:tr>
              <a:tr h="773287">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Responsibility</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dirty="0">
                          <a:effectLst/>
                          <a:latin typeface="Arial" panose="020B0604020202020204" pitchFamily="34" charset="0"/>
                          <a:cs typeface="Arial" panose="020B0604020202020204" pitchFamily="34" charset="0"/>
                        </a:rPr>
                        <a:t>Who is responsible for the specific task or service, to help identify the cost centre of a transaction.</a:t>
                      </a:r>
                    </a:p>
                    <a:p>
                      <a:pPr>
                        <a:spcBef>
                          <a:spcPts val="600"/>
                        </a:spcBef>
                        <a:spcAft>
                          <a:spcPts val="300"/>
                        </a:spcAft>
                      </a:pPr>
                      <a:r>
                        <a:rPr lang="en-GB" sz="1800" dirty="0">
                          <a:effectLst/>
                          <a:latin typeface="Arial" panose="020B0604020202020204" pitchFamily="34" charset="0"/>
                          <a:cs typeface="Arial" panose="020B0604020202020204" pitchFamily="34" charset="0"/>
                        </a:rPr>
                        <a:t>As the location of cost centres varies across departments, this segment is not standardised, and each department customises and maintains this segment.</a:t>
                      </a:r>
                      <a:endParaRPr lang="en-ZA" sz="1800" i="1"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879838848"/>
                  </a:ext>
                </a:extLst>
              </a:tr>
              <a:tr h="381681">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Region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a:effectLst/>
                          <a:latin typeface="Arial" panose="020B0604020202020204" pitchFamily="34" charset="0"/>
                          <a:cs typeface="Arial" panose="020B0604020202020204" pitchFamily="34" charset="0"/>
                        </a:rPr>
                        <a:t>The geographical location of the beneficiary of the service (or recipient of the goods). The beneficiary is not necessarily the department incurring the payments.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3016624840"/>
                  </a:ext>
                </a:extLst>
              </a:tr>
              <a:tr h="545209">
                <a:tc>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Fund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600"/>
                        </a:spcBef>
                        <a:spcAft>
                          <a:spcPts val="300"/>
                        </a:spcAft>
                      </a:pPr>
                      <a:r>
                        <a:rPr lang="en-GB" sz="1800" dirty="0">
                          <a:effectLst/>
                          <a:latin typeface="Arial" panose="020B0604020202020204" pitchFamily="34" charset="0"/>
                          <a:cs typeface="Arial" panose="020B0604020202020204" pitchFamily="34" charset="0"/>
                        </a:rPr>
                        <a:t>The source of funding for the payments (e.g. discretionary voted funds or conditional grants or donor funds) and the nature of receipts. Also used to record receipts for rendering services or delivering goods, and other departmental own revenue.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503795867"/>
                  </a:ext>
                </a:extLst>
              </a:tr>
              <a:tr h="873993">
                <a:tc>
                  <a:txBody>
                    <a:bodyPr/>
                    <a:lstStyle/>
                    <a:p>
                      <a:pPr>
                        <a:spcBef>
                          <a:spcPts val="0"/>
                        </a:spcBef>
                        <a:spcAft>
                          <a:spcPts val="0"/>
                        </a:spcAft>
                      </a:pPr>
                      <a:r>
                        <a:rPr lang="en-GB" sz="1800" dirty="0">
                          <a:effectLst/>
                          <a:latin typeface="Arial" panose="020B0604020202020204" pitchFamily="34" charset="0"/>
                          <a:cs typeface="Arial" panose="020B0604020202020204" pitchFamily="34" charset="0"/>
                        </a:rPr>
                        <a:t>Objective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The budget programme or activity against which a transaction should be recorded, i.e. what needs to be done or why. Reflects a department’s programme and sub-programme structure at the level of detail required for reporting and management.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3836418033"/>
                  </a:ext>
                </a:extLst>
              </a:tr>
            </a:tbl>
          </a:graphicData>
        </a:graphic>
      </p:graphicFrame>
      <p:sp>
        <p:nvSpPr>
          <p:cNvPr id="9" name="Title 3">
            <a:extLst>
              <a:ext uri="{FF2B5EF4-FFF2-40B4-BE49-F238E27FC236}">
                <a16:creationId xmlns:a16="http://schemas.microsoft.com/office/drawing/2014/main" id="{628E6267-A7F7-405C-8F8F-AC91F972EC46}"/>
              </a:ext>
            </a:extLst>
          </p:cNvPr>
          <p:cNvSpPr>
            <a:spLocks noGrp="1"/>
          </p:cNvSpPr>
          <p:nvPr>
            <p:ph type="title"/>
          </p:nvPr>
        </p:nvSpPr>
        <p:spPr>
          <a:xfrm>
            <a:off x="824253" y="244753"/>
            <a:ext cx="10528512" cy="408052"/>
          </a:xfrm>
        </p:spPr>
        <p:txBody>
          <a:bodyPr/>
          <a:lstStyle/>
          <a:p>
            <a:r>
              <a:rPr lang="en-US" dirty="0"/>
              <a:t>Understand Data Sources - BAS</a:t>
            </a:r>
          </a:p>
        </p:txBody>
      </p:sp>
    </p:spTree>
    <p:extLst>
      <p:ext uri="{BB962C8B-B14F-4D97-AF65-F5344CB8AC3E}">
        <p14:creationId xmlns:p14="http://schemas.microsoft.com/office/powerpoint/2010/main" val="425334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marL="397984" lvl="1" indent="0" fontAlgn="ctr">
              <a:spcBef>
                <a:spcPts val="600"/>
              </a:spcBef>
              <a:spcAft>
                <a:spcPts val="600"/>
              </a:spcAft>
              <a:buNone/>
            </a:pPr>
            <a:endParaRPr lang="en-ZA" dirty="0"/>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15</a:t>
            </a:fld>
            <a:endParaRPr lang="en-ZA" dirty="0"/>
          </a:p>
        </p:txBody>
      </p:sp>
      <p:graphicFrame>
        <p:nvGraphicFramePr>
          <p:cNvPr id="6" name="Content Placeholder 3">
            <a:extLst>
              <a:ext uri="{FF2B5EF4-FFF2-40B4-BE49-F238E27FC236}">
                <a16:creationId xmlns:a16="http://schemas.microsoft.com/office/drawing/2014/main" id="{2B6AE927-D91D-4AD3-B01F-D45A58D8F3AE}"/>
              </a:ext>
            </a:extLst>
          </p:cNvPr>
          <p:cNvGraphicFramePr>
            <a:graphicFrameLocks/>
          </p:cNvGraphicFramePr>
          <p:nvPr>
            <p:extLst>
              <p:ext uri="{D42A27DB-BD31-4B8C-83A1-F6EECF244321}">
                <p14:modId xmlns:p14="http://schemas.microsoft.com/office/powerpoint/2010/main" val="3825948825"/>
              </p:ext>
            </p:extLst>
          </p:nvPr>
        </p:nvGraphicFramePr>
        <p:xfrm>
          <a:off x="824252" y="1053391"/>
          <a:ext cx="10874742" cy="4333615"/>
        </p:xfrm>
        <a:graphic>
          <a:graphicData uri="http://schemas.openxmlformats.org/drawingml/2006/table">
            <a:tbl>
              <a:tblPr firstRow="1" bandRow="1">
                <a:tableStyleId>{B301B821-A1FF-4177-AEE7-76D212191A09}</a:tableStyleId>
              </a:tblPr>
              <a:tblGrid>
                <a:gridCol w="1845823">
                  <a:extLst>
                    <a:ext uri="{9D8B030D-6E8A-4147-A177-3AD203B41FA5}">
                      <a16:colId xmlns:a16="http://schemas.microsoft.com/office/drawing/2014/main" val="3943260928"/>
                    </a:ext>
                  </a:extLst>
                </a:gridCol>
                <a:gridCol w="9028919">
                  <a:extLst>
                    <a:ext uri="{9D8B030D-6E8A-4147-A177-3AD203B41FA5}">
                      <a16:colId xmlns:a16="http://schemas.microsoft.com/office/drawing/2014/main" val="2353076493"/>
                    </a:ext>
                  </a:extLst>
                </a:gridCol>
              </a:tblGrid>
              <a:tr h="165809">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FIELD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tc>
                  <a:txBody>
                    <a:bodyPr/>
                    <a:lstStyle/>
                    <a:p>
                      <a:pPr>
                        <a:spcBef>
                          <a:spcPts val="1200"/>
                        </a:spcBef>
                        <a:spcAft>
                          <a:spcPts val="1200"/>
                        </a:spcAft>
                      </a:pPr>
                      <a:r>
                        <a:rPr lang="en-GB" sz="1800" dirty="0">
                          <a:effectLst/>
                          <a:latin typeface="Arial" panose="020B0604020202020204" pitchFamily="34" charset="0"/>
                          <a:cs typeface="Arial" panose="020B0604020202020204" pitchFamily="34" charset="0"/>
                        </a:rPr>
                        <a:t>PURPOSE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tc>
                <a:extLst>
                  <a:ext uri="{0D108BD9-81ED-4DB2-BD59-A6C34878D82A}">
                    <a16:rowId xmlns:a16="http://schemas.microsoft.com/office/drawing/2014/main" val="1330915791"/>
                  </a:ext>
                </a:extLst>
              </a:tr>
              <a:tr h="883963">
                <a:tc>
                  <a:txBody>
                    <a:bodyPr/>
                    <a:lstStyle/>
                    <a:p>
                      <a:pPr>
                        <a:spcBef>
                          <a:spcPts val="0"/>
                        </a:spcBef>
                        <a:spcAft>
                          <a:spcPts val="0"/>
                        </a:spcAft>
                      </a:pPr>
                      <a:r>
                        <a:rPr lang="en-GB" sz="1800" dirty="0">
                          <a:effectLst/>
                          <a:latin typeface="Arial" panose="020B0604020202020204" pitchFamily="34" charset="0"/>
                          <a:cs typeface="Arial" panose="020B0604020202020204" pitchFamily="34" charset="0"/>
                        </a:rPr>
                        <a:t>Asset</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The asset class to which an asset-related transaction is allocated. Divided into different classes, within two high-level categories: ‘tangible capital assets’ and ‘intangible assets’. Additional detail is provided in lower fields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3410605209"/>
                  </a:ext>
                </a:extLst>
              </a:tr>
              <a:tr h="612585">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Project</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Identifies whether a payment is part of a project. Departments are encouraged to name these projects.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540709675"/>
                  </a:ext>
                </a:extLst>
              </a:tr>
              <a:tr h="1513560">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Item</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Goods, services and other inputs purchased to help achieve a department’s objective, i.e. ‘what’ government is paying for. Major item classifications include compensation of employees, construction of capital assets, goods and services. Each of these can be disaggregated (e.g. inventory materials and supplies fall under ‘goods and services’).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2559707840"/>
                  </a:ext>
                </a:extLst>
              </a:tr>
              <a:tr h="883963">
                <a:tc>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Infrastructure</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tc>
                  <a:txBody>
                    <a:bodyPr/>
                    <a:lstStyle/>
                    <a:p>
                      <a:pPr>
                        <a:spcBef>
                          <a:spcPts val="300"/>
                        </a:spcBef>
                        <a:spcAft>
                          <a:spcPts val="300"/>
                        </a:spcAft>
                      </a:pPr>
                      <a:r>
                        <a:rPr lang="en-GB" sz="1800" dirty="0">
                          <a:effectLst/>
                          <a:latin typeface="Arial" panose="020B0604020202020204" pitchFamily="34" charset="0"/>
                          <a:cs typeface="Arial" panose="020B0604020202020204" pitchFamily="34" charset="0"/>
                        </a:rPr>
                        <a:t>To identify whether a spending item relates to infrastructure and, if so, to which type (e.g. maintenance, upgrading or rehabilitation, or the construction of new assets).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96724" marR="96724" marT="48362" marB="48362" anchor="ctr"/>
                </a:tc>
                <a:extLst>
                  <a:ext uri="{0D108BD9-81ED-4DB2-BD59-A6C34878D82A}">
                    <a16:rowId xmlns:a16="http://schemas.microsoft.com/office/drawing/2014/main" val="1069345306"/>
                  </a:ext>
                </a:extLst>
              </a:tr>
            </a:tbl>
          </a:graphicData>
        </a:graphic>
      </p:graphicFrame>
      <p:sp>
        <p:nvSpPr>
          <p:cNvPr id="9" name="Title 3">
            <a:extLst>
              <a:ext uri="{FF2B5EF4-FFF2-40B4-BE49-F238E27FC236}">
                <a16:creationId xmlns:a16="http://schemas.microsoft.com/office/drawing/2014/main" id="{C5831455-55EA-4BF8-92D9-DAAB81FDBE88}"/>
              </a:ext>
            </a:extLst>
          </p:cNvPr>
          <p:cNvSpPr>
            <a:spLocks noGrp="1"/>
          </p:cNvSpPr>
          <p:nvPr>
            <p:ph type="title"/>
          </p:nvPr>
        </p:nvSpPr>
        <p:spPr>
          <a:xfrm>
            <a:off x="824253" y="244753"/>
            <a:ext cx="10528512" cy="408052"/>
          </a:xfrm>
        </p:spPr>
        <p:txBody>
          <a:bodyPr/>
          <a:lstStyle/>
          <a:p>
            <a:r>
              <a:rPr lang="en-US" dirty="0"/>
              <a:t>Understand Data Sources - BAS</a:t>
            </a:r>
          </a:p>
        </p:txBody>
      </p:sp>
    </p:spTree>
    <p:extLst>
      <p:ext uri="{BB962C8B-B14F-4D97-AF65-F5344CB8AC3E}">
        <p14:creationId xmlns:p14="http://schemas.microsoft.com/office/powerpoint/2010/main" val="130874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578550-07E5-4D44-A158-9A4391D2921A}"/>
              </a:ext>
            </a:extLst>
          </p:cNvPr>
          <p:cNvSpPr>
            <a:spLocks noGrp="1"/>
          </p:cNvSpPr>
          <p:nvPr>
            <p:ph type="title"/>
          </p:nvPr>
        </p:nvSpPr>
        <p:spPr/>
        <p:txBody>
          <a:bodyPr/>
          <a:lstStyle/>
          <a:p>
            <a:r>
              <a:rPr lang="en-ZA" dirty="0"/>
              <a:t>BAS and programmes</a:t>
            </a:r>
          </a:p>
        </p:txBody>
      </p:sp>
      <p:graphicFrame>
        <p:nvGraphicFramePr>
          <p:cNvPr id="9" name="Text Placeholder 3">
            <a:extLst>
              <a:ext uri="{FF2B5EF4-FFF2-40B4-BE49-F238E27FC236}">
                <a16:creationId xmlns:a16="http://schemas.microsoft.com/office/drawing/2014/main" id="{86F36E27-CDE3-4555-B910-69108E0C6890}"/>
              </a:ext>
            </a:extLst>
          </p:cNvPr>
          <p:cNvGraphicFramePr>
            <a:graphicFrameLocks noGrp="1"/>
          </p:cNvGraphicFramePr>
          <p:nvPr>
            <p:ph idx="1"/>
            <p:extLst/>
          </p:nvPr>
        </p:nvGraphicFramePr>
        <p:xfrm>
          <a:off x="703596" y="853029"/>
          <a:ext cx="8320087" cy="526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2DFC2B5-5457-449F-ACA0-789645D727A6}"/>
              </a:ext>
            </a:extLst>
          </p:cNvPr>
          <p:cNvSpPr>
            <a:spLocks noGrp="1"/>
          </p:cNvSpPr>
          <p:nvPr>
            <p:ph type="sldNum" sz="quarter" idx="11"/>
          </p:nvPr>
        </p:nvSpPr>
        <p:spPr/>
        <p:txBody>
          <a:bodyPr/>
          <a:lstStyle/>
          <a:p>
            <a:fld id="{31311CA2-5603-4F1C-8B97-F29961F83655}" type="slidenum">
              <a:rPr lang="en-ZA" smtClean="0"/>
              <a:pPr/>
              <a:t>16</a:t>
            </a:fld>
            <a:endParaRPr lang="en-ZA"/>
          </a:p>
        </p:txBody>
      </p:sp>
      <p:sp>
        <p:nvSpPr>
          <p:cNvPr id="11" name="Rectangle: Rounded Corners 10">
            <a:extLst>
              <a:ext uri="{FF2B5EF4-FFF2-40B4-BE49-F238E27FC236}">
                <a16:creationId xmlns:a16="http://schemas.microsoft.com/office/drawing/2014/main" id="{441E877B-AD44-4F95-9862-474FD87AB334}"/>
              </a:ext>
            </a:extLst>
          </p:cNvPr>
          <p:cNvSpPr/>
          <p:nvPr/>
        </p:nvSpPr>
        <p:spPr>
          <a:xfrm>
            <a:off x="336884" y="3429000"/>
            <a:ext cx="8879305" cy="2430379"/>
          </a:xfrm>
          <a:prstGeom prst="roundRect">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Oval Callout 6">
            <a:extLst>
              <a:ext uri="{FF2B5EF4-FFF2-40B4-BE49-F238E27FC236}">
                <a16:creationId xmlns:a16="http://schemas.microsoft.com/office/drawing/2014/main" id="{87D8C8AB-17BF-EF43-B40E-92EEAA710B2D}"/>
              </a:ext>
            </a:extLst>
          </p:cNvPr>
          <p:cNvSpPr/>
          <p:nvPr/>
        </p:nvSpPr>
        <p:spPr>
          <a:xfrm>
            <a:off x="9390395" y="244753"/>
            <a:ext cx="2505119" cy="2055169"/>
          </a:xfrm>
          <a:prstGeom prst="wedgeEllipseCallout">
            <a:avLst>
              <a:gd name="adj1" fmla="val -67486"/>
              <a:gd name="adj2" fmla="val 37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714E6A7-05BF-F54C-BC6C-21816ED79E1E}"/>
              </a:ext>
            </a:extLst>
          </p:cNvPr>
          <p:cNvSpPr txBox="1"/>
          <p:nvPr/>
        </p:nvSpPr>
        <p:spPr>
          <a:xfrm>
            <a:off x="9641677" y="492824"/>
            <a:ext cx="2002553" cy="175432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NB: Do not </a:t>
            </a:r>
          </a:p>
          <a:p>
            <a:pPr algn="ctr"/>
            <a:r>
              <a:rPr lang="en-GB" b="1" dirty="0">
                <a:solidFill>
                  <a:schemeClr val="bg1"/>
                </a:solidFill>
                <a:latin typeface="Arial" panose="020B0604020202020204" pitchFamily="34" charset="0"/>
                <a:cs typeface="Arial" panose="020B0604020202020204" pitchFamily="34" charset="0"/>
              </a:rPr>
              <a:t>fall into the trap of using the BAS structure to analyse the data..</a:t>
            </a:r>
          </a:p>
        </p:txBody>
      </p:sp>
      <p:sp>
        <p:nvSpPr>
          <p:cNvPr id="13" name="Oval Callout 12">
            <a:extLst>
              <a:ext uri="{FF2B5EF4-FFF2-40B4-BE49-F238E27FC236}">
                <a16:creationId xmlns:a16="http://schemas.microsoft.com/office/drawing/2014/main" id="{818E758C-A66B-914A-BB20-70251B0460FF}"/>
              </a:ext>
            </a:extLst>
          </p:cNvPr>
          <p:cNvSpPr/>
          <p:nvPr/>
        </p:nvSpPr>
        <p:spPr>
          <a:xfrm>
            <a:off x="9582901" y="3145862"/>
            <a:ext cx="2505119" cy="2055169"/>
          </a:xfrm>
          <a:prstGeom prst="wedgeEllipseCallout">
            <a:avLst>
              <a:gd name="adj1" fmla="val -67486"/>
              <a:gd name="adj2" fmla="val 37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0BECAEC-4273-FB49-B76F-2B8CF0D8CC5B}"/>
              </a:ext>
            </a:extLst>
          </p:cNvPr>
          <p:cNvSpPr txBox="1"/>
          <p:nvPr/>
        </p:nvSpPr>
        <p:spPr>
          <a:xfrm>
            <a:off x="9834183" y="3393933"/>
            <a:ext cx="2002553" cy="1477328"/>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BAS FIELDS: RESPONSIBILIY, OBJECTIVE, PROGRAMME, PROJECT ETC T</a:t>
            </a:r>
          </a:p>
        </p:txBody>
      </p:sp>
    </p:spTree>
    <p:extLst>
      <p:ext uri="{BB962C8B-B14F-4D97-AF65-F5344CB8AC3E}">
        <p14:creationId xmlns:p14="http://schemas.microsoft.com/office/powerpoint/2010/main" val="172363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p:txBody>
          <a:bodyPr/>
          <a:lstStyle/>
          <a:p>
            <a:pPr marL="0" indent="0">
              <a:buNone/>
            </a:pPr>
            <a:r>
              <a:rPr lang="en-ZA" sz="1800" b="1" dirty="0">
                <a:solidFill>
                  <a:srgbClr val="0B6C36"/>
                </a:solidFill>
              </a:rPr>
              <a:t>Demonstration</a:t>
            </a:r>
          </a:p>
          <a:p>
            <a:r>
              <a:rPr lang="en-US" sz="1800" b="1" dirty="0"/>
              <a:t>Navigate</a:t>
            </a:r>
            <a:r>
              <a:rPr lang="en-US" sz="1800" dirty="0"/>
              <a:t> in BAS</a:t>
            </a:r>
          </a:p>
          <a:p>
            <a:pPr marL="0" indent="0">
              <a:buNone/>
            </a:pPr>
            <a:endParaRPr lang="en-GB" sz="1800" dirty="0"/>
          </a:p>
          <a:p>
            <a:pPr marL="0" indent="0">
              <a:buNone/>
            </a:pPr>
            <a:r>
              <a:rPr lang="en-ZA" sz="1800" b="1" dirty="0">
                <a:solidFill>
                  <a:srgbClr val="0B6C36"/>
                </a:solidFill>
              </a:rPr>
              <a:t>Situation</a:t>
            </a:r>
          </a:p>
          <a:p>
            <a:r>
              <a:rPr lang="en-GB" sz="1800" dirty="0"/>
              <a:t>BAS data sheets are large its useful to be able to quickly navigate around the sheet</a:t>
            </a:r>
          </a:p>
          <a:p>
            <a:r>
              <a:rPr lang="en-GB" sz="1800" dirty="0"/>
              <a:t>Basic functions and shortcuts are very valuable timesavers</a:t>
            </a:r>
          </a:p>
          <a:p>
            <a:pPr marL="0" indent="0">
              <a:buNone/>
            </a:pPr>
            <a:endParaRPr lang="en-GB" sz="1800" dirty="0"/>
          </a:p>
          <a:p>
            <a:pPr marL="0" lvl="3" indent="0">
              <a:buNone/>
              <a:tabLst/>
            </a:pPr>
            <a:r>
              <a:rPr lang="en-GB" b="1" dirty="0">
                <a:solidFill>
                  <a:srgbClr val="0B6C36"/>
                </a:solidFill>
              </a:rPr>
              <a:t>Techniques </a:t>
            </a:r>
          </a:p>
          <a:p>
            <a:r>
              <a:rPr lang="en-GB" sz="1800" dirty="0"/>
              <a:t>Navigation shortcuts</a:t>
            </a:r>
          </a:p>
          <a:p>
            <a:pPr marL="740553" lvl="2"/>
            <a:r>
              <a:rPr lang="en-GB" sz="1800" dirty="0"/>
              <a:t>Filter</a:t>
            </a:r>
          </a:p>
          <a:p>
            <a:pPr marL="740553" lvl="2"/>
            <a:r>
              <a:rPr lang="en-GB" sz="1800" dirty="0"/>
              <a:t>Autofit column</a:t>
            </a:r>
          </a:p>
          <a:p>
            <a:pPr marL="740553" lvl="2"/>
            <a:r>
              <a:rPr lang="en-GB" sz="1800" dirty="0"/>
              <a:t>Freeze pane</a:t>
            </a:r>
          </a:p>
          <a:p>
            <a:pPr marL="740553" lvl="2"/>
            <a:r>
              <a:rPr lang="en-GB" sz="1800" dirty="0"/>
              <a:t>Ctrl + arrows</a:t>
            </a:r>
          </a:p>
          <a:p>
            <a:pPr marL="740553" lvl="2"/>
            <a:r>
              <a:rPr lang="en-GB" sz="1800" dirty="0"/>
              <a:t>Shift + ctrl + arrows</a:t>
            </a:r>
          </a:p>
          <a:p>
            <a:pPr marL="740553" lvl="2"/>
            <a:r>
              <a:rPr lang="en-GB" sz="1800" dirty="0"/>
              <a:t>Sum</a:t>
            </a:r>
          </a:p>
          <a:p>
            <a:pPr marL="740553" lvl="2"/>
            <a:r>
              <a:rPr lang="en-GB" sz="1800" dirty="0"/>
              <a:t>Ctrl find*</a:t>
            </a:r>
          </a:p>
        </p:txBody>
      </p:sp>
      <p:sp>
        <p:nvSpPr>
          <p:cNvPr id="5" name="Slide Number Placeholder 4"/>
          <p:cNvSpPr>
            <a:spLocks noGrp="1"/>
          </p:cNvSpPr>
          <p:nvPr>
            <p:ph type="sldNum" sz="quarter" idx="11"/>
          </p:nvPr>
        </p:nvSpPr>
        <p:spPr/>
        <p:txBody>
          <a:bodyPr/>
          <a:lstStyle/>
          <a:p>
            <a:fld id="{23690667-295C-4548-A8F3-2AF8F8044C02}" type="slidenum">
              <a:rPr lang="en-ZA" smtClean="0"/>
              <a:t>17</a:t>
            </a:fld>
            <a:endParaRPr lang="en-ZA" dirty="0"/>
          </a:p>
        </p:txBody>
      </p:sp>
      <p:pic>
        <p:nvPicPr>
          <p:cNvPr id="4" name="Picture 3">
            <a:extLst>
              <a:ext uri="{FF2B5EF4-FFF2-40B4-BE49-F238E27FC236}">
                <a16:creationId xmlns:a16="http://schemas.microsoft.com/office/drawing/2014/main" id="{BFF0A94D-9DE0-2745-B5DB-95AED2675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1" y="3630405"/>
            <a:ext cx="1989429" cy="1736487"/>
          </a:xfrm>
          <a:prstGeom prst="rect">
            <a:avLst/>
          </a:prstGeom>
          <a:solidFill>
            <a:schemeClr val="bg1"/>
          </a:solidFill>
        </p:spPr>
      </p:pic>
    </p:spTree>
    <p:extLst>
      <p:ext uri="{BB962C8B-B14F-4D97-AF65-F5344CB8AC3E}">
        <p14:creationId xmlns:p14="http://schemas.microsoft.com/office/powerpoint/2010/main" val="2706112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2612678" y="719809"/>
            <a:ext cx="8740087" cy="5994432"/>
          </a:xfrm>
        </p:spPr>
        <p:txBody>
          <a:bodyPr/>
          <a:lstStyle/>
          <a:p>
            <a:pPr marL="0" indent="0">
              <a:buNone/>
            </a:pPr>
            <a:r>
              <a:rPr lang="en-ZA" sz="1800" b="1" dirty="0">
                <a:solidFill>
                  <a:srgbClr val="0B6C36"/>
                </a:solidFill>
              </a:rPr>
              <a:t>Demonstration</a:t>
            </a:r>
          </a:p>
          <a:p>
            <a:pPr marL="362720" lvl="1"/>
            <a:r>
              <a:rPr lang="en-GB" sz="2000" b="1" dirty="0"/>
              <a:t>Find</a:t>
            </a:r>
            <a:r>
              <a:rPr lang="en-GB" sz="2000" dirty="0"/>
              <a:t> the ‘Implementation Programme’ in BAS</a:t>
            </a:r>
            <a:endParaRPr lang="en-GB" sz="2000" dirty="0">
              <a:solidFill>
                <a:schemeClr val="bg2">
                  <a:lumMod val="25000"/>
                </a:schemeClr>
              </a:solidFill>
            </a:endParaRPr>
          </a:p>
          <a:p>
            <a:pPr marL="0" lvl="3" indent="0">
              <a:buNone/>
              <a:tabLst/>
            </a:pPr>
            <a:endParaRPr lang="en-GB" sz="2000" b="1" dirty="0">
              <a:solidFill>
                <a:srgbClr val="0B6C36"/>
              </a:solidFill>
            </a:endParaRPr>
          </a:p>
          <a:p>
            <a:pPr marL="0" lvl="3" indent="0">
              <a:buNone/>
              <a:tabLst/>
            </a:pPr>
            <a:r>
              <a:rPr lang="en-ZA" sz="2000" b="1" dirty="0">
                <a:solidFill>
                  <a:srgbClr val="0B6C36"/>
                </a:solidFill>
              </a:rPr>
              <a:t>Steps</a:t>
            </a:r>
          </a:p>
          <a:p>
            <a:pPr marL="362720" lvl="1"/>
            <a:r>
              <a:rPr lang="en-GB" sz="2000" dirty="0"/>
              <a:t>Identify ‘key words’ that describe or explain the implementation programme</a:t>
            </a:r>
            <a:r>
              <a:rPr lang="en-GB" sz="2000" dirty="0">
                <a:solidFill>
                  <a:srgbClr val="FF0000"/>
                </a:solidFill>
              </a:rPr>
              <a:t> </a:t>
            </a:r>
            <a:r>
              <a:rPr lang="en-GB" sz="2000" dirty="0"/>
              <a:t>in BAS</a:t>
            </a:r>
          </a:p>
          <a:p>
            <a:pPr marL="362720" lvl="1"/>
            <a:r>
              <a:rPr lang="en-GB" sz="2000" dirty="0"/>
              <a:t>Navigate BAS to find these ‘key words’</a:t>
            </a:r>
          </a:p>
          <a:p>
            <a:pPr marL="362720" lvl="1"/>
            <a:r>
              <a:rPr lang="en-GB" sz="2000" dirty="0"/>
              <a:t>Make notes on where these exist within the BAS fields</a:t>
            </a:r>
          </a:p>
          <a:p>
            <a:pPr marL="0" lvl="1" indent="0">
              <a:buNone/>
            </a:pPr>
            <a:endParaRPr lang="en-GB" sz="2000" dirty="0"/>
          </a:p>
          <a:p>
            <a:pPr marL="0" lvl="1" indent="0">
              <a:buNone/>
            </a:pPr>
            <a:r>
              <a:rPr lang="en-GB" sz="2000" b="1" dirty="0">
                <a:solidFill>
                  <a:srgbClr val="0B6C36"/>
                </a:solidFill>
              </a:rPr>
              <a:t>Example </a:t>
            </a:r>
          </a:p>
          <a:p>
            <a:pPr marL="362720" lvl="1"/>
            <a:r>
              <a:rPr lang="en-GB" sz="2000" dirty="0"/>
              <a:t>Find the TB treatment programme</a:t>
            </a:r>
          </a:p>
          <a:p>
            <a:pPr marL="362720" lvl="1"/>
            <a:r>
              <a:rPr lang="en-GB" sz="2000" dirty="0"/>
              <a:t>Identify relevant facilities and specific hospitals</a:t>
            </a:r>
          </a:p>
          <a:p>
            <a:pPr marL="362720" lvl="1"/>
            <a:endParaRPr lang="en-GB" sz="2000" dirty="0"/>
          </a:p>
          <a:p>
            <a:pPr marL="362720" lvl="1"/>
            <a:endParaRPr lang="en-GB" sz="2000" dirty="0"/>
          </a:p>
        </p:txBody>
      </p:sp>
      <p:sp>
        <p:nvSpPr>
          <p:cNvPr id="5" name="Slide Number Placeholder 4"/>
          <p:cNvSpPr>
            <a:spLocks noGrp="1"/>
          </p:cNvSpPr>
          <p:nvPr>
            <p:ph type="sldNum" sz="quarter" idx="11"/>
          </p:nvPr>
        </p:nvSpPr>
        <p:spPr/>
        <p:txBody>
          <a:bodyPr/>
          <a:lstStyle/>
          <a:p>
            <a:fld id="{23690667-295C-4548-A8F3-2AF8F8044C02}" type="slidenum">
              <a:rPr lang="en-ZA" smtClean="0"/>
              <a:t>18</a:t>
            </a:fld>
            <a:endParaRPr lang="en-ZA" dirty="0"/>
          </a:p>
        </p:txBody>
      </p:sp>
      <p:graphicFrame>
        <p:nvGraphicFramePr>
          <p:cNvPr id="3" name="Table 2">
            <a:extLst>
              <a:ext uri="{FF2B5EF4-FFF2-40B4-BE49-F238E27FC236}">
                <a16:creationId xmlns:a16="http://schemas.microsoft.com/office/drawing/2014/main" id="{F2DE0388-B3B3-4A41-902E-C754377351FD}"/>
              </a:ext>
            </a:extLst>
          </p:cNvPr>
          <p:cNvGraphicFramePr>
            <a:graphicFrameLocks noGrp="1"/>
          </p:cNvGraphicFramePr>
          <p:nvPr>
            <p:extLst>
              <p:ext uri="{D42A27DB-BD31-4B8C-83A1-F6EECF244321}">
                <p14:modId xmlns:p14="http://schemas.microsoft.com/office/powerpoint/2010/main" val="4184076007"/>
              </p:ext>
            </p:extLst>
          </p:nvPr>
        </p:nvGraphicFramePr>
        <p:xfrm>
          <a:off x="2864385" y="5097503"/>
          <a:ext cx="8037394" cy="1112520"/>
        </p:xfrm>
        <a:graphic>
          <a:graphicData uri="http://schemas.openxmlformats.org/drawingml/2006/table">
            <a:tbl>
              <a:tblPr firstRow="1" bandRow="1" bandCol="1">
                <a:tableStyleId>{69012ECD-51FC-41F1-AA8D-1B2483CD663E}</a:tableStyleId>
              </a:tblPr>
              <a:tblGrid>
                <a:gridCol w="3368146">
                  <a:extLst>
                    <a:ext uri="{9D8B030D-6E8A-4147-A177-3AD203B41FA5}">
                      <a16:colId xmlns:a16="http://schemas.microsoft.com/office/drawing/2014/main" val="369667566"/>
                    </a:ext>
                  </a:extLst>
                </a:gridCol>
                <a:gridCol w="4669248">
                  <a:extLst>
                    <a:ext uri="{9D8B030D-6E8A-4147-A177-3AD203B41FA5}">
                      <a16:colId xmlns:a16="http://schemas.microsoft.com/office/drawing/2014/main" val="2769721572"/>
                    </a:ext>
                  </a:extLst>
                </a:gridCol>
              </a:tblGrid>
              <a:tr h="370840">
                <a:tc>
                  <a:txBody>
                    <a:bodyPr/>
                    <a:lstStyle/>
                    <a:p>
                      <a:r>
                        <a:rPr lang="en-GB" sz="1800" dirty="0">
                          <a:latin typeface="Arial" panose="020B0604020202020204" pitchFamily="34" charset="0"/>
                          <a:cs typeface="Arial" panose="020B0604020202020204" pitchFamily="34" charset="0"/>
                        </a:rPr>
                        <a:t>Type of information</a:t>
                      </a:r>
                    </a:p>
                  </a:txBody>
                  <a:tcPr/>
                </a:tc>
                <a:tc>
                  <a:txBody>
                    <a:bodyPr/>
                    <a:lstStyle/>
                    <a:p>
                      <a:r>
                        <a:rPr lang="en-GB" sz="1800" dirty="0">
                          <a:latin typeface="Arial" panose="020B0604020202020204" pitchFamily="34" charset="0"/>
                          <a:cs typeface="Arial" panose="020B0604020202020204" pitchFamily="34" charset="0"/>
                        </a:rPr>
                        <a:t>Possible BAS field</a:t>
                      </a:r>
                    </a:p>
                  </a:txBody>
                  <a:tcPr/>
                </a:tc>
                <a:extLst>
                  <a:ext uri="{0D108BD9-81ED-4DB2-BD59-A6C34878D82A}">
                    <a16:rowId xmlns:a16="http://schemas.microsoft.com/office/drawing/2014/main" val="1874534619"/>
                  </a:ext>
                </a:extLst>
              </a:tr>
              <a:tr h="370840">
                <a:tc>
                  <a:txBody>
                    <a:bodyPr/>
                    <a:lstStyle/>
                    <a:p>
                      <a:r>
                        <a:rPr lang="en-GB" sz="1800" dirty="0">
                          <a:latin typeface="Arial" panose="020B0604020202020204" pitchFamily="34" charset="0"/>
                          <a:cs typeface="Arial" panose="020B0604020202020204" pitchFamily="34" charset="0"/>
                        </a:rPr>
                        <a:t>Who? / Where? / From where?</a:t>
                      </a:r>
                    </a:p>
                  </a:txBody>
                  <a:tcPr/>
                </a:tc>
                <a:tc>
                  <a:txBody>
                    <a:bodyPr/>
                    <a:lstStyle/>
                    <a:p>
                      <a:r>
                        <a:rPr lang="en-GB" sz="1800" dirty="0">
                          <a:latin typeface="Arial" panose="020B0604020202020204" pitchFamily="34" charset="0"/>
                          <a:cs typeface="Arial" panose="020B0604020202020204" pitchFamily="34" charset="0"/>
                        </a:rPr>
                        <a:t>Department, Responsibility </a:t>
                      </a:r>
                    </a:p>
                  </a:txBody>
                  <a:tcPr/>
                </a:tc>
                <a:extLst>
                  <a:ext uri="{0D108BD9-81ED-4DB2-BD59-A6C34878D82A}">
                    <a16:rowId xmlns:a16="http://schemas.microsoft.com/office/drawing/2014/main" val="513397904"/>
                  </a:ext>
                </a:extLst>
              </a:tr>
              <a:tr h="370840">
                <a:tc>
                  <a:txBody>
                    <a:bodyPr/>
                    <a:lstStyle/>
                    <a:p>
                      <a:r>
                        <a:rPr lang="en-GB" sz="1800" dirty="0">
                          <a:latin typeface="Arial" panose="020B0604020202020204" pitchFamily="34" charset="0"/>
                          <a:cs typeface="Arial" panose="020B0604020202020204" pitchFamily="34" charset="0"/>
                        </a:rPr>
                        <a:t>On what?</a:t>
                      </a:r>
                    </a:p>
                  </a:txBody>
                  <a:tcPr/>
                </a:tc>
                <a:tc>
                  <a:txBody>
                    <a:bodyPr/>
                    <a:lstStyle/>
                    <a:p>
                      <a:r>
                        <a:rPr lang="en-GB" sz="1800" dirty="0">
                          <a:latin typeface="Arial" panose="020B0604020202020204" pitchFamily="34" charset="0"/>
                          <a:cs typeface="Arial" panose="020B0604020202020204" pitchFamily="34" charset="0"/>
                        </a:rPr>
                        <a:t>Objective, Asset, Project, Item</a:t>
                      </a:r>
                    </a:p>
                  </a:txBody>
                  <a:tcPr/>
                </a:tc>
                <a:extLst>
                  <a:ext uri="{0D108BD9-81ED-4DB2-BD59-A6C34878D82A}">
                    <a16:rowId xmlns:a16="http://schemas.microsoft.com/office/drawing/2014/main" val="729101956"/>
                  </a:ext>
                </a:extLst>
              </a:tr>
            </a:tbl>
          </a:graphicData>
        </a:graphic>
      </p:graphicFrame>
      <p:pic>
        <p:nvPicPr>
          <p:cNvPr id="7" name="Picture 6">
            <a:extLst>
              <a:ext uri="{FF2B5EF4-FFF2-40B4-BE49-F238E27FC236}">
                <a16:creationId xmlns:a16="http://schemas.microsoft.com/office/drawing/2014/main" id="{F0475FEF-A67D-1445-A30C-F09CFCDF19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1" y="3630405"/>
            <a:ext cx="1989429" cy="1736487"/>
          </a:xfrm>
          <a:prstGeom prst="rect">
            <a:avLst/>
          </a:prstGeom>
          <a:solidFill>
            <a:schemeClr val="bg1"/>
          </a:solidFill>
        </p:spPr>
      </p:pic>
    </p:spTree>
    <p:extLst>
      <p:ext uri="{BB962C8B-B14F-4D97-AF65-F5344CB8AC3E}">
        <p14:creationId xmlns:p14="http://schemas.microsoft.com/office/powerpoint/2010/main" val="2597198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C65107B7-4C30-4AAF-BCD8-D0BDB7F796B6}"/>
              </a:ext>
            </a:extLst>
          </p:cNvPr>
          <p:cNvSpPr>
            <a:spLocks noGrp="1"/>
          </p:cNvSpPr>
          <p:nvPr>
            <p:ph idx="1"/>
          </p:nvPr>
        </p:nvSpPr>
        <p:spPr>
          <a:xfrm>
            <a:off x="203200" y="4590869"/>
            <a:ext cx="11714480" cy="1448102"/>
          </a:xfrm>
        </p:spPr>
        <p:txBody>
          <a:bodyPr/>
          <a:lstStyle/>
          <a:p>
            <a:pPr>
              <a:spcBef>
                <a:spcPts val="600"/>
              </a:spcBef>
            </a:pPr>
            <a:r>
              <a:rPr lang="en-ZA" sz="2400" dirty="0"/>
              <a:t>Continuation of  the preparation of data</a:t>
            </a:r>
          </a:p>
          <a:p>
            <a:pPr>
              <a:spcBef>
                <a:spcPts val="600"/>
              </a:spcBef>
            </a:pPr>
            <a:r>
              <a:rPr lang="en-ZA" sz="2400" dirty="0"/>
              <a:t>Knowledge and insights from the previous Spending Review steps 1,2 and 3 are key</a:t>
            </a:r>
          </a:p>
        </p:txBody>
      </p:sp>
      <p:sp>
        <p:nvSpPr>
          <p:cNvPr id="3" name="Slide Number Placeholder 2">
            <a:extLst>
              <a:ext uri="{FF2B5EF4-FFF2-40B4-BE49-F238E27FC236}">
                <a16:creationId xmlns:a16="http://schemas.microsoft.com/office/drawing/2014/main" id="{B967D6B4-ED33-4167-B9CC-C69D4611351A}"/>
              </a:ext>
            </a:extLst>
          </p:cNvPr>
          <p:cNvSpPr>
            <a:spLocks noGrp="1"/>
          </p:cNvSpPr>
          <p:nvPr>
            <p:ph type="sldNum" sz="quarter" idx="11"/>
          </p:nvPr>
        </p:nvSpPr>
        <p:spPr/>
        <p:txBody>
          <a:bodyPr/>
          <a:lstStyle/>
          <a:p>
            <a:fld id="{31311CA2-5603-4F1C-8B97-F29961F83655}" type="slidenum">
              <a:rPr lang="en-ZA" smtClean="0"/>
              <a:pPr/>
              <a:t>19</a:t>
            </a:fld>
            <a:endParaRPr lang="en-ZA" dirty="0"/>
          </a:p>
        </p:txBody>
      </p:sp>
      <p:sp>
        <p:nvSpPr>
          <p:cNvPr id="4" name="Title 3">
            <a:extLst>
              <a:ext uri="{FF2B5EF4-FFF2-40B4-BE49-F238E27FC236}">
                <a16:creationId xmlns:a16="http://schemas.microsoft.com/office/drawing/2014/main" id="{E9222EF4-C1EA-41A9-8BF2-98105663F79B}"/>
              </a:ext>
            </a:extLst>
          </p:cNvPr>
          <p:cNvSpPr>
            <a:spLocks noGrp="1"/>
          </p:cNvSpPr>
          <p:nvPr>
            <p:ph type="title"/>
          </p:nvPr>
        </p:nvSpPr>
        <p:spPr>
          <a:xfrm>
            <a:off x="824252" y="244753"/>
            <a:ext cx="11002789" cy="408052"/>
          </a:xfrm>
        </p:spPr>
        <p:txBody>
          <a:bodyPr/>
          <a:lstStyle/>
          <a:p>
            <a:r>
              <a:rPr lang="en-US" dirty="0"/>
              <a:t>After doing Step 1: Find, you should understand:</a:t>
            </a:r>
            <a:endParaRPr lang="en-ZA" dirty="0"/>
          </a:p>
        </p:txBody>
      </p:sp>
      <p:pic>
        <p:nvPicPr>
          <p:cNvPr id="6" name="Graphic 5" descr="Puzzle pieces">
            <a:extLst>
              <a:ext uri="{FF2B5EF4-FFF2-40B4-BE49-F238E27FC236}">
                <a16:creationId xmlns:a16="http://schemas.microsoft.com/office/drawing/2014/main" id="{589CD717-F6AF-43E3-BA9A-B02997B8B0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4458" y="1016000"/>
            <a:ext cx="1280160" cy="1280160"/>
          </a:xfrm>
          <a:prstGeom prst="rect">
            <a:avLst/>
          </a:prstGeom>
        </p:spPr>
      </p:pic>
      <p:sp>
        <p:nvSpPr>
          <p:cNvPr id="7" name="TextBox 6">
            <a:extLst>
              <a:ext uri="{FF2B5EF4-FFF2-40B4-BE49-F238E27FC236}">
                <a16:creationId xmlns:a16="http://schemas.microsoft.com/office/drawing/2014/main" id="{9BD3D2FE-5AD1-4967-931A-F1B70EADA1A3}"/>
              </a:ext>
            </a:extLst>
          </p:cNvPr>
          <p:cNvSpPr txBox="1"/>
          <p:nvPr/>
        </p:nvSpPr>
        <p:spPr>
          <a:xfrm>
            <a:off x="8253892" y="1219392"/>
            <a:ext cx="4175942"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How to locate the the implementation programme  expenditure data in BAS</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8AB7CA-180A-477F-9816-A0AC9D583302}"/>
              </a:ext>
            </a:extLst>
          </p:cNvPr>
          <p:cNvSpPr txBox="1"/>
          <p:nvPr/>
        </p:nvSpPr>
        <p:spPr>
          <a:xfrm>
            <a:off x="2141908" y="2624688"/>
            <a:ext cx="4250584"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What the fields in the data explain in terms of the programme</a:t>
            </a:r>
            <a:endParaRPr lang="en-US" dirty="0">
              <a:latin typeface="Arial" panose="020B0604020202020204" pitchFamily="34" charset="0"/>
              <a:cs typeface="Arial" panose="020B0604020202020204" pitchFamily="34" charset="0"/>
            </a:endParaRPr>
          </a:p>
        </p:txBody>
      </p:sp>
      <p:pic>
        <p:nvPicPr>
          <p:cNvPr id="11" name="Graphic 10" descr="Court">
            <a:extLst>
              <a:ext uri="{FF2B5EF4-FFF2-40B4-BE49-F238E27FC236}">
                <a16:creationId xmlns:a16="http://schemas.microsoft.com/office/drawing/2014/main" id="{469FA0D7-819A-4D97-9AEC-4049353B99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354" y="2501900"/>
            <a:ext cx="914400" cy="914400"/>
          </a:xfrm>
          <a:prstGeom prst="rect">
            <a:avLst/>
          </a:prstGeom>
        </p:spPr>
      </p:pic>
      <p:sp>
        <p:nvSpPr>
          <p:cNvPr id="12" name="TextBox 11">
            <a:extLst>
              <a:ext uri="{FF2B5EF4-FFF2-40B4-BE49-F238E27FC236}">
                <a16:creationId xmlns:a16="http://schemas.microsoft.com/office/drawing/2014/main" id="{24DE39E3-6A29-4171-972B-7637ABA9E1B3}"/>
              </a:ext>
            </a:extLst>
          </p:cNvPr>
          <p:cNvSpPr txBox="1"/>
          <p:nvPr/>
        </p:nvSpPr>
        <p:spPr>
          <a:xfrm>
            <a:off x="2031788" y="1225731"/>
            <a:ext cx="3479328"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Identify sources of expenditure data for the implementation programme</a:t>
            </a:r>
            <a:endParaRPr lang="en-US" dirty="0">
              <a:latin typeface="Arial" panose="020B0604020202020204" pitchFamily="34" charset="0"/>
              <a:cs typeface="Arial" panose="020B0604020202020204" pitchFamily="34" charset="0"/>
            </a:endParaRPr>
          </a:p>
        </p:txBody>
      </p:sp>
      <p:pic>
        <p:nvPicPr>
          <p:cNvPr id="15" name="Graphic 14" descr="Fork In Road">
            <a:extLst>
              <a:ext uri="{FF2B5EF4-FFF2-40B4-BE49-F238E27FC236}">
                <a16:creationId xmlns:a16="http://schemas.microsoft.com/office/drawing/2014/main" id="{504B5967-3F1E-4287-8FEC-4F4D793431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354" y="1190413"/>
            <a:ext cx="914400" cy="914400"/>
          </a:xfrm>
          <a:prstGeom prst="rect">
            <a:avLst/>
          </a:prstGeom>
        </p:spPr>
      </p:pic>
      <p:sp>
        <p:nvSpPr>
          <p:cNvPr id="25" name="Rectangle 24">
            <a:extLst>
              <a:ext uri="{FF2B5EF4-FFF2-40B4-BE49-F238E27FC236}">
                <a16:creationId xmlns:a16="http://schemas.microsoft.com/office/drawing/2014/main" id="{24E7494A-DDC3-4A4F-AFDC-6392B6A4B25A}"/>
              </a:ext>
            </a:extLst>
          </p:cNvPr>
          <p:cNvSpPr/>
          <p:nvPr/>
        </p:nvSpPr>
        <p:spPr>
          <a:xfrm>
            <a:off x="203200" y="1016000"/>
            <a:ext cx="11714480" cy="2794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ZA"/>
          </a:p>
        </p:txBody>
      </p:sp>
      <p:sp>
        <p:nvSpPr>
          <p:cNvPr id="29" name="Callout: Down Arrow 28">
            <a:extLst>
              <a:ext uri="{FF2B5EF4-FFF2-40B4-BE49-F238E27FC236}">
                <a16:creationId xmlns:a16="http://schemas.microsoft.com/office/drawing/2014/main" id="{52A809F0-E7A1-486A-8372-CEDF0FBDCCC9}"/>
              </a:ext>
            </a:extLst>
          </p:cNvPr>
          <p:cNvSpPr/>
          <p:nvPr/>
        </p:nvSpPr>
        <p:spPr>
          <a:xfrm>
            <a:off x="203200" y="3937000"/>
            <a:ext cx="11714480" cy="635000"/>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Next step ‘Consolidate &amp; Clean’ will allow the data to be structured</a:t>
            </a:r>
            <a:endParaRPr lang="en-ZA" dirty="0">
              <a:latin typeface="Arial" panose="020B0604020202020204" pitchFamily="34" charset="0"/>
              <a:cs typeface="Arial" panose="020B0604020202020204" pitchFamily="34" charset="0"/>
            </a:endParaRPr>
          </a:p>
        </p:txBody>
      </p:sp>
      <p:pic>
        <p:nvPicPr>
          <p:cNvPr id="20" name="Graphic 19" descr="Users">
            <a:extLst>
              <a:ext uri="{FF2B5EF4-FFF2-40B4-BE49-F238E27FC236}">
                <a16:creationId xmlns:a16="http://schemas.microsoft.com/office/drawing/2014/main" id="{D91B93BA-9768-E64D-839F-44920BBB7F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1954" y="2395512"/>
            <a:ext cx="914400" cy="914400"/>
          </a:xfrm>
          <a:prstGeom prst="rect">
            <a:avLst/>
          </a:prstGeom>
        </p:spPr>
      </p:pic>
      <p:sp>
        <p:nvSpPr>
          <p:cNvPr id="21" name="TextBox 20">
            <a:extLst>
              <a:ext uri="{FF2B5EF4-FFF2-40B4-BE49-F238E27FC236}">
                <a16:creationId xmlns:a16="http://schemas.microsoft.com/office/drawing/2014/main" id="{0A111EB6-DCF5-F44E-A3DC-197E38D31E12}"/>
              </a:ext>
            </a:extLst>
          </p:cNvPr>
          <p:cNvSpPr txBox="1"/>
          <p:nvPr/>
        </p:nvSpPr>
        <p:spPr>
          <a:xfrm>
            <a:off x="8020514" y="2529547"/>
            <a:ext cx="3495132" cy="646331"/>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Who to engage with to find more expenditure data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85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ight Arrow 54"/>
          <p:cNvSpPr/>
          <p:nvPr/>
        </p:nvSpPr>
        <p:spPr>
          <a:xfrm>
            <a:off x="7167980" y="1041640"/>
            <a:ext cx="159601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646700" y="180119"/>
            <a:ext cx="10528512" cy="408052"/>
          </a:xfrm>
        </p:spPr>
        <p:txBody>
          <a:bodyPr>
            <a:noAutofit/>
          </a:bodyPr>
          <a:lstStyle/>
          <a:p>
            <a:r>
              <a:rPr lang="en-US" sz="2962" b="1" dirty="0">
                <a:solidFill>
                  <a:srgbClr val="8B0E18"/>
                </a:solidFill>
              </a:rPr>
              <a:t>S</a:t>
            </a:r>
            <a:r>
              <a:rPr lang="en-ZA" sz="2962" b="1" dirty="0">
                <a:solidFill>
                  <a:srgbClr val="8B0E18"/>
                </a:solidFill>
              </a:rPr>
              <a:t>pending Review Methodology</a:t>
            </a:r>
          </a:p>
        </p:txBody>
      </p:sp>
      <p:sp>
        <p:nvSpPr>
          <p:cNvPr id="7" name="Rectangle 6"/>
          <p:cNvSpPr/>
          <p:nvPr/>
        </p:nvSpPr>
        <p:spPr>
          <a:xfrm>
            <a:off x="840915" y="944850"/>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Intro</a:t>
            </a:r>
          </a:p>
        </p:txBody>
      </p:sp>
      <p:sp>
        <p:nvSpPr>
          <p:cNvPr id="8" name="Rectangle 7"/>
          <p:cNvSpPr/>
          <p:nvPr/>
        </p:nvSpPr>
        <p:spPr>
          <a:xfrm>
            <a:off x="840914" y="1777753"/>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1</a:t>
            </a:r>
          </a:p>
        </p:txBody>
      </p:sp>
      <p:sp>
        <p:nvSpPr>
          <p:cNvPr id="9" name="Rectangle 8"/>
          <p:cNvSpPr/>
          <p:nvPr/>
        </p:nvSpPr>
        <p:spPr>
          <a:xfrm>
            <a:off x="840915" y="2610655"/>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2</a:t>
            </a:r>
          </a:p>
        </p:txBody>
      </p:sp>
      <p:sp>
        <p:nvSpPr>
          <p:cNvPr id="10" name="Rectangle 9"/>
          <p:cNvSpPr/>
          <p:nvPr/>
        </p:nvSpPr>
        <p:spPr>
          <a:xfrm>
            <a:off x="840915" y="3443557"/>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3</a:t>
            </a:r>
          </a:p>
        </p:txBody>
      </p:sp>
      <p:sp>
        <p:nvSpPr>
          <p:cNvPr id="11" name="Rectangle 10"/>
          <p:cNvSpPr/>
          <p:nvPr/>
        </p:nvSpPr>
        <p:spPr>
          <a:xfrm>
            <a:off x="840912" y="4276459"/>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4</a:t>
            </a:r>
          </a:p>
        </p:txBody>
      </p:sp>
      <p:sp>
        <p:nvSpPr>
          <p:cNvPr id="12" name="Rectangle 11"/>
          <p:cNvSpPr/>
          <p:nvPr/>
        </p:nvSpPr>
        <p:spPr>
          <a:xfrm>
            <a:off x="840915" y="5091449"/>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5</a:t>
            </a:r>
          </a:p>
        </p:txBody>
      </p:sp>
      <p:sp>
        <p:nvSpPr>
          <p:cNvPr id="13" name="Rectangle 12"/>
          <p:cNvSpPr/>
          <p:nvPr/>
        </p:nvSpPr>
        <p:spPr>
          <a:xfrm>
            <a:off x="840911" y="5885026"/>
            <a:ext cx="1594155" cy="653783"/>
          </a:xfrm>
          <a:prstGeom prst="rect">
            <a:avLst/>
          </a:prstGeom>
          <a:solidFill>
            <a:schemeClr val="accent3"/>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Step 6</a:t>
            </a:r>
          </a:p>
        </p:txBody>
      </p:sp>
      <p:sp>
        <p:nvSpPr>
          <p:cNvPr id="14" name="Rectangle 13"/>
          <p:cNvSpPr/>
          <p:nvPr/>
        </p:nvSpPr>
        <p:spPr>
          <a:xfrm>
            <a:off x="3538847" y="939868"/>
            <a:ext cx="3632045"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dirty="0">
                <a:solidFill>
                  <a:prstClr val="white"/>
                </a:solidFill>
                <a:latin typeface="Calibri"/>
              </a:rPr>
              <a:t>Introduction &amp;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15" name="Rectangle 14"/>
          <p:cNvSpPr/>
          <p:nvPr/>
        </p:nvSpPr>
        <p:spPr>
          <a:xfrm>
            <a:off x="3538847" y="3403191"/>
            <a:ext cx="3632041"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Indicators protocols </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p:cNvSpPr/>
          <p:nvPr/>
        </p:nvSpPr>
        <p:spPr>
          <a:xfrm>
            <a:off x="3538848" y="1763814"/>
            <a:ext cx="3632040"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noProof="0" dirty="0">
                <a:ln>
                  <a:noFill/>
                </a:ln>
                <a:solidFill>
                  <a:prstClr val="white"/>
                </a:solidFill>
                <a:effectLst/>
                <a:uLnTx/>
                <a:uFillTx/>
                <a:latin typeface="Calibri"/>
                <a:ea typeface="+mn-ea"/>
                <a:cs typeface="+mn-cs"/>
              </a:rPr>
              <a:t>Institutional analysis</a:t>
            </a: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a:xfrm>
            <a:off x="3538848" y="2605673"/>
            <a:ext cx="363204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latin typeface="Calibri"/>
            </a:endParaRPr>
          </a:p>
          <a:p>
            <a:pPr algn="ctr">
              <a:defRPr/>
            </a:pPr>
            <a:r>
              <a:rPr lang="en-ZA" dirty="0">
                <a:solidFill>
                  <a:prstClr val="white"/>
                </a:solidFill>
              </a:rPr>
              <a:t>Process maps and Logframes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3538848" y="4260444"/>
            <a:ext cx="362913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Expenditure Analysis</a:t>
            </a:r>
          </a:p>
          <a:p>
            <a:pPr lvl="0" algn="ctr">
              <a:defRPr/>
            </a:pPr>
            <a:endParaRPr kumimoji="0" lang="en-ZA"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538847" y="5086466"/>
            <a:ext cx="3632045"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Cost Modelling</a:t>
            </a:r>
          </a:p>
        </p:txBody>
      </p:sp>
      <p:sp>
        <p:nvSpPr>
          <p:cNvPr id="20" name="Rectangle 19"/>
          <p:cNvSpPr/>
          <p:nvPr/>
        </p:nvSpPr>
        <p:spPr>
          <a:xfrm>
            <a:off x="3538848" y="5880044"/>
            <a:ext cx="3632042" cy="653783"/>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Report and Action Planning</a:t>
            </a:r>
          </a:p>
        </p:txBody>
      </p:sp>
      <p:sp>
        <p:nvSpPr>
          <p:cNvPr id="41" name="Right Arrow 40"/>
          <p:cNvSpPr/>
          <p:nvPr/>
        </p:nvSpPr>
        <p:spPr>
          <a:xfrm>
            <a:off x="2435066" y="4427079"/>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3" name="Right Arrow 42"/>
          <p:cNvSpPr/>
          <p:nvPr/>
        </p:nvSpPr>
        <p:spPr>
          <a:xfrm>
            <a:off x="2435066" y="5985682"/>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4" name="Right Arrow 43"/>
          <p:cNvSpPr/>
          <p:nvPr/>
        </p:nvSpPr>
        <p:spPr>
          <a:xfrm>
            <a:off x="2435066" y="5151640"/>
            <a:ext cx="1103781"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5" name="Right Arrow 44"/>
          <p:cNvSpPr/>
          <p:nvPr/>
        </p:nvSpPr>
        <p:spPr>
          <a:xfrm>
            <a:off x="2435066" y="3567409"/>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Right Arrow 45"/>
          <p:cNvSpPr/>
          <p:nvPr/>
        </p:nvSpPr>
        <p:spPr>
          <a:xfrm>
            <a:off x="2435066" y="2710171"/>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Right Arrow 46"/>
          <p:cNvSpPr/>
          <p:nvPr/>
        </p:nvSpPr>
        <p:spPr>
          <a:xfrm>
            <a:off x="2417565" y="1865002"/>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Right Arrow 47"/>
          <p:cNvSpPr/>
          <p:nvPr/>
        </p:nvSpPr>
        <p:spPr>
          <a:xfrm>
            <a:off x="2435066" y="1030968"/>
            <a:ext cx="1063760"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28"/>
          <p:cNvSpPr/>
          <p:nvPr/>
        </p:nvSpPr>
        <p:spPr>
          <a:xfrm>
            <a:off x="8234657" y="939868"/>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b="0" i="0" u="none" strike="noStrike" kern="1200" cap="none" spc="0" normalizeH="0" baseline="0" noProof="0" dirty="0">
                <a:ln>
                  <a:noFill/>
                </a:ln>
                <a:solidFill>
                  <a:prstClr val="white"/>
                </a:solidFill>
                <a:effectLst/>
                <a:uLnTx/>
                <a:uFillTx/>
                <a:latin typeface="Calibri"/>
                <a:ea typeface="+mn-ea"/>
                <a:cs typeface="+mn-cs"/>
              </a:rPr>
              <a:t>What to expect, how will we work? </a:t>
            </a:r>
          </a:p>
        </p:txBody>
      </p:sp>
      <p:sp>
        <p:nvSpPr>
          <p:cNvPr id="53" name="Right Arrow 52"/>
          <p:cNvSpPr/>
          <p:nvPr/>
        </p:nvSpPr>
        <p:spPr>
          <a:xfrm>
            <a:off x="7167980" y="2719194"/>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4" name="Right Arrow 53"/>
          <p:cNvSpPr/>
          <p:nvPr/>
        </p:nvSpPr>
        <p:spPr>
          <a:xfrm>
            <a:off x="7167979" y="1865002"/>
            <a:ext cx="1429755"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6" name="Right Arrow 55"/>
          <p:cNvSpPr/>
          <p:nvPr/>
        </p:nvSpPr>
        <p:spPr>
          <a:xfrm>
            <a:off x="7167980" y="3500916"/>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Right Arrow 56"/>
          <p:cNvSpPr/>
          <p:nvPr/>
        </p:nvSpPr>
        <p:spPr>
          <a:xfrm>
            <a:off x="7167980" y="4353585"/>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8" name="Right Arrow 57"/>
          <p:cNvSpPr/>
          <p:nvPr/>
        </p:nvSpPr>
        <p:spPr>
          <a:xfrm>
            <a:off x="7167980" y="5907391"/>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59" name="Right Arrow 58"/>
          <p:cNvSpPr/>
          <p:nvPr/>
        </p:nvSpPr>
        <p:spPr>
          <a:xfrm>
            <a:off x="7167980" y="5168574"/>
            <a:ext cx="1429754" cy="489565"/>
          </a:xfrm>
          <a:prstGeom prst="rightArrow">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29"/>
          <p:cNvSpPr/>
          <p:nvPr/>
        </p:nvSpPr>
        <p:spPr>
          <a:xfrm>
            <a:off x="8234657" y="1763814"/>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is this </a:t>
            </a:r>
            <a:r>
              <a:rPr lang="en-ZA" b="1" dirty="0">
                <a:solidFill>
                  <a:prstClr val="white"/>
                </a:solidFill>
              </a:rPr>
              <a:t>implementation programm</a:t>
            </a:r>
            <a:r>
              <a:rPr lang="en-ZA" dirty="0">
                <a:solidFill>
                  <a:prstClr val="white"/>
                </a:solidFill>
              </a:rPr>
              <a:t>e about?</a:t>
            </a:r>
            <a:endParaRPr kumimoji="0" lang="en-ZA" b="0" i="0" u="none" strike="noStrike" kern="1200" cap="none" spc="0" normalizeH="0" baseline="0" noProof="0" dirty="0">
              <a:ln>
                <a:noFill/>
              </a:ln>
              <a:solidFill>
                <a:prstClr val="white"/>
              </a:solidFill>
              <a:effectLst/>
              <a:uLnTx/>
              <a:uFillTx/>
              <a:latin typeface="Calibri"/>
            </a:endParaRPr>
          </a:p>
        </p:txBody>
      </p:sp>
      <p:sp>
        <p:nvSpPr>
          <p:cNvPr id="31" name="Rectangle 30"/>
          <p:cNvSpPr/>
          <p:nvPr/>
        </p:nvSpPr>
        <p:spPr>
          <a:xfrm>
            <a:off x="8234657" y="2605673"/>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How does the programme </a:t>
            </a:r>
            <a:r>
              <a:rPr lang="en-ZA" b="1" dirty="0">
                <a:solidFill>
                  <a:prstClr val="white"/>
                </a:solidFill>
              </a:rPr>
              <a:t>work</a:t>
            </a:r>
            <a:r>
              <a:rPr lang="en-ZA" dirty="0">
                <a:solidFill>
                  <a:prstClr val="white"/>
                </a:solidFill>
              </a:rPr>
              <a:t>?</a:t>
            </a:r>
          </a:p>
          <a:p>
            <a:pPr lvl="0" algn="ctr">
              <a:defRPr/>
            </a:pPr>
            <a:endParaRPr lang="en-ZA" dirty="0">
              <a:solidFill>
                <a:prstClr val="white"/>
              </a:solidFill>
            </a:endParaRPr>
          </a:p>
        </p:txBody>
      </p:sp>
      <p:sp>
        <p:nvSpPr>
          <p:cNvPr id="32" name="Rectangle 31"/>
          <p:cNvSpPr/>
          <p:nvPr/>
        </p:nvSpPr>
        <p:spPr>
          <a:xfrm>
            <a:off x="8234657" y="3438575"/>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ZA" dirty="0">
              <a:solidFill>
                <a:prstClr val="white"/>
              </a:solidFill>
            </a:endParaRPr>
          </a:p>
          <a:p>
            <a:pPr algn="ctr">
              <a:defRPr/>
            </a:pPr>
            <a:r>
              <a:rPr lang="en-ZA" dirty="0">
                <a:solidFill>
                  <a:prstClr val="white"/>
                </a:solidFill>
              </a:rPr>
              <a:t>How is it </a:t>
            </a:r>
            <a:r>
              <a:rPr lang="en-ZA" b="1" dirty="0">
                <a:solidFill>
                  <a:prstClr val="white"/>
                </a:solidFill>
              </a:rPr>
              <a:t>measured and how should it be measured</a:t>
            </a:r>
            <a:r>
              <a:rPr lang="en-ZA" dirty="0">
                <a:solidFill>
                  <a:prstClr val="white"/>
                </a:solidFill>
              </a:rPr>
              <a:t>? </a:t>
            </a:r>
          </a:p>
          <a:p>
            <a:pPr lvl="0" algn="ctr">
              <a:defRPr/>
            </a:pPr>
            <a:endParaRPr lang="en-ZA" dirty="0">
              <a:solidFill>
                <a:prstClr val="white"/>
              </a:solidFill>
            </a:endParaRPr>
          </a:p>
        </p:txBody>
      </p:sp>
      <p:sp>
        <p:nvSpPr>
          <p:cNvPr id="33" name="Rectangle 32"/>
          <p:cNvSpPr/>
          <p:nvPr/>
        </p:nvSpPr>
        <p:spPr>
          <a:xfrm>
            <a:off x="8234655" y="4271477"/>
            <a:ext cx="3106280"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are we </a:t>
            </a:r>
            <a:r>
              <a:rPr lang="en-ZA" b="1" dirty="0">
                <a:solidFill>
                  <a:prstClr val="white"/>
                </a:solidFill>
              </a:rPr>
              <a:t>spending </a:t>
            </a:r>
            <a:r>
              <a:rPr lang="en-ZA" dirty="0">
                <a:solidFill>
                  <a:prstClr val="white"/>
                </a:solidFill>
              </a:rPr>
              <a:t>on the programme? </a:t>
            </a:r>
          </a:p>
        </p:txBody>
      </p:sp>
      <p:sp>
        <p:nvSpPr>
          <p:cNvPr id="34" name="Rectangle 33"/>
          <p:cNvSpPr/>
          <p:nvPr/>
        </p:nvSpPr>
        <p:spPr>
          <a:xfrm>
            <a:off x="8234657" y="5086466"/>
            <a:ext cx="3106278"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defRPr/>
            </a:pPr>
            <a:r>
              <a:rPr lang="en-ZA" dirty="0">
                <a:solidFill>
                  <a:prstClr val="white"/>
                </a:solidFill>
              </a:rPr>
              <a:t>What does it actually </a:t>
            </a:r>
            <a:r>
              <a:rPr lang="en-ZA" b="1" dirty="0">
                <a:solidFill>
                  <a:prstClr val="white"/>
                </a:solidFill>
              </a:rPr>
              <a:t>cost</a:t>
            </a:r>
            <a:r>
              <a:rPr lang="en-ZA" dirty="0">
                <a:solidFill>
                  <a:prstClr val="white"/>
                </a:solidFill>
              </a:rPr>
              <a:t> to deliver the programme?</a:t>
            </a:r>
          </a:p>
        </p:txBody>
      </p:sp>
      <p:sp>
        <p:nvSpPr>
          <p:cNvPr id="35" name="Rectangle 34"/>
          <p:cNvSpPr/>
          <p:nvPr/>
        </p:nvSpPr>
        <p:spPr>
          <a:xfrm>
            <a:off x="8234650" y="5880044"/>
            <a:ext cx="3106285" cy="653783"/>
          </a:xfrm>
          <a:prstGeom prst="rect">
            <a:avLst/>
          </a:prstGeom>
          <a:solidFill>
            <a:srgbClr val="0C804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ZA" dirty="0">
                <a:solidFill>
                  <a:prstClr val="white"/>
                </a:solidFill>
              </a:rPr>
              <a:t>What are our </a:t>
            </a:r>
            <a:r>
              <a:rPr lang="en-ZA" b="1" dirty="0">
                <a:solidFill>
                  <a:schemeClr val="bg1"/>
                </a:solidFill>
              </a:rPr>
              <a:t>key messages</a:t>
            </a:r>
            <a:r>
              <a:rPr lang="en-ZA" noProof="0" dirty="0">
                <a:solidFill>
                  <a:prstClr val="white"/>
                </a:solidFill>
              </a:rPr>
              <a:t>? Where can we find savings?</a:t>
            </a:r>
            <a:endParaRPr kumimoji="0" lang="en-ZA" b="0" i="0" u="none" strike="noStrike" kern="1200" cap="none" spc="0" normalizeH="0" baseline="0" noProof="0" dirty="0">
              <a:ln>
                <a:noFill/>
              </a:ln>
              <a:solidFill>
                <a:prstClr val="white"/>
              </a:solidFill>
              <a:effectLst/>
              <a:uLnTx/>
              <a:uFillTx/>
              <a:latin typeface="Calibri"/>
            </a:endParaRPr>
          </a:p>
        </p:txBody>
      </p:sp>
      <p:sp>
        <p:nvSpPr>
          <p:cNvPr id="3" name="Rounded Rectangle 2"/>
          <p:cNvSpPr/>
          <p:nvPr/>
        </p:nvSpPr>
        <p:spPr>
          <a:xfrm>
            <a:off x="646700" y="4185155"/>
            <a:ext cx="10967368" cy="841859"/>
          </a:xfrm>
          <a:prstGeom prst="roundRect">
            <a:avLst/>
          </a:prstGeom>
          <a:noFill/>
          <a:ln w="57150">
            <a:solidFill>
              <a:srgbClr val="99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6204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9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A92267-A209-48F9-962D-7216FDA38E07}"/>
              </a:ext>
            </a:extLst>
          </p:cNvPr>
          <p:cNvSpPr>
            <a:spLocks noGrp="1"/>
          </p:cNvSpPr>
          <p:nvPr>
            <p:ph type="title"/>
          </p:nvPr>
        </p:nvSpPr>
        <p:spPr/>
        <p:txBody>
          <a:bodyPr/>
          <a:lstStyle/>
          <a:p>
            <a:r>
              <a:rPr lang="en-ZA" dirty="0"/>
              <a:t>Expenditure Analysis - introduction</a:t>
            </a:r>
          </a:p>
        </p:txBody>
      </p:sp>
      <p:sp>
        <p:nvSpPr>
          <p:cNvPr id="2" name="Slide Number Placeholder 1">
            <a:extLst>
              <a:ext uri="{FF2B5EF4-FFF2-40B4-BE49-F238E27FC236}">
                <a16:creationId xmlns:a16="http://schemas.microsoft.com/office/drawing/2014/main" id="{7BC540A7-1178-4DBD-BA22-7FAA98CFB573}"/>
              </a:ext>
            </a:extLst>
          </p:cNvPr>
          <p:cNvSpPr>
            <a:spLocks noGrp="1"/>
          </p:cNvSpPr>
          <p:nvPr>
            <p:ph type="sldNum" sz="quarter" idx="10"/>
          </p:nvPr>
        </p:nvSpPr>
        <p:spPr/>
        <p:txBody>
          <a:bodyPr/>
          <a:lstStyle/>
          <a:p>
            <a:fld id="{31311CA2-5603-4F1C-8B97-F29961F83655}" type="slidenum">
              <a:rPr lang="en-ZA" smtClean="0"/>
              <a:pPr/>
              <a:t>3</a:t>
            </a:fld>
            <a:endParaRPr lang="en-ZA" dirty="0"/>
          </a:p>
        </p:txBody>
      </p:sp>
    </p:spTree>
    <p:extLst>
      <p:ext uri="{BB962C8B-B14F-4D97-AF65-F5344CB8AC3E}">
        <p14:creationId xmlns:p14="http://schemas.microsoft.com/office/powerpoint/2010/main" val="39302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89074" y="1375106"/>
            <a:ext cx="2299316" cy="2973881"/>
          </a:xfrm>
        </p:spPr>
        <p:txBody>
          <a:bodyPr/>
          <a:lstStyle/>
          <a:p>
            <a:r>
              <a:rPr lang="en-ZA" dirty="0"/>
              <a:t>Expenditure analysis</a:t>
            </a:r>
          </a:p>
        </p:txBody>
      </p:sp>
      <p:sp>
        <p:nvSpPr>
          <p:cNvPr id="19" name="Content Placeholder 29">
            <a:extLst>
              <a:ext uri="{FF2B5EF4-FFF2-40B4-BE49-F238E27FC236}">
                <a16:creationId xmlns:a16="http://schemas.microsoft.com/office/drawing/2014/main" id="{B836241F-FEBE-4AC6-A6EA-35358A408B23}"/>
              </a:ext>
            </a:extLst>
          </p:cNvPr>
          <p:cNvSpPr txBox="1">
            <a:spLocks/>
          </p:cNvSpPr>
          <p:nvPr/>
        </p:nvSpPr>
        <p:spPr>
          <a:xfrm>
            <a:off x="2488391" y="3663264"/>
            <a:ext cx="3671778" cy="446723"/>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defTabSz="967252" eaLnBrk="0" fontAlgn="base" hangingPunct="0">
              <a:spcBef>
                <a:spcPct val="0"/>
              </a:spcBef>
              <a:spcAft>
                <a:spcPct val="0"/>
              </a:spcAft>
              <a:buClrTx/>
              <a:buNone/>
            </a:pPr>
            <a:r>
              <a:rPr lang="en-GB" altLang="en-US" sz="2400" b="1" dirty="0">
                <a:solidFill>
                  <a:srgbClr val="222222"/>
                </a:solidFill>
                <a:latin typeface="Arial" panose="020B0604020202020204" pitchFamily="34" charset="0"/>
                <a:cs typeface="Arial" panose="020B0604020202020204" pitchFamily="34" charset="0"/>
              </a:rPr>
              <a:t>Expenditure </a:t>
            </a:r>
          </a:p>
        </p:txBody>
      </p:sp>
      <p:sp>
        <p:nvSpPr>
          <p:cNvPr id="21" name="Content Placeholder 30">
            <a:extLst>
              <a:ext uri="{FF2B5EF4-FFF2-40B4-BE49-F238E27FC236}">
                <a16:creationId xmlns:a16="http://schemas.microsoft.com/office/drawing/2014/main" id="{FF73AB47-067C-4078-9BD3-A465D8D176D1}"/>
              </a:ext>
            </a:extLst>
          </p:cNvPr>
          <p:cNvSpPr txBox="1">
            <a:spLocks/>
          </p:cNvSpPr>
          <p:nvPr/>
        </p:nvSpPr>
        <p:spPr>
          <a:xfrm>
            <a:off x="6918284" y="3663264"/>
            <a:ext cx="4181631" cy="446723"/>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algn="ctr" defTabSz="967252" eaLnBrk="0" fontAlgn="base" hangingPunct="0">
              <a:spcBef>
                <a:spcPct val="0"/>
              </a:spcBef>
              <a:spcAft>
                <a:spcPct val="0"/>
              </a:spcAft>
              <a:buClrTx/>
              <a:buFont typeface="Wingdings" charset="2"/>
              <a:buNone/>
            </a:pPr>
            <a:r>
              <a:rPr lang="en-GB" sz="2400" b="1" dirty="0">
                <a:solidFill>
                  <a:srgbClr val="222222"/>
                </a:solidFill>
                <a:latin typeface="Arial" panose="020B0604020202020204" pitchFamily="34" charset="0"/>
                <a:cs typeface="Arial" panose="020B0604020202020204" pitchFamily="34" charset="0"/>
              </a:rPr>
              <a:t>Analysis</a:t>
            </a:r>
            <a:endParaRPr lang="en-GB" sz="2400" b="1" dirty="0"/>
          </a:p>
        </p:txBody>
      </p:sp>
      <p:sp>
        <p:nvSpPr>
          <p:cNvPr id="22" name="Content Placeholder 5">
            <a:extLst>
              <a:ext uri="{FF2B5EF4-FFF2-40B4-BE49-F238E27FC236}">
                <a16:creationId xmlns:a16="http://schemas.microsoft.com/office/drawing/2014/main" id="{85662188-AEE0-49E7-BD2C-8743843A64FB}"/>
              </a:ext>
            </a:extLst>
          </p:cNvPr>
          <p:cNvSpPr txBox="1">
            <a:spLocks/>
          </p:cNvSpPr>
          <p:nvPr/>
        </p:nvSpPr>
        <p:spPr>
          <a:xfrm>
            <a:off x="2760982" y="939416"/>
            <a:ext cx="9431018" cy="1691898"/>
          </a:xfrm>
          <a:prstGeom prst="rect">
            <a:avLst/>
          </a:prstGeom>
        </p:spPr>
        <p:txBody>
          <a:bodyPr vert="horz" lIns="96716" tIns="48358" rIns="96716" bIns="48358" rtlCol="0" anchor="b">
            <a:noAutofit/>
          </a:bodyPr>
          <a:lstStyle>
            <a:lvl1pPr marL="0" indent="0" algn="l" defTabSz="457158" rtl="0" eaLnBrk="1" latinLnBrk="0" hangingPunct="1">
              <a:spcBef>
                <a:spcPct val="20000"/>
              </a:spcBef>
              <a:buClr>
                <a:srgbClr val="8B0E18"/>
              </a:buClr>
              <a:buFont typeface="Wingdings" charset="2"/>
              <a:buNone/>
              <a:defRPr sz="1800" b="1" kern="1200">
                <a:solidFill>
                  <a:srgbClr val="0E5B2A"/>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2000" b="1"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800" b="1"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1600" b="1"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1600" b="1"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1600" b="1"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1600" b="1"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1600" b="1"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1600" b="1" kern="1200">
                <a:solidFill>
                  <a:schemeClr val="tx1"/>
                </a:solidFill>
                <a:latin typeface="+mn-lt"/>
                <a:ea typeface="+mn-ea"/>
                <a:cs typeface="+mn-cs"/>
              </a:defRPr>
            </a:lvl9pPr>
          </a:lstStyle>
          <a:p>
            <a:pPr marL="719072" lvl="1" indent="-342868">
              <a:buFont typeface="Wingdings" charset="2"/>
              <a:buChar char="§"/>
            </a:pPr>
            <a:r>
              <a:rPr lang="en-ZA" sz="2400" b="0" dirty="0">
                <a:solidFill>
                  <a:prstClr val="black"/>
                </a:solidFill>
              </a:rPr>
              <a:t>It provides an account  </a:t>
            </a:r>
          </a:p>
          <a:p>
            <a:pPr marL="1176230" lvl="2" indent="-342868">
              <a:buFont typeface="Wingdings" charset="2"/>
              <a:buChar char="§"/>
            </a:pPr>
            <a:r>
              <a:rPr lang="en-ZA" sz="2400" dirty="0">
                <a:solidFill>
                  <a:schemeClr val="accent3"/>
                </a:solidFill>
              </a:rPr>
              <a:t>where</a:t>
            </a:r>
            <a:r>
              <a:rPr lang="en-ZA" sz="2400" b="0" dirty="0">
                <a:solidFill>
                  <a:prstClr val="black"/>
                </a:solidFill>
              </a:rPr>
              <a:t> money is spent</a:t>
            </a:r>
          </a:p>
          <a:p>
            <a:pPr marL="1176230" lvl="2" indent="-342868">
              <a:buFont typeface="Wingdings" charset="2"/>
              <a:buChar char="§"/>
            </a:pPr>
            <a:r>
              <a:rPr lang="en-ZA" sz="2400" dirty="0">
                <a:solidFill>
                  <a:schemeClr val="accent3"/>
                </a:solidFill>
              </a:rPr>
              <a:t>on what </a:t>
            </a:r>
            <a:r>
              <a:rPr lang="en-ZA" sz="2400" b="0" dirty="0">
                <a:solidFill>
                  <a:prstClr val="black"/>
                </a:solidFill>
              </a:rPr>
              <a:t>money is spent</a:t>
            </a:r>
          </a:p>
        </p:txBody>
      </p:sp>
      <p:sp>
        <p:nvSpPr>
          <p:cNvPr id="9" name="Content Placeholder 29">
            <a:extLst>
              <a:ext uri="{FF2B5EF4-FFF2-40B4-BE49-F238E27FC236}">
                <a16:creationId xmlns:a16="http://schemas.microsoft.com/office/drawing/2014/main" id="{B836241F-FEBE-4AC6-A6EA-35358A408B23}"/>
              </a:ext>
            </a:extLst>
          </p:cNvPr>
          <p:cNvSpPr txBox="1">
            <a:spLocks/>
          </p:cNvSpPr>
          <p:nvPr/>
        </p:nvSpPr>
        <p:spPr>
          <a:xfrm>
            <a:off x="2488390" y="4612429"/>
            <a:ext cx="3671779" cy="949281"/>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defTabSz="967252" eaLnBrk="0" fontAlgn="base" hangingPunct="0">
              <a:spcBef>
                <a:spcPct val="0"/>
              </a:spcBef>
              <a:spcAft>
                <a:spcPct val="0"/>
              </a:spcAft>
              <a:buClrTx/>
              <a:buNone/>
            </a:pPr>
            <a:r>
              <a:rPr lang="en-GB" altLang="en-US" sz="1904" dirty="0">
                <a:solidFill>
                  <a:srgbClr val="222222"/>
                </a:solidFill>
                <a:latin typeface="Arial" panose="020B0604020202020204" pitchFamily="34" charset="0"/>
                <a:cs typeface="Arial" panose="020B0604020202020204" pitchFamily="34" charset="0"/>
              </a:rPr>
              <a:t>the action of spending funds.</a:t>
            </a:r>
          </a:p>
          <a:p>
            <a:pPr marL="0" indent="0" defTabSz="967252" eaLnBrk="0" fontAlgn="base" hangingPunct="0">
              <a:spcBef>
                <a:spcPct val="0"/>
              </a:spcBef>
              <a:spcAft>
                <a:spcPct val="0"/>
              </a:spcAft>
              <a:buClrTx/>
              <a:buFont typeface="Wingdings" charset="2"/>
              <a:buNone/>
            </a:pPr>
            <a:r>
              <a:rPr lang="en-GB" altLang="en-US" sz="1904" i="1" dirty="0">
                <a:latin typeface="Arial" panose="020B0604020202020204" pitchFamily="34" charset="0"/>
                <a:cs typeface="Arial" panose="020B0604020202020204" pitchFamily="34" charset="0"/>
              </a:rPr>
              <a:t>the expenditure of taxpayers' money</a:t>
            </a:r>
          </a:p>
        </p:txBody>
      </p:sp>
      <p:sp>
        <p:nvSpPr>
          <p:cNvPr id="10" name="Content Placeholder 30">
            <a:extLst>
              <a:ext uri="{FF2B5EF4-FFF2-40B4-BE49-F238E27FC236}">
                <a16:creationId xmlns:a16="http://schemas.microsoft.com/office/drawing/2014/main" id="{FF73AB47-067C-4078-9BD3-A465D8D176D1}"/>
              </a:ext>
            </a:extLst>
          </p:cNvPr>
          <p:cNvSpPr txBox="1">
            <a:spLocks/>
          </p:cNvSpPr>
          <p:nvPr/>
        </p:nvSpPr>
        <p:spPr>
          <a:xfrm>
            <a:off x="6918284" y="4612428"/>
            <a:ext cx="4181631" cy="949282"/>
          </a:xfrm>
          <a:prstGeom prst="rect">
            <a:avLst/>
          </a:prstGeom>
          <a:ln>
            <a:solidFill>
              <a:srgbClr val="FFC000"/>
            </a:solidFill>
          </a:ln>
        </p:spPr>
        <p:txBody>
          <a:bodyPr/>
          <a:lst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a:lstStyle>
          <a:p>
            <a:pPr marL="0" indent="0" defTabSz="967252" eaLnBrk="0" fontAlgn="base" hangingPunct="0">
              <a:spcBef>
                <a:spcPct val="0"/>
              </a:spcBef>
              <a:spcAft>
                <a:spcPct val="0"/>
              </a:spcAft>
              <a:buClrTx/>
              <a:buFont typeface="Wingdings" charset="2"/>
              <a:buNone/>
            </a:pPr>
            <a:r>
              <a:rPr lang="en-GB" altLang="en-US" sz="1904" dirty="0">
                <a:solidFill>
                  <a:srgbClr val="222222"/>
                </a:solidFill>
                <a:latin typeface="Arial" panose="020B0604020202020204" pitchFamily="34" charset="0"/>
                <a:cs typeface="Arial" panose="020B0604020202020204" pitchFamily="34" charset="0"/>
              </a:rPr>
              <a:t>detailed examination of the elements or structure of something.</a:t>
            </a:r>
          </a:p>
          <a:p>
            <a:pPr marL="0" indent="0" defTabSz="967252" eaLnBrk="0" fontAlgn="base" hangingPunct="0">
              <a:spcBef>
                <a:spcPct val="0"/>
              </a:spcBef>
              <a:spcAft>
                <a:spcPct val="0"/>
              </a:spcAft>
              <a:buClrTx/>
              <a:buFont typeface="Wingdings" charset="2"/>
              <a:buNone/>
            </a:pPr>
            <a:r>
              <a:rPr lang="en-GB" altLang="en-US" sz="1904" i="1" dirty="0">
                <a:latin typeface="Arial" panose="020B0604020202020204" pitchFamily="34" charset="0"/>
                <a:cs typeface="Arial" panose="020B0604020202020204" pitchFamily="34" charset="0"/>
              </a:rPr>
              <a:t>statistical analysis</a:t>
            </a:r>
          </a:p>
          <a:p>
            <a:pPr marL="0" indent="0">
              <a:buFont typeface="Wingdings" charset="2"/>
              <a:buNone/>
            </a:pPr>
            <a:endParaRPr lang="en-GB" sz="1904" dirty="0"/>
          </a:p>
        </p:txBody>
      </p:sp>
    </p:spTree>
    <p:extLst>
      <p:ext uri="{BB962C8B-B14F-4D97-AF65-F5344CB8AC3E}">
        <p14:creationId xmlns:p14="http://schemas.microsoft.com/office/powerpoint/2010/main" val="421761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p>
          <a:p>
            <a:pPr lvl="1" fontAlgn="ctr">
              <a:spcBef>
                <a:spcPts val="600"/>
              </a:spcBef>
              <a:spcAft>
                <a:spcPts val="600"/>
              </a:spcAft>
              <a:buFont typeface="Wingdings" panose="05000000000000000000" pitchFamily="2" charset="2"/>
              <a:buChar char="ü"/>
            </a:pPr>
            <a:r>
              <a:rPr lang="en-ZA" b="1" dirty="0">
                <a:solidFill>
                  <a:srgbClr val="0B6C36"/>
                </a:solidFill>
              </a:rPr>
              <a:t>Determine </a:t>
            </a:r>
            <a:r>
              <a:rPr lang="en-ZA" dirty="0"/>
              <a:t>the expenditure baseline for the implementation programme</a:t>
            </a:r>
          </a:p>
          <a:p>
            <a:pPr lvl="1" fontAlgn="ctr">
              <a:spcBef>
                <a:spcPts val="600"/>
              </a:spcBef>
              <a:spcAft>
                <a:spcPts val="600"/>
              </a:spcAft>
              <a:buFont typeface="Wingdings" panose="05000000000000000000" pitchFamily="2" charset="2"/>
              <a:buChar char="ü"/>
            </a:pPr>
            <a:r>
              <a:rPr lang="en-ZA" b="1" dirty="0">
                <a:solidFill>
                  <a:srgbClr val="0B6C36"/>
                </a:solidFill>
              </a:rPr>
              <a:t>Understand </a:t>
            </a:r>
            <a:r>
              <a:rPr lang="en-ZA" dirty="0"/>
              <a:t>expenditure patters on the implementation programme</a:t>
            </a:r>
          </a:p>
          <a:p>
            <a:pPr lvl="1" fontAlgn="ctr">
              <a:spcBef>
                <a:spcPts val="600"/>
              </a:spcBef>
              <a:spcAft>
                <a:spcPts val="600"/>
              </a:spcAft>
              <a:buFont typeface="Wingdings" panose="05000000000000000000" pitchFamily="2" charset="2"/>
              <a:buChar char="ü"/>
            </a:pPr>
            <a:r>
              <a:rPr lang="en-ZA" b="1" dirty="0">
                <a:solidFill>
                  <a:srgbClr val="0B6C36"/>
                </a:solidFill>
              </a:rPr>
              <a:t>Explain </a:t>
            </a:r>
            <a:r>
              <a:rPr lang="en-ZA" dirty="0"/>
              <a:t>the flow of fund and analyse the expenditure in terms of departments, locations, expenditure buckets, the relationship between inputs and outputs, and management policies and practices</a:t>
            </a:r>
          </a:p>
          <a:p>
            <a:pPr lvl="1" fontAlgn="ctr">
              <a:spcBef>
                <a:spcPts val="600"/>
              </a:spcBef>
              <a:spcAft>
                <a:spcPts val="600"/>
              </a:spcAft>
              <a:buFont typeface="Wingdings" panose="05000000000000000000" pitchFamily="2" charset="2"/>
              <a:buChar char="ü"/>
            </a:pPr>
            <a:r>
              <a:rPr lang="en-ZA" b="1" dirty="0">
                <a:solidFill>
                  <a:srgbClr val="0B6C36"/>
                </a:solidFill>
              </a:rPr>
              <a:t>Compare</a:t>
            </a:r>
            <a:r>
              <a:rPr lang="en-ZA" dirty="0"/>
              <a:t> expenditure to performance and administrative information</a:t>
            </a:r>
          </a:p>
          <a:p>
            <a:pPr lvl="1" fontAlgn="ctr">
              <a:spcBef>
                <a:spcPts val="600"/>
              </a:spcBef>
              <a:spcAft>
                <a:spcPts val="600"/>
              </a:spcAft>
              <a:buFont typeface="Wingdings" panose="05000000000000000000" pitchFamily="2" charset="2"/>
              <a:buChar char="ü"/>
            </a:pPr>
            <a:r>
              <a:rPr lang="en-ZA" b="1" dirty="0">
                <a:solidFill>
                  <a:srgbClr val="0B6C36"/>
                </a:solidFill>
              </a:rPr>
              <a:t>Estimate</a:t>
            </a:r>
            <a:r>
              <a:rPr lang="en-ZA" dirty="0"/>
              <a:t> unit costs</a:t>
            </a:r>
          </a:p>
          <a:p>
            <a:pPr lvl="1" fontAlgn="ctr">
              <a:spcBef>
                <a:spcPts val="600"/>
              </a:spcBef>
              <a:spcAft>
                <a:spcPts val="600"/>
              </a:spcAft>
              <a:buFont typeface="Wingdings" panose="05000000000000000000" pitchFamily="2" charset="2"/>
              <a:buChar char="ü"/>
            </a:pPr>
            <a:r>
              <a:rPr lang="en-ZA" b="1" dirty="0">
                <a:solidFill>
                  <a:srgbClr val="0B6C36"/>
                </a:solidFill>
              </a:rPr>
              <a:t>Identify</a:t>
            </a:r>
            <a:r>
              <a:rPr lang="en-ZA" dirty="0"/>
              <a:t> cost drivers and opportunities for improvement</a:t>
            </a:r>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5</a:t>
            </a:fld>
            <a:endParaRPr lang="en-ZA" dirty="0"/>
          </a:p>
        </p:txBody>
      </p:sp>
      <p:sp>
        <p:nvSpPr>
          <p:cNvPr id="4" name="Title 3"/>
          <p:cNvSpPr>
            <a:spLocks noGrp="1"/>
          </p:cNvSpPr>
          <p:nvPr>
            <p:ph type="title"/>
          </p:nvPr>
        </p:nvSpPr>
        <p:spPr/>
        <p:txBody>
          <a:bodyPr/>
          <a:lstStyle/>
          <a:p>
            <a:r>
              <a:rPr lang="en-ZA" dirty="0"/>
              <a:t>Why do an expenditure analysis in a spending review?</a:t>
            </a:r>
            <a:endParaRPr lang="en-US" dirty="0"/>
          </a:p>
        </p:txBody>
      </p:sp>
    </p:spTree>
    <p:extLst>
      <p:ext uri="{BB962C8B-B14F-4D97-AF65-F5344CB8AC3E}">
        <p14:creationId xmlns:p14="http://schemas.microsoft.com/office/powerpoint/2010/main" val="300994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How to do an expenditure analysis?</a:t>
            </a:r>
          </a:p>
        </p:txBody>
      </p:sp>
      <p:sp>
        <p:nvSpPr>
          <p:cNvPr id="227" name="Rectangle 222">
            <a:extLst>
              <a:ext uri="{FF2B5EF4-FFF2-40B4-BE49-F238E27FC236}">
                <a16:creationId xmlns:a16="http://schemas.microsoft.com/office/drawing/2014/main" id="{A04A91FB-69FC-4A72-B066-404A46C23189}"/>
              </a:ext>
            </a:extLst>
          </p:cNvPr>
          <p:cNvSpPr>
            <a:spLocks noChangeArrowheads="1"/>
          </p:cNvSpPr>
          <p:nvPr/>
        </p:nvSpPr>
        <p:spPr bwMode="auto">
          <a:xfrm>
            <a:off x="1525120" y="401615"/>
            <a:ext cx="8594330" cy="404813"/>
          </a:xfrm>
          <a:prstGeom prst="rect">
            <a:avLst/>
          </a:prstGeom>
          <a:noFill/>
          <a:ln w="12700">
            <a:noFill/>
            <a:miter lim="800000"/>
            <a:headEnd/>
            <a:tailEnd/>
          </a:ln>
          <a:effectLst/>
        </p:spPr>
        <p:txBody>
          <a:bodyPr lIns="67169" tIns="28548" rIns="67169" bIns="28548" anchor="b"/>
          <a:lstStyle/>
          <a:p>
            <a:pPr defTabSz="977328" eaLnBrk="0" fontAlgn="base" hangingPunct="0">
              <a:lnSpc>
                <a:spcPct val="97000"/>
              </a:lnSpc>
              <a:spcBef>
                <a:spcPct val="49000"/>
              </a:spcBef>
              <a:spcAft>
                <a:spcPct val="0"/>
              </a:spcAft>
            </a:pPr>
            <a:endParaRPr lang="en-US" sz="1904" b="1" dirty="0">
              <a:solidFill>
                <a:srgbClr val="000000"/>
              </a:solidFill>
              <a:latin typeface="Arial" panose="020B060402020202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1E1B3E36-671E-4D93-9734-DEDDCB4218EE}"/>
              </a:ext>
            </a:extLst>
          </p:cNvPr>
          <p:cNvSpPr>
            <a:spLocks noGrp="1"/>
          </p:cNvSpPr>
          <p:nvPr>
            <p:ph idx="1"/>
          </p:nvPr>
        </p:nvSpPr>
        <p:spPr>
          <a:xfrm>
            <a:off x="824253" y="429482"/>
            <a:ext cx="11062947" cy="5268443"/>
          </a:xfrm>
        </p:spPr>
        <p:txBody>
          <a:bodyPr/>
          <a:lstStyle/>
          <a:p>
            <a:pPr marL="0" indent="0">
              <a:buNone/>
            </a:pPr>
            <a:endParaRPr lang="en-US" sz="2400" b="1" dirty="0"/>
          </a:p>
          <a:p>
            <a:pPr marL="0" indent="0">
              <a:buNone/>
            </a:pPr>
            <a:r>
              <a:rPr lang="en-US" sz="2400" b="1" dirty="0"/>
              <a:t>	5 steps:</a:t>
            </a:r>
          </a:p>
          <a:p>
            <a:pPr marL="0" indent="0">
              <a:buNone/>
            </a:pPr>
            <a:endParaRPr lang="en-US" sz="2400" b="1" dirty="0"/>
          </a:p>
          <a:p>
            <a:pPr marL="0" indent="0">
              <a:buNone/>
            </a:pPr>
            <a:endParaRPr lang="en-US" sz="2400" b="1" dirty="0"/>
          </a:p>
          <a:p>
            <a:pPr marL="760634" lvl="1" indent="-362686" defTabSz="483582">
              <a:spcBef>
                <a:spcPts val="1800"/>
              </a:spcBef>
              <a:spcAft>
                <a:spcPts val="635"/>
              </a:spcAft>
              <a:tabLst>
                <a:tab pos="241813" algn="l"/>
              </a:tabLst>
            </a:pPr>
            <a:endParaRPr lang="en-GB" b="1" dirty="0">
              <a:solidFill>
                <a:prstClr val="black"/>
              </a:solidFill>
              <a:latin typeface="Arial" panose="020B0604020202020204" pitchFamily="34" charset="0"/>
              <a:ea typeface="MS Gothic" panose="020B0609070205080204" pitchFamily="49" charset="-128"/>
              <a:cs typeface="Arial" panose="020B0604020202020204" pitchFamily="34" charset="0"/>
            </a:endParaRPr>
          </a:p>
          <a:p>
            <a:pPr marL="760634" lvl="1" indent="-362686" defTabSz="483582">
              <a:spcBef>
                <a:spcPts val="18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Find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identify funding sources </a:t>
            </a:r>
          </a:p>
          <a:p>
            <a:pPr marL="760634" lvl="1" indent="-362686" defTabSz="483582">
              <a:spcBef>
                <a:spcPts val="1200"/>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Consolidate &amp; Clean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data to show total expenditure </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Group &amp; Allocate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expenditure to expenditure buckets aligned to log frame</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Analyse</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 to show trends and findings</a:t>
            </a:r>
          </a:p>
          <a:p>
            <a:pPr marL="760634" lvl="1" indent="-362686" defTabSz="483582">
              <a:spcBef>
                <a:spcPts val="635"/>
              </a:spcBef>
              <a:spcAft>
                <a:spcPts val="635"/>
              </a:spcAft>
              <a:tabLst>
                <a:tab pos="241813" algn="l"/>
              </a:tabLst>
            </a:pPr>
            <a:r>
              <a:rPr lang="en-GB" b="1" dirty="0">
                <a:solidFill>
                  <a:prstClr val="black"/>
                </a:solidFill>
                <a:latin typeface="Arial" panose="020B0604020202020204" pitchFamily="34" charset="0"/>
                <a:ea typeface="MS Gothic" panose="020B0609070205080204" pitchFamily="49" charset="-128"/>
                <a:cs typeface="Arial" panose="020B0604020202020204" pitchFamily="34" charset="0"/>
              </a:rPr>
              <a:t>Interpret </a:t>
            </a:r>
            <a:r>
              <a:rPr lang="en-GB" dirty="0">
                <a:solidFill>
                  <a:prstClr val="black"/>
                </a:solidFill>
                <a:latin typeface="Arial" panose="020B0604020202020204" pitchFamily="34" charset="0"/>
                <a:ea typeface="MS Gothic" panose="020B0609070205080204" pitchFamily="49" charset="-128"/>
                <a:cs typeface="Arial" panose="020B0604020202020204" pitchFamily="34" charset="0"/>
              </a:rPr>
              <a:t>the key findings supported by evidence</a:t>
            </a:r>
          </a:p>
          <a:p>
            <a:pPr marL="0" indent="0">
              <a:buNone/>
            </a:pPr>
            <a:endParaRPr lang="en-US" sz="2400" b="1" dirty="0"/>
          </a:p>
          <a:p>
            <a:pPr marL="0" indent="0">
              <a:buNone/>
            </a:pPr>
            <a:endParaRPr lang="en-US" sz="2400" b="1" dirty="0"/>
          </a:p>
        </p:txBody>
      </p:sp>
      <p:graphicFrame>
        <p:nvGraphicFramePr>
          <p:cNvPr id="7" name="Content Placeholder 7">
            <a:extLst>
              <a:ext uri="{FF2B5EF4-FFF2-40B4-BE49-F238E27FC236}">
                <a16:creationId xmlns:a16="http://schemas.microsoft.com/office/drawing/2014/main" id="{DB619AD6-F7EA-4029-BD19-1D840677C9DF}"/>
              </a:ext>
            </a:extLst>
          </p:cNvPr>
          <p:cNvGraphicFramePr>
            <a:graphicFrameLocks/>
          </p:cNvGraphicFramePr>
          <p:nvPr>
            <p:extLst>
              <p:ext uri="{D42A27DB-BD31-4B8C-83A1-F6EECF244321}">
                <p14:modId xmlns:p14="http://schemas.microsoft.com/office/powerpoint/2010/main" val="1263536045"/>
              </p:ext>
            </p:extLst>
          </p:nvPr>
        </p:nvGraphicFramePr>
        <p:xfrm>
          <a:off x="678458" y="1762877"/>
          <a:ext cx="11354536" cy="78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FB3394A-FBA1-7749-A40F-620449F3DA96}"/>
              </a:ext>
            </a:extLst>
          </p:cNvPr>
          <p:cNvSpPr txBox="1"/>
          <p:nvPr/>
        </p:nvSpPr>
        <p:spPr>
          <a:xfrm rot="16200000">
            <a:off x="-408164" y="3408232"/>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Preparation</a:t>
            </a:r>
          </a:p>
        </p:txBody>
      </p:sp>
      <p:sp>
        <p:nvSpPr>
          <p:cNvPr id="9" name="TextBox 8">
            <a:extLst>
              <a:ext uri="{FF2B5EF4-FFF2-40B4-BE49-F238E27FC236}">
                <a16:creationId xmlns:a16="http://schemas.microsoft.com/office/drawing/2014/main" id="{D54BB6F9-D072-C142-B5DE-DEC7079EA04D}"/>
              </a:ext>
            </a:extLst>
          </p:cNvPr>
          <p:cNvSpPr txBox="1"/>
          <p:nvPr/>
        </p:nvSpPr>
        <p:spPr>
          <a:xfrm rot="16200000">
            <a:off x="-407334" y="4943257"/>
            <a:ext cx="209384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Analysis</a:t>
            </a:r>
          </a:p>
        </p:txBody>
      </p:sp>
      <p:sp>
        <p:nvSpPr>
          <p:cNvPr id="5" name="Left Brace 4">
            <a:extLst>
              <a:ext uri="{FF2B5EF4-FFF2-40B4-BE49-F238E27FC236}">
                <a16:creationId xmlns:a16="http://schemas.microsoft.com/office/drawing/2014/main" id="{772A32C2-2C38-8146-AC54-D64E4E59DFB3}"/>
              </a:ext>
            </a:extLst>
          </p:cNvPr>
          <p:cNvSpPr/>
          <p:nvPr/>
        </p:nvSpPr>
        <p:spPr>
          <a:xfrm>
            <a:off x="958146" y="2920933"/>
            <a:ext cx="383443" cy="1584129"/>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62E47A4A-4608-2240-9510-0005D4E15910}"/>
              </a:ext>
            </a:extLst>
          </p:cNvPr>
          <p:cNvSpPr/>
          <p:nvPr/>
        </p:nvSpPr>
        <p:spPr>
          <a:xfrm>
            <a:off x="958145" y="4604462"/>
            <a:ext cx="383443" cy="1046922"/>
          </a:xfrm>
          <a:prstGeom prst="leftBrace">
            <a:avLst>
              <a:gd name="adj1" fmla="val 42894"/>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 name="Oval 1">
            <a:extLst>
              <a:ext uri="{FF2B5EF4-FFF2-40B4-BE49-F238E27FC236}">
                <a16:creationId xmlns:a16="http://schemas.microsoft.com/office/drawing/2014/main" id="{5BDA3D8F-78AF-A248-A0B6-54A33B31DF9B}"/>
              </a:ext>
            </a:extLst>
          </p:cNvPr>
          <p:cNvSpPr/>
          <p:nvPr/>
        </p:nvSpPr>
        <p:spPr>
          <a:xfrm>
            <a:off x="454091" y="144457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1</a:t>
            </a:r>
          </a:p>
        </p:txBody>
      </p:sp>
      <p:sp>
        <p:nvSpPr>
          <p:cNvPr id="12" name="Oval 11">
            <a:extLst>
              <a:ext uri="{FF2B5EF4-FFF2-40B4-BE49-F238E27FC236}">
                <a16:creationId xmlns:a16="http://schemas.microsoft.com/office/drawing/2014/main" id="{E25DA60A-8BB5-CD4E-BC33-8E8437D33599}"/>
              </a:ext>
            </a:extLst>
          </p:cNvPr>
          <p:cNvSpPr/>
          <p:nvPr/>
        </p:nvSpPr>
        <p:spPr>
          <a:xfrm>
            <a:off x="3012017" y="1459637"/>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2</a:t>
            </a:r>
          </a:p>
        </p:txBody>
      </p:sp>
      <p:sp>
        <p:nvSpPr>
          <p:cNvPr id="13" name="Oval 12">
            <a:extLst>
              <a:ext uri="{FF2B5EF4-FFF2-40B4-BE49-F238E27FC236}">
                <a16:creationId xmlns:a16="http://schemas.microsoft.com/office/drawing/2014/main" id="{69B89E74-E3E4-6941-836E-728AB0A93C76}"/>
              </a:ext>
            </a:extLst>
          </p:cNvPr>
          <p:cNvSpPr/>
          <p:nvPr/>
        </p:nvSpPr>
        <p:spPr>
          <a:xfrm>
            <a:off x="5199781" y="1440285"/>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3</a:t>
            </a:r>
          </a:p>
        </p:txBody>
      </p:sp>
      <p:sp>
        <p:nvSpPr>
          <p:cNvPr id="14" name="Oval 13">
            <a:extLst>
              <a:ext uri="{FF2B5EF4-FFF2-40B4-BE49-F238E27FC236}">
                <a16:creationId xmlns:a16="http://schemas.microsoft.com/office/drawing/2014/main" id="{DD52EF18-5142-A842-BA89-AF3C81A3A6FC}"/>
              </a:ext>
            </a:extLst>
          </p:cNvPr>
          <p:cNvSpPr/>
          <p:nvPr/>
        </p:nvSpPr>
        <p:spPr>
          <a:xfrm>
            <a:off x="7338657" y="1440284"/>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4</a:t>
            </a:r>
          </a:p>
        </p:txBody>
      </p:sp>
      <p:sp>
        <p:nvSpPr>
          <p:cNvPr id="15" name="Oval 14">
            <a:extLst>
              <a:ext uri="{FF2B5EF4-FFF2-40B4-BE49-F238E27FC236}">
                <a16:creationId xmlns:a16="http://schemas.microsoft.com/office/drawing/2014/main" id="{0D7600A8-7711-E54B-B1AC-8D7110BD3F40}"/>
              </a:ext>
            </a:extLst>
          </p:cNvPr>
          <p:cNvSpPr/>
          <p:nvPr/>
        </p:nvSpPr>
        <p:spPr>
          <a:xfrm>
            <a:off x="9575309" y="1440283"/>
            <a:ext cx="594530" cy="5766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7384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23E18-1E66-4585-9EAE-0E6A5FE0C09C}"/>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5" name="Content Placeholder 1">
            <a:extLst>
              <a:ext uri="{FF2B5EF4-FFF2-40B4-BE49-F238E27FC236}">
                <a16:creationId xmlns:a16="http://schemas.microsoft.com/office/drawing/2014/main" id="{3E1D64B4-C053-E947-8DEA-416C2EC02206}"/>
              </a:ext>
            </a:extLst>
          </p:cNvPr>
          <p:cNvSpPr txBox="1">
            <a:spLocks/>
          </p:cNvSpPr>
          <p:nvPr/>
        </p:nvSpPr>
        <p:spPr>
          <a:xfrm>
            <a:off x="3904366" y="691081"/>
            <a:ext cx="7194549" cy="5093855"/>
          </a:xfrm>
          <a:prstGeom prst="rect">
            <a:avLst/>
          </a:prstGeom>
        </p:spPr>
        <p:txBody>
          <a:bodyPr vert="horz" lIns="91432" tIns="45716" rIns="91432" bIns="45716" rtlCol="0">
            <a:noAutofit/>
          </a:bodyPr>
          <a:lstStyle>
            <a:lvl1pPr marL="342868"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1pPr>
            <a:lvl2pPr marL="719072"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2pPr>
            <a:lvl3pPr marL="1076226" indent="-342868" algn="l" defTabSz="457158" rtl="0" eaLnBrk="1" latinLnBrk="0" hangingPunct="1">
              <a:spcBef>
                <a:spcPct val="20000"/>
              </a:spcBef>
              <a:buClr>
                <a:srgbClr val="8B0E18"/>
              </a:buClr>
              <a:buFont typeface="Wingdings" charset="2"/>
              <a:buChar char="§"/>
              <a:defRPr sz="2200" kern="1200">
                <a:solidFill>
                  <a:schemeClr val="tx1"/>
                </a:solidFill>
                <a:latin typeface="Arial"/>
                <a:ea typeface="+mn-ea"/>
                <a:cs typeface="Arial"/>
              </a:defRPr>
            </a:lvl3pPr>
            <a:lvl4pPr marL="1433381" indent="-342868" algn="l" defTabSz="457158" rtl="0" eaLnBrk="1" latinLnBrk="0" hangingPunct="1">
              <a:spcBef>
                <a:spcPct val="20000"/>
              </a:spcBef>
              <a:buClr>
                <a:srgbClr val="8B0E18"/>
              </a:buClr>
              <a:buFont typeface="Wingdings" charset="2"/>
              <a:buChar char="§"/>
              <a:tabLst>
                <a:tab pos="1430207" algn="l"/>
              </a:tabLst>
              <a:defRPr sz="2200" kern="1200">
                <a:solidFill>
                  <a:schemeClr val="tx1"/>
                </a:solidFill>
                <a:latin typeface="Arial"/>
                <a:ea typeface="+mn-ea"/>
                <a:cs typeface="Arial"/>
              </a:defRPr>
            </a:lvl4pPr>
            <a:lvl5pPr marL="1800060" indent="-342868" algn="l" defTabSz="457158" rtl="0" eaLnBrk="1" latinLnBrk="0" hangingPunct="1">
              <a:spcBef>
                <a:spcPct val="20000"/>
              </a:spcBef>
              <a:buClr>
                <a:srgbClr val="8B0E18"/>
              </a:buClr>
              <a:buFont typeface="Wingdings" charset="2"/>
              <a:buChar char="§"/>
              <a:tabLst>
                <a:tab pos="1698469" algn="l"/>
              </a:tabLst>
              <a:defRPr sz="2200" kern="1200">
                <a:solidFill>
                  <a:schemeClr val="tx1"/>
                </a:solidFill>
                <a:latin typeface="Arial"/>
                <a:ea typeface="+mn-ea"/>
                <a:cs typeface="Arial"/>
              </a:defRPr>
            </a:lvl5pPr>
            <a:lvl6pPr marL="2514369" indent="-228579" algn="l" defTabSz="457158" rtl="0" eaLnBrk="1" latinLnBrk="0" hangingPunct="1">
              <a:spcBef>
                <a:spcPct val="20000"/>
              </a:spcBef>
              <a:buFont typeface="Arial"/>
              <a:buChar char="•"/>
              <a:defRPr sz="2000" kern="1200">
                <a:solidFill>
                  <a:schemeClr val="tx1"/>
                </a:solidFill>
                <a:latin typeface="+mn-lt"/>
                <a:ea typeface="+mn-ea"/>
                <a:cs typeface="+mn-cs"/>
              </a:defRPr>
            </a:lvl6pPr>
            <a:lvl7pPr marL="2971527" indent="-228579" algn="l" defTabSz="457158" rtl="0" eaLnBrk="1" latinLnBrk="0" hangingPunct="1">
              <a:spcBef>
                <a:spcPct val="20000"/>
              </a:spcBef>
              <a:buFont typeface="Arial"/>
              <a:buChar char="•"/>
              <a:defRPr sz="2000" kern="1200">
                <a:solidFill>
                  <a:schemeClr val="tx1"/>
                </a:solidFill>
                <a:latin typeface="+mn-lt"/>
                <a:ea typeface="+mn-ea"/>
                <a:cs typeface="+mn-cs"/>
              </a:defRPr>
            </a:lvl7pPr>
            <a:lvl8pPr marL="3428685" indent="-228579" algn="l" defTabSz="457158" rtl="0" eaLnBrk="1" latinLnBrk="0" hangingPunct="1">
              <a:spcBef>
                <a:spcPct val="20000"/>
              </a:spcBef>
              <a:buFont typeface="Arial"/>
              <a:buChar char="•"/>
              <a:defRPr sz="2000" kern="1200">
                <a:solidFill>
                  <a:schemeClr val="tx1"/>
                </a:solidFill>
                <a:latin typeface="+mn-lt"/>
                <a:ea typeface="+mn-ea"/>
                <a:cs typeface="+mn-cs"/>
              </a:defRPr>
            </a:lvl8pPr>
            <a:lvl9pPr marL="3885843" indent="-228579" algn="l" defTabSz="457158"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kumimoji="0" lang="en-GB" sz="3200" b="0" i="0" u="none" strike="noStrike" kern="1200" cap="none" spc="0" normalizeH="0" baseline="0" noProof="0" dirty="0">
              <a:ln>
                <a:noFill/>
              </a:ln>
              <a:solidFill>
                <a:prstClr val="black"/>
              </a:solidFill>
              <a:effectLst/>
              <a:uLnTx/>
              <a:uFillTx/>
              <a:latin typeface="Arial"/>
              <a:ea typeface="+mn-ea"/>
              <a:cs typeface="Arial"/>
            </a:endParaRPr>
          </a:p>
          <a:p>
            <a:r>
              <a:rPr lang="en-GB" dirty="0"/>
              <a:t>Find implementation programme data in the data sources</a:t>
            </a:r>
          </a:p>
          <a:p>
            <a:endParaRPr lang="en-GB" dirty="0"/>
          </a:p>
          <a:p>
            <a:r>
              <a:rPr lang="en-GB" dirty="0"/>
              <a:t>Data sources</a:t>
            </a:r>
          </a:p>
          <a:p>
            <a:pPr lvl="1"/>
            <a:r>
              <a:rPr lang="en-GB" dirty="0"/>
              <a:t>BAS</a:t>
            </a:r>
          </a:p>
          <a:p>
            <a:pPr lvl="1"/>
            <a:r>
              <a:rPr lang="en-GB" dirty="0"/>
              <a:t>PERSAL</a:t>
            </a:r>
          </a:p>
          <a:p>
            <a:pPr lvl="1"/>
            <a:r>
              <a:rPr lang="en-GB" dirty="0"/>
              <a:t>Other</a:t>
            </a:r>
          </a:p>
          <a:p>
            <a:pPr lvl="2"/>
            <a:r>
              <a:rPr lang="en-GB" dirty="0"/>
              <a:t>Tabled Provincial Budgets 2019 MTEF - Expenditure </a:t>
            </a:r>
            <a:r>
              <a:rPr lang="en-GB" dirty="0" err="1"/>
              <a:t>DataSets</a:t>
            </a:r>
            <a:endParaRPr lang="en-GB" dirty="0"/>
          </a:p>
          <a:p>
            <a:pPr lvl="2"/>
            <a:r>
              <a:rPr lang="en-GB" dirty="0" err="1"/>
              <a:t>Logis</a:t>
            </a:r>
            <a:endParaRPr lang="en-GB" dirty="0"/>
          </a:p>
          <a:p>
            <a:endParaRPr lang="en-GB" dirty="0"/>
          </a:p>
          <a:p>
            <a:r>
              <a:rPr lang="en-GB" dirty="0"/>
              <a:t>EXCEL</a:t>
            </a:r>
          </a:p>
          <a:p>
            <a:pPr lvl="1"/>
            <a:r>
              <a:rPr lang="en-GB" dirty="0"/>
              <a:t>Navigation</a:t>
            </a:r>
          </a:p>
          <a:p>
            <a:pPr lvl="1">
              <a:defRPr/>
            </a:pPr>
            <a:endParaRPr lang="en-GB" sz="2400" dirty="0">
              <a:solidFill>
                <a:prstClr val="black"/>
              </a:solidFill>
            </a:endParaRPr>
          </a:p>
          <a:p>
            <a:pPr lvl="1"/>
            <a:endParaRPr lang="en-GB" sz="2400" dirty="0">
              <a:solidFill>
                <a:prstClr val="black"/>
              </a:solidFill>
            </a:endParaRPr>
          </a:p>
          <a:p>
            <a:pPr marL="719072" marR="0" lvl="1" indent="-342868" algn="l" defTabSz="457158" rtl="0" eaLnBrk="1" fontAlgn="auto" latinLnBrk="0" hangingPunct="1">
              <a:lnSpc>
                <a:spcPct val="100000"/>
              </a:lnSpc>
              <a:spcBef>
                <a:spcPct val="20000"/>
              </a:spcBef>
              <a:spcAft>
                <a:spcPts val="0"/>
              </a:spcAft>
              <a:buClr>
                <a:srgbClr val="8B0E18"/>
              </a:buClr>
              <a:buSzTx/>
              <a:buFont typeface="Wingdings" charset="2"/>
              <a:buChar char="§"/>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Title 2">
            <a:extLst>
              <a:ext uri="{FF2B5EF4-FFF2-40B4-BE49-F238E27FC236}">
                <a16:creationId xmlns:a16="http://schemas.microsoft.com/office/drawing/2014/main" id="{5BE25095-F789-2D44-96B2-1411B02600B9}"/>
              </a:ext>
            </a:extLst>
          </p:cNvPr>
          <p:cNvSpPr txBox="1">
            <a:spLocks/>
          </p:cNvSpPr>
          <p:nvPr/>
        </p:nvSpPr>
        <p:spPr>
          <a:xfrm>
            <a:off x="814290" y="445668"/>
            <a:ext cx="2605517" cy="1235638"/>
          </a:xfrm>
          <a:prstGeom prst="rect">
            <a:avLst/>
          </a:prstGeom>
        </p:spPr>
        <p:txBody>
          <a:bodyPr vert="horz" lIns="91432" tIns="45716" rIns="91432" bIns="45716" rtlCol="0" anchor="b">
            <a:normAutofit fontScale="97500"/>
          </a:bodyPr>
          <a:lstStyle>
            <a:lvl1pPr algn="l" defTabSz="457158" rtl="0" eaLnBrk="1" latinLnBrk="0" hangingPunct="1">
              <a:spcBef>
                <a:spcPct val="0"/>
              </a:spcBef>
              <a:buNone/>
              <a:defRPr sz="2000" b="1" kern="1200">
                <a:solidFill>
                  <a:srgbClr val="FFFFFF"/>
                </a:solidFill>
                <a:latin typeface="Arial"/>
                <a:ea typeface="+mj-ea"/>
                <a:cs typeface="Arial"/>
              </a:defRPr>
            </a:lvl1pPr>
          </a:lstStyle>
          <a:p>
            <a:pPr marL="0" marR="0" lvl="0" indent="0" algn="l" defTabSz="457158" rtl="0" eaLnBrk="1" fontAlgn="auto" latinLnBrk="0" hangingPunct="1">
              <a:lnSpc>
                <a:spcPct val="100000"/>
              </a:lnSpc>
              <a:spcBef>
                <a:spcPct val="0"/>
              </a:spcBef>
              <a:spcAft>
                <a:spcPts val="0"/>
              </a:spcAft>
              <a:buClrTx/>
              <a:buSzTx/>
              <a:buFontTx/>
              <a:buNone/>
              <a:tabLst/>
              <a:defRPr/>
            </a:pPr>
            <a:br>
              <a:rPr kumimoji="0" lang="en-GB" sz="2000" b="1" i="0" u="none" strike="noStrike" kern="1200" cap="none" spc="0" normalizeH="0" baseline="0" noProof="0" dirty="0">
                <a:ln>
                  <a:noFill/>
                </a:ln>
                <a:solidFill>
                  <a:srgbClr val="FFFFFF"/>
                </a:solidFill>
                <a:effectLst/>
                <a:uLnTx/>
                <a:uFillTx/>
                <a:latin typeface="Arial"/>
                <a:ea typeface="+mj-ea"/>
                <a:cs typeface="Arial"/>
              </a:rPr>
            </a:br>
            <a:r>
              <a:rPr kumimoji="0" lang="en-GB" sz="2000" b="1" i="0" u="none" strike="noStrike" kern="1200" cap="none" spc="0" normalizeH="0" baseline="0" noProof="0" dirty="0">
                <a:ln>
                  <a:noFill/>
                </a:ln>
                <a:solidFill>
                  <a:srgbClr val="FFFFFF"/>
                </a:solidFill>
                <a:effectLst/>
                <a:uLnTx/>
                <a:uFillTx/>
                <a:latin typeface="Arial"/>
                <a:ea typeface="+mj-ea"/>
                <a:cs typeface="Arial"/>
              </a:rPr>
              <a:t>STEP 1: FIND</a:t>
            </a:r>
          </a:p>
        </p:txBody>
      </p:sp>
      <p:sp>
        <p:nvSpPr>
          <p:cNvPr id="9" name="Text Placeholder 3">
            <a:extLst>
              <a:ext uri="{FF2B5EF4-FFF2-40B4-BE49-F238E27FC236}">
                <a16:creationId xmlns:a16="http://schemas.microsoft.com/office/drawing/2014/main" id="{0CCC50E4-83DA-2749-95AB-5B313A5FBF78}"/>
              </a:ext>
            </a:extLst>
          </p:cNvPr>
          <p:cNvSpPr txBox="1">
            <a:spLocks/>
          </p:cNvSpPr>
          <p:nvPr/>
        </p:nvSpPr>
        <p:spPr>
          <a:xfrm>
            <a:off x="814290" y="2015461"/>
            <a:ext cx="2314393" cy="3074664"/>
          </a:xfrm>
          <a:prstGeom prst="rect">
            <a:avLst/>
          </a:prstGeom>
        </p:spPr>
        <p:txBody>
          <a:bodyPr vert="horz" lIns="91432" tIns="45716" rIns="91432" bIns="45716" rtlCol="0">
            <a:noAutofit/>
          </a:bodyPr>
          <a:lstStyle>
            <a:lvl1pPr marL="0" indent="0" algn="l" defTabSz="457158" rtl="0" eaLnBrk="1" latinLnBrk="0" hangingPunct="1">
              <a:spcBef>
                <a:spcPct val="20000"/>
              </a:spcBef>
              <a:buClr>
                <a:srgbClr val="8B0E18"/>
              </a:buClr>
              <a:buFont typeface="Wingdings" charset="2"/>
              <a:buNone/>
              <a:defRPr sz="1800" kern="1200">
                <a:solidFill>
                  <a:srgbClr val="FFFFFF"/>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1200"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000"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900"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900"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900"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900"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900"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r>
              <a:rPr kumimoji="0" lang="en-GB" sz="2400" b="0" i="0" u="none" strike="noStrike" kern="1200" cap="none" spc="0" normalizeH="0" baseline="0" noProof="0" dirty="0">
                <a:ln>
                  <a:noFill/>
                </a:ln>
                <a:solidFill>
                  <a:srgbClr val="FFFFFF"/>
                </a:solidFill>
                <a:effectLst/>
                <a:uLnTx/>
                <a:uFillTx/>
                <a:latin typeface="Arial"/>
                <a:ea typeface="+mn-ea"/>
                <a:cs typeface="Arial"/>
              </a:rPr>
              <a:t>By the end of step 1 you will be able to navigate and</a:t>
            </a:r>
            <a:r>
              <a:rPr kumimoji="0" lang="en-GB" sz="2400" b="0" i="0" u="none" strike="noStrike" kern="1200" cap="none" spc="0" normalizeH="0" noProof="0" dirty="0">
                <a:ln>
                  <a:noFill/>
                </a:ln>
                <a:solidFill>
                  <a:srgbClr val="FFFFFF"/>
                </a:solidFill>
                <a:effectLst/>
                <a:uLnTx/>
                <a:uFillTx/>
                <a:latin typeface="Arial"/>
                <a:ea typeface="+mn-ea"/>
                <a:cs typeface="Arial"/>
              </a:rPr>
              <a:t> </a:t>
            </a:r>
            <a:r>
              <a:rPr kumimoji="0" lang="en-GB" sz="2400" b="0" i="0" u="none" strike="noStrike" kern="1200" cap="none" spc="0" normalizeH="0" baseline="0" noProof="0" dirty="0">
                <a:ln>
                  <a:noFill/>
                </a:ln>
                <a:solidFill>
                  <a:srgbClr val="FFFFFF"/>
                </a:solidFill>
                <a:effectLst/>
                <a:uLnTx/>
                <a:uFillTx/>
                <a:latin typeface="Arial"/>
                <a:ea typeface="+mn-ea"/>
                <a:cs typeface="Arial"/>
              </a:rPr>
              <a:t>locate </a:t>
            </a:r>
            <a:r>
              <a:rPr lang="en-GB" sz="2400" dirty="0"/>
              <a:t>useful </a:t>
            </a:r>
            <a:r>
              <a:rPr kumimoji="0" lang="en-GB" sz="2400" b="0" i="0" u="none" strike="noStrike" kern="1200" cap="none" spc="0" normalizeH="0" baseline="0" noProof="0" dirty="0">
                <a:ln>
                  <a:noFill/>
                </a:ln>
                <a:solidFill>
                  <a:srgbClr val="FFFFFF"/>
                </a:solidFill>
                <a:effectLst/>
                <a:uLnTx/>
                <a:uFillTx/>
                <a:latin typeface="Arial"/>
                <a:ea typeface="+mn-ea"/>
                <a:cs typeface="Arial"/>
              </a:rPr>
              <a:t>data</a:t>
            </a:r>
          </a:p>
          <a:p>
            <a:pPr marL="0" marR="0" lvl="0" indent="0" algn="l" defTabSz="457158" rtl="0" eaLnBrk="1" fontAlgn="auto" latinLnBrk="0" hangingPunct="1">
              <a:lnSpc>
                <a:spcPct val="100000"/>
              </a:lnSpc>
              <a:spcBef>
                <a:spcPct val="20000"/>
              </a:spcBef>
              <a:spcAft>
                <a:spcPts val="0"/>
              </a:spcAft>
              <a:buClr>
                <a:srgbClr val="8B0E18"/>
              </a:buClr>
              <a:buSzTx/>
              <a:buFont typeface="Wingdings" charset="2"/>
              <a:buNone/>
              <a:tabLst/>
              <a:defRPr/>
            </a:pPr>
            <a:endParaRPr lang="en-GB" sz="2400" dirty="0"/>
          </a:p>
        </p:txBody>
      </p:sp>
      <p:graphicFrame>
        <p:nvGraphicFramePr>
          <p:cNvPr id="7" name="Content Placeholder 7">
            <a:extLst>
              <a:ext uri="{FF2B5EF4-FFF2-40B4-BE49-F238E27FC236}">
                <a16:creationId xmlns:a16="http://schemas.microsoft.com/office/drawing/2014/main" id="{CA2A5DBB-597A-4B61-B7E0-AA081C01CEF2}"/>
              </a:ext>
            </a:extLst>
          </p:cNvPr>
          <p:cNvGraphicFramePr>
            <a:graphicFrameLocks/>
          </p:cNvGraphicFramePr>
          <p:nvPr>
            <p:extLst>
              <p:ext uri="{D42A27DB-BD31-4B8C-83A1-F6EECF244321}">
                <p14:modId xmlns:p14="http://schemas.microsoft.com/office/powerpoint/2010/main" val="1665079410"/>
              </p:ext>
            </p:extLst>
          </p:nvPr>
        </p:nvGraphicFramePr>
        <p:xfrm>
          <a:off x="559558" y="111513"/>
          <a:ext cx="11354536" cy="465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4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E787-A45E-1546-B64A-6534787F8401}"/>
              </a:ext>
            </a:extLst>
          </p:cNvPr>
          <p:cNvSpPr>
            <a:spLocks noGrp="1"/>
          </p:cNvSpPr>
          <p:nvPr>
            <p:ph type="title"/>
          </p:nvPr>
        </p:nvSpPr>
        <p:spPr/>
        <p:txBody>
          <a:bodyPr/>
          <a:lstStyle/>
          <a:p>
            <a:r>
              <a:rPr lang="en-GB" dirty="0"/>
              <a:t>Identifying DATA Sources</a:t>
            </a:r>
          </a:p>
        </p:txBody>
      </p:sp>
      <p:sp>
        <p:nvSpPr>
          <p:cNvPr id="3" name="Slide Number Placeholder 2">
            <a:extLst>
              <a:ext uri="{FF2B5EF4-FFF2-40B4-BE49-F238E27FC236}">
                <a16:creationId xmlns:a16="http://schemas.microsoft.com/office/drawing/2014/main" id="{D08729DA-EB1E-E54D-A8F5-78985EAEFA24}"/>
              </a:ext>
            </a:extLst>
          </p:cNvPr>
          <p:cNvSpPr>
            <a:spLocks noGrp="1"/>
          </p:cNvSpPr>
          <p:nvPr>
            <p:ph type="sldNum" sz="quarter" idx="10"/>
          </p:nvPr>
        </p:nvSpPr>
        <p:spPr/>
        <p:txBody>
          <a:bodyPr/>
          <a:lstStyle/>
          <a:p>
            <a:pPr defTabSz="483626"/>
            <a:fld id="{23690667-295C-4548-A8F3-2AF8F8044C02}" type="slidenum">
              <a:rPr lang="en-ZA" smtClean="0">
                <a:solidFill>
                  <a:prstClr val="white"/>
                </a:solidFill>
              </a:rPr>
              <a:pPr defTabSz="483626"/>
              <a:t>8</a:t>
            </a:fld>
            <a:endParaRPr lang="en-ZA" dirty="0">
              <a:solidFill>
                <a:prstClr val="white"/>
              </a:solidFill>
            </a:endParaRPr>
          </a:p>
        </p:txBody>
      </p:sp>
    </p:spTree>
    <p:extLst>
      <p:ext uri="{BB962C8B-B14F-4D97-AF65-F5344CB8AC3E}">
        <p14:creationId xmlns:p14="http://schemas.microsoft.com/office/powerpoint/2010/main" val="101210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5">
            <a:extLst>
              <a:ext uri="{FF2B5EF4-FFF2-40B4-BE49-F238E27FC236}">
                <a16:creationId xmlns:a16="http://schemas.microsoft.com/office/drawing/2014/main" id="{85662188-AEE0-49E7-BD2C-8743843A64FB}"/>
              </a:ext>
            </a:extLst>
          </p:cNvPr>
          <p:cNvSpPr txBox="1">
            <a:spLocks/>
          </p:cNvSpPr>
          <p:nvPr/>
        </p:nvSpPr>
        <p:spPr>
          <a:xfrm>
            <a:off x="4681771" y="459298"/>
            <a:ext cx="7341279" cy="5480673"/>
          </a:xfrm>
          <a:prstGeom prst="rect">
            <a:avLst/>
          </a:prstGeom>
        </p:spPr>
        <p:txBody>
          <a:bodyPr vert="horz" wrap="square" lIns="96716" tIns="48358" rIns="96716" bIns="48358" rtlCol="0" anchor="b">
            <a:spAutoFit/>
          </a:bodyPr>
          <a:lstStyle>
            <a:lvl1pPr marL="0" indent="0" algn="l" defTabSz="457158" rtl="0" eaLnBrk="1" latinLnBrk="0" hangingPunct="1">
              <a:spcBef>
                <a:spcPct val="20000"/>
              </a:spcBef>
              <a:buClr>
                <a:srgbClr val="8B0E18"/>
              </a:buClr>
              <a:buFont typeface="Wingdings" charset="2"/>
              <a:buNone/>
              <a:defRPr sz="1800" b="1" kern="1200">
                <a:solidFill>
                  <a:srgbClr val="0E5B2A"/>
                </a:solidFill>
                <a:latin typeface="Arial"/>
                <a:ea typeface="+mn-ea"/>
                <a:cs typeface="Arial"/>
              </a:defRPr>
            </a:lvl1pPr>
            <a:lvl2pPr marL="457158" indent="0" algn="l" defTabSz="457158" rtl="0" eaLnBrk="1" latinLnBrk="0" hangingPunct="1">
              <a:spcBef>
                <a:spcPct val="20000"/>
              </a:spcBef>
              <a:buClr>
                <a:srgbClr val="8B0E18"/>
              </a:buClr>
              <a:buFont typeface="Wingdings" charset="2"/>
              <a:buNone/>
              <a:defRPr sz="2000" b="1" kern="1200">
                <a:solidFill>
                  <a:schemeClr val="tx1"/>
                </a:solidFill>
                <a:latin typeface="Arial"/>
                <a:ea typeface="+mn-ea"/>
                <a:cs typeface="Arial"/>
              </a:defRPr>
            </a:lvl2pPr>
            <a:lvl3pPr marL="914316" indent="0" algn="l" defTabSz="457158" rtl="0" eaLnBrk="1" latinLnBrk="0" hangingPunct="1">
              <a:spcBef>
                <a:spcPct val="20000"/>
              </a:spcBef>
              <a:buClr>
                <a:srgbClr val="8B0E18"/>
              </a:buClr>
              <a:buFont typeface="Wingdings" charset="2"/>
              <a:buNone/>
              <a:defRPr sz="1800" b="1" kern="1200">
                <a:solidFill>
                  <a:schemeClr val="tx1"/>
                </a:solidFill>
                <a:latin typeface="Arial"/>
                <a:ea typeface="+mn-ea"/>
                <a:cs typeface="Arial"/>
              </a:defRPr>
            </a:lvl3pPr>
            <a:lvl4pPr marL="1371474" indent="0" algn="l" defTabSz="457158" rtl="0" eaLnBrk="1" latinLnBrk="0" hangingPunct="1">
              <a:spcBef>
                <a:spcPct val="20000"/>
              </a:spcBef>
              <a:buClr>
                <a:srgbClr val="8B0E18"/>
              </a:buClr>
              <a:buFont typeface="Wingdings" charset="2"/>
              <a:buNone/>
              <a:tabLst>
                <a:tab pos="1430207" algn="l"/>
              </a:tabLst>
              <a:defRPr sz="1600" b="1" kern="1200">
                <a:solidFill>
                  <a:schemeClr val="tx1"/>
                </a:solidFill>
                <a:latin typeface="Arial"/>
                <a:ea typeface="+mn-ea"/>
                <a:cs typeface="Arial"/>
              </a:defRPr>
            </a:lvl4pPr>
            <a:lvl5pPr marL="1828632" indent="0" algn="l" defTabSz="457158" rtl="0" eaLnBrk="1" latinLnBrk="0" hangingPunct="1">
              <a:spcBef>
                <a:spcPct val="20000"/>
              </a:spcBef>
              <a:buClr>
                <a:srgbClr val="8B0E18"/>
              </a:buClr>
              <a:buFont typeface="Wingdings" charset="2"/>
              <a:buNone/>
              <a:tabLst>
                <a:tab pos="1698469" algn="l"/>
              </a:tabLst>
              <a:defRPr sz="1600" b="1" kern="1200">
                <a:solidFill>
                  <a:schemeClr val="tx1"/>
                </a:solidFill>
                <a:latin typeface="Arial"/>
                <a:ea typeface="+mn-ea"/>
                <a:cs typeface="Arial"/>
              </a:defRPr>
            </a:lvl5pPr>
            <a:lvl6pPr marL="2285790" indent="0" algn="l" defTabSz="457158" rtl="0" eaLnBrk="1" latinLnBrk="0" hangingPunct="1">
              <a:spcBef>
                <a:spcPct val="20000"/>
              </a:spcBef>
              <a:buFont typeface="Arial"/>
              <a:buNone/>
              <a:defRPr sz="1600" b="1" kern="1200">
                <a:solidFill>
                  <a:schemeClr val="tx1"/>
                </a:solidFill>
                <a:latin typeface="+mn-lt"/>
                <a:ea typeface="+mn-ea"/>
                <a:cs typeface="+mn-cs"/>
              </a:defRPr>
            </a:lvl6pPr>
            <a:lvl7pPr marL="2742948" indent="0" algn="l" defTabSz="457158" rtl="0" eaLnBrk="1" latinLnBrk="0" hangingPunct="1">
              <a:spcBef>
                <a:spcPct val="20000"/>
              </a:spcBef>
              <a:buFont typeface="Arial"/>
              <a:buNone/>
              <a:defRPr sz="1600" b="1" kern="1200">
                <a:solidFill>
                  <a:schemeClr val="tx1"/>
                </a:solidFill>
                <a:latin typeface="+mn-lt"/>
                <a:ea typeface="+mn-ea"/>
                <a:cs typeface="+mn-cs"/>
              </a:defRPr>
            </a:lvl7pPr>
            <a:lvl8pPr marL="3200106" indent="0" algn="l" defTabSz="457158" rtl="0" eaLnBrk="1" latinLnBrk="0" hangingPunct="1">
              <a:spcBef>
                <a:spcPct val="20000"/>
              </a:spcBef>
              <a:buFont typeface="Arial"/>
              <a:buNone/>
              <a:defRPr sz="1600" b="1" kern="1200">
                <a:solidFill>
                  <a:schemeClr val="tx1"/>
                </a:solidFill>
                <a:latin typeface="+mn-lt"/>
                <a:ea typeface="+mn-ea"/>
                <a:cs typeface="+mn-cs"/>
              </a:defRPr>
            </a:lvl8pPr>
            <a:lvl9pPr marL="3657263" indent="0" algn="l" defTabSz="457158" rtl="0" eaLnBrk="1" latinLnBrk="0" hangingPunct="1">
              <a:spcBef>
                <a:spcPct val="20000"/>
              </a:spcBef>
              <a:buFont typeface="Arial"/>
              <a:buNone/>
              <a:defRPr sz="1600" b="1" kern="1200">
                <a:solidFill>
                  <a:schemeClr val="tx1"/>
                </a:solidFill>
                <a:latin typeface="+mn-lt"/>
                <a:ea typeface="+mn-ea"/>
                <a:cs typeface="+mn-cs"/>
              </a:defRPr>
            </a:lvl9pPr>
          </a:lstStyle>
          <a:p>
            <a:pPr marL="719072" lvl="1" indent="-342868">
              <a:lnSpc>
                <a:spcPct val="150000"/>
              </a:lnSpc>
              <a:buFont typeface="Wingdings" charset="2"/>
              <a:buChar char="§"/>
            </a:pPr>
            <a:r>
              <a:rPr lang="en-ZA" sz="1800" b="0" dirty="0">
                <a:solidFill>
                  <a:prstClr val="black"/>
                </a:solidFill>
              </a:rPr>
              <a:t>Expenditure data is </a:t>
            </a:r>
            <a:r>
              <a:rPr lang="en-ZA" sz="1800" b="0" dirty="0"/>
              <a:t>the </a:t>
            </a:r>
            <a:r>
              <a:rPr lang="en-ZA" sz="1800" dirty="0"/>
              <a:t>granular information </a:t>
            </a:r>
            <a:r>
              <a:rPr lang="en-ZA" sz="1800" b="0" dirty="0"/>
              <a:t>related to the payments and receipts that an </a:t>
            </a:r>
            <a:r>
              <a:rPr lang="en-ZA" sz="1800" b="0" dirty="0">
                <a:solidFill>
                  <a:prstClr val="black"/>
                </a:solidFill>
              </a:rPr>
              <a:t>organisation makes or receives</a:t>
            </a:r>
          </a:p>
          <a:p>
            <a:pPr marL="719072" lvl="1" indent="-342868">
              <a:lnSpc>
                <a:spcPct val="150000"/>
              </a:lnSpc>
              <a:buFont typeface="Wingdings" charset="2"/>
              <a:buChar char="§"/>
            </a:pPr>
            <a:r>
              <a:rPr lang="en-ZA" sz="1800" b="0" dirty="0">
                <a:solidFill>
                  <a:prstClr val="black"/>
                </a:solidFill>
              </a:rPr>
              <a:t>Record of financial transactions at specific points in time</a:t>
            </a:r>
          </a:p>
          <a:p>
            <a:pPr marL="719072" lvl="1" indent="-342868">
              <a:lnSpc>
                <a:spcPct val="150000"/>
              </a:lnSpc>
              <a:buFont typeface="Wingdings" charset="2"/>
              <a:buChar char="§"/>
            </a:pPr>
            <a:r>
              <a:rPr lang="en-ZA" sz="1800" b="0" dirty="0">
                <a:solidFill>
                  <a:prstClr val="black"/>
                </a:solidFill>
              </a:rPr>
              <a:t>Expenditure data is </a:t>
            </a:r>
            <a:r>
              <a:rPr lang="en-ZA" sz="1800" b="0" dirty="0"/>
              <a:t>drawn from multiple systems and ideally stored in a central accounting systems(BAS)</a:t>
            </a:r>
            <a:endParaRPr lang="en-ZA" sz="1800" b="0" dirty="0">
              <a:solidFill>
                <a:prstClr val="black"/>
              </a:solidFill>
            </a:endParaRPr>
          </a:p>
          <a:p>
            <a:pPr marL="719072" lvl="1" indent="-342868">
              <a:lnSpc>
                <a:spcPct val="150000"/>
              </a:lnSpc>
              <a:buFont typeface="Wingdings" charset="2"/>
              <a:buChar char="§"/>
            </a:pPr>
            <a:r>
              <a:rPr lang="en-ZA" sz="1800" b="0" dirty="0">
                <a:solidFill>
                  <a:prstClr val="black"/>
                </a:solidFill>
              </a:rPr>
              <a:t>It allows the generation of reports that provide insights into:</a:t>
            </a:r>
          </a:p>
          <a:p>
            <a:pPr marL="1176230" lvl="2" indent="-342868">
              <a:lnSpc>
                <a:spcPct val="150000"/>
              </a:lnSpc>
              <a:buFont typeface="Wingdings" charset="2"/>
              <a:buChar char="§"/>
            </a:pPr>
            <a:r>
              <a:rPr lang="en-ZA" dirty="0">
                <a:solidFill>
                  <a:prstClr val="black"/>
                </a:solidFill>
              </a:rPr>
              <a:t>How much </a:t>
            </a:r>
            <a:r>
              <a:rPr lang="en-ZA" b="0" dirty="0">
                <a:solidFill>
                  <a:prstClr val="black"/>
                </a:solidFill>
              </a:rPr>
              <a:t>is been spent or earned</a:t>
            </a:r>
          </a:p>
          <a:p>
            <a:pPr marL="1176230" lvl="2" indent="-342868">
              <a:lnSpc>
                <a:spcPct val="150000"/>
              </a:lnSpc>
              <a:buFont typeface="Wingdings" charset="2"/>
              <a:buChar char="§"/>
            </a:pPr>
            <a:r>
              <a:rPr lang="en-ZA" dirty="0">
                <a:solidFill>
                  <a:prstClr val="black"/>
                </a:solidFill>
              </a:rPr>
              <a:t>By / to / from whom</a:t>
            </a:r>
            <a:r>
              <a:rPr lang="en-ZA" b="0" dirty="0">
                <a:solidFill>
                  <a:prstClr val="black"/>
                </a:solidFill>
              </a:rPr>
              <a:t>,</a:t>
            </a:r>
          </a:p>
          <a:p>
            <a:pPr marL="1176230" lvl="2" indent="-342868">
              <a:lnSpc>
                <a:spcPct val="150000"/>
              </a:lnSpc>
              <a:buFont typeface="Wingdings" charset="2"/>
              <a:buChar char="§"/>
            </a:pPr>
            <a:r>
              <a:rPr lang="en-ZA" dirty="0">
                <a:solidFill>
                  <a:prstClr val="black"/>
                </a:solidFill>
              </a:rPr>
              <a:t>On what</a:t>
            </a:r>
          </a:p>
          <a:p>
            <a:pPr marL="1176230" lvl="2" indent="-342868">
              <a:lnSpc>
                <a:spcPct val="150000"/>
              </a:lnSpc>
              <a:buFont typeface="Wingdings" charset="2"/>
              <a:buChar char="§"/>
            </a:pPr>
            <a:r>
              <a:rPr lang="en-ZA" dirty="0">
                <a:solidFill>
                  <a:prstClr val="black"/>
                </a:solidFill>
              </a:rPr>
              <a:t>For what purpose</a:t>
            </a:r>
          </a:p>
          <a:p>
            <a:pPr marL="1176230" lvl="2" indent="-342868">
              <a:lnSpc>
                <a:spcPct val="150000"/>
              </a:lnSpc>
              <a:buFont typeface="Wingdings" charset="2"/>
              <a:buChar char="§"/>
            </a:pPr>
            <a:r>
              <a:rPr lang="en-ZA" dirty="0">
                <a:solidFill>
                  <a:prstClr val="black"/>
                </a:solidFill>
              </a:rPr>
              <a:t>Where</a:t>
            </a:r>
            <a:r>
              <a:rPr lang="en-ZA" b="0" dirty="0">
                <a:solidFill>
                  <a:prstClr val="black"/>
                </a:solidFill>
              </a:rPr>
              <a:t> in the organisation</a:t>
            </a:r>
          </a:p>
          <a:p>
            <a:pPr marL="719072" lvl="1" indent="-342868">
              <a:buFont typeface="Wingdings" charset="2"/>
              <a:buChar char="§"/>
            </a:pPr>
            <a:endParaRPr lang="en-ZA" b="0" dirty="0">
              <a:solidFill>
                <a:prstClr val="black"/>
              </a:solidFill>
            </a:endParaRPr>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11CA2-5603-4F1C-8B97-F29961F83655}"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a:xfrm>
            <a:off x="189074" y="1375106"/>
            <a:ext cx="2299316" cy="2973881"/>
          </a:xfrm>
        </p:spPr>
        <p:txBody>
          <a:bodyPr/>
          <a:lstStyle/>
          <a:p>
            <a:r>
              <a:rPr lang="en-ZA" dirty="0"/>
              <a:t>Expenditure data</a:t>
            </a:r>
          </a:p>
        </p:txBody>
      </p:sp>
      <p:grpSp>
        <p:nvGrpSpPr>
          <p:cNvPr id="12" name="Group 11">
            <a:extLst>
              <a:ext uri="{FF2B5EF4-FFF2-40B4-BE49-F238E27FC236}">
                <a16:creationId xmlns:a16="http://schemas.microsoft.com/office/drawing/2014/main" id="{335ECD2A-8BD2-274B-ACBE-26D6E0B23A74}"/>
              </a:ext>
            </a:extLst>
          </p:cNvPr>
          <p:cNvGrpSpPr/>
          <p:nvPr/>
        </p:nvGrpSpPr>
        <p:grpSpPr>
          <a:xfrm>
            <a:off x="3108312" y="647609"/>
            <a:ext cx="1188290" cy="1082844"/>
            <a:chOff x="3058447" y="865370"/>
            <a:chExt cx="1188290" cy="1082844"/>
          </a:xfrm>
        </p:grpSpPr>
        <p:sp>
          <p:nvSpPr>
            <p:cNvPr id="5" name="Rectangle 4">
              <a:extLst>
                <a:ext uri="{FF2B5EF4-FFF2-40B4-BE49-F238E27FC236}">
                  <a16:creationId xmlns:a16="http://schemas.microsoft.com/office/drawing/2014/main" id="{D8C5F053-E272-1845-8D49-ED54AA313F30}"/>
                </a:ext>
              </a:extLst>
            </p:cNvPr>
            <p:cNvSpPr/>
            <p:nvPr/>
          </p:nvSpPr>
          <p:spPr>
            <a:xfrm>
              <a:off x="3058447" y="865370"/>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6" name="Graphic 277">
              <a:extLst>
                <a:ext uri="{FF2B5EF4-FFF2-40B4-BE49-F238E27FC236}">
                  <a16:creationId xmlns:a16="http://schemas.microsoft.com/office/drawing/2014/main" id="{072171F8-A897-6A4A-A19A-B227A1D13674}"/>
                </a:ext>
              </a:extLst>
            </p:cNvPr>
            <p:cNvSpPr/>
            <p:nvPr/>
          </p:nvSpPr>
          <p:spPr>
            <a:xfrm>
              <a:off x="3443616" y="1131146"/>
              <a:ext cx="456289" cy="532337"/>
            </a:xfrm>
            <a:custGeom>
              <a:avLst/>
              <a:gdLst>
                <a:gd name="connsiteX0" fmla="*/ 252968 w 505919"/>
                <a:gd name="connsiteY0" fmla="*/ 252968 h 590239"/>
                <a:gd name="connsiteX1" fmla="*/ 398881 w 505919"/>
                <a:gd name="connsiteY1" fmla="*/ 238805 h 590239"/>
                <a:gd name="connsiteX2" fmla="*/ 505928 w 505919"/>
                <a:gd name="connsiteY2" fmla="*/ 196974 h 590239"/>
                <a:gd name="connsiteX3" fmla="*/ 505928 w 505919"/>
                <a:gd name="connsiteY3" fmla="*/ 252968 h 590239"/>
                <a:gd name="connsiteX4" fmla="*/ 472002 w 505919"/>
                <a:gd name="connsiteY4" fmla="*/ 295128 h 590239"/>
                <a:gd name="connsiteX5" fmla="*/ 379777 w 505919"/>
                <a:gd name="connsiteY5" fmla="*/ 325924 h 590239"/>
                <a:gd name="connsiteX6" fmla="*/ 252968 w 505919"/>
                <a:gd name="connsiteY6" fmla="*/ 337288 h 590239"/>
                <a:gd name="connsiteX7" fmla="*/ 126159 w 505919"/>
                <a:gd name="connsiteY7" fmla="*/ 325924 h 590239"/>
                <a:gd name="connsiteX8" fmla="*/ 33934 w 505919"/>
                <a:gd name="connsiteY8" fmla="*/ 295128 h 590239"/>
                <a:gd name="connsiteX9" fmla="*/ 8 w 505919"/>
                <a:gd name="connsiteY9" fmla="*/ 252968 h 590239"/>
                <a:gd name="connsiteX10" fmla="*/ 8 w 505919"/>
                <a:gd name="connsiteY10" fmla="*/ 196974 h 590239"/>
                <a:gd name="connsiteX11" fmla="*/ 107055 w 505919"/>
                <a:gd name="connsiteY11" fmla="*/ 238805 h 590239"/>
                <a:gd name="connsiteX12" fmla="*/ 252968 w 505919"/>
                <a:gd name="connsiteY12" fmla="*/ 252968 h 590239"/>
                <a:gd name="connsiteX13" fmla="*/ 252968 w 505919"/>
                <a:gd name="connsiteY13" fmla="*/ 505928 h 590239"/>
                <a:gd name="connsiteX14" fmla="*/ 398881 w 505919"/>
                <a:gd name="connsiteY14" fmla="*/ 491764 h 590239"/>
                <a:gd name="connsiteX15" fmla="*/ 505928 w 505919"/>
                <a:gd name="connsiteY15" fmla="*/ 449934 h 590239"/>
                <a:gd name="connsiteX16" fmla="*/ 505928 w 505919"/>
                <a:gd name="connsiteY16" fmla="*/ 505928 h 590239"/>
                <a:gd name="connsiteX17" fmla="*/ 472002 w 505919"/>
                <a:gd name="connsiteY17" fmla="*/ 548088 h 590239"/>
                <a:gd name="connsiteX18" fmla="*/ 379777 w 505919"/>
                <a:gd name="connsiteY18" fmla="*/ 578884 h 590239"/>
                <a:gd name="connsiteX19" fmla="*/ 252968 w 505919"/>
                <a:gd name="connsiteY19" fmla="*/ 590247 h 590239"/>
                <a:gd name="connsiteX20" fmla="*/ 126159 w 505919"/>
                <a:gd name="connsiteY20" fmla="*/ 578884 h 590239"/>
                <a:gd name="connsiteX21" fmla="*/ 33934 w 505919"/>
                <a:gd name="connsiteY21" fmla="*/ 548088 h 590239"/>
                <a:gd name="connsiteX22" fmla="*/ 8 w 505919"/>
                <a:gd name="connsiteY22" fmla="*/ 505928 h 590239"/>
                <a:gd name="connsiteX23" fmla="*/ 8 w 505919"/>
                <a:gd name="connsiteY23" fmla="*/ 449934 h 590239"/>
                <a:gd name="connsiteX24" fmla="*/ 107055 w 505919"/>
                <a:gd name="connsiteY24" fmla="*/ 491764 h 590239"/>
                <a:gd name="connsiteX25" fmla="*/ 252968 w 505919"/>
                <a:gd name="connsiteY25" fmla="*/ 505928 h 590239"/>
                <a:gd name="connsiteX26" fmla="*/ 252968 w 505919"/>
                <a:gd name="connsiteY26" fmla="*/ 379448 h 590239"/>
                <a:gd name="connsiteX27" fmla="*/ 398881 w 505919"/>
                <a:gd name="connsiteY27" fmla="*/ 365285 h 590239"/>
                <a:gd name="connsiteX28" fmla="*/ 505928 w 505919"/>
                <a:gd name="connsiteY28" fmla="*/ 323454 h 590239"/>
                <a:gd name="connsiteX29" fmla="*/ 505928 w 505919"/>
                <a:gd name="connsiteY29" fmla="*/ 379448 h 590239"/>
                <a:gd name="connsiteX30" fmla="*/ 472002 w 505919"/>
                <a:gd name="connsiteY30" fmla="*/ 421608 h 590239"/>
                <a:gd name="connsiteX31" fmla="*/ 379777 w 505919"/>
                <a:gd name="connsiteY31" fmla="*/ 452404 h 590239"/>
                <a:gd name="connsiteX32" fmla="*/ 252968 w 505919"/>
                <a:gd name="connsiteY32" fmla="*/ 463768 h 590239"/>
                <a:gd name="connsiteX33" fmla="*/ 126159 w 505919"/>
                <a:gd name="connsiteY33" fmla="*/ 452404 h 590239"/>
                <a:gd name="connsiteX34" fmla="*/ 33934 w 505919"/>
                <a:gd name="connsiteY34" fmla="*/ 421608 h 590239"/>
                <a:gd name="connsiteX35" fmla="*/ 8 w 505919"/>
                <a:gd name="connsiteY35" fmla="*/ 379448 h 590239"/>
                <a:gd name="connsiteX36" fmla="*/ 8 w 505919"/>
                <a:gd name="connsiteY36" fmla="*/ 323454 h 590239"/>
                <a:gd name="connsiteX37" fmla="*/ 107055 w 505919"/>
                <a:gd name="connsiteY37" fmla="*/ 365285 h 590239"/>
                <a:gd name="connsiteX38" fmla="*/ 252968 w 505919"/>
                <a:gd name="connsiteY38" fmla="*/ 379448 h 590239"/>
                <a:gd name="connsiteX39" fmla="*/ 252968 w 505919"/>
                <a:gd name="connsiteY39" fmla="*/ 8 h 590239"/>
                <a:gd name="connsiteX40" fmla="*/ 379777 w 505919"/>
                <a:gd name="connsiteY40" fmla="*/ 11372 h 590239"/>
                <a:gd name="connsiteX41" fmla="*/ 472002 w 505919"/>
                <a:gd name="connsiteY41" fmla="*/ 42168 h 590239"/>
                <a:gd name="connsiteX42" fmla="*/ 505928 w 505919"/>
                <a:gd name="connsiteY42" fmla="*/ 84328 h 590239"/>
                <a:gd name="connsiteX43" fmla="*/ 505928 w 505919"/>
                <a:gd name="connsiteY43" fmla="*/ 126488 h 590239"/>
                <a:gd name="connsiteX44" fmla="*/ 472002 w 505919"/>
                <a:gd name="connsiteY44" fmla="*/ 168648 h 590239"/>
                <a:gd name="connsiteX45" fmla="*/ 379777 w 505919"/>
                <a:gd name="connsiteY45" fmla="*/ 199445 h 590239"/>
                <a:gd name="connsiteX46" fmla="*/ 252968 w 505919"/>
                <a:gd name="connsiteY46" fmla="*/ 210808 h 590239"/>
                <a:gd name="connsiteX47" fmla="*/ 126159 w 505919"/>
                <a:gd name="connsiteY47" fmla="*/ 199445 h 590239"/>
                <a:gd name="connsiteX48" fmla="*/ 33934 w 505919"/>
                <a:gd name="connsiteY48" fmla="*/ 168648 h 590239"/>
                <a:gd name="connsiteX49" fmla="*/ 8 w 505919"/>
                <a:gd name="connsiteY49" fmla="*/ 126488 h 590239"/>
                <a:gd name="connsiteX50" fmla="*/ 8 w 505919"/>
                <a:gd name="connsiteY50" fmla="*/ 84328 h 590239"/>
                <a:gd name="connsiteX51" fmla="*/ 33934 w 505919"/>
                <a:gd name="connsiteY51" fmla="*/ 42168 h 590239"/>
                <a:gd name="connsiteX52" fmla="*/ 126159 w 505919"/>
                <a:gd name="connsiteY52" fmla="*/ 11372 h 590239"/>
                <a:gd name="connsiteX53" fmla="*/ 252968 w 505919"/>
                <a:gd name="connsiteY53" fmla="*/ 8 h 59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5919" h="590239">
                  <a:moveTo>
                    <a:pt x="252968" y="252968"/>
                  </a:moveTo>
                  <a:cubicBezTo>
                    <a:pt x="305009" y="252968"/>
                    <a:pt x="353647" y="248247"/>
                    <a:pt x="398881" y="238805"/>
                  </a:cubicBezTo>
                  <a:cubicBezTo>
                    <a:pt x="444115" y="229363"/>
                    <a:pt x="479797" y="215419"/>
                    <a:pt x="505928" y="196974"/>
                  </a:cubicBezTo>
                  <a:lnTo>
                    <a:pt x="505928" y="252968"/>
                  </a:lnTo>
                  <a:cubicBezTo>
                    <a:pt x="505928" y="268119"/>
                    <a:pt x="494619" y="282173"/>
                    <a:pt x="472002" y="295128"/>
                  </a:cubicBezTo>
                  <a:cubicBezTo>
                    <a:pt x="449385" y="308083"/>
                    <a:pt x="418643" y="318349"/>
                    <a:pt x="379777" y="325924"/>
                  </a:cubicBezTo>
                  <a:cubicBezTo>
                    <a:pt x="340911" y="333500"/>
                    <a:pt x="298641" y="337288"/>
                    <a:pt x="252968" y="337288"/>
                  </a:cubicBezTo>
                  <a:cubicBezTo>
                    <a:pt x="207295" y="337288"/>
                    <a:pt x="165025" y="333500"/>
                    <a:pt x="126159" y="325924"/>
                  </a:cubicBezTo>
                  <a:cubicBezTo>
                    <a:pt x="87293" y="318349"/>
                    <a:pt x="56551" y="308083"/>
                    <a:pt x="33934" y="295128"/>
                  </a:cubicBezTo>
                  <a:cubicBezTo>
                    <a:pt x="11317" y="282173"/>
                    <a:pt x="8" y="268119"/>
                    <a:pt x="8" y="252968"/>
                  </a:cubicBezTo>
                  <a:lnTo>
                    <a:pt x="8" y="196974"/>
                  </a:lnTo>
                  <a:cubicBezTo>
                    <a:pt x="26139" y="215419"/>
                    <a:pt x="61821" y="229363"/>
                    <a:pt x="107055" y="238805"/>
                  </a:cubicBezTo>
                  <a:cubicBezTo>
                    <a:pt x="152289" y="248247"/>
                    <a:pt x="200927" y="252968"/>
                    <a:pt x="252968" y="252968"/>
                  </a:cubicBezTo>
                  <a:close/>
                  <a:moveTo>
                    <a:pt x="252968" y="505928"/>
                  </a:moveTo>
                  <a:cubicBezTo>
                    <a:pt x="305009" y="505928"/>
                    <a:pt x="353647" y="501207"/>
                    <a:pt x="398881" y="491764"/>
                  </a:cubicBezTo>
                  <a:cubicBezTo>
                    <a:pt x="444115" y="482322"/>
                    <a:pt x="479797" y="468379"/>
                    <a:pt x="505928" y="449934"/>
                  </a:cubicBezTo>
                  <a:lnTo>
                    <a:pt x="505928" y="505928"/>
                  </a:lnTo>
                  <a:cubicBezTo>
                    <a:pt x="505928" y="521079"/>
                    <a:pt x="494619" y="535132"/>
                    <a:pt x="472002" y="548088"/>
                  </a:cubicBezTo>
                  <a:cubicBezTo>
                    <a:pt x="449385" y="561043"/>
                    <a:pt x="418643" y="571308"/>
                    <a:pt x="379777" y="578884"/>
                  </a:cubicBezTo>
                  <a:cubicBezTo>
                    <a:pt x="340911" y="586460"/>
                    <a:pt x="298641" y="590247"/>
                    <a:pt x="252968" y="590247"/>
                  </a:cubicBezTo>
                  <a:cubicBezTo>
                    <a:pt x="207295" y="590247"/>
                    <a:pt x="165025" y="586460"/>
                    <a:pt x="126159" y="578884"/>
                  </a:cubicBezTo>
                  <a:cubicBezTo>
                    <a:pt x="87293" y="571308"/>
                    <a:pt x="56551" y="561043"/>
                    <a:pt x="33934" y="548088"/>
                  </a:cubicBezTo>
                  <a:cubicBezTo>
                    <a:pt x="11317" y="535132"/>
                    <a:pt x="8" y="521079"/>
                    <a:pt x="8" y="505928"/>
                  </a:cubicBezTo>
                  <a:lnTo>
                    <a:pt x="8" y="449934"/>
                  </a:lnTo>
                  <a:cubicBezTo>
                    <a:pt x="26139" y="468379"/>
                    <a:pt x="61821" y="482322"/>
                    <a:pt x="107055" y="491764"/>
                  </a:cubicBezTo>
                  <a:cubicBezTo>
                    <a:pt x="152289" y="501207"/>
                    <a:pt x="200927" y="505928"/>
                    <a:pt x="252968" y="505928"/>
                  </a:cubicBezTo>
                  <a:close/>
                  <a:moveTo>
                    <a:pt x="252968" y="379448"/>
                  </a:moveTo>
                  <a:cubicBezTo>
                    <a:pt x="305009" y="379448"/>
                    <a:pt x="353647" y="374727"/>
                    <a:pt x="398881" y="365285"/>
                  </a:cubicBezTo>
                  <a:cubicBezTo>
                    <a:pt x="444115" y="355843"/>
                    <a:pt x="479797" y="341899"/>
                    <a:pt x="505928" y="323454"/>
                  </a:cubicBezTo>
                  <a:lnTo>
                    <a:pt x="505928" y="379448"/>
                  </a:lnTo>
                  <a:cubicBezTo>
                    <a:pt x="505928" y="394599"/>
                    <a:pt x="494619" y="408652"/>
                    <a:pt x="472002" y="421608"/>
                  </a:cubicBezTo>
                  <a:cubicBezTo>
                    <a:pt x="449385" y="434563"/>
                    <a:pt x="418643" y="444829"/>
                    <a:pt x="379777" y="452404"/>
                  </a:cubicBezTo>
                  <a:cubicBezTo>
                    <a:pt x="340911" y="459980"/>
                    <a:pt x="298641" y="463768"/>
                    <a:pt x="252968" y="463768"/>
                  </a:cubicBezTo>
                  <a:cubicBezTo>
                    <a:pt x="207295" y="463768"/>
                    <a:pt x="165025" y="459980"/>
                    <a:pt x="126159" y="452404"/>
                  </a:cubicBezTo>
                  <a:cubicBezTo>
                    <a:pt x="87293" y="444829"/>
                    <a:pt x="56551" y="434563"/>
                    <a:pt x="33934" y="421608"/>
                  </a:cubicBezTo>
                  <a:cubicBezTo>
                    <a:pt x="11317" y="408652"/>
                    <a:pt x="8" y="394599"/>
                    <a:pt x="8" y="379448"/>
                  </a:cubicBezTo>
                  <a:lnTo>
                    <a:pt x="8" y="323454"/>
                  </a:lnTo>
                  <a:cubicBezTo>
                    <a:pt x="26139" y="341899"/>
                    <a:pt x="61821" y="355843"/>
                    <a:pt x="107055" y="365285"/>
                  </a:cubicBezTo>
                  <a:cubicBezTo>
                    <a:pt x="152289" y="374727"/>
                    <a:pt x="200927" y="379448"/>
                    <a:pt x="252968" y="379448"/>
                  </a:cubicBezTo>
                  <a:close/>
                  <a:moveTo>
                    <a:pt x="252968" y="8"/>
                  </a:moveTo>
                  <a:cubicBezTo>
                    <a:pt x="298641" y="8"/>
                    <a:pt x="340911" y="3796"/>
                    <a:pt x="379777" y="11372"/>
                  </a:cubicBezTo>
                  <a:cubicBezTo>
                    <a:pt x="418643" y="18947"/>
                    <a:pt x="449385" y="29213"/>
                    <a:pt x="472002" y="42168"/>
                  </a:cubicBezTo>
                  <a:cubicBezTo>
                    <a:pt x="494619" y="55124"/>
                    <a:pt x="505928" y="69177"/>
                    <a:pt x="505928" y="84328"/>
                  </a:cubicBezTo>
                  <a:lnTo>
                    <a:pt x="505928" y="126488"/>
                  </a:lnTo>
                  <a:cubicBezTo>
                    <a:pt x="505928" y="141639"/>
                    <a:pt x="494619" y="155693"/>
                    <a:pt x="472002" y="168648"/>
                  </a:cubicBezTo>
                  <a:cubicBezTo>
                    <a:pt x="449385" y="181604"/>
                    <a:pt x="418643" y="191869"/>
                    <a:pt x="379777" y="199445"/>
                  </a:cubicBezTo>
                  <a:cubicBezTo>
                    <a:pt x="340911" y="207020"/>
                    <a:pt x="298641" y="210808"/>
                    <a:pt x="252968" y="210808"/>
                  </a:cubicBezTo>
                  <a:cubicBezTo>
                    <a:pt x="207295" y="210808"/>
                    <a:pt x="165025" y="207020"/>
                    <a:pt x="126159" y="199445"/>
                  </a:cubicBezTo>
                  <a:cubicBezTo>
                    <a:pt x="87293" y="191869"/>
                    <a:pt x="56551" y="181604"/>
                    <a:pt x="33934" y="168648"/>
                  </a:cubicBezTo>
                  <a:cubicBezTo>
                    <a:pt x="11317" y="155693"/>
                    <a:pt x="8" y="141639"/>
                    <a:pt x="8" y="126488"/>
                  </a:cubicBezTo>
                  <a:lnTo>
                    <a:pt x="8" y="84328"/>
                  </a:lnTo>
                  <a:cubicBezTo>
                    <a:pt x="8" y="69177"/>
                    <a:pt x="11317" y="55124"/>
                    <a:pt x="33934" y="42168"/>
                  </a:cubicBezTo>
                  <a:cubicBezTo>
                    <a:pt x="56551" y="29213"/>
                    <a:pt x="87293" y="18947"/>
                    <a:pt x="126159" y="11372"/>
                  </a:cubicBezTo>
                  <a:cubicBezTo>
                    <a:pt x="165025" y="3796"/>
                    <a:pt x="207295" y="8"/>
                    <a:pt x="252968" y="8"/>
                  </a:cubicBezTo>
                  <a:close/>
                </a:path>
              </a:pathLst>
            </a:custGeom>
            <a:solidFill>
              <a:schemeClr val="bg2"/>
            </a:solidFill>
            <a:ln w="324"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B0E6F782-558D-5643-A835-A1E688A2F407}"/>
              </a:ext>
            </a:extLst>
          </p:cNvPr>
          <p:cNvGrpSpPr/>
          <p:nvPr/>
        </p:nvGrpSpPr>
        <p:grpSpPr>
          <a:xfrm>
            <a:off x="3108312" y="1913035"/>
            <a:ext cx="1188290" cy="1082844"/>
            <a:chOff x="3159563" y="4291406"/>
            <a:chExt cx="1188290" cy="1082844"/>
          </a:xfrm>
        </p:grpSpPr>
        <p:sp>
          <p:nvSpPr>
            <p:cNvPr id="9" name="Rectangle 8">
              <a:extLst>
                <a:ext uri="{FF2B5EF4-FFF2-40B4-BE49-F238E27FC236}">
                  <a16:creationId xmlns:a16="http://schemas.microsoft.com/office/drawing/2014/main" id="{8BF5B04B-BE31-B648-8FA7-D0A0B17C6262}"/>
                </a:ext>
              </a:extLst>
            </p:cNvPr>
            <p:cNvSpPr/>
            <p:nvPr/>
          </p:nvSpPr>
          <p:spPr>
            <a:xfrm>
              <a:off x="3159563" y="4291406"/>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8" name="Freeform 318">
              <a:extLst>
                <a:ext uri="{FF2B5EF4-FFF2-40B4-BE49-F238E27FC236}">
                  <a16:creationId xmlns:a16="http://schemas.microsoft.com/office/drawing/2014/main" id="{9EA4AC51-BF28-5347-9D06-A9210EDDEE14}"/>
                </a:ext>
              </a:extLst>
            </p:cNvPr>
            <p:cNvSpPr>
              <a:spLocks noEditPoints="1"/>
            </p:cNvSpPr>
            <p:nvPr/>
          </p:nvSpPr>
          <p:spPr bwMode="auto">
            <a:xfrm>
              <a:off x="3484767" y="4506608"/>
              <a:ext cx="537882" cy="652439"/>
            </a:xfrm>
            <a:custGeom>
              <a:avLst/>
              <a:gdLst>
                <a:gd name="T0" fmla="*/ 94 w 145"/>
                <a:gd name="T1" fmla="*/ 61 h 170"/>
                <a:gd name="T2" fmla="*/ 145 w 145"/>
                <a:gd name="T3" fmla="*/ 61 h 170"/>
                <a:gd name="T4" fmla="*/ 145 w 145"/>
                <a:gd name="T5" fmla="*/ 161 h 170"/>
                <a:gd name="T6" fmla="*/ 142 w 145"/>
                <a:gd name="T7" fmla="*/ 167 h 170"/>
                <a:gd name="T8" fmla="*/ 136 w 145"/>
                <a:gd name="T9" fmla="*/ 170 h 170"/>
                <a:gd name="T10" fmla="*/ 9 w 145"/>
                <a:gd name="T11" fmla="*/ 170 h 170"/>
                <a:gd name="T12" fmla="*/ 2 w 145"/>
                <a:gd name="T13" fmla="*/ 167 h 170"/>
                <a:gd name="T14" fmla="*/ 0 w 145"/>
                <a:gd name="T15" fmla="*/ 161 h 170"/>
                <a:gd name="T16" fmla="*/ 0 w 145"/>
                <a:gd name="T17" fmla="*/ 9 h 170"/>
                <a:gd name="T18" fmla="*/ 2 w 145"/>
                <a:gd name="T19" fmla="*/ 3 h 170"/>
                <a:gd name="T20" fmla="*/ 9 w 145"/>
                <a:gd name="T21" fmla="*/ 0 h 170"/>
                <a:gd name="T22" fmla="*/ 84 w 145"/>
                <a:gd name="T23" fmla="*/ 0 h 170"/>
                <a:gd name="T24" fmla="*/ 84 w 145"/>
                <a:gd name="T25" fmla="*/ 52 h 170"/>
                <a:gd name="T26" fmla="*/ 87 w 145"/>
                <a:gd name="T27" fmla="*/ 58 h 170"/>
                <a:gd name="T28" fmla="*/ 94 w 145"/>
                <a:gd name="T29" fmla="*/ 61 h 170"/>
                <a:gd name="T30" fmla="*/ 109 w 145"/>
                <a:gd name="T31" fmla="*/ 82 h 170"/>
                <a:gd name="T32" fmla="*/ 109 w 145"/>
                <a:gd name="T33" fmla="*/ 76 h 170"/>
                <a:gd name="T34" fmla="*/ 108 w 145"/>
                <a:gd name="T35" fmla="*/ 74 h 170"/>
                <a:gd name="T36" fmla="*/ 106 w 145"/>
                <a:gd name="T37" fmla="*/ 73 h 170"/>
                <a:gd name="T38" fmla="*/ 39 w 145"/>
                <a:gd name="T39" fmla="*/ 73 h 170"/>
                <a:gd name="T40" fmla="*/ 37 w 145"/>
                <a:gd name="T41" fmla="*/ 74 h 170"/>
                <a:gd name="T42" fmla="*/ 36 w 145"/>
                <a:gd name="T43" fmla="*/ 76 h 170"/>
                <a:gd name="T44" fmla="*/ 36 w 145"/>
                <a:gd name="T45" fmla="*/ 82 h 170"/>
                <a:gd name="T46" fmla="*/ 37 w 145"/>
                <a:gd name="T47" fmla="*/ 84 h 170"/>
                <a:gd name="T48" fmla="*/ 39 w 145"/>
                <a:gd name="T49" fmla="*/ 85 h 170"/>
                <a:gd name="T50" fmla="*/ 106 w 145"/>
                <a:gd name="T51" fmla="*/ 85 h 170"/>
                <a:gd name="T52" fmla="*/ 108 w 145"/>
                <a:gd name="T53" fmla="*/ 84 h 170"/>
                <a:gd name="T54" fmla="*/ 109 w 145"/>
                <a:gd name="T55" fmla="*/ 82 h 170"/>
                <a:gd name="T56" fmla="*/ 109 w 145"/>
                <a:gd name="T57" fmla="*/ 106 h 170"/>
                <a:gd name="T58" fmla="*/ 109 w 145"/>
                <a:gd name="T59" fmla="*/ 100 h 170"/>
                <a:gd name="T60" fmla="*/ 108 w 145"/>
                <a:gd name="T61" fmla="*/ 98 h 170"/>
                <a:gd name="T62" fmla="*/ 106 w 145"/>
                <a:gd name="T63" fmla="*/ 97 h 170"/>
                <a:gd name="T64" fmla="*/ 39 w 145"/>
                <a:gd name="T65" fmla="*/ 97 h 170"/>
                <a:gd name="T66" fmla="*/ 37 w 145"/>
                <a:gd name="T67" fmla="*/ 98 h 170"/>
                <a:gd name="T68" fmla="*/ 36 w 145"/>
                <a:gd name="T69" fmla="*/ 100 h 170"/>
                <a:gd name="T70" fmla="*/ 36 w 145"/>
                <a:gd name="T71" fmla="*/ 106 h 170"/>
                <a:gd name="T72" fmla="*/ 37 w 145"/>
                <a:gd name="T73" fmla="*/ 108 h 170"/>
                <a:gd name="T74" fmla="*/ 39 w 145"/>
                <a:gd name="T75" fmla="*/ 109 h 170"/>
                <a:gd name="T76" fmla="*/ 106 w 145"/>
                <a:gd name="T77" fmla="*/ 109 h 170"/>
                <a:gd name="T78" fmla="*/ 108 w 145"/>
                <a:gd name="T79" fmla="*/ 108 h 170"/>
                <a:gd name="T80" fmla="*/ 109 w 145"/>
                <a:gd name="T81" fmla="*/ 106 h 170"/>
                <a:gd name="T82" fmla="*/ 109 w 145"/>
                <a:gd name="T83" fmla="*/ 130 h 170"/>
                <a:gd name="T84" fmla="*/ 109 w 145"/>
                <a:gd name="T85" fmla="*/ 124 h 170"/>
                <a:gd name="T86" fmla="*/ 108 w 145"/>
                <a:gd name="T87" fmla="*/ 122 h 170"/>
                <a:gd name="T88" fmla="*/ 106 w 145"/>
                <a:gd name="T89" fmla="*/ 121 h 170"/>
                <a:gd name="T90" fmla="*/ 39 w 145"/>
                <a:gd name="T91" fmla="*/ 121 h 170"/>
                <a:gd name="T92" fmla="*/ 37 w 145"/>
                <a:gd name="T93" fmla="*/ 122 h 170"/>
                <a:gd name="T94" fmla="*/ 36 w 145"/>
                <a:gd name="T95" fmla="*/ 124 h 170"/>
                <a:gd name="T96" fmla="*/ 36 w 145"/>
                <a:gd name="T97" fmla="*/ 130 h 170"/>
                <a:gd name="T98" fmla="*/ 37 w 145"/>
                <a:gd name="T99" fmla="*/ 132 h 170"/>
                <a:gd name="T100" fmla="*/ 39 w 145"/>
                <a:gd name="T101" fmla="*/ 133 h 170"/>
                <a:gd name="T102" fmla="*/ 106 w 145"/>
                <a:gd name="T103" fmla="*/ 133 h 170"/>
                <a:gd name="T104" fmla="*/ 108 w 145"/>
                <a:gd name="T105" fmla="*/ 132 h 170"/>
                <a:gd name="T106" fmla="*/ 109 w 145"/>
                <a:gd name="T107" fmla="*/ 130 h 170"/>
                <a:gd name="T108" fmla="*/ 139 w 145"/>
                <a:gd name="T109" fmla="*/ 45 h 170"/>
                <a:gd name="T110" fmla="*/ 141 w 145"/>
                <a:gd name="T111" fmla="*/ 49 h 170"/>
                <a:gd name="T112" fmla="*/ 97 w 145"/>
                <a:gd name="T113" fmla="*/ 49 h 170"/>
                <a:gd name="T114" fmla="*/ 97 w 145"/>
                <a:gd name="T115" fmla="*/ 4 h 170"/>
                <a:gd name="T116" fmla="*/ 100 w 145"/>
                <a:gd name="T117" fmla="*/ 7 h 170"/>
                <a:gd name="T118" fmla="*/ 139 w 145"/>
                <a:gd name="T11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70">
                  <a:moveTo>
                    <a:pt x="94" y="61"/>
                  </a:moveTo>
                  <a:cubicBezTo>
                    <a:pt x="145" y="61"/>
                    <a:pt x="145" y="61"/>
                    <a:pt x="145" y="61"/>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84" y="0"/>
                    <a:pt x="84" y="0"/>
                    <a:pt x="84" y="0"/>
                  </a:cubicBezTo>
                  <a:cubicBezTo>
                    <a:pt x="84" y="52"/>
                    <a:pt x="84" y="52"/>
                    <a:pt x="84" y="52"/>
                  </a:cubicBezTo>
                  <a:cubicBezTo>
                    <a:pt x="84" y="54"/>
                    <a:pt x="85" y="56"/>
                    <a:pt x="87" y="58"/>
                  </a:cubicBezTo>
                  <a:cubicBezTo>
                    <a:pt x="89" y="60"/>
                    <a:pt x="91" y="61"/>
                    <a:pt x="94" y="61"/>
                  </a:cubicBezTo>
                  <a:close/>
                  <a:moveTo>
                    <a:pt x="109" y="82"/>
                  </a:moveTo>
                  <a:cubicBezTo>
                    <a:pt x="109" y="76"/>
                    <a:pt x="109" y="76"/>
                    <a:pt x="109" y="76"/>
                  </a:cubicBezTo>
                  <a:cubicBezTo>
                    <a:pt x="109" y="75"/>
                    <a:pt x="108" y="74"/>
                    <a:pt x="108" y="74"/>
                  </a:cubicBezTo>
                  <a:cubicBezTo>
                    <a:pt x="107" y="73"/>
                    <a:pt x="106" y="73"/>
                    <a:pt x="106" y="73"/>
                  </a:cubicBezTo>
                  <a:cubicBezTo>
                    <a:pt x="39" y="73"/>
                    <a:pt x="39" y="73"/>
                    <a:pt x="39" y="73"/>
                  </a:cubicBezTo>
                  <a:cubicBezTo>
                    <a:pt x="38" y="73"/>
                    <a:pt x="37" y="73"/>
                    <a:pt x="37" y="74"/>
                  </a:cubicBezTo>
                  <a:cubicBezTo>
                    <a:pt x="36" y="74"/>
                    <a:pt x="36" y="75"/>
                    <a:pt x="36" y="76"/>
                  </a:cubicBezTo>
                  <a:cubicBezTo>
                    <a:pt x="36" y="82"/>
                    <a:pt x="36" y="82"/>
                    <a:pt x="36" y="82"/>
                  </a:cubicBezTo>
                  <a:cubicBezTo>
                    <a:pt x="36" y="83"/>
                    <a:pt x="36" y="84"/>
                    <a:pt x="37" y="84"/>
                  </a:cubicBezTo>
                  <a:cubicBezTo>
                    <a:pt x="37" y="85"/>
                    <a:pt x="38" y="85"/>
                    <a:pt x="39" y="85"/>
                  </a:cubicBezTo>
                  <a:cubicBezTo>
                    <a:pt x="106" y="85"/>
                    <a:pt x="106" y="85"/>
                    <a:pt x="106" y="85"/>
                  </a:cubicBezTo>
                  <a:cubicBezTo>
                    <a:pt x="106" y="85"/>
                    <a:pt x="107" y="85"/>
                    <a:pt x="108" y="84"/>
                  </a:cubicBezTo>
                  <a:cubicBezTo>
                    <a:pt x="108" y="84"/>
                    <a:pt x="109" y="83"/>
                    <a:pt x="109" y="82"/>
                  </a:cubicBezTo>
                  <a:close/>
                  <a:moveTo>
                    <a:pt x="109" y="106"/>
                  </a:moveTo>
                  <a:cubicBezTo>
                    <a:pt x="109" y="100"/>
                    <a:pt x="109" y="100"/>
                    <a:pt x="109" y="100"/>
                  </a:cubicBezTo>
                  <a:cubicBezTo>
                    <a:pt x="109" y="99"/>
                    <a:pt x="108" y="98"/>
                    <a:pt x="108" y="98"/>
                  </a:cubicBezTo>
                  <a:cubicBezTo>
                    <a:pt x="107" y="97"/>
                    <a:pt x="106" y="97"/>
                    <a:pt x="106" y="97"/>
                  </a:cubicBezTo>
                  <a:cubicBezTo>
                    <a:pt x="39" y="97"/>
                    <a:pt x="39" y="97"/>
                    <a:pt x="39" y="97"/>
                  </a:cubicBezTo>
                  <a:cubicBezTo>
                    <a:pt x="38" y="97"/>
                    <a:pt x="37" y="97"/>
                    <a:pt x="37" y="98"/>
                  </a:cubicBezTo>
                  <a:cubicBezTo>
                    <a:pt x="36" y="98"/>
                    <a:pt x="36" y="99"/>
                    <a:pt x="36" y="100"/>
                  </a:cubicBezTo>
                  <a:cubicBezTo>
                    <a:pt x="36" y="106"/>
                    <a:pt x="36" y="106"/>
                    <a:pt x="36" y="106"/>
                  </a:cubicBezTo>
                  <a:cubicBezTo>
                    <a:pt x="36" y="107"/>
                    <a:pt x="36" y="108"/>
                    <a:pt x="37" y="108"/>
                  </a:cubicBezTo>
                  <a:cubicBezTo>
                    <a:pt x="37" y="109"/>
                    <a:pt x="38" y="109"/>
                    <a:pt x="39" y="109"/>
                  </a:cubicBezTo>
                  <a:cubicBezTo>
                    <a:pt x="106" y="109"/>
                    <a:pt x="106" y="109"/>
                    <a:pt x="106"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6" y="121"/>
                  </a:cubicBezTo>
                  <a:cubicBezTo>
                    <a:pt x="39" y="121"/>
                    <a:pt x="39" y="121"/>
                    <a:pt x="39" y="121"/>
                  </a:cubicBezTo>
                  <a:cubicBezTo>
                    <a:pt x="38" y="121"/>
                    <a:pt x="37" y="122"/>
                    <a:pt x="37" y="122"/>
                  </a:cubicBezTo>
                  <a:cubicBezTo>
                    <a:pt x="36" y="123"/>
                    <a:pt x="36" y="123"/>
                    <a:pt x="36" y="124"/>
                  </a:cubicBezTo>
                  <a:cubicBezTo>
                    <a:pt x="36" y="130"/>
                    <a:pt x="36" y="130"/>
                    <a:pt x="36" y="130"/>
                  </a:cubicBezTo>
                  <a:cubicBezTo>
                    <a:pt x="36" y="131"/>
                    <a:pt x="36" y="132"/>
                    <a:pt x="37" y="132"/>
                  </a:cubicBezTo>
                  <a:cubicBezTo>
                    <a:pt x="37" y="133"/>
                    <a:pt x="38" y="133"/>
                    <a:pt x="39" y="133"/>
                  </a:cubicBezTo>
                  <a:cubicBezTo>
                    <a:pt x="106" y="133"/>
                    <a:pt x="106" y="133"/>
                    <a:pt x="106" y="133"/>
                  </a:cubicBezTo>
                  <a:cubicBezTo>
                    <a:pt x="106" y="133"/>
                    <a:pt x="107" y="133"/>
                    <a:pt x="108" y="132"/>
                  </a:cubicBezTo>
                  <a:cubicBezTo>
                    <a:pt x="108" y="132"/>
                    <a:pt x="109" y="131"/>
                    <a:pt x="109" y="130"/>
                  </a:cubicBezTo>
                  <a:close/>
                  <a:moveTo>
                    <a:pt x="139" y="45"/>
                  </a:moveTo>
                  <a:cubicBezTo>
                    <a:pt x="139" y="46"/>
                    <a:pt x="140" y="47"/>
                    <a:pt x="141" y="49"/>
                  </a:cubicBezTo>
                  <a:cubicBezTo>
                    <a:pt x="97" y="49"/>
                    <a:pt x="97" y="49"/>
                    <a:pt x="97" y="49"/>
                  </a:cubicBezTo>
                  <a:cubicBezTo>
                    <a:pt x="97" y="4"/>
                    <a:pt x="97" y="4"/>
                    <a:pt x="97" y="4"/>
                  </a:cubicBezTo>
                  <a:cubicBezTo>
                    <a:pt x="98" y="5"/>
                    <a:pt x="99" y="6"/>
                    <a:pt x="100" y="7"/>
                  </a:cubicBezTo>
                  <a:lnTo>
                    <a:pt x="139" y="45"/>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9E402FAB-0848-4F48-8E5B-66B87F93A223}"/>
              </a:ext>
            </a:extLst>
          </p:cNvPr>
          <p:cNvGrpSpPr/>
          <p:nvPr/>
        </p:nvGrpSpPr>
        <p:grpSpPr>
          <a:xfrm>
            <a:off x="3108312" y="4490099"/>
            <a:ext cx="1188290" cy="1082844"/>
            <a:chOff x="-1554729" y="2532766"/>
            <a:chExt cx="1188290" cy="1082844"/>
          </a:xfrm>
        </p:grpSpPr>
        <p:sp>
          <p:nvSpPr>
            <p:cNvPr id="14" name="Rectangle 13">
              <a:extLst>
                <a:ext uri="{FF2B5EF4-FFF2-40B4-BE49-F238E27FC236}">
                  <a16:creationId xmlns:a16="http://schemas.microsoft.com/office/drawing/2014/main" id="{C5ECE0E7-D904-4844-AA66-09528CD014DA}"/>
                </a:ext>
              </a:extLst>
            </p:cNvPr>
            <p:cNvSpPr/>
            <p:nvPr/>
          </p:nvSpPr>
          <p:spPr>
            <a:xfrm>
              <a:off x="-1554729" y="2532766"/>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15" name="Freeform 29">
              <a:extLst>
                <a:ext uri="{FF2B5EF4-FFF2-40B4-BE49-F238E27FC236}">
                  <a16:creationId xmlns:a16="http://schemas.microsoft.com/office/drawing/2014/main" id="{8678E769-F526-5F46-BBF1-3C395CC27119}"/>
                </a:ext>
              </a:extLst>
            </p:cNvPr>
            <p:cNvSpPr>
              <a:spLocks noEditPoints="1"/>
            </p:cNvSpPr>
            <p:nvPr/>
          </p:nvSpPr>
          <p:spPr bwMode="auto">
            <a:xfrm>
              <a:off x="-1336187" y="2695162"/>
              <a:ext cx="751207" cy="758052"/>
            </a:xfrm>
            <a:custGeom>
              <a:avLst/>
              <a:gdLst>
                <a:gd name="T0" fmla="*/ 157 w 157"/>
                <a:gd name="T1" fmla="*/ 106 h 145"/>
                <a:gd name="T2" fmla="*/ 157 w 157"/>
                <a:gd name="T3" fmla="*/ 136 h 145"/>
                <a:gd name="T4" fmla="*/ 155 w 157"/>
                <a:gd name="T5" fmla="*/ 143 h 145"/>
                <a:gd name="T6" fmla="*/ 148 w 157"/>
                <a:gd name="T7" fmla="*/ 145 h 145"/>
                <a:gd name="T8" fmla="*/ 9 w 157"/>
                <a:gd name="T9" fmla="*/ 145 h 145"/>
                <a:gd name="T10" fmla="*/ 3 w 157"/>
                <a:gd name="T11" fmla="*/ 143 h 145"/>
                <a:gd name="T12" fmla="*/ 0 w 157"/>
                <a:gd name="T13" fmla="*/ 136 h 145"/>
                <a:gd name="T14" fmla="*/ 0 w 157"/>
                <a:gd name="T15" fmla="*/ 106 h 145"/>
                <a:gd name="T16" fmla="*/ 3 w 157"/>
                <a:gd name="T17" fmla="*/ 100 h 145"/>
                <a:gd name="T18" fmla="*/ 9 w 157"/>
                <a:gd name="T19" fmla="*/ 97 h 145"/>
                <a:gd name="T20" fmla="*/ 53 w 157"/>
                <a:gd name="T21" fmla="*/ 97 h 145"/>
                <a:gd name="T22" fmla="*/ 66 w 157"/>
                <a:gd name="T23" fmla="*/ 110 h 145"/>
                <a:gd name="T24" fmla="*/ 79 w 157"/>
                <a:gd name="T25" fmla="*/ 115 h 145"/>
                <a:gd name="T26" fmla="*/ 91 w 157"/>
                <a:gd name="T27" fmla="*/ 110 h 145"/>
                <a:gd name="T28" fmla="*/ 104 w 157"/>
                <a:gd name="T29" fmla="*/ 97 h 145"/>
                <a:gd name="T30" fmla="*/ 148 w 157"/>
                <a:gd name="T31" fmla="*/ 97 h 145"/>
                <a:gd name="T32" fmla="*/ 155 w 157"/>
                <a:gd name="T33" fmla="*/ 100 h 145"/>
                <a:gd name="T34" fmla="*/ 157 w 157"/>
                <a:gd name="T35" fmla="*/ 106 h 145"/>
                <a:gd name="T36" fmla="*/ 127 w 157"/>
                <a:gd name="T37" fmla="*/ 52 h 145"/>
                <a:gd name="T38" fmla="*/ 125 w 157"/>
                <a:gd name="T39" fmla="*/ 59 h 145"/>
                <a:gd name="T40" fmla="*/ 83 w 157"/>
                <a:gd name="T41" fmla="*/ 101 h 145"/>
                <a:gd name="T42" fmla="*/ 79 w 157"/>
                <a:gd name="T43" fmla="*/ 103 h 145"/>
                <a:gd name="T44" fmla="*/ 74 w 157"/>
                <a:gd name="T45" fmla="*/ 101 h 145"/>
                <a:gd name="T46" fmla="*/ 32 w 157"/>
                <a:gd name="T47" fmla="*/ 59 h 145"/>
                <a:gd name="T48" fmla="*/ 31 w 157"/>
                <a:gd name="T49" fmla="*/ 52 h 145"/>
                <a:gd name="T50" fmla="*/ 36 w 157"/>
                <a:gd name="T51" fmla="*/ 49 h 145"/>
                <a:gd name="T52" fmla="*/ 60 w 157"/>
                <a:gd name="T53" fmla="*/ 49 h 145"/>
                <a:gd name="T54" fmla="*/ 60 w 157"/>
                <a:gd name="T55" fmla="*/ 6 h 145"/>
                <a:gd name="T56" fmla="*/ 62 w 157"/>
                <a:gd name="T57" fmla="*/ 2 h 145"/>
                <a:gd name="T58" fmla="*/ 67 w 157"/>
                <a:gd name="T59" fmla="*/ 0 h 145"/>
                <a:gd name="T60" fmla="*/ 91 w 157"/>
                <a:gd name="T61" fmla="*/ 0 h 145"/>
                <a:gd name="T62" fmla="*/ 95 w 157"/>
                <a:gd name="T63" fmla="*/ 2 h 145"/>
                <a:gd name="T64" fmla="*/ 97 w 157"/>
                <a:gd name="T65" fmla="*/ 6 h 145"/>
                <a:gd name="T66" fmla="*/ 97 w 157"/>
                <a:gd name="T67" fmla="*/ 49 h 145"/>
                <a:gd name="T68" fmla="*/ 121 w 157"/>
                <a:gd name="T69" fmla="*/ 49 h 145"/>
                <a:gd name="T70" fmla="*/ 127 w 157"/>
                <a:gd name="T71" fmla="*/ 52 h 145"/>
                <a:gd name="T72" fmla="*/ 119 w 157"/>
                <a:gd name="T73" fmla="*/ 132 h 145"/>
                <a:gd name="T74" fmla="*/ 121 w 157"/>
                <a:gd name="T75" fmla="*/ 127 h 145"/>
                <a:gd name="T76" fmla="*/ 119 w 157"/>
                <a:gd name="T77" fmla="*/ 123 h 145"/>
                <a:gd name="T78" fmla="*/ 115 w 157"/>
                <a:gd name="T79" fmla="*/ 121 h 145"/>
                <a:gd name="T80" fmla="*/ 111 w 157"/>
                <a:gd name="T81" fmla="*/ 123 h 145"/>
                <a:gd name="T82" fmla="*/ 109 w 157"/>
                <a:gd name="T83" fmla="*/ 127 h 145"/>
                <a:gd name="T84" fmla="*/ 111 w 157"/>
                <a:gd name="T85" fmla="*/ 132 h 145"/>
                <a:gd name="T86" fmla="*/ 115 w 157"/>
                <a:gd name="T87" fmla="*/ 133 h 145"/>
                <a:gd name="T88" fmla="*/ 119 w 157"/>
                <a:gd name="T89" fmla="*/ 132 h 145"/>
                <a:gd name="T90" fmla="*/ 143 w 157"/>
                <a:gd name="T91" fmla="*/ 132 h 145"/>
                <a:gd name="T92" fmla="*/ 145 w 157"/>
                <a:gd name="T93" fmla="*/ 127 h 145"/>
                <a:gd name="T94" fmla="*/ 143 w 157"/>
                <a:gd name="T95" fmla="*/ 123 h 145"/>
                <a:gd name="T96" fmla="*/ 139 w 157"/>
                <a:gd name="T97" fmla="*/ 121 h 145"/>
                <a:gd name="T98" fmla="*/ 135 w 157"/>
                <a:gd name="T99" fmla="*/ 123 h 145"/>
                <a:gd name="T100" fmla="*/ 133 w 157"/>
                <a:gd name="T101" fmla="*/ 127 h 145"/>
                <a:gd name="T102" fmla="*/ 135 w 157"/>
                <a:gd name="T103" fmla="*/ 132 h 145"/>
                <a:gd name="T104" fmla="*/ 139 w 157"/>
                <a:gd name="T105" fmla="*/ 133 h 145"/>
                <a:gd name="T106" fmla="*/ 143 w 157"/>
                <a:gd name="T107" fmla="*/ 1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5">
                  <a:moveTo>
                    <a:pt x="157" y="106"/>
                  </a:moveTo>
                  <a:cubicBezTo>
                    <a:pt x="157" y="136"/>
                    <a:pt x="157" y="136"/>
                    <a:pt x="157" y="136"/>
                  </a:cubicBezTo>
                  <a:cubicBezTo>
                    <a:pt x="157" y="139"/>
                    <a:pt x="156" y="141"/>
                    <a:pt x="155" y="143"/>
                  </a:cubicBezTo>
                  <a:cubicBezTo>
                    <a:pt x="153" y="145"/>
                    <a:pt x="151" y="145"/>
                    <a:pt x="148" y="145"/>
                  </a:cubicBezTo>
                  <a:cubicBezTo>
                    <a:pt x="9" y="145"/>
                    <a:pt x="9" y="145"/>
                    <a:pt x="9" y="145"/>
                  </a:cubicBezTo>
                  <a:cubicBezTo>
                    <a:pt x="7" y="145"/>
                    <a:pt x="4" y="145"/>
                    <a:pt x="3" y="143"/>
                  </a:cubicBezTo>
                  <a:cubicBezTo>
                    <a:pt x="1" y="141"/>
                    <a:pt x="0" y="139"/>
                    <a:pt x="0" y="136"/>
                  </a:cubicBezTo>
                  <a:cubicBezTo>
                    <a:pt x="0" y="106"/>
                    <a:pt x="0" y="106"/>
                    <a:pt x="0" y="106"/>
                  </a:cubicBezTo>
                  <a:cubicBezTo>
                    <a:pt x="0" y="104"/>
                    <a:pt x="1" y="101"/>
                    <a:pt x="3" y="100"/>
                  </a:cubicBezTo>
                  <a:cubicBezTo>
                    <a:pt x="4" y="98"/>
                    <a:pt x="7" y="97"/>
                    <a:pt x="9" y="97"/>
                  </a:cubicBezTo>
                  <a:cubicBezTo>
                    <a:pt x="53" y="97"/>
                    <a:pt x="53" y="97"/>
                    <a:pt x="53" y="97"/>
                  </a:cubicBezTo>
                  <a:cubicBezTo>
                    <a:pt x="66" y="110"/>
                    <a:pt x="66" y="110"/>
                    <a:pt x="66" y="110"/>
                  </a:cubicBezTo>
                  <a:cubicBezTo>
                    <a:pt x="69" y="113"/>
                    <a:pt x="74" y="115"/>
                    <a:pt x="79" y="115"/>
                  </a:cubicBezTo>
                  <a:cubicBezTo>
                    <a:pt x="84" y="115"/>
                    <a:pt x="88" y="113"/>
                    <a:pt x="91" y="110"/>
                  </a:cubicBezTo>
                  <a:cubicBezTo>
                    <a:pt x="104" y="97"/>
                    <a:pt x="104" y="97"/>
                    <a:pt x="104" y="97"/>
                  </a:cubicBezTo>
                  <a:cubicBezTo>
                    <a:pt x="148" y="97"/>
                    <a:pt x="148" y="97"/>
                    <a:pt x="148" y="97"/>
                  </a:cubicBezTo>
                  <a:cubicBezTo>
                    <a:pt x="151" y="97"/>
                    <a:pt x="153" y="98"/>
                    <a:pt x="155" y="100"/>
                  </a:cubicBezTo>
                  <a:cubicBezTo>
                    <a:pt x="156" y="101"/>
                    <a:pt x="157" y="104"/>
                    <a:pt x="157" y="106"/>
                  </a:cubicBezTo>
                  <a:close/>
                  <a:moveTo>
                    <a:pt x="127" y="52"/>
                  </a:moveTo>
                  <a:cubicBezTo>
                    <a:pt x="128" y="55"/>
                    <a:pt x="127" y="57"/>
                    <a:pt x="125" y="59"/>
                  </a:cubicBezTo>
                  <a:cubicBezTo>
                    <a:pt x="83" y="101"/>
                    <a:pt x="83" y="101"/>
                    <a:pt x="83" y="101"/>
                  </a:cubicBezTo>
                  <a:cubicBezTo>
                    <a:pt x="82" y="103"/>
                    <a:pt x="80" y="103"/>
                    <a:pt x="79" y="103"/>
                  </a:cubicBezTo>
                  <a:cubicBezTo>
                    <a:pt x="77" y="103"/>
                    <a:pt x="76" y="103"/>
                    <a:pt x="74" y="101"/>
                  </a:cubicBezTo>
                  <a:cubicBezTo>
                    <a:pt x="32" y="59"/>
                    <a:pt x="32" y="59"/>
                    <a:pt x="32" y="59"/>
                  </a:cubicBezTo>
                  <a:cubicBezTo>
                    <a:pt x="30" y="57"/>
                    <a:pt x="30" y="55"/>
                    <a:pt x="31" y="52"/>
                  </a:cubicBezTo>
                  <a:cubicBezTo>
                    <a:pt x="32" y="50"/>
                    <a:pt x="34" y="49"/>
                    <a:pt x="36" y="49"/>
                  </a:cubicBezTo>
                  <a:cubicBezTo>
                    <a:pt x="60" y="49"/>
                    <a:pt x="60" y="49"/>
                    <a:pt x="60" y="49"/>
                  </a:cubicBezTo>
                  <a:cubicBezTo>
                    <a:pt x="60" y="6"/>
                    <a:pt x="60" y="6"/>
                    <a:pt x="60" y="6"/>
                  </a:cubicBezTo>
                  <a:cubicBezTo>
                    <a:pt x="60" y="5"/>
                    <a:pt x="61" y="3"/>
                    <a:pt x="62" y="2"/>
                  </a:cubicBezTo>
                  <a:cubicBezTo>
                    <a:pt x="63" y="1"/>
                    <a:pt x="65" y="0"/>
                    <a:pt x="67" y="0"/>
                  </a:cubicBezTo>
                  <a:cubicBezTo>
                    <a:pt x="91" y="0"/>
                    <a:pt x="91" y="0"/>
                    <a:pt x="91" y="0"/>
                  </a:cubicBezTo>
                  <a:cubicBezTo>
                    <a:pt x="92" y="0"/>
                    <a:pt x="94" y="1"/>
                    <a:pt x="95" y="2"/>
                  </a:cubicBezTo>
                  <a:cubicBezTo>
                    <a:pt x="96" y="3"/>
                    <a:pt x="97" y="5"/>
                    <a:pt x="97" y="6"/>
                  </a:cubicBezTo>
                  <a:cubicBezTo>
                    <a:pt x="97" y="49"/>
                    <a:pt x="97" y="49"/>
                    <a:pt x="97" y="49"/>
                  </a:cubicBezTo>
                  <a:cubicBezTo>
                    <a:pt x="121" y="49"/>
                    <a:pt x="121" y="49"/>
                    <a:pt x="121" y="49"/>
                  </a:cubicBezTo>
                  <a:cubicBezTo>
                    <a:pt x="124" y="49"/>
                    <a:pt x="125" y="50"/>
                    <a:pt x="127" y="52"/>
                  </a:cubicBezTo>
                  <a:close/>
                  <a:moveTo>
                    <a:pt x="119" y="132"/>
                  </a:moveTo>
                  <a:cubicBezTo>
                    <a:pt x="120" y="130"/>
                    <a:pt x="121" y="129"/>
                    <a:pt x="121" y="127"/>
                  </a:cubicBezTo>
                  <a:cubicBezTo>
                    <a:pt x="121" y="126"/>
                    <a:pt x="120" y="124"/>
                    <a:pt x="119" y="123"/>
                  </a:cubicBezTo>
                  <a:cubicBezTo>
                    <a:pt x="118" y="122"/>
                    <a:pt x="117" y="121"/>
                    <a:pt x="115" y="121"/>
                  </a:cubicBezTo>
                  <a:cubicBezTo>
                    <a:pt x="113" y="121"/>
                    <a:pt x="112" y="122"/>
                    <a:pt x="111" y="123"/>
                  </a:cubicBezTo>
                  <a:cubicBezTo>
                    <a:pt x="109" y="124"/>
                    <a:pt x="109" y="126"/>
                    <a:pt x="109" y="127"/>
                  </a:cubicBezTo>
                  <a:cubicBezTo>
                    <a:pt x="109" y="129"/>
                    <a:pt x="109" y="130"/>
                    <a:pt x="111" y="132"/>
                  </a:cubicBezTo>
                  <a:cubicBezTo>
                    <a:pt x="112" y="133"/>
                    <a:pt x="113" y="133"/>
                    <a:pt x="115" y="133"/>
                  </a:cubicBezTo>
                  <a:cubicBezTo>
                    <a:pt x="117" y="133"/>
                    <a:pt x="118" y="133"/>
                    <a:pt x="119" y="132"/>
                  </a:cubicBezTo>
                  <a:close/>
                  <a:moveTo>
                    <a:pt x="143" y="132"/>
                  </a:moveTo>
                  <a:cubicBezTo>
                    <a:pt x="145" y="130"/>
                    <a:pt x="145" y="129"/>
                    <a:pt x="145" y="127"/>
                  </a:cubicBezTo>
                  <a:cubicBezTo>
                    <a:pt x="145" y="126"/>
                    <a:pt x="145" y="124"/>
                    <a:pt x="143" y="123"/>
                  </a:cubicBezTo>
                  <a:cubicBezTo>
                    <a:pt x="142" y="122"/>
                    <a:pt x="141" y="121"/>
                    <a:pt x="139" y="121"/>
                  </a:cubicBezTo>
                  <a:cubicBezTo>
                    <a:pt x="138" y="121"/>
                    <a:pt x="136" y="122"/>
                    <a:pt x="135" y="123"/>
                  </a:cubicBezTo>
                  <a:cubicBezTo>
                    <a:pt x="134" y="124"/>
                    <a:pt x="133" y="126"/>
                    <a:pt x="133" y="127"/>
                  </a:cubicBezTo>
                  <a:cubicBezTo>
                    <a:pt x="133" y="129"/>
                    <a:pt x="134" y="130"/>
                    <a:pt x="135" y="132"/>
                  </a:cubicBezTo>
                  <a:cubicBezTo>
                    <a:pt x="136" y="133"/>
                    <a:pt x="138" y="133"/>
                    <a:pt x="139" y="133"/>
                  </a:cubicBezTo>
                  <a:cubicBezTo>
                    <a:pt x="141" y="133"/>
                    <a:pt x="142" y="133"/>
                    <a:pt x="143" y="13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0DD245E8-9FD3-A645-BE68-2DA36F628945}"/>
              </a:ext>
            </a:extLst>
          </p:cNvPr>
          <p:cNvGrpSpPr/>
          <p:nvPr/>
        </p:nvGrpSpPr>
        <p:grpSpPr>
          <a:xfrm>
            <a:off x="3108312" y="3199635"/>
            <a:ext cx="1188290" cy="1082844"/>
            <a:chOff x="-1554729" y="1185639"/>
            <a:chExt cx="1188290" cy="1082844"/>
          </a:xfrm>
        </p:grpSpPr>
        <p:sp>
          <p:nvSpPr>
            <p:cNvPr id="17" name="Rectangle 16">
              <a:extLst>
                <a:ext uri="{FF2B5EF4-FFF2-40B4-BE49-F238E27FC236}">
                  <a16:creationId xmlns:a16="http://schemas.microsoft.com/office/drawing/2014/main" id="{02364166-A132-414B-B67B-C5F17EF3E9B0}"/>
                </a:ext>
              </a:extLst>
            </p:cNvPr>
            <p:cNvSpPr/>
            <p:nvPr/>
          </p:nvSpPr>
          <p:spPr>
            <a:xfrm>
              <a:off x="-1554729" y="1185639"/>
              <a:ext cx="1188290" cy="1082844"/>
            </a:xfrm>
            <a:prstGeom prst="rect">
              <a:avLst/>
            </a:prstGeom>
            <a:solidFill>
              <a:srgbClr val="8E1E2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err="1">
                <a:ln>
                  <a:noFill/>
                </a:ln>
                <a:solidFill>
                  <a:srgbClr val="8E1E25"/>
                </a:solidFill>
                <a:effectLst/>
                <a:uLnTx/>
                <a:uFillTx/>
                <a:latin typeface="Arial"/>
                <a:ea typeface="+mn-ea"/>
                <a:cs typeface="+mn-cs"/>
              </a:endParaRPr>
            </a:p>
          </p:txBody>
        </p:sp>
        <p:sp>
          <p:nvSpPr>
            <p:cNvPr id="18" name="Freeform 15">
              <a:extLst>
                <a:ext uri="{FF2B5EF4-FFF2-40B4-BE49-F238E27FC236}">
                  <a16:creationId xmlns:a16="http://schemas.microsoft.com/office/drawing/2014/main" id="{3E3C808D-7C69-AF45-AD7A-8B6593467652}"/>
                </a:ext>
              </a:extLst>
            </p:cNvPr>
            <p:cNvSpPr>
              <a:spLocks noEditPoints="1"/>
            </p:cNvSpPr>
            <p:nvPr/>
          </p:nvSpPr>
          <p:spPr bwMode="auto">
            <a:xfrm>
              <a:off x="-1270936" y="1449922"/>
              <a:ext cx="620704" cy="554277"/>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09 w 169"/>
                <a:gd name="T39" fmla="*/ 9 h 133"/>
                <a:gd name="T40" fmla="*/ 106 w 169"/>
                <a:gd name="T41" fmla="*/ 34 h 133"/>
                <a:gd name="T42" fmla="*/ 69 w 169"/>
                <a:gd name="T43" fmla="*/ 37 h 133"/>
                <a:gd name="T44" fmla="*/ 60 w 169"/>
                <a:gd name="T45" fmla="*/ 28 h 133"/>
                <a:gd name="T46" fmla="*/ 63 w 169"/>
                <a:gd name="T47" fmla="*/ 3 h 133"/>
                <a:gd name="T48" fmla="*/ 100 w 169"/>
                <a:gd name="T49" fmla="*/ 0 h 133"/>
                <a:gd name="T50" fmla="*/ 109 w 169"/>
                <a:gd name="T51" fmla="*/ 9 h 133"/>
                <a:gd name="T52" fmla="*/ 109 w 169"/>
                <a:gd name="T53" fmla="*/ 76 h 133"/>
                <a:gd name="T54" fmla="*/ 100 w 169"/>
                <a:gd name="T55" fmla="*/ 85 h 133"/>
                <a:gd name="T56" fmla="*/ 63 w 169"/>
                <a:gd name="T57" fmla="*/ 82 h 133"/>
                <a:gd name="T58" fmla="*/ 60 w 169"/>
                <a:gd name="T59" fmla="*/ 58 h 133"/>
                <a:gd name="T60" fmla="*/ 69 w 169"/>
                <a:gd name="T61" fmla="*/ 49 h 133"/>
                <a:gd name="T62" fmla="*/ 106 w 169"/>
                <a:gd name="T63" fmla="*/ 51 h 133"/>
                <a:gd name="T64" fmla="*/ 109 w 169"/>
                <a:gd name="T65" fmla="*/ 106 h 133"/>
                <a:gd name="T66" fmla="*/ 106 w 169"/>
                <a:gd name="T67" fmla="*/ 131 h 133"/>
                <a:gd name="T68" fmla="*/ 69 w 169"/>
                <a:gd name="T69" fmla="*/ 133 h 133"/>
                <a:gd name="T70" fmla="*/ 60 w 169"/>
                <a:gd name="T71" fmla="*/ 124 h 133"/>
                <a:gd name="T72" fmla="*/ 63 w 169"/>
                <a:gd name="T73" fmla="*/ 100 h 133"/>
                <a:gd name="T74" fmla="*/ 100 w 169"/>
                <a:gd name="T75" fmla="*/ 97 h 133"/>
                <a:gd name="T76" fmla="*/ 109 w 169"/>
                <a:gd name="T77" fmla="*/ 106 h 133"/>
                <a:gd name="T78" fmla="*/ 169 w 169"/>
                <a:gd name="T79" fmla="*/ 28 h 133"/>
                <a:gd name="T80" fmla="*/ 160 w 169"/>
                <a:gd name="T81" fmla="*/ 37 h 133"/>
                <a:gd name="T82" fmla="*/ 123 w 169"/>
                <a:gd name="T83" fmla="*/ 34 h 133"/>
                <a:gd name="T84" fmla="*/ 121 w 169"/>
                <a:gd name="T85" fmla="*/ 9 h 133"/>
                <a:gd name="T86" fmla="*/ 130 w 169"/>
                <a:gd name="T87" fmla="*/ 0 h 133"/>
                <a:gd name="T88" fmla="*/ 167 w 169"/>
                <a:gd name="T89" fmla="*/ 3 h 133"/>
                <a:gd name="T90" fmla="*/ 169 w 169"/>
                <a:gd name="T91" fmla="*/ 58 h 133"/>
                <a:gd name="T92" fmla="*/ 167 w 169"/>
                <a:gd name="T93" fmla="*/ 82 h 133"/>
                <a:gd name="T94" fmla="*/ 130 w 169"/>
                <a:gd name="T95" fmla="*/ 85 h 133"/>
                <a:gd name="T96" fmla="*/ 121 w 169"/>
                <a:gd name="T97" fmla="*/ 76 h 133"/>
                <a:gd name="T98" fmla="*/ 123 w 169"/>
                <a:gd name="T99" fmla="*/ 51 h 133"/>
                <a:gd name="T100" fmla="*/ 160 w 169"/>
                <a:gd name="T101" fmla="*/ 49 h 133"/>
                <a:gd name="T102" fmla="*/ 169 w 169"/>
                <a:gd name="T103" fmla="*/ 58 h 133"/>
                <a:gd name="T104" fmla="*/ 169 w 169"/>
                <a:gd name="T105" fmla="*/ 124 h 133"/>
                <a:gd name="T106" fmla="*/ 160 w 169"/>
                <a:gd name="T107" fmla="*/ 133 h 133"/>
                <a:gd name="T108" fmla="*/ 123 w 169"/>
                <a:gd name="T109" fmla="*/ 131 h 133"/>
                <a:gd name="T110" fmla="*/ 121 w 169"/>
                <a:gd name="T111" fmla="*/ 106 h 133"/>
                <a:gd name="T112" fmla="*/ 130 w 169"/>
                <a:gd name="T113" fmla="*/ 97 h 133"/>
                <a:gd name="T114" fmla="*/ 167 w 169"/>
                <a:gd name="T115"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09" y="9"/>
                  </a:moveTo>
                  <a:cubicBezTo>
                    <a:pt x="109" y="28"/>
                    <a:pt x="109" y="28"/>
                    <a:pt x="109" y="28"/>
                  </a:cubicBezTo>
                  <a:cubicBezTo>
                    <a:pt x="109" y="30"/>
                    <a:pt x="108" y="32"/>
                    <a:pt x="106" y="34"/>
                  </a:cubicBezTo>
                  <a:cubicBezTo>
                    <a:pt x="104" y="36"/>
                    <a:pt x="102" y="37"/>
                    <a:pt x="10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00" y="0"/>
                    <a:pt x="100" y="0"/>
                    <a:pt x="100" y="0"/>
                  </a:cubicBezTo>
                  <a:cubicBezTo>
                    <a:pt x="102" y="0"/>
                    <a:pt x="104" y="1"/>
                    <a:pt x="106" y="3"/>
                  </a:cubicBezTo>
                  <a:cubicBezTo>
                    <a:pt x="108" y="5"/>
                    <a:pt x="109" y="7"/>
                    <a:pt x="109" y="9"/>
                  </a:cubicBezTo>
                  <a:close/>
                  <a:moveTo>
                    <a:pt x="109" y="58"/>
                  </a:moveTo>
                  <a:cubicBezTo>
                    <a:pt x="109" y="76"/>
                    <a:pt x="109" y="76"/>
                    <a:pt x="109" y="76"/>
                  </a:cubicBezTo>
                  <a:cubicBezTo>
                    <a:pt x="109" y="79"/>
                    <a:pt x="108" y="81"/>
                    <a:pt x="106" y="82"/>
                  </a:cubicBezTo>
                  <a:cubicBezTo>
                    <a:pt x="104" y="84"/>
                    <a:pt x="102" y="85"/>
                    <a:pt x="10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00" y="49"/>
                    <a:pt x="100" y="49"/>
                    <a:pt x="100" y="49"/>
                  </a:cubicBezTo>
                  <a:cubicBezTo>
                    <a:pt x="102" y="49"/>
                    <a:pt x="104" y="50"/>
                    <a:pt x="106" y="51"/>
                  </a:cubicBezTo>
                  <a:cubicBezTo>
                    <a:pt x="108" y="53"/>
                    <a:pt x="109" y="55"/>
                    <a:pt x="109" y="58"/>
                  </a:cubicBezTo>
                  <a:close/>
                  <a:moveTo>
                    <a:pt x="109" y="106"/>
                  </a:moveTo>
                  <a:cubicBezTo>
                    <a:pt x="109" y="124"/>
                    <a:pt x="109" y="124"/>
                    <a:pt x="109" y="124"/>
                  </a:cubicBezTo>
                  <a:cubicBezTo>
                    <a:pt x="109" y="127"/>
                    <a:pt x="108" y="129"/>
                    <a:pt x="106" y="131"/>
                  </a:cubicBezTo>
                  <a:cubicBezTo>
                    <a:pt x="104" y="133"/>
                    <a:pt x="102" y="133"/>
                    <a:pt x="10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00" y="97"/>
                    <a:pt x="100" y="97"/>
                    <a:pt x="100" y="97"/>
                  </a:cubicBezTo>
                  <a:cubicBezTo>
                    <a:pt x="102" y="97"/>
                    <a:pt x="104" y="98"/>
                    <a:pt x="106" y="100"/>
                  </a:cubicBezTo>
                  <a:cubicBezTo>
                    <a:pt x="108" y="102"/>
                    <a:pt x="109" y="104"/>
                    <a:pt x="109" y="106"/>
                  </a:cubicBezTo>
                  <a:close/>
                  <a:moveTo>
                    <a:pt x="169" y="9"/>
                  </a:moveTo>
                  <a:cubicBezTo>
                    <a:pt x="169" y="28"/>
                    <a:pt x="169" y="28"/>
                    <a:pt x="169" y="28"/>
                  </a:cubicBezTo>
                  <a:cubicBezTo>
                    <a:pt x="169" y="30"/>
                    <a:pt x="168" y="32"/>
                    <a:pt x="167" y="34"/>
                  </a:cubicBezTo>
                  <a:cubicBezTo>
                    <a:pt x="165" y="36"/>
                    <a:pt x="163" y="37"/>
                    <a:pt x="160" y="37"/>
                  </a:cubicBezTo>
                  <a:cubicBezTo>
                    <a:pt x="130" y="37"/>
                    <a:pt x="130" y="37"/>
                    <a:pt x="130" y="37"/>
                  </a:cubicBezTo>
                  <a:cubicBezTo>
                    <a:pt x="127" y="37"/>
                    <a:pt x="125" y="36"/>
                    <a:pt x="123" y="34"/>
                  </a:cubicBezTo>
                  <a:cubicBezTo>
                    <a:pt x="122" y="32"/>
                    <a:pt x="121" y="30"/>
                    <a:pt x="121" y="28"/>
                  </a:cubicBezTo>
                  <a:cubicBezTo>
                    <a:pt x="121" y="9"/>
                    <a:pt x="121" y="9"/>
                    <a:pt x="121" y="9"/>
                  </a:cubicBezTo>
                  <a:cubicBezTo>
                    <a:pt x="121" y="7"/>
                    <a:pt x="122" y="5"/>
                    <a:pt x="123" y="3"/>
                  </a:cubicBezTo>
                  <a:cubicBezTo>
                    <a:pt x="125" y="1"/>
                    <a:pt x="127" y="0"/>
                    <a:pt x="130"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130" y="85"/>
                    <a:pt x="130" y="85"/>
                    <a:pt x="130" y="85"/>
                  </a:cubicBezTo>
                  <a:cubicBezTo>
                    <a:pt x="127" y="85"/>
                    <a:pt x="125" y="84"/>
                    <a:pt x="123" y="82"/>
                  </a:cubicBezTo>
                  <a:cubicBezTo>
                    <a:pt x="122" y="81"/>
                    <a:pt x="121" y="79"/>
                    <a:pt x="121" y="76"/>
                  </a:cubicBezTo>
                  <a:cubicBezTo>
                    <a:pt x="121" y="58"/>
                    <a:pt x="121" y="58"/>
                    <a:pt x="121" y="58"/>
                  </a:cubicBezTo>
                  <a:cubicBezTo>
                    <a:pt x="121" y="55"/>
                    <a:pt x="122" y="53"/>
                    <a:pt x="123" y="51"/>
                  </a:cubicBezTo>
                  <a:cubicBezTo>
                    <a:pt x="125" y="50"/>
                    <a:pt x="127" y="49"/>
                    <a:pt x="130"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130" y="133"/>
                    <a:pt x="130" y="133"/>
                    <a:pt x="130" y="133"/>
                  </a:cubicBezTo>
                  <a:cubicBezTo>
                    <a:pt x="127" y="133"/>
                    <a:pt x="125" y="133"/>
                    <a:pt x="123" y="131"/>
                  </a:cubicBezTo>
                  <a:cubicBezTo>
                    <a:pt x="122" y="129"/>
                    <a:pt x="121" y="127"/>
                    <a:pt x="121" y="124"/>
                  </a:cubicBezTo>
                  <a:cubicBezTo>
                    <a:pt x="121" y="106"/>
                    <a:pt x="121" y="106"/>
                    <a:pt x="121" y="106"/>
                  </a:cubicBezTo>
                  <a:cubicBezTo>
                    <a:pt x="121" y="104"/>
                    <a:pt x="122" y="102"/>
                    <a:pt x="123" y="100"/>
                  </a:cubicBezTo>
                  <a:cubicBezTo>
                    <a:pt x="125" y="98"/>
                    <a:pt x="127" y="97"/>
                    <a:pt x="130" y="97"/>
                  </a:cubicBezTo>
                  <a:cubicBezTo>
                    <a:pt x="160" y="97"/>
                    <a:pt x="160" y="97"/>
                    <a:pt x="160" y="97"/>
                  </a:cubicBezTo>
                  <a:cubicBezTo>
                    <a:pt x="163" y="97"/>
                    <a:pt x="165" y="98"/>
                    <a:pt x="167" y="100"/>
                  </a:cubicBezTo>
                  <a:cubicBezTo>
                    <a:pt x="168" y="102"/>
                    <a:pt x="169" y="104"/>
                    <a:pt x="169" y="10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0086468"/>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DFEE11D6ACE44B773BBBCECA8D779" ma:contentTypeVersion="2" ma:contentTypeDescription="Create a new document." ma:contentTypeScope="" ma:versionID="c026fa50128cd412052bd9287ce91fbb">
  <xsd:schema xmlns:xsd="http://www.w3.org/2001/XMLSchema" xmlns:xs="http://www.w3.org/2001/XMLSchema" xmlns:p="http://schemas.microsoft.com/office/2006/metadata/properties" xmlns:ns2="8056ab92-f3c8-4ad8-8a14-0063ac1aea15" targetNamespace="http://schemas.microsoft.com/office/2006/metadata/properties" ma:root="true" ma:fieldsID="6f05424002963924a94003397c6b2e59" ns2:_="">
    <xsd:import namespace="8056ab92-f3c8-4ad8-8a14-0063ac1aea15"/>
    <xsd:element name="properties">
      <xsd:complexType>
        <xsd:sequence>
          <xsd:element name="documentManagement">
            <xsd:complexType>
              <xsd:all>
                <xsd:element ref="ns2:Order0" minOccurs="0"/>
                <xsd:element ref="ns2:Ste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56ab92-f3c8-4ad8-8a14-0063ac1aea15"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element name="Step" ma:index="9" nillable="true" ma:displayName="Step" ma:default="Step 1" ma:format="Dropdown" ma:internalName="Step">
      <xsd:simpleType>
        <xsd:restriction base="dms:Choice">
          <xsd:enumeration value="Step 1"/>
          <xsd:enumeration value="Step 2"/>
          <xsd:enumeration value="Step 3"/>
          <xsd:enumeration value="Step 4"/>
          <xsd:enumeration value="Step 5"/>
          <xsd:enumeration value="Step 6"/>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8056ab92-f3c8-4ad8-8a14-0063ac1aea15">1</Order0>
    <Step xmlns="8056ab92-f3c8-4ad8-8a14-0063ac1aea15">Step 4</Step>
  </documentManagement>
</p:properties>
</file>

<file path=customXml/itemProps1.xml><?xml version="1.0" encoding="utf-8"?>
<ds:datastoreItem xmlns:ds="http://schemas.openxmlformats.org/officeDocument/2006/customXml" ds:itemID="{01A29F4E-4785-4C1B-B286-A0E368EC3483}"/>
</file>

<file path=customXml/itemProps2.xml><?xml version="1.0" encoding="utf-8"?>
<ds:datastoreItem xmlns:ds="http://schemas.openxmlformats.org/officeDocument/2006/customXml" ds:itemID="{CEBF3A98-C5C3-4F7C-8FC5-EE44B8D7E59B}"/>
</file>

<file path=customXml/itemProps3.xml><?xml version="1.0" encoding="utf-8"?>
<ds:datastoreItem xmlns:ds="http://schemas.openxmlformats.org/officeDocument/2006/customXml" ds:itemID="{F8C86281-5414-4BE8-B0E2-15FD8758B968}"/>
</file>

<file path=docProps/app.xml><?xml version="1.0" encoding="utf-8"?>
<Properties xmlns="http://schemas.openxmlformats.org/officeDocument/2006/extended-properties" xmlns:vt="http://schemas.openxmlformats.org/officeDocument/2006/docPropsVTypes">
  <Template>GTAC PER Training Template</Template>
  <TotalTime>7937</TotalTime>
  <Words>1682</Words>
  <Application>Microsoft Macintosh PowerPoint</Application>
  <PresentationFormat>Widescreen</PresentationFormat>
  <Paragraphs>292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Gothic</vt:lpstr>
      <vt:lpstr>Arial</vt:lpstr>
      <vt:lpstr>Calibri</vt:lpstr>
      <vt:lpstr>Times New Roman</vt:lpstr>
      <vt:lpstr>Wingdings</vt:lpstr>
      <vt:lpstr>1_Office Theme</vt:lpstr>
      <vt:lpstr>SPENDING REVIEWS</vt:lpstr>
      <vt:lpstr>Spending Review Methodology</vt:lpstr>
      <vt:lpstr>Expenditure Analysis - introduction</vt:lpstr>
      <vt:lpstr>PowerPoint Presentation</vt:lpstr>
      <vt:lpstr>Why do an expenditure analysis in a spending review?</vt:lpstr>
      <vt:lpstr>How to do an expenditure analysis?</vt:lpstr>
      <vt:lpstr>PowerPoint Presentation</vt:lpstr>
      <vt:lpstr>Identifying DATA Sources</vt:lpstr>
      <vt:lpstr>PowerPoint Presentation</vt:lpstr>
      <vt:lpstr>PowerPoint Presentation</vt:lpstr>
      <vt:lpstr>Where to find sources of expenditure data</vt:lpstr>
      <vt:lpstr>Expenditure Analysis Step 1:  Find IN BAS</vt:lpstr>
      <vt:lpstr>PowerPoint Presentation</vt:lpstr>
      <vt:lpstr>Understand Data Sources - BAS</vt:lpstr>
      <vt:lpstr>Understand Data Sources - BAS</vt:lpstr>
      <vt:lpstr>BAS and programmes</vt:lpstr>
      <vt:lpstr>PowerPoint Presentation</vt:lpstr>
      <vt:lpstr>PowerPoint Presentation</vt:lpstr>
      <vt:lpstr>After doing Step 1: Find, you should understand:</vt:lpstr>
      <vt:lpstr>PowerPoint Presentation</vt:lpstr>
    </vt:vector>
  </TitlesOfParts>
  <Company>HP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Ronette Engela</dc:creator>
  <cp:lastModifiedBy>K H</cp:lastModifiedBy>
  <cp:revision>490</cp:revision>
  <cp:lastPrinted>2020-07-29T16:40:47Z</cp:lastPrinted>
  <dcterms:created xsi:type="dcterms:W3CDTF">2019-03-14T08:21:11Z</dcterms:created>
  <dcterms:modified xsi:type="dcterms:W3CDTF">2020-07-31T12:12:31Z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0x010100440DFEE11D6ACE44B773BBBCECA8D779</vt:lpwstr>
  </property>
</Properties>
</file>