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theme/theme2.xml" ContentType="application/vnd.openxmlformats-officedocument.theme+xml"/>
  <Override PartName="/ppt/theme/theme3.xml" ContentType="application/vnd.openxmlformats-officedocument.them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7" r:id="rId2"/>
    <p:sldId id="478" r:id="rId3"/>
    <p:sldId id="479" r:id="rId4"/>
    <p:sldId id="429" r:id="rId5"/>
    <p:sldId id="481" r:id="rId6"/>
    <p:sldId id="482" r:id="rId7"/>
    <p:sldId id="483" r:id="rId8"/>
    <p:sldId id="484" r:id="rId9"/>
    <p:sldId id="480" r:id="rId10"/>
    <p:sldId id="388" r:id="rId11"/>
    <p:sldId id="485" r:id="rId12"/>
    <p:sldId id="500" r:id="rId13"/>
    <p:sldId id="501" r:id="rId14"/>
    <p:sldId id="436" r:id="rId15"/>
    <p:sldId id="499" r:id="rId16"/>
    <p:sldId id="498" r:id="rId17"/>
    <p:sldId id="444" r:id="rId18"/>
    <p:sldId id="486" r:id="rId19"/>
    <p:sldId id="42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Jitsing" initials="AJ" lastIdx="2" clrIdx="0">
    <p:extLst>
      <p:ext uri="{19B8F6BF-5375-455C-9EA6-DF929625EA0E}">
        <p15:presenceInfo xmlns:p15="http://schemas.microsoft.com/office/powerpoint/2012/main" userId="8e9444a69d7df00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8041"/>
    <a:srgbClr val="D3B052"/>
    <a:srgbClr val="993300"/>
    <a:srgbClr val="285034"/>
    <a:srgbClr val="8E1E25"/>
    <a:srgbClr val="0B6C36"/>
    <a:srgbClr val="5987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82837" autoAdjust="0"/>
  </p:normalViewPr>
  <p:slideViewPr>
    <p:cSldViewPr snapToGrid="0" showGuides="1">
      <p:cViewPr varScale="1">
        <p:scale>
          <a:sx n="91" d="100"/>
          <a:sy n="91" d="100"/>
        </p:scale>
        <p:origin x="1272" y="7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 varScale="1">
      <p:scale>
        <a:sx n="1" d="1"/>
        <a:sy n="1" d="1"/>
      </p:scale>
      <p:origin x="0" y="-869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7D3306-6836-4F96-B6FC-AF3E70221756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ZA"/>
        </a:p>
      </dgm:t>
    </dgm:pt>
    <dgm:pt modelId="{84A8231E-1797-49E4-BCF5-7D3119B37215}">
      <dgm:prSet phldrT="[Text]"/>
      <dgm:spPr/>
      <dgm:t>
        <a:bodyPr/>
        <a:lstStyle/>
        <a:p>
          <a:r>
            <a:rPr lang="en-ZA" dirty="0"/>
            <a:t>Constitution</a:t>
          </a:r>
        </a:p>
      </dgm:t>
    </dgm:pt>
    <dgm:pt modelId="{B56D36A0-31ED-4560-BF03-1FC6751A6BCA}" type="parTrans" cxnId="{9E2B6DA5-CADC-482F-8382-D1BC7F0EBFF4}">
      <dgm:prSet/>
      <dgm:spPr/>
      <dgm:t>
        <a:bodyPr/>
        <a:lstStyle/>
        <a:p>
          <a:endParaRPr lang="en-ZA"/>
        </a:p>
      </dgm:t>
    </dgm:pt>
    <dgm:pt modelId="{9D9A6D3B-2EF8-4F88-9976-B94DF27FE75F}" type="sibTrans" cxnId="{9E2B6DA5-CADC-482F-8382-D1BC7F0EBFF4}">
      <dgm:prSet/>
      <dgm:spPr/>
      <dgm:t>
        <a:bodyPr/>
        <a:lstStyle/>
        <a:p>
          <a:endParaRPr lang="en-ZA"/>
        </a:p>
      </dgm:t>
    </dgm:pt>
    <dgm:pt modelId="{A28E10FB-2A93-4662-8438-2BF15BD44DB9}">
      <dgm:prSet phldrT="[Text]"/>
      <dgm:spPr/>
      <dgm:t>
        <a:bodyPr/>
        <a:lstStyle/>
        <a:p>
          <a:r>
            <a:rPr lang="en-ZA" dirty="0"/>
            <a:t>Laws</a:t>
          </a:r>
        </a:p>
      </dgm:t>
    </dgm:pt>
    <dgm:pt modelId="{068B333C-5BB4-41A5-82D4-A052EB7DA412}" type="parTrans" cxnId="{2395645A-45B5-4172-94BE-45EE511373E2}">
      <dgm:prSet/>
      <dgm:spPr/>
      <dgm:t>
        <a:bodyPr/>
        <a:lstStyle/>
        <a:p>
          <a:endParaRPr lang="en-ZA"/>
        </a:p>
      </dgm:t>
    </dgm:pt>
    <dgm:pt modelId="{8EDD0AD7-EFBC-4F80-921A-EEC5DB60564B}" type="sibTrans" cxnId="{2395645A-45B5-4172-94BE-45EE511373E2}">
      <dgm:prSet/>
      <dgm:spPr/>
      <dgm:t>
        <a:bodyPr/>
        <a:lstStyle/>
        <a:p>
          <a:endParaRPr lang="en-ZA"/>
        </a:p>
      </dgm:t>
    </dgm:pt>
    <dgm:pt modelId="{D23E886E-B217-432C-8635-17CE260D89E6}">
      <dgm:prSet phldrT="[Text]"/>
      <dgm:spPr/>
      <dgm:t>
        <a:bodyPr/>
        <a:lstStyle/>
        <a:p>
          <a:r>
            <a:rPr lang="en-ZA" dirty="0"/>
            <a:t>Policy</a:t>
          </a:r>
        </a:p>
      </dgm:t>
    </dgm:pt>
    <dgm:pt modelId="{AAE73691-FF3D-48F8-9E6D-65375435DD5F}" type="parTrans" cxnId="{D814AC09-467B-4D35-84C2-65654AFD0741}">
      <dgm:prSet/>
      <dgm:spPr/>
      <dgm:t>
        <a:bodyPr/>
        <a:lstStyle/>
        <a:p>
          <a:endParaRPr lang="en-ZA"/>
        </a:p>
      </dgm:t>
    </dgm:pt>
    <dgm:pt modelId="{16CC66F2-B2E8-4453-81F6-A6F0FF93DDEE}" type="sibTrans" cxnId="{D814AC09-467B-4D35-84C2-65654AFD0741}">
      <dgm:prSet/>
      <dgm:spPr/>
      <dgm:t>
        <a:bodyPr/>
        <a:lstStyle/>
        <a:p>
          <a:endParaRPr lang="en-ZA"/>
        </a:p>
      </dgm:t>
    </dgm:pt>
    <dgm:pt modelId="{47D1C496-B84C-4BD3-A2E4-DC8D9431927D}">
      <dgm:prSet phldrT="[Text]"/>
      <dgm:spPr/>
      <dgm:t>
        <a:bodyPr/>
        <a:lstStyle/>
        <a:p>
          <a:r>
            <a:rPr lang="en-ZA" dirty="0">
              <a:latin typeface="Arial" panose="020B0604020202020204" pitchFamily="34" charset="0"/>
              <a:cs typeface="Arial" panose="020B0604020202020204" pitchFamily="34" charset="0"/>
            </a:rPr>
            <a:t>White Papers</a:t>
          </a:r>
        </a:p>
      </dgm:t>
    </dgm:pt>
    <dgm:pt modelId="{76AF073B-3F0C-4BE6-B226-F56DBCFA59D7}" type="parTrans" cxnId="{B1B5A749-60AE-49A7-919C-287616815B21}">
      <dgm:prSet/>
      <dgm:spPr/>
      <dgm:t>
        <a:bodyPr/>
        <a:lstStyle/>
        <a:p>
          <a:endParaRPr lang="en-ZA"/>
        </a:p>
      </dgm:t>
    </dgm:pt>
    <dgm:pt modelId="{75E74E57-EEF0-4244-9976-AF7A82FCE475}" type="sibTrans" cxnId="{B1B5A749-60AE-49A7-919C-287616815B21}">
      <dgm:prSet/>
      <dgm:spPr/>
      <dgm:t>
        <a:bodyPr/>
        <a:lstStyle/>
        <a:p>
          <a:endParaRPr lang="en-ZA"/>
        </a:p>
      </dgm:t>
    </dgm:pt>
    <dgm:pt modelId="{CD940A8C-4A54-4A3D-89D0-8D297F23927B}">
      <dgm:prSet phldrT="[Text]"/>
      <dgm:spPr/>
      <dgm:t>
        <a:bodyPr/>
        <a:lstStyle/>
        <a:p>
          <a:r>
            <a:rPr lang="en-ZA" dirty="0">
              <a:latin typeface="Arial" panose="020B0604020202020204" pitchFamily="34" charset="0"/>
              <a:cs typeface="Arial" panose="020B0604020202020204" pitchFamily="34" charset="0"/>
            </a:rPr>
            <a:t>Sector strategies</a:t>
          </a:r>
        </a:p>
      </dgm:t>
    </dgm:pt>
    <dgm:pt modelId="{AD0368C8-1F97-4980-9C9C-268422B100A3}" type="parTrans" cxnId="{037C3C55-9F94-418B-A875-51A254239BAE}">
      <dgm:prSet/>
      <dgm:spPr/>
      <dgm:t>
        <a:bodyPr/>
        <a:lstStyle/>
        <a:p>
          <a:endParaRPr lang="en-ZA"/>
        </a:p>
      </dgm:t>
    </dgm:pt>
    <dgm:pt modelId="{93259408-3FF1-47F9-93F8-7D796F338581}" type="sibTrans" cxnId="{037C3C55-9F94-418B-A875-51A254239BAE}">
      <dgm:prSet/>
      <dgm:spPr/>
      <dgm:t>
        <a:bodyPr/>
        <a:lstStyle/>
        <a:p>
          <a:endParaRPr lang="en-ZA"/>
        </a:p>
      </dgm:t>
    </dgm:pt>
    <dgm:pt modelId="{A6B07282-F702-4C50-8145-4FD85EBBAC75}">
      <dgm:prSet phldrT="[Text]"/>
      <dgm:spPr/>
      <dgm:t>
        <a:bodyPr/>
        <a:lstStyle/>
        <a:p>
          <a:r>
            <a:rPr lang="en-ZA" dirty="0">
              <a:latin typeface="Arial" panose="020B0604020202020204" pitchFamily="34" charset="0"/>
              <a:cs typeface="Arial" panose="020B0604020202020204" pitchFamily="34" charset="0"/>
            </a:rPr>
            <a:t>Norms and standards</a:t>
          </a:r>
        </a:p>
      </dgm:t>
    </dgm:pt>
    <dgm:pt modelId="{75EB10B9-8C6D-42AA-BB9C-7C6A714032D9}" type="parTrans" cxnId="{B9B64391-7DAE-4BE8-BF3D-D64CF56378B0}">
      <dgm:prSet/>
      <dgm:spPr/>
      <dgm:t>
        <a:bodyPr/>
        <a:lstStyle/>
        <a:p>
          <a:endParaRPr lang="en-ZA"/>
        </a:p>
      </dgm:t>
    </dgm:pt>
    <dgm:pt modelId="{7D78C18E-5EB1-4E2E-B43B-9E730CE82599}" type="sibTrans" cxnId="{B9B64391-7DAE-4BE8-BF3D-D64CF56378B0}">
      <dgm:prSet/>
      <dgm:spPr/>
      <dgm:t>
        <a:bodyPr/>
        <a:lstStyle/>
        <a:p>
          <a:endParaRPr lang="en-ZA"/>
        </a:p>
      </dgm:t>
    </dgm:pt>
    <dgm:pt modelId="{0112B28F-3A35-42F4-A601-52CEDB794831}">
      <dgm:prSet phldrT="[Text]"/>
      <dgm:spPr/>
      <dgm:t>
        <a:bodyPr/>
        <a:lstStyle/>
        <a:p>
          <a:r>
            <a:rPr lang="en-ZA" dirty="0">
              <a:latin typeface="Arial" panose="020B0604020202020204" pitchFamily="34" charset="0"/>
              <a:cs typeface="Arial" panose="020B0604020202020204" pitchFamily="34" charset="0"/>
            </a:rPr>
            <a:t>Green Papers</a:t>
          </a:r>
        </a:p>
      </dgm:t>
    </dgm:pt>
    <dgm:pt modelId="{A59F48C0-A752-4272-8556-111A8F1E1260}" type="parTrans" cxnId="{EC4F8CB2-0ABA-4288-B5A8-DD531BEF10F1}">
      <dgm:prSet/>
      <dgm:spPr/>
      <dgm:t>
        <a:bodyPr/>
        <a:lstStyle/>
        <a:p>
          <a:endParaRPr lang="en-ZA"/>
        </a:p>
      </dgm:t>
    </dgm:pt>
    <dgm:pt modelId="{4C10D2C9-A386-40E0-9AD3-B57756AF9FC2}" type="sibTrans" cxnId="{EC4F8CB2-0ABA-4288-B5A8-DD531BEF10F1}">
      <dgm:prSet/>
      <dgm:spPr/>
      <dgm:t>
        <a:bodyPr/>
        <a:lstStyle/>
        <a:p>
          <a:endParaRPr lang="en-ZA"/>
        </a:p>
      </dgm:t>
    </dgm:pt>
    <dgm:pt modelId="{955A89DA-AC42-4F13-B817-4F030C4D4C54}">
      <dgm:prSet phldrT="[Text]"/>
      <dgm:spPr/>
      <dgm:t>
        <a:bodyPr/>
        <a:lstStyle/>
        <a:p>
          <a:r>
            <a:rPr lang="en-ZA" dirty="0">
              <a:latin typeface="Arial" panose="020B0604020202020204" pitchFamily="34" charset="0"/>
              <a:cs typeface="Arial" panose="020B0604020202020204" pitchFamily="34" charset="0"/>
            </a:rPr>
            <a:t>Sector legislation</a:t>
          </a:r>
        </a:p>
      </dgm:t>
    </dgm:pt>
    <dgm:pt modelId="{3B3EF5F4-B9C1-4B06-9919-8623E5E150C8}" type="parTrans" cxnId="{96B2A386-1590-4A9D-831B-91EA1CB9831A}">
      <dgm:prSet/>
      <dgm:spPr/>
      <dgm:t>
        <a:bodyPr/>
        <a:lstStyle/>
        <a:p>
          <a:endParaRPr lang="en-ZA"/>
        </a:p>
      </dgm:t>
    </dgm:pt>
    <dgm:pt modelId="{0F6A4F36-AC9E-4572-AD11-51AE399CA304}" type="sibTrans" cxnId="{96B2A386-1590-4A9D-831B-91EA1CB9831A}">
      <dgm:prSet/>
      <dgm:spPr/>
      <dgm:t>
        <a:bodyPr/>
        <a:lstStyle/>
        <a:p>
          <a:endParaRPr lang="en-ZA"/>
        </a:p>
      </dgm:t>
    </dgm:pt>
    <dgm:pt modelId="{6FFE5173-48C3-4009-A325-A4B64EF0A20D}">
      <dgm:prSet phldrT="[Text]"/>
      <dgm:spPr/>
      <dgm:t>
        <a:bodyPr/>
        <a:lstStyle/>
        <a:p>
          <a:r>
            <a:rPr lang="en-ZA" dirty="0">
              <a:latin typeface="Arial" panose="020B0604020202020204" pitchFamily="34" charset="0"/>
              <a:cs typeface="Arial" panose="020B0604020202020204" pitchFamily="34" charset="0"/>
            </a:rPr>
            <a:t>Cross-cutting legislation (e.g. B-BBEE Act)</a:t>
          </a:r>
        </a:p>
      </dgm:t>
    </dgm:pt>
    <dgm:pt modelId="{18E46872-62EE-4B39-8AA8-924DE3C86449}" type="parTrans" cxnId="{6BA5604C-2E57-4ED3-BA24-7405BA1B23AC}">
      <dgm:prSet/>
      <dgm:spPr/>
      <dgm:t>
        <a:bodyPr/>
        <a:lstStyle/>
        <a:p>
          <a:endParaRPr lang="en-ZA"/>
        </a:p>
      </dgm:t>
    </dgm:pt>
    <dgm:pt modelId="{1AA70995-B832-43B4-8DD8-3A79BC1C43FE}" type="sibTrans" cxnId="{6BA5604C-2E57-4ED3-BA24-7405BA1B23AC}">
      <dgm:prSet/>
      <dgm:spPr/>
      <dgm:t>
        <a:bodyPr/>
        <a:lstStyle/>
        <a:p>
          <a:endParaRPr lang="en-ZA"/>
        </a:p>
      </dgm:t>
    </dgm:pt>
    <dgm:pt modelId="{6910038C-079E-4A2C-B1EF-E069AD62DF18}">
      <dgm:prSet phldrT="[Text]"/>
      <dgm:spPr/>
      <dgm:t>
        <a:bodyPr/>
        <a:lstStyle/>
        <a:p>
          <a:r>
            <a:rPr lang="en-ZA" dirty="0">
              <a:latin typeface="Arial" panose="020B0604020202020204" pitchFamily="34" charset="0"/>
              <a:cs typeface="Arial" panose="020B0604020202020204" pitchFamily="34" charset="0"/>
            </a:rPr>
            <a:t>Regulations</a:t>
          </a:r>
        </a:p>
      </dgm:t>
    </dgm:pt>
    <dgm:pt modelId="{97A23C1C-69A4-41A2-99C2-41D3A44BACF2}" type="parTrans" cxnId="{16A4BC46-F1CB-4F80-951F-23DF027E7539}">
      <dgm:prSet/>
      <dgm:spPr/>
      <dgm:t>
        <a:bodyPr/>
        <a:lstStyle/>
        <a:p>
          <a:endParaRPr lang="en-ZA"/>
        </a:p>
      </dgm:t>
    </dgm:pt>
    <dgm:pt modelId="{3D3CE053-17A7-4945-B9E6-A69FCC4B68F8}" type="sibTrans" cxnId="{16A4BC46-F1CB-4F80-951F-23DF027E7539}">
      <dgm:prSet/>
      <dgm:spPr/>
      <dgm:t>
        <a:bodyPr/>
        <a:lstStyle/>
        <a:p>
          <a:endParaRPr lang="en-ZA"/>
        </a:p>
      </dgm:t>
    </dgm:pt>
    <dgm:pt modelId="{897D2273-B777-4979-B525-31CF00C55B72}">
      <dgm:prSet phldrT="[Text]"/>
      <dgm:spPr/>
      <dgm:t>
        <a:bodyPr/>
        <a:lstStyle/>
        <a:p>
          <a:r>
            <a:rPr lang="en-ZA" dirty="0">
              <a:latin typeface="Arial" panose="020B0604020202020204" pitchFamily="34" charset="0"/>
              <a:cs typeface="Arial" panose="020B0604020202020204" pitchFamily="34" charset="0"/>
            </a:rPr>
            <a:t>Medium Term Strategic Framework (MTSF)</a:t>
          </a:r>
        </a:p>
      </dgm:t>
    </dgm:pt>
    <dgm:pt modelId="{B99C2ECE-7E47-4067-8768-534A9B54B8B3}" type="parTrans" cxnId="{805A2264-3294-4ACD-AF96-FE930918C10F}">
      <dgm:prSet/>
      <dgm:spPr/>
      <dgm:t>
        <a:bodyPr/>
        <a:lstStyle/>
        <a:p>
          <a:endParaRPr lang="en-ZA"/>
        </a:p>
      </dgm:t>
    </dgm:pt>
    <dgm:pt modelId="{5666F3BB-95BA-4474-9BA2-5604A514F9A7}" type="sibTrans" cxnId="{805A2264-3294-4ACD-AF96-FE930918C10F}">
      <dgm:prSet/>
      <dgm:spPr/>
      <dgm:t>
        <a:bodyPr/>
        <a:lstStyle/>
        <a:p>
          <a:endParaRPr lang="en-ZA"/>
        </a:p>
      </dgm:t>
    </dgm:pt>
    <dgm:pt modelId="{73FA2EDE-99E4-4A6C-9ECC-147FF35D91B6}">
      <dgm:prSet phldrT="[Text]"/>
      <dgm:spPr/>
      <dgm:t>
        <a:bodyPr/>
        <a:lstStyle/>
        <a:p>
          <a:r>
            <a:rPr lang="en-ZA" dirty="0">
              <a:latin typeface="Arial" panose="020B0604020202020204" pitchFamily="34" charset="0"/>
              <a:cs typeface="Arial" panose="020B0604020202020204" pitchFamily="34" charset="0"/>
            </a:rPr>
            <a:t>Programmes and processes</a:t>
          </a:r>
        </a:p>
      </dgm:t>
    </dgm:pt>
    <dgm:pt modelId="{A42C31C0-F88C-41EA-9B7D-54C298F589EE}" type="parTrans" cxnId="{CF2AE15D-4349-4AFA-991B-F2FD72F4E6FE}">
      <dgm:prSet/>
      <dgm:spPr/>
      <dgm:t>
        <a:bodyPr/>
        <a:lstStyle/>
        <a:p>
          <a:endParaRPr lang="en-ZA"/>
        </a:p>
      </dgm:t>
    </dgm:pt>
    <dgm:pt modelId="{5F7D0600-45E6-433D-B95A-E94012DF93E5}" type="sibTrans" cxnId="{CF2AE15D-4349-4AFA-991B-F2FD72F4E6FE}">
      <dgm:prSet/>
      <dgm:spPr/>
      <dgm:t>
        <a:bodyPr/>
        <a:lstStyle/>
        <a:p>
          <a:endParaRPr lang="en-ZA"/>
        </a:p>
      </dgm:t>
    </dgm:pt>
    <dgm:pt modelId="{415E5293-CE97-40D1-AD6F-4061FC15FB1F}">
      <dgm:prSet phldrT="[Text]"/>
      <dgm:spPr/>
      <dgm:t>
        <a:bodyPr/>
        <a:lstStyle/>
        <a:p>
          <a:r>
            <a:rPr lang="en-ZA" dirty="0">
              <a:latin typeface="Arial" panose="020B0604020202020204" pitchFamily="34" charset="0"/>
              <a:cs typeface="Arial" panose="020B0604020202020204" pitchFamily="34" charset="0"/>
            </a:rPr>
            <a:t>Operational plans, standard operating processes, business plans</a:t>
          </a:r>
        </a:p>
      </dgm:t>
    </dgm:pt>
    <dgm:pt modelId="{99FAE72F-E63B-46C5-92CC-8E116C243E36}" type="parTrans" cxnId="{20CB658B-DBD7-4C75-84D3-4D8E062ED72D}">
      <dgm:prSet/>
      <dgm:spPr/>
      <dgm:t>
        <a:bodyPr/>
        <a:lstStyle/>
        <a:p>
          <a:endParaRPr lang="en-ZA"/>
        </a:p>
      </dgm:t>
    </dgm:pt>
    <dgm:pt modelId="{5436C703-7995-4A2E-88BA-BF15554ADEDE}" type="sibTrans" cxnId="{20CB658B-DBD7-4C75-84D3-4D8E062ED72D}">
      <dgm:prSet/>
      <dgm:spPr/>
      <dgm:t>
        <a:bodyPr/>
        <a:lstStyle/>
        <a:p>
          <a:endParaRPr lang="en-ZA"/>
        </a:p>
      </dgm:t>
    </dgm:pt>
    <dgm:pt modelId="{AF7398D5-8D45-4F79-A712-FC76AB2D15DB}" type="pres">
      <dgm:prSet presAssocID="{597D3306-6836-4F96-B6FC-AF3E70221756}" presName="linear" presStyleCnt="0">
        <dgm:presLayoutVars>
          <dgm:dir/>
          <dgm:animLvl val="lvl"/>
          <dgm:resizeHandles val="exact"/>
        </dgm:presLayoutVars>
      </dgm:prSet>
      <dgm:spPr/>
    </dgm:pt>
    <dgm:pt modelId="{6D26593A-942C-4882-867D-931EB3442888}" type="pres">
      <dgm:prSet presAssocID="{84A8231E-1797-49E4-BCF5-7D3119B37215}" presName="parentLin" presStyleCnt="0"/>
      <dgm:spPr/>
    </dgm:pt>
    <dgm:pt modelId="{C302CD11-1850-4F9D-A8C3-4DFC31CCD634}" type="pres">
      <dgm:prSet presAssocID="{84A8231E-1797-49E4-BCF5-7D3119B37215}" presName="parentLeftMargin" presStyleLbl="node1" presStyleIdx="0" presStyleCnt="4"/>
      <dgm:spPr/>
    </dgm:pt>
    <dgm:pt modelId="{506188DB-6803-4284-ADA9-8CEB2FEA1715}" type="pres">
      <dgm:prSet presAssocID="{84A8231E-1797-49E4-BCF5-7D3119B3721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DF56493-F1F7-4D32-9F0C-7E7441970495}" type="pres">
      <dgm:prSet presAssocID="{84A8231E-1797-49E4-BCF5-7D3119B37215}" presName="negativeSpace" presStyleCnt="0"/>
      <dgm:spPr/>
    </dgm:pt>
    <dgm:pt modelId="{3D23FA17-7C69-4771-A88B-A58783472EB8}" type="pres">
      <dgm:prSet presAssocID="{84A8231E-1797-49E4-BCF5-7D3119B37215}" presName="childText" presStyleLbl="conFgAcc1" presStyleIdx="0" presStyleCnt="4">
        <dgm:presLayoutVars>
          <dgm:bulletEnabled val="1"/>
        </dgm:presLayoutVars>
      </dgm:prSet>
      <dgm:spPr/>
    </dgm:pt>
    <dgm:pt modelId="{52C612D3-43DC-4963-B405-ACFB0C5C0344}" type="pres">
      <dgm:prSet presAssocID="{9D9A6D3B-2EF8-4F88-9976-B94DF27FE75F}" presName="spaceBetweenRectangles" presStyleCnt="0"/>
      <dgm:spPr/>
    </dgm:pt>
    <dgm:pt modelId="{2B5E0734-9616-42E7-8B39-F9A8D5AA69B0}" type="pres">
      <dgm:prSet presAssocID="{A28E10FB-2A93-4662-8438-2BF15BD44DB9}" presName="parentLin" presStyleCnt="0"/>
      <dgm:spPr/>
    </dgm:pt>
    <dgm:pt modelId="{32CA4871-DAE9-4BA8-BC8A-0F29A95329E1}" type="pres">
      <dgm:prSet presAssocID="{A28E10FB-2A93-4662-8438-2BF15BD44DB9}" presName="parentLeftMargin" presStyleLbl="node1" presStyleIdx="0" presStyleCnt="4"/>
      <dgm:spPr/>
    </dgm:pt>
    <dgm:pt modelId="{03DDED46-EC6B-478F-91E2-FFFDA0F93DB4}" type="pres">
      <dgm:prSet presAssocID="{A28E10FB-2A93-4662-8438-2BF15BD44DB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C95C97A-46E9-47D8-92ED-D0D11BC5B72B}" type="pres">
      <dgm:prSet presAssocID="{A28E10FB-2A93-4662-8438-2BF15BD44DB9}" presName="negativeSpace" presStyleCnt="0"/>
      <dgm:spPr/>
    </dgm:pt>
    <dgm:pt modelId="{6B390ED9-2E0A-4DE5-9672-31A1A3876207}" type="pres">
      <dgm:prSet presAssocID="{A28E10FB-2A93-4662-8438-2BF15BD44DB9}" presName="childText" presStyleLbl="conFgAcc1" presStyleIdx="1" presStyleCnt="4">
        <dgm:presLayoutVars>
          <dgm:bulletEnabled val="1"/>
        </dgm:presLayoutVars>
      </dgm:prSet>
      <dgm:spPr/>
    </dgm:pt>
    <dgm:pt modelId="{DE1F1BCE-1D9D-4225-8212-7492CE63D9E8}" type="pres">
      <dgm:prSet presAssocID="{8EDD0AD7-EFBC-4F80-921A-EEC5DB60564B}" presName="spaceBetweenRectangles" presStyleCnt="0"/>
      <dgm:spPr/>
    </dgm:pt>
    <dgm:pt modelId="{D14274EC-648A-4B5E-85F9-1D9A9C86672A}" type="pres">
      <dgm:prSet presAssocID="{D23E886E-B217-432C-8635-17CE260D89E6}" presName="parentLin" presStyleCnt="0"/>
      <dgm:spPr/>
    </dgm:pt>
    <dgm:pt modelId="{B99DF279-54C5-4B0F-AA82-B811E9B45F4C}" type="pres">
      <dgm:prSet presAssocID="{D23E886E-B217-432C-8635-17CE260D89E6}" presName="parentLeftMargin" presStyleLbl="node1" presStyleIdx="1" presStyleCnt="4"/>
      <dgm:spPr/>
    </dgm:pt>
    <dgm:pt modelId="{9E66E423-052B-4186-91D6-658A5A58D648}" type="pres">
      <dgm:prSet presAssocID="{D23E886E-B217-432C-8635-17CE260D89E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F940FD7-B216-453F-BEDD-C44F72C7A111}" type="pres">
      <dgm:prSet presAssocID="{D23E886E-B217-432C-8635-17CE260D89E6}" presName="negativeSpace" presStyleCnt="0"/>
      <dgm:spPr/>
    </dgm:pt>
    <dgm:pt modelId="{DF646974-6D8B-40C8-92AD-ACD79CD04957}" type="pres">
      <dgm:prSet presAssocID="{D23E886E-B217-432C-8635-17CE260D89E6}" presName="childText" presStyleLbl="conFgAcc1" presStyleIdx="2" presStyleCnt="4">
        <dgm:presLayoutVars>
          <dgm:bulletEnabled val="1"/>
        </dgm:presLayoutVars>
      </dgm:prSet>
      <dgm:spPr/>
    </dgm:pt>
    <dgm:pt modelId="{AB1ABFDD-C76D-4941-AB15-AEF6F57D83F7}" type="pres">
      <dgm:prSet presAssocID="{16CC66F2-B2E8-4453-81F6-A6F0FF93DDEE}" presName="spaceBetweenRectangles" presStyleCnt="0"/>
      <dgm:spPr/>
    </dgm:pt>
    <dgm:pt modelId="{D4117959-E67E-45F8-843F-EE809F5FE381}" type="pres">
      <dgm:prSet presAssocID="{73FA2EDE-99E4-4A6C-9ECC-147FF35D91B6}" presName="parentLin" presStyleCnt="0"/>
      <dgm:spPr/>
    </dgm:pt>
    <dgm:pt modelId="{8CAD7001-D76B-4D96-A7C8-C052E7A471A1}" type="pres">
      <dgm:prSet presAssocID="{73FA2EDE-99E4-4A6C-9ECC-147FF35D91B6}" presName="parentLeftMargin" presStyleLbl="node1" presStyleIdx="2" presStyleCnt="4"/>
      <dgm:spPr/>
    </dgm:pt>
    <dgm:pt modelId="{0A0F28C2-F95D-4328-8378-82C80769EBD7}" type="pres">
      <dgm:prSet presAssocID="{73FA2EDE-99E4-4A6C-9ECC-147FF35D91B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0A9DDD69-D88F-47A9-8CF5-601ED879CFDD}" type="pres">
      <dgm:prSet presAssocID="{73FA2EDE-99E4-4A6C-9ECC-147FF35D91B6}" presName="negativeSpace" presStyleCnt="0"/>
      <dgm:spPr/>
    </dgm:pt>
    <dgm:pt modelId="{0217F546-1BE1-42F3-91C0-BE55BB71DEB4}" type="pres">
      <dgm:prSet presAssocID="{73FA2EDE-99E4-4A6C-9ECC-147FF35D91B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9337102-7103-402B-BC80-8C23135974AA}" type="presOf" srcId="{597D3306-6836-4F96-B6FC-AF3E70221756}" destId="{AF7398D5-8D45-4F79-A712-FC76AB2D15DB}" srcOrd="0" destOrd="0" presId="urn:microsoft.com/office/officeart/2005/8/layout/list1"/>
    <dgm:cxn modelId="{5C35D004-0564-4AEE-BA58-AFC6DD175084}" type="presOf" srcId="{955A89DA-AC42-4F13-B817-4F030C4D4C54}" destId="{6B390ED9-2E0A-4DE5-9672-31A1A3876207}" srcOrd="0" destOrd="0" presId="urn:microsoft.com/office/officeart/2005/8/layout/list1"/>
    <dgm:cxn modelId="{D814AC09-467B-4D35-84C2-65654AFD0741}" srcId="{597D3306-6836-4F96-B6FC-AF3E70221756}" destId="{D23E886E-B217-432C-8635-17CE260D89E6}" srcOrd="2" destOrd="0" parTransId="{AAE73691-FF3D-48F8-9E6D-65375435DD5F}" sibTransId="{16CC66F2-B2E8-4453-81F6-A6F0FF93DDEE}"/>
    <dgm:cxn modelId="{EC35FC25-0321-44CB-92E7-A0A184905E78}" type="presOf" srcId="{6910038C-079E-4A2C-B1EF-E069AD62DF18}" destId="{6B390ED9-2E0A-4DE5-9672-31A1A3876207}" srcOrd="0" destOrd="2" presId="urn:microsoft.com/office/officeart/2005/8/layout/list1"/>
    <dgm:cxn modelId="{14BD9927-7A77-41E8-95DC-61744B457A14}" type="presOf" srcId="{A28E10FB-2A93-4662-8438-2BF15BD44DB9}" destId="{03DDED46-EC6B-478F-91E2-FFFDA0F93DB4}" srcOrd="1" destOrd="0" presId="urn:microsoft.com/office/officeart/2005/8/layout/list1"/>
    <dgm:cxn modelId="{385B982E-5DB6-419B-B9B6-94A775FD4036}" type="presOf" srcId="{A28E10FB-2A93-4662-8438-2BF15BD44DB9}" destId="{32CA4871-DAE9-4BA8-BC8A-0F29A95329E1}" srcOrd="0" destOrd="0" presId="urn:microsoft.com/office/officeart/2005/8/layout/list1"/>
    <dgm:cxn modelId="{11C1293A-BC16-4941-A25C-A3666B01D2E3}" type="presOf" srcId="{73FA2EDE-99E4-4A6C-9ECC-147FF35D91B6}" destId="{8CAD7001-D76B-4D96-A7C8-C052E7A471A1}" srcOrd="0" destOrd="0" presId="urn:microsoft.com/office/officeart/2005/8/layout/list1"/>
    <dgm:cxn modelId="{CF2AE15D-4349-4AFA-991B-F2FD72F4E6FE}" srcId="{597D3306-6836-4F96-B6FC-AF3E70221756}" destId="{73FA2EDE-99E4-4A6C-9ECC-147FF35D91B6}" srcOrd="3" destOrd="0" parTransId="{A42C31C0-F88C-41EA-9B7D-54C298F589EE}" sibTransId="{5F7D0600-45E6-433D-B95A-E94012DF93E5}"/>
    <dgm:cxn modelId="{37B51842-76BF-46D4-93F6-2903F3721B3D}" type="presOf" srcId="{D23E886E-B217-432C-8635-17CE260D89E6}" destId="{9E66E423-052B-4186-91D6-658A5A58D648}" srcOrd="1" destOrd="0" presId="urn:microsoft.com/office/officeart/2005/8/layout/list1"/>
    <dgm:cxn modelId="{805A2264-3294-4ACD-AF96-FE930918C10F}" srcId="{D23E886E-B217-432C-8635-17CE260D89E6}" destId="{897D2273-B777-4979-B525-31CF00C55B72}" srcOrd="4" destOrd="0" parTransId="{B99C2ECE-7E47-4067-8768-534A9B54B8B3}" sibTransId="{5666F3BB-95BA-4474-9BA2-5604A514F9A7}"/>
    <dgm:cxn modelId="{9C5E8764-02F5-45A7-B51A-FA6833921C7D}" type="presOf" srcId="{47D1C496-B84C-4BD3-A2E4-DC8D9431927D}" destId="{DF646974-6D8B-40C8-92AD-ACD79CD04957}" srcOrd="0" destOrd="1" presId="urn:microsoft.com/office/officeart/2005/8/layout/list1"/>
    <dgm:cxn modelId="{16A4BC46-F1CB-4F80-951F-23DF027E7539}" srcId="{A28E10FB-2A93-4662-8438-2BF15BD44DB9}" destId="{6910038C-079E-4A2C-B1EF-E069AD62DF18}" srcOrd="2" destOrd="0" parTransId="{97A23C1C-69A4-41A2-99C2-41D3A44BACF2}" sibTransId="{3D3CE053-17A7-4945-B9E6-A69FCC4B68F8}"/>
    <dgm:cxn modelId="{B1B5A749-60AE-49A7-919C-287616815B21}" srcId="{D23E886E-B217-432C-8635-17CE260D89E6}" destId="{47D1C496-B84C-4BD3-A2E4-DC8D9431927D}" srcOrd="1" destOrd="0" parTransId="{76AF073B-3F0C-4BE6-B226-F56DBCFA59D7}" sibTransId="{75E74E57-EEF0-4244-9976-AF7A82FCE475}"/>
    <dgm:cxn modelId="{6BA5604C-2E57-4ED3-BA24-7405BA1B23AC}" srcId="{A28E10FB-2A93-4662-8438-2BF15BD44DB9}" destId="{6FFE5173-48C3-4009-A325-A4B64EF0A20D}" srcOrd="1" destOrd="0" parTransId="{18E46872-62EE-4B39-8AA8-924DE3C86449}" sibTransId="{1AA70995-B832-43B4-8DD8-3A79BC1C43FE}"/>
    <dgm:cxn modelId="{8693966C-0129-4513-A209-6FBFDE34ACF1}" type="presOf" srcId="{897D2273-B777-4979-B525-31CF00C55B72}" destId="{DF646974-6D8B-40C8-92AD-ACD79CD04957}" srcOrd="0" destOrd="4" presId="urn:microsoft.com/office/officeart/2005/8/layout/list1"/>
    <dgm:cxn modelId="{CB8DF14F-2F93-489E-AF83-488FFFFEDE54}" type="presOf" srcId="{0112B28F-3A35-42F4-A601-52CEDB794831}" destId="{DF646974-6D8B-40C8-92AD-ACD79CD04957}" srcOrd="0" destOrd="0" presId="urn:microsoft.com/office/officeart/2005/8/layout/list1"/>
    <dgm:cxn modelId="{848B0575-3031-46F5-A2BB-6383DECCE5FE}" type="presOf" srcId="{84A8231E-1797-49E4-BCF5-7D3119B37215}" destId="{506188DB-6803-4284-ADA9-8CEB2FEA1715}" srcOrd="1" destOrd="0" presId="urn:microsoft.com/office/officeart/2005/8/layout/list1"/>
    <dgm:cxn modelId="{037C3C55-9F94-418B-A875-51A254239BAE}" srcId="{D23E886E-B217-432C-8635-17CE260D89E6}" destId="{CD940A8C-4A54-4A3D-89D0-8D297F23927B}" srcOrd="2" destOrd="0" parTransId="{AD0368C8-1F97-4980-9C9C-268422B100A3}" sibTransId="{93259408-3FF1-47F9-93F8-7D796F338581}"/>
    <dgm:cxn modelId="{2395645A-45B5-4172-94BE-45EE511373E2}" srcId="{597D3306-6836-4F96-B6FC-AF3E70221756}" destId="{A28E10FB-2A93-4662-8438-2BF15BD44DB9}" srcOrd="1" destOrd="0" parTransId="{068B333C-5BB4-41A5-82D4-A052EB7DA412}" sibTransId="{8EDD0AD7-EFBC-4F80-921A-EEC5DB60564B}"/>
    <dgm:cxn modelId="{96B2A386-1590-4A9D-831B-91EA1CB9831A}" srcId="{A28E10FB-2A93-4662-8438-2BF15BD44DB9}" destId="{955A89DA-AC42-4F13-B817-4F030C4D4C54}" srcOrd="0" destOrd="0" parTransId="{3B3EF5F4-B9C1-4B06-9919-8623E5E150C8}" sibTransId="{0F6A4F36-AC9E-4572-AD11-51AE399CA304}"/>
    <dgm:cxn modelId="{20CB658B-DBD7-4C75-84D3-4D8E062ED72D}" srcId="{73FA2EDE-99E4-4A6C-9ECC-147FF35D91B6}" destId="{415E5293-CE97-40D1-AD6F-4061FC15FB1F}" srcOrd="0" destOrd="0" parTransId="{99FAE72F-E63B-46C5-92CC-8E116C243E36}" sibTransId="{5436C703-7995-4A2E-88BA-BF15554ADEDE}"/>
    <dgm:cxn modelId="{30F2678E-7E00-46E7-9D8A-E3414CD30C99}" type="presOf" srcId="{84A8231E-1797-49E4-BCF5-7D3119B37215}" destId="{C302CD11-1850-4F9D-A8C3-4DFC31CCD634}" srcOrd="0" destOrd="0" presId="urn:microsoft.com/office/officeart/2005/8/layout/list1"/>
    <dgm:cxn modelId="{B9B64391-7DAE-4BE8-BF3D-D64CF56378B0}" srcId="{D23E886E-B217-432C-8635-17CE260D89E6}" destId="{A6B07282-F702-4C50-8145-4FD85EBBAC75}" srcOrd="3" destOrd="0" parTransId="{75EB10B9-8C6D-42AA-BB9C-7C6A714032D9}" sibTransId="{7D78C18E-5EB1-4E2E-B43B-9E730CE82599}"/>
    <dgm:cxn modelId="{403F3996-164B-442B-91ED-7DF03F385B4F}" type="presOf" srcId="{73FA2EDE-99E4-4A6C-9ECC-147FF35D91B6}" destId="{0A0F28C2-F95D-4328-8378-82C80769EBD7}" srcOrd="1" destOrd="0" presId="urn:microsoft.com/office/officeart/2005/8/layout/list1"/>
    <dgm:cxn modelId="{A4BBE5A0-A674-4B96-8BD0-7CF43FF98A88}" type="presOf" srcId="{D23E886E-B217-432C-8635-17CE260D89E6}" destId="{B99DF279-54C5-4B0F-AA82-B811E9B45F4C}" srcOrd="0" destOrd="0" presId="urn:microsoft.com/office/officeart/2005/8/layout/list1"/>
    <dgm:cxn modelId="{9E2B6DA5-CADC-482F-8382-D1BC7F0EBFF4}" srcId="{597D3306-6836-4F96-B6FC-AF3E70221756}" destId="{84A8231E-1797-49E4-BCF5-7D3119B37215}" srcOrd="0" destOrd="0" parTransId="{B56D36A0-31ED-4560-BF03-1FC6751A6BCA}" sibTransId="{9D9A6D3B-2EF8-4F88-9976-B94DF27FE75F}"/>
    <dgm:cxn modelId="{093590AD-5E87-400D-8BB7-96ECB2983392}" type="presOf" srcId="{CD940A8C-4A54-4A3D-89D0-8D297F23927B}" destId="{DF646974-6D8B-40C8-92AD-ACD79CD04957}" srcOrd="0" destOrd="2" presId="urn:microsoft.com/office/officeart/2005/8/layout/list1"/>
    <dgm:cxn modelId="{EC4F8CB2-0ABA-4288-B5A8-DD531BEF10F1}" srcId="{D23E886E-B217-432C-8635-17CE260D89E6}" destId="{0112B28F-3A35-42F4-A601-52CEDB794831}" srcOrd="0" destOrd="0" parTransId="{A59F48C0-A752-4272-8556-111A8F1E1260}" sibTransId="{4C10D2C9-A386-40E0-9AD3-B57756AF9FC2}"/>
    <dgm:cxn modelId="{22ACE4C7-FAA9-4337-B8CE-F0F7FD7A55DA}" type="presOf" srcId="{6FFE5173-48C3-4009-A325-A4B64EF0A20D}" destId="{6B390ED9-2E0A-4DE5-9672-31A1A3876207}" srcOrd="0" destOrd="1" presId="urn:microsoft.com/office/officeart/2005/8/layout/list1"/>
    <dgm:cxn modelId="{F6CFAAD9-A727-4E5C-B79F-8E366910871B}" type="presOf" srcId="{415E5293-CE97-40D1-AD6F-4061FC15FB1F}" destId="{0217F546-1BE1-42F3-91C0-BE55BB71DEB4}" srcOrd="0" destOrd="0" presId="urn:microsoft.com/office/officeart/2005/8/layout/list1"/>
    <dgm:cxn modelId="{5258E2FD-C067-4C15-AA49-54E5F5B6F0E8}" type="presOf" srcId="{A6B07282-F702-4C50-8145-4FD85EBBAC75}" destId="{DF646974-6D8B-40C8-92AD-ACD79CD04957}" srcOrd="0" destOrd="3" presId="urn:microsoft.com/office/officeart/2005/8/layout/list1"/>
    <dgm:cxn modelId="{5FCF0375-304D-41F4-8F16-16853E85EDF3}" type="presParOf" srcId="{AF7398D5-8D45-4F79-A712-FC76AB2D15DB}" destId="{6D26593A-942C-4882-867D-931EB3442888}" srcOrd="0" destOrd="0" presId="urn:microsoft.com/office/officeart/2005/8/layout/list1"/>
    <dgm:cxn modelId="{440CCC4C-2F3E-4EE1-8E59-F69C76C0BE2A}" type="presParOf" srcId="{6D26593A-942C-4882-867D-931EB3442888}" destId="{C302CD11-1850-4F9D-A8C3-4DFC31CCD634}" srcOrd="0" destOrd="0" presId="urn:microsoft.com/office/officeart/2005/8/layout/list1"/>
    <dgm:cxn modelId="{ED1F5194-B623-4656-9BF6-84D8EFFF886B}" type="presParOf" srcId="{6D26593A-942C-4882-867D-931EB3442888}" destId="{506188DB-6803-4284-ADA9-8CEB2FEA1715}" srcOrd="1" destOrd="0" presId="urn:microsoft.com/office/officeart/2005/8/layout/list1"/>
    <dgm:cxn modelId="{7975D077-2C9D-48ED-BCD8-4A140B00096F}" type="presParOf" srcId="{AF7398D5-8D45-4F79-A712-FC76AB2D15DB}" destId="{1DF56493-F1F7-4D32-9F0C-7E7441970495}" srcOrd="1" destOrd="0" presId="urn:microsoft.com/office/officeart/2005/8/layout/list1"/>
    <dgm:cxn modelId="{0C610ECB-C97D-43A8-B739-0697B85F01FD}" type="presParOf" srcId="{AF7398D5-8D45-4F79-A712-FC76AB2D15DB}" destId="{3D23FA17-7C69-4771-A88B-A58783472EB8}" srcOrd="2" destOrd="0" presId="urn:microsoft.com/office/officeart/2005/8/layout/list1"/>
    <dgm:cxn modelId="{CF28AED9-C92E-474C-B724-F9D5E4683C46}" type="presParOf" srcId="{AF7398D5-8D45-4F79-A712-FC76AB2D15DB}" destId="{52C612D3-43DC-4963-B405-ACFB0C5C0344}" srcOrd="3" destOrd="0" presId="urn:microsoft.com/office/officeart/2005/8/layout/list1"/>
    <dgm:cxn modelId="{523D5DCB-7BEA-4EA3-9D46-B5245BF3F241}" type="presParOf" srcId="{AF7398D5-8D45-4F79-A712-FC76AB2D15DB}" destId="{2B5E0734-9616-42E7-8B39-F9A8D5AA69B0}" srcOrd="4" destOrd="0" presId="urn:microsoft.com/office/officeart/2005/8/layout/list1"/>
    <dgm:cxn modelId="{27F8F13F-BC5C-4294-9903-2036B714FC13}" type="presParOf" srcId="{2B5E0734-9616-42E7-8B39-F9A8D5AA69B0}" destId="{32CA4871-DAE9-4BA8-BC8A-0F29A95329E1}" srcOrd="0" destOrd="0" presId="urn:microsoft.com/office/officeart/2005/8/layout/list1"/>
    <dgm:cxn modelId="{57A55085-401A-4F4E-A89A-051F3EBB2D93}" type="presParOf" srcId="{2B5E0734-9616-42E7-8B39-F9A8D5AA69B0}" destId="{03DDED46-EC6B-478F-91E2-FFFDA0F93DB4}" srcOrd="1" destOrd="0" presId="urn:microsoft.com/office/officeart/2005/8/layout/list1"/>
    <dgm:cxn modelId="{60289872-18DA-45A3-9F35-D09D1DF40499}" type="presParOf" srcId="{AF7398D5-8D45-4F79-A712-FC76AB2D15DB}" destId="{3C95C97A-46E9-47D8-92ED-D0D11BC5B72B}" srcOrd="5" destOrd="0" presId="urn:microsoft.com/office/officeart/2005/8/layout/list1"/>
    <dgm:cxn modelId="{A8EE092F-9CF5-448A-9DF6-EDEDC4B10BC0}" type="presParOf" srcId="{AF7398D5-8D45-4F79-A712-FC76AB2D15DB}" destId="{6B390ED9-2E0A-4DE5-9672-31A1A3876207}" srcOrd="6" destOrd="0" presId="urn:microsoft.com/office/officeart/2005/8/layout/list1"/>
    <dgm:cxn modelId="{AB96ABA6-1941-4DF9-B5D6-4E36C970A4DC}" type="presParOf" srcId="{AF7398D5-8D45-4F79-A712-FC76AB2D15DB}" destId="{DE1F1BCE-1D9D-4225-8212-7492CE63D9E8}" srcOrd="7" destOrd="0" presId="urn:microsoft.com/office/officeart/2005/8/layout/list1"/>
    <dgm:cxn modelId="{22BF9D6C-1777-42C0-A0DE-65120646F3D4}" type="presParOf" srcId="{AF7398D5-8D45-4F79-A712-FC76AB2D15DB}" destId="{D14274EC-648A-4B5E-85F9-1D9A9C86672A}" srcOrd="8" destOrd="0" presId="urn:microsoft.com/office/officeart/2005/8/layout/list1"/>
    <dgm:cxn modelId="{6070D749-D936-47F4-A799-53B18D2579B2}" type="presParOf" srcId="{D14274EC-648A-4B5E-85F9-1D9A9C86672A}" destId="{B99DF279-54C5-4B0F-AA82-B811E9B45F4C}" srcOrd="0" destOrd="0" presId="urn:microsoft.com/office/officeart/2005/8/layout/list1"/>
    <dgm:cxn modelId="{EBFA8A3A-CF7B-4804-A285-9C4F7C701FF5}" type="presParOf" srcId="{D14274EC-648A-4B5E-85F9-1D9A9C86672A}" destId="{9E66E423-052B-4186-91D6-658A5A58D648}" srcOrd="1" destOrd="0" presId="urn:microsoft.com/office/officeart/2005/8/layout/list1"/>
    <dgm:cxn modelId="{9B70CF05-057D-4B0D-B3A1-0D985DC6EA98}" type="presParOf" srcId="{AF7398D5-8D45-4F79-A712-FC76AB2D15DB}" destId="{EF940FD7-B216-453F-BEDD-C44F72C7A111}" srcOrd="9" destOrd="0" presId="urn:microsoft.com/office/officeart/2005/8/layout/list1"/>
    <dgm:cxn modelId="{5918CDDD-B1D1-4584-A6C5-77D75BEB01DF}" type="presParOf" srcId="{AF7398D5-8D45-4F79-A712-FC76AB2D15DB}" destId="{DF646974-6D8B-40C8-92AD-ACD79CD04957}" srcOrd="10" destOrd="0" presId="urn:microsoft.com/office/officeart/2005/8/layout/list1"/>
    <dgm:cxn modelId="{38AD45C7-5602-4BF1-B629-282261AFFAB9}" type="presParOf" srcId="{AF7398D5-8D45-4F79-A712-FC76AB2D15DB}" destId="{AB1ABFDD-C76D-4941-AB15-AEF6F57D83F7}" srcOrd="11" destOrd="0" presId="urn:microsoft.com/office/officeart/2005/8/layout/list1"/>
    <dgm:cxn modelId="{603152AA-F6E0-48F1-9BBA-42000365ABBE}" type="presParOf" srcId="{AF7398D5-8D45-4F79-A712-FC76AB2D15DB}" destId="{D4117959-E67E-45F8-843F-EE809F5FE381}" srcOrd="12" destOrd="0" presId="urn:microsoft.com/office/officeart/2005/8/layout/list1"/>
    <dgm:cxn modelId="{10F80721-7CAE-4C4F-860F-D03CE45BB242}" type="presParOf" srcId="{D4117959-E67E-45F8-843F-EE809F5FE381}" destId="{8CAD7001-D76B-4D96-A7C8-C052E7A471A1}" srcOrd="0" destOrd="0" presId="urn:microsoft.com/office/officeart/2005/8/layout/list1"/>
    <dgm:cxn modelId="{9667641B-0AB3-4527-8C82-5D8B6C9D77E8}" type="presParOf" srcId="{D4117959-E67E-45F8-843F-EE809F5FE381}" destId="{0A0F28C2-F95D-4328-8378-82C80769EBD7}" srcOrd="1" destOrd="0" presId="urn:microsoft.com/office/officeart/2005/8/layout/list1"/>
    <dgm:cxn modelId="{0D7B2D52-D9C5-4D62-B798-7CD1674788EF}" type="presParOf" srcId="{AF7398D5-8D45-4F79-A712-FC76AB2D15DB}" destId="{0A9DDD69-D88F-47A9-8CF5-601ED879CFDD}" srcOrd="13" destOrd="0" presId="urn:microsoft.com/office/officeart/2005/8/layout/list1"/>
    <dgm:cxn modelId="{440E49FE-689B-4B16-937F-4B0CFC94B9F6}" type="presParOf" srcId="{AF7398D5-8D45-4F79-A712-FC76AB2D15DB}" destId="{0217F546-1BE1-42F3-91C0-BE55BB71DEB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23FA17-7C69-4771-A88B-A58783472EB8}">
      <dsp:nvSpPr>
        <dsp:cNvPr id="0" name=""/>
        <dsp:cNvSpPr/>
      </dsp:nvSpPr>
      <dsp:spPr>
        <a:xfrm>
          <a:off x="0" y="272891"/>
          <a:ext cx="10074975" cy="40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6188DB-6803-4284-ADA9-8CEB2FEA1715}">
      <dsp:nvSpPr>
        <dsp:cNvPr id="0" name=""/>
        <dsp:cNvSpPr/>
      </dsp:nvSpPr>
      <dsp:spPr>
        <a:xfrm>
          <a:off x="503748" y="36731"/>
          <a:ext cx="7052482" cy="4723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567" tIns="0" rIns="26656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Constitution</a:t>
          </a:r>
        </a:p>
      </dsp:txBody>
      <dsp:txXfrm>
        <a:off x="526805" y="59788"/>
        <a:ext cx="7006368" cy="426206"/>
      </dsp:txXfrm>
    </dsp:sp>
    <dsp:sp modelId="{6B390ED9-2E0A-4DE5-9672-31A1A3876207}">
      <dsp:nvSpPr>
        <dsp:cNvPr id="0" name=""/>
        <dsp:cNvSpPr/>
      </dsp:nvSpPr>
      <dsp:spPr>
        <a:xfrm>
          <a:off x="0" y="998651"/>
          <a:ext cx="10074975" cy="1159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930" tIns="333248" rIns="78193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00" kern="1200" dirty="0">
              <a:latin typeface="Arial" panose="020B0604020202020204" pitchFamily="34" charset="0"/>
              <a:cs typeface="Arial" panose="020B0604020202020204" pitchFamily="34" charset="0"/>
            </a:rPr>
            <a:t>Sector legislation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00" kern="1200" dirty="0">
              <a:latin typeface="Arial" panose="020B0604020202020204" pitchFamily="34" charset="0"/>
              <a:cs typeface="Arial" panose="020B0604020202020204" pitchFamily="34" charset="0"/>
            </a:rPr>
            <a:t>Cross-cutting legislation (e.g. B-BBEE Act)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00" kern="1200" dirty="0">
              <a:latin typeface="Arial" panose="020B0604020202020204" pitchFamily="34" charset="0"/>
              <a:cs typeface="Arial" panose="020B0604020202020204" pitchFamily="34" charset="0"/>
            </a:rPr>
            <a:t>Regulations</a:t>
          </a:r>
        </a:p>
      </dsp:txBody>
      <dsp:txXfrm>
        <a:off x="0" y="998651"/>
        <a:ext cx="10074975" cy="1159200"/>
      </dsp:txXfrm>
    </dsp:sp>
    <dsp:sp modelId="{03DDED46-EC6B-478F-91E2-FFFDA0F93DB4}">
      <dsp:nvSpPr>
        <dsp:cNvPr id="0" name=""/>
        <dsp:cNvSpPr/>
      </dsp:nvSpPr>
      <dsp:spPr>
        <a:xfrm>
          <a:off x="503748" y="762491"/>
          <a:ext cx="7052482" cy="4723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567" tIns="0" rIns="26656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Laws</a:t>
          </a:r>
        </a:p>
      </dsp:txBody>
      <dsp:txXfrm>
        <a:off x="526805" y="785548"/>
        <a:ext cx="7006368" cy="426206"/>
      </dsp:txXfrm>
    </dsp:sp>
    <dsp:sp modelId="{DF646974-6D8B-40C8-92AD-ACD79CD04957}">
      <dsp:nvSpPr>
        <dsp:cNvPr id="0" name=""/>
        <dsp:cNvSpPr/>
      </dsp:nvSpPr>
      <dsp:spPr>
        <a:xfrm>
          <a:off x="0" y="2480411"/>
          <a:ext cx="10074975" cy="166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930" tIns="333248" rIns="78193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00" kern="1200" dirty="0">
              <a:latin typeface="Arial" panose="020B0604020202020204" pitchFamily="34" charset="0"/>
              <a:cs typeface="Arial" panose="020B0604020202020204" pitchFamily="34" charset="0"/>
            </a:rPr>
            <a:t>Green Papers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00" kern="1200" dirty="0">
              <a:latin typeface="Arial" panose="020B0604020202020204" pitchFamily="34" charset="0"/>
              <a:cs typeface="Arial" panose="020B0604020202020204" pitchFamily="34" charset="0"/>
            </a:rPr>
            <a:t>White Papers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00" kern="1200" dirty="0">
              <a:latin typeface="Arial" panose="020B0604020202020204" pitchFamily="34" charset="0"/>
              <a:cs typeface="Arial" panose="020B0604020202020204" pitchFamily="34" charset="0"/>
            </a:rPr>
            <a:t>Sector strategies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00" kern="1200" dirty="0">
              <a:latin typeface="Arial" panose="020B0604020202020204" pitchFamily="34" charset="0"/>
              <a:cs typeface="Arial" panose="020B0604020202020204" pitchFamily="34" charset="0"/>
            </a:rPr>
            <a:t>Norms and standards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00" kern="1200" dirty="0">
              <a:latin typeface="Arial" panose="020B0604020202020204" pitchFamily="34" charset="0"/>
              <a:cs typeface="Arial" panose="020B0604020202020204" pitchFamily="34" charset="0"/>
            </a:rPr>
            <a:t>Medium Term Strategic Framework (MTSF)</a:t>
          </a:r>
        </a:p>
      </dsp:txBody>
      <dsp:txXfrm>
        <a:off x="0" y="2480411"/>
        <a:ext cx="10074975" cy="1663200"/>
      </dsp:txXfrm>
    </dsp:sp>
    <dsp:sp modelId="{9E66E423-052B-4186-91D6-658A5A58D648}">
      <dsp:nvSpPr>
        <dsp:cNvPr id="0" name=""/>
        <dsp:cNvSpPr/>
      </dsp:nvSpPr>
      <dsp:spPr>
        <a:xfrm>
          <a:off x="503748" y="2244251"/>
          <a:ext cx="7052482" cy="4723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567" tIns="0" rIns="26656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Policy</a:t>
          </a:r>
        </a:p>
      </dsp:txBody>
      <dsp:txXfrm>
        <a:off x="526805" y="2267308"/>
        <a:ext cx="7006368" cy="426206"/>
      </dsp:txXfrm>
    </dsp:sp>
    <dsp:sp modelId="{0217F546-1BE1-42F3-91C0-BE55BB71DEB4}">
      <dsp:nvSpPr>
        <dsp:cNvPr id="0" name=""/>
        <dsp:cNvSpPr/>
      </dsp:nvSpPr>
      <dsp:spPr>
        <a:xfrm>
          <a:off x="0" y="4466171"/>
          <a:ext cx="10074975" cy="667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930" tIns="333248" rIns="78193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00" kern="1200" dirty="0">
              <a:latin typeface="Arial" panose="020B0604020202020204" pitchFamily="34" charset="0"/>
              <a:cs typeface="Arial" panose="020B0604020202020204" pitchFamily="34" charset="0"/>
            </a:rPr>
            <a:t>Operational plans, standard operating processes, business plans</a:t>
          </a:r>
        </a:p>
      </dsp:txBody>
      <dsp:txXfrm>
        <a:off x="0" y="4466171"/>
        <a:ext cx="10074975" cy="667800"/>
      </dsp:txXfrm>
    </dsp:sp>
    <dsp:sp modelId="{0A0F28C2-F95D-4328-8378-82C80769EBD7}">
      <dsp:nvSpPr>
        <dsp:cNvPr id="0" name=""/>
        <dsp:cNvSpPr/>
      </dsp:nvSpPr>
      <dsp:spPr>
        <a:xfrm>
          <a:off x="503748" y="4230011"/>
          <a:ext cx="7052482" cy="4723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567" tIns="0" rIns="26656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>
              <a:latin typeface="Arial" panose="020B0604020202020204" pitchFamily="34" charset="0"/>
              <a:cs typeface="Arial" panose="020B0604020202020204" pitchFamily="34" charset="0"/>
            </a:rPr>
            <a:t>Programmes and processes</a:t>
          </a:r>
        </a:p>
      </dsp:txBody>
      <dsp:txXfrm>
        <a:off x="526805" y="4253068"/>
        <a:ext cx="7006368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728E6C-555F-4A6B-B0DA-06F9A62889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BBB19E-2939-46F8-8D9D-7942DE0AAC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7C828-60AB-443F-9E45-D7B2D07C1DD4}" type="datetimeFigureOut">
              <a:rPr lang="en-ZA" smtClean="0"/>
              <a:t>2021/09/01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921AE1-5BCD-4211-A10D-ED06CD3D47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Baseline Assessment and New Policy Costing Course</a:t>
            </a:r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9E4329-C39C-4FD0-B54D-0E06A9C37E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F10DC-1EAA-477E-9C86-6110280A975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0148618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3D705-2DC0-4ED5-A781-AC75E4F22CFA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C74F6-F1CC-44B7-824D-80930BA9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8241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F764EB-D10C-4945-B08D-ADA3570253A0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A1D70-BB4E-436A-9D0D-FB7A05202D7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26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F764EB-D10C-4945-B08D-ADA3570253A0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47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60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764EB-D10C-4945-B08D-ADA3570253A0}" type="slidenum">
              <a:rPr lang="en-ZA" smtClean="0"/>
              <a:t>15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51579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764EB-D10C-4945-B08D-ADA3570253A0}" type="slidenum">
              <a:rPr lang="en-ZA" smtClean="0"/>
              <a:t>17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67792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POINT PRESENTATIO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37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585629"/>
            <a:ext cx="10363200" cy="1470025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BASELINE ASSESSMENT AND NEW POLICY COSTING COURSE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2055653"/>
            <a:ext cx="8534400" cy="1460420"/>
          </a:xfrm>
        </p:spPr>
        <p:txBody>
          <a:bodyPr anchor="ctr" anchorCtr="0"/>
          <a:lstStyle>
            <a:lvl1pPr marL="0" indent="0" algn="ctr">
              <a:buNone/>
              <a:defRPr sz="2800" b="1">
                <a:solidFill>
                  <a:srgbClr val="FFFFFF"/>
                </a:solidFill>
              </a:defRPr>
            </a:lvl1pPr>
            <a:lvl2pPr marL="483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7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0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4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8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0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5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9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Module 2:</a:t>
            </a:r>
          </a:p>
        </p:txBody>
      </p:sp>
    </p:spTree>
    <p:extLst>
      <p:ext uri="{BB962C8B-B14F-4D97-AF65-F5344CB8AC3E}">
        <p14:creationId xmlns:p14="http://schemas.microsoft.com/office/powerpoint/2010/main" val="56709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. 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12678" y="701337"/>
            <a:ext cx="8740087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Exercise instructions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01779" y="6356348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877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0681A27D-BD65-460D-AAA9-538D2A2463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07" y="3999934"/>
            <a:ext cx="1802136" cy="164572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35779B1-2C15-4A4C-AEE4-0B2582E26D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074" y="701337"/>
            <a:ext cx="2299316" cy="2973881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8E1E25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Exercise name (e.g. Create your </a:t>
            </a:r>
            <a:r>
              <a:rPr lang="en-ZA" dirty="0" err="1"/>
              <a:t>logframe</a:t>
            </a:r>
            <a:r>
              <a:rPr lang="en-ZA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42386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. Excel 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12678" y="701337"/>
            <a:ext cx="8740087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Exercise instructions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01779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877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9A8A2FAC-E555-4F68-97BB-8430153698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" y="623279"/>
            <a:ext cx="2652004" cy="2102660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C9B85673-044A-419A-86C8-78F4A0A98EB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07" y="3659247"/>
            <a:ext cx="1802136" cy="164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3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. Test your knowle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12678" y="701337"/>
            <a:ext cx="8740087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Exercise instructions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92901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898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8CF79192-5D2D-4FFD-88D2-A887A938DA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075" y="701337"/>
            <a:ext cx="2299316" cy="1138365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chemeClr val="accent3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Test your knowledge!</a:t>
            </a: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F247D7E9-E098-4D37-9A4A-42B18C6600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3" y="3834451"/>
            <a:ext cx="2586423" cy="1984156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F6B1899-BE80-4686-8289-AD66B7034F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074" y="2166151"/>
            <a:ext cx="2299316" cy="2077375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Name of module &amp; topic</a:t>
            </a:r>
          </a:p>
        </p:txBody>
      </p:sp>
    </p:spTree>
    <p:extLst>
      <p:ext uri="{BB962C8B-B14F-4D97-AF65-F5344CB8AC3E}">
        <p14:creationId xmlns:p14="http://schemas.microsoft.com/office/powerpoint/2010/main" val="2826680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. Title only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28412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53" y="244753"/>
            <a:ext cx="1052851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66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.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06536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253" y="244753"/>
            <a:ext cx="1052851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Standard list of icons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EE81F99-D50A-41A3-957E-84B1BA052D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15" y="904290"/>
            <a:ext cx="2310100" cy="1960285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23113D0-5427-4BC6-902F-46A8E81F8F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865" y="1054553"/>
            <a:ext cx="2141091" cy="1826045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04CA1AC-1C56-4E59-A794-BB14034FBF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550" y="743462"/>
            <a:ext cx="2705044" cy="20751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B0DAA5-B41F-41B3-88F3-C9110FBD44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283" y="1128088"/>
            <a:ext cx="1989429" cy="17364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07083E-5A7D-4725-A8DD-EDE0B3B07FA5}"/>
              </a:ext>
            </a:extLst>
          </p:cNvPr>
          <p:cNvSpPr txBox="1"/>
          <p:nvPr userDrawn="1"/>
        </p:nvSpPr>
        <p:spPr>
          <a:xfrm>
            <a:off x="536814" y="3266983"/>
            <a:ext cx="284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Concept/Idea (Teach)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27CD4C-669E-47EB-BCB9-CB37142A9E2D}"/>
              </a:ext>
            </a:extLst>
          </p:cNvPr>
          <p:cNvSpPr txBox="1"/>
          <p:nvPr userDrawn="1"/>
        </p:nvSpPr>
        <p:spPr>
          <a:xfrm>
            <a:off x="3382283" y="3234717"/>
            <a:ext cx="284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Demonstrate (Show)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8FB4F9-5DFE-4CFF-9ED4-9E606FA850AF}"/>
              </a:ext>
            </a:extLst>
          </p:cNvPr>
          <p:cNvSpPr txBox="1"/>
          <p:nvPr userDrawn="1"/>
        </p:nvSpPr>
        <p:spPr>
          <a:xfrm>
            <a:off x="6281865" y="3221846"/>
            <a:ext cx="284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Exercise (Do-it-yourself)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80BC00-F25E-4DB4-A949-D5151A90BB52}"/>
              </a:ext>
            </a:extLst>
          </p:cNvPr>
          <p:cNvSpPr txBox="1"/>
          <p:nvPr userDrawn="1"/>
        </p:nvSpPr>
        <p:spPr>
          <a:xfrm>
            <a:off x="8966354" y="3138702"/>
            <a:ext cx="2845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Test your knowledge (Assess)</a:t>
            </a:r>
          </a:p>
        </p:txBody>
      </p:sp>
    </p:spTree>
    <p:extLst>
      <p:ext uri="{BB962C8B-B14F-4D97-AF65-F5344CB8AC3E}">
        <p14:creationId xmlns:p14="http://schemas.microsoft.com/office/powerpoint/2010/main" val="1173917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 PRESENTATIO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37956"/>
          </a:xfrm>
          <a:prstGeom prst="rect">
            <a:avLst/>
          </a:prstGeom>
        </p:spPr>
      </p:pic>
      <p:pic>
        <p:nvPicPr>
          <p:cNvPr id="4" name="Picture 3" descr="GTAC Final Logo 2015_DAR-02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427" y="4966994"/>
            <a:ext cx="3878759" cy="131507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870537" y="425742"/>
            <a:ext cx="10398752" cy="3217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GTAC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Government Technical Advisory Centre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Private Bag X115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Pretoria 0001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GTAC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Government Technical Advisory Centre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240 Madiba Street 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Pretoria 0002 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info@gtac.gov.za</a:t>
            </a:r>
            <a:br>
              <a:rPr kumimoji="0" lang="en-US" sz="158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br>
              <a:rPr kumimoji="0" lang="en-US" sz="158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317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www.gtac.gov.za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8548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M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21880" y="6356350"/>
            <a:ext cx="692458" cy="357891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320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253" y="244753"/>
            <a:ext cx="1052851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Let’s </a:t>
            </a:r>
            <a:r>
              <a:rPr lang="en-US" dirty="0" err="1"/>
              <a:t>Menti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17579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 PRESENTATION5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383"/>
            <a:ext cx="12192000" cy="683795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1687507"/>
            <a:ext cx="10363200" cy="1362075"/>
          </a:xfrm>
        </p:spPr>
        <p:txBody>
          <a:bodyPr anchor="ctr" anchorCtr="0">
            <a:normAutofit/>
          </a:bodyPr>
          <a:lstStyle>
            <a:lvl1pPr algn="ctr">
              <a:defRPr sz="3200" b="1" cap="all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Click to edit SECTION DIVIDER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4521" y="372046"/>
            <a:ext cx="3514887" cy="11194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28" t="32965" r="21013" b="16316"/>
          <a:stretch/>
        </p:blipFill>
        <p:spPr>
          <a:xfrm>
            <a:off x="4247721" y="5111361"/>
            <a:ext cx="3596687" cy="1357473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719407" y="6476815"/>
            <a:ext cx="489525" cy="3660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83626"/>
            <a:fld id="{23690667-295C-4548-A8F3-2AF8F8044C02}" type="slidenum">
              <a:rPr lang="en-ZA" smtClean="0">
                <a:solidFill>
                  <a:prstClr val="white"/>
                </a:solidFill>
              </a:rPr>
              <a:pPr defTabSz="483626"/>
              <a:t>‹#›</a:t>
            </a:fld>
            <a:endParaRPr lang="en-Z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0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. Sub-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8383"/>
            <a:ext cx="12191999" cy="6837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1687507"/>
            <a:ext cx="10363200" cy="1362075"/>
          </a:xfrm>
        </p:spPr>
        <p:txBody>
          <a:bodyPr anchor="ctr" anchorCtr="0">
            <a:normAutofit/>
          </a:bodyPr>
          <a:lstStyle>
            <a:lvl1pPr algn="ctr">
              <a:defRPr sz="2962" b="1" cap="all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Click to edit SUB-SECTION DIVIDER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4521" y="372046"/>
            <a:ext cx="3514887" cy="11194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28" t="32965" r="21013" b="16316"/>
          <a:stretch/>
        </p:blipFill>
        <p:spPr>
          <a:xfrm>
            <a:off x="4247721" y="5111361"/>
            <a:ext cx="3596687" cy="1357473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532092" y="6490249"/>
            <a:ext cx="609107" cy="3660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83626"/>
            <a:fld id="{23690667-295C-4548-A8F3-2AF8F8044C02}" type="slidenum">
              <a:rPr lang="en-ZA" smtClean="0">
                <a:solidFill>
                  <a:prstClr val="white"/>
                </a:solidFill>
              </a:rPr>
              <a:pPr defTabSz="483626"/>
              <a:t>‹#›</a:t>
            </a:fld>
            <a:endParaRPr lang="en-Z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83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. Conten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253" y="881169"/>
            <a:ext cx="10528512" cy="526844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06536" y="6322166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943" y="6322165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53" y="244753"/>
            <a:ext cx="1052851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13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. 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70" y="881169"/>
            <a:ext cx="5271747" cy="526844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55044" y="6356348"/>
            <a:ext cx="692458" cy="357891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347" y="6356348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70" y="244753"/>
            <a:ext cx="1096392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301AA7-45AC-4823-B8A5-3FAEAD65636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340245" y="881169"/>
            <a:ext cx="5271747" cy="526844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334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.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93515" y="6356348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512" y="6356348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301AA7-45AC-4823-B8A5-3FAEAD65636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33313" y="310719"/>
            <a:ext cx="8078679" cy="583889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A7E237-DE7E-4F9D-903E-ADAE537616BF}"/>
              </a:ext>
            </a:extLst>
          </p:cNvPr>
          <p:cNvSpPr/>
          <p:nvPr userDrawn="1"/>
        </p:nvSpPr>
        <p:spPr>
          <a:xfrm>
            <a:off x="580008" y="310719"/>
            <a:ext cx="2855651" cy="5838894"/>
          </a:xfrm>
          <a:prstGeom prst="rect">
            <a:avLst/>
          </a:prstGeom>
          <a:solidFill>
            <a:srgbClr val="0B6C3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394EBEF-7EFD-42D5-ABC2-90D8B4EC03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500" y="550416"/>
            <a:ext cx="2414588" cy="5426522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409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. M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73414" y="6356350"/>
            <a:ext cx="692458" cy="357891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533" y="6349658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252" y="244753"/>
            <a:ext cx="10941619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Let’s </a:t>
            </a:r>
            <a:r>
              <a:rPr lang="en-US" dirty="0" err="1"/>
              <a:t>Menti</a:t>
            </a:r>
            <a:r>
              <a:rPr lang="en-US" dirty="0"/>
              <a:t>!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BF6080-3232-41D4-9BB0-059A4B7A8D1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3913" y="763588"/>
            <a:ext cx="10902950" cy="5475287"/>
          </a:xfrm>
        </p:spPr>
        <p:txBody>
          <a:bodyPr/>
          <a:lstStyle>
            <a:lvl1pPr>
              <a:defRPr/>
            </a:lvl1pPr>
          </a:lstStyle>
          <a:p>
            <a:r>
              <a:rPr lang="en-ZA" dirty="0"/>
              <a:t>Insert </a:t>
            </a:r>
            <a:r>
              <a:rPr lang="en-ZA" dirty="0" err="1"/>
              <a:t>Menti</a:t>
            </a:r>
            <a:r>
              <a:rPr lang="en-ZA" dirty="0"/>
              <a:t> Code</a:t>
            </a:r>
          </a:p>
        </p:txBody>
      </p:sp>
    </p:spTree>
    <p:extLst>
      <p:ext uri="{BB962C8B-B14F-4D97-AF65-F5344CB8AC3E}">
        <p14:creationId xmlns:p14="http://schemas.microsoft.com/office/powerpoint/2010/main" val="1840732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. Concept/id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056" y="701337"/>
            <a:ext cx="8671709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31371" y="6356348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368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841E4AC-1545-4C43-8B8C-8375FE6687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074" y="701337"/>
            <a:ext cx="2299316" cy="2973881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8E1E25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Name of concept (e.g. Direct and Indirect costs)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4ADD467-9D71-4F22-ACB0-FBFC68868D8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17" y="3810199"/>
            <a:ext cx="2278552" cy="193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68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. Demonstrate/S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678" y="701337"/>
            <a:ext cx="8740087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22494" y="6356347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491" y="6356348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11755E7-57C9-4CBA-AD35-CA95D52DC7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70" y="4119773"/>
            <a:ext cx="1834609" cy="1601351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4E46206-FD08-4415-9A25-38A36FC588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074" y="701337"/>
            <a:ext cx="2299316" cy="2973881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8E1E25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Demonstrate (E.g. How to group expenditure?)</a:t>
            </a:r>
          </a:p>
        </p:txBody>
      </p:sp>
    </p:spTree>
    <p:extLst>
      <p:ext uri="{BB962C8B-B14F-4D97-AF65-F5344CB8AC3E}">
        <p14:creationId xmlns:p14="http://schemas.microsoft.com/office/powerpoint/2010/main" val="112112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252" y="274638"/>
            <a:ext cx="105523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252" y="1600201"/>
            <a:ext cx="10552365" cy="423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91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85" r:id="rId5"/>
    <p:sldLayoutId id="2147483686" r:id="rId6"/>
    <p:sldLayoutId id="2147483687" r:id="rId7"/>
    <p:sldLayoutId id="2147483689" r:id="rId8"/>
    <p:sldLayoutId id="2147483688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84" r:id="rId15"/>
    <p:sldLayoutId id="2147483695" r:id="rId16"/>
  </p:sldLayoutIdLst>
  <p:hf hdr="0" ftr="0" dt="0"/>
  <p:txStyles>
    <p:titleStyle>
      <a:lvl1pPr algn="l" defTabSz="483626" rtl="0" eaLnBrk="1" latinLnBrk="0" hangingPunct="1">
        <a:spcBef>
          <a:spcPct val="0"/>
        </a:spcBef>
        <a:buNone/>
        <a:defRPr sz="3173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62720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defRPr lang="en-US" sz="2600" kern="1200" dirty="0" smtClean="0">
          <a:solidFill>
            <a:schemeClr val="tx1"/>
          </a:solidFill>
          <a:latin typeface="Arial"/>
          <a:ea typeface="+mn-ea"/>
          <a:cs typeface="Arial"/>
        </a:defRPr>
      </a:lvl1pPr>
      <a:lvl2pPr marL="760704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defRPr lang="en-US" sz="2400" kern="1200" dirty="0" smtClean="0">
          <a:solidFill>
            <a:schemeClr val="tx1"/>
          </a:solidFill>
          <a:latin typeface="Arial"/>
          <a:ea typeface="+mn-ea"/>
          <a:cs typeface="Arial"/>
        </a:defRPr>
      </a:lvl2pPr>
      <a:lvl3pPr marL="1138537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defRPr lang="en-US" sz="2000" kern="1200" dirty="0" smtClean="0">
          <a:solidFill>
            <a:schemeClr val="tx1"/>
          </a:solidFill>
          <a:latin typeface="Arial"/>
          <a:ea typeface="+mn-ea"/>
          <a:cs typeface="Arial"/>
        </a:defRPr>
      </a:lvl3pPr>
      <a:lvl4pPr marL="1516370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tabLst>
          <a:tab pos="1513012" algn="l"/>
        </a:tabLst>
        <a:defRPr lang="en-US" sz="1800" kern="1200" dirty="0" smtClean="0">
          <a:solidFill>
            <a:schemeClr val="tx1"/>
          </a:solidFill>
          <a:latin typeface="Arial"/>
          <a:ea typeface="+mn-ea"/>
          <a:cs typeface="Arial"/>
        </a:defRPr>
      </a:lvl4pPr>
      <a:lvl5pPr marL="1904278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tabLst>
          <a:tab pos="1796806" algn="l"/>
        </a:tabLst>
        <a:defRPr lang="en-US" sz="1600" kern="1200" dirty="0">
          <a:solidFill>
            <a:schemeClr val="tx1"/>
          </a:solidFill>
          <a:latin typeface="Arial"/>
          <a:ea typeface="+mn-ea"/>
          <a:cs typeface="Arial"/>
        </a:defRPr>
      </a:lvl5pPr>
      <a:lvl6pPr marL="2659944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6pPr>
      <a:lvl7pPr marL="3143570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7pPr>
      <a:lvl8pPr marL="3627196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8pPr>
      <a:lvl9pPr marL="4110822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1pPr>
      <a:lvl2pPr marL="483626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967252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3pPr>
      <a:lvl4pPr marL="1450878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1934505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418131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901757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385383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869009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SPENDING REVIEWS 2021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E0AB664-135E-4E0A-9682-8A15F88C9D7D}"/>
              </a:ext>
            </a:extLst>
          </p:cNvPr>
          <p:cNvSpPr txBox="1">
            <a:spLocks/>
          </p:cNvSpPr>
          <p:nvPr/>
        </p:nvSpPr>
        <p:spPr>
          <a:xfrm>
            <a:off x="1828800" y="2509534"/>
            <a:ext cx="8534400" cy="59239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defRPr lang="en-US" sz="2800" b="1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83626" indent="0" algn="ctr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defRPr lang="en-US"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67252" indent="0" algn="ctr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defRPr lang="en-US"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450878" indent="0" algn="ctr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tabLst>
                <a:tab pos="1513012" algn="l"/>
              </a:tabLst>
              <a:defRPr lang="en-US"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934505" indent="0" algn="ctr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tabLst>
                <a:tab pos="1796806" algn="l"/>
              </a:tabLst>
              <a:defRPr lang="en-US"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418131" indent="0" algn="ctr" defTabSz="483626" rtl="0" eaLnBrk="1" latinLnBrk="0" hangingPunct="1">
              <a:spcBef>
                <a:spcPct val="20000"/>
              </a:spcBef>
              <a:buFont typeface="Arial"/>
              <a:buNone/>
              <a:defRPr sz="211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01757" indent="0" algn="ctr" defTabSz="483626" rtl="0" eaLnBrk="1" latinLnBrk="0" hangingPunct="1">
              <a:spcBef>
                <a:spcPct val="20000"/>
              </a:spcBef>
              <a:buFont typeface="Arial"/>
              <a:buNone/>
              <a:defRPr sz="211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385383" indent="0" algn="ctr" defTabSz="483626" rtl="0" eaLnBrk="1" latinLnBrk="0" hangingPunct="1">
              <a:spcBef>
                <a:spcPct val="20000"/>
              </a:spcBef>
              <a:buFont typeface="Arial"/>
              <a:buNone/>
              <a:defRPr sz="211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69009" indent="0" algn="ctr" defTabSz="483626" rtl="0" eaLnBrk="1" latinLnBrk="0" hangingPunct="1">
              <a:spcBef>
                <a:spcPct val="20000"/>
              </a:spcBef>
              <a:buFont typeface="Arial"/>
              <a:buNone/>
              <a:defRPr sz="211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Policy and institutional analysis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1285167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ABD3A-188F-46C5-8EEE-53BE44A993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 defTabSz="483626">
              <a:spcAft>
                <a:spcPts val="600"/>
              </a:spcAft>
            </a:pPr>
            <a:fld id="{23690667-295C-4548-A8F3-2AF8F8044C02}" type="slidenum">
              <a:rPr lang="en-ZA" smtClean="0"/>
              <a:pPr defTabSz="483626">
                <a:spcAft>
                  <a:spcPts val="600"/>
                </a:spcAft>
              </a:pPr>
              <a:t>10</a:t>
            </a:fld>
            <a:endParaRPr lang="en-Z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97ACC5-1143-4C46-8D80-60B1BAD75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557" y="324758"/>
            <a:ext cx="11215347" cy="408052"/>
          </a:xfrm>
        </p:spPr>
        <p:txBody>
          <a:bodyPr/>
          <a:lstStyle/>
          <a:p>
            <a:r>
              <a:rPr lang="en-GB" dirty="0"/>
              <a:t>When looking at the “who”….</a:t>
            </a:r>
            <a:endParaRPr lang="en-Z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959B5A-2FBB-4B13-BD6A-E0D444E3A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963" y="1161965"/>
            <a:ext cx="5124602" cy="4804906"/>
          </a:xfrm>
        </p:spPr>
        <p:txBody>
          <a:bodyPr/>
          <a:lstStyle/>
          <a:p>
            <a:r>
              <a:rPr lang="en-US" dirty="0"/>
              <a:t>Who makes decisions about resource allocation?</a:t>
            </a:r>
          </a:p>
          <a:p>
            <a:endParaRPr lang="en-US" dirty="0"/>
          </a:p>
          <a:p>
            <a:r>
              <a:rPr lang="en-US" dirty="0"/>
              <a:t>Who decides on the allocation of funding and personnel?</a:t>
            </a:r>
          </a:p>
          <a:p>
            <a:endParaRPr lang="en-US" dirty="0"/>
          </a:p>
          <a:p>
            <a:r>
              <a:rPr lang="en-US" dirty="0"/>
              <a:t>Are there norms and standards set by national government? How to provinces allocate resources in practice?</a:t>
            </a:r>
            <a:endParaRPr lang="en-Z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7F4A64-B076-492B-90CC-EF12C1686CCB}"/>
              </a:ext>
            </a:extLst>
          </p:cNvPr>
          <p:cNvSpPr txBox="1">
            <a:spLocks/>
          </p:cNvSpPr>
          <p:nvPr/>
        </p:nvSpPr>
        <p:spPr>
          <a:xfrm>
            <a:off x="5812221" y="701337"/>
            <a:ext cx="5886772" cy="5448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272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60704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38537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51637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513012" algn="l"/>
              </a:tabLst>
              <a:defRPr lang="en-US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04278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796806" algn="l"/>
              </a:tabLst>
              <a:defRPr lang="en-US"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659944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3570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7196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0822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Who holds who accountable?</a:t>
            </a:r>
          </a:p>
          <a:p>
            <a:pPr lvl="1"/>
            <a:r>
              <a:rPr lang="en-GB" dirty="0"/>
              <a:t>Policy makers, </a:t>
            </a:r>
            <a:r>
              <a:rPr lang="en-GB" dirty="0" err="1"/>
              <a:t>MinMec</a:t>
            </a:r>
            <a:r>
              <a:rPr lang="en-GB" dirty="0"/>
              <a:t>, </a:t>
            </a:r>
            <a:r>
              <a:rPr lang="en-GB" dirty="0" err="1"/>
              <a:t>MinMeC</a:t>
            </a:r>
            <a:r>
              <a:rPr lang="en-GB" dirty="0"/>
              <a:t> sub committees, implementing agents, suppliers, regulatory bodies, unions, industry bodies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Who reports and on what?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Who approves policies, processes, budgets, expenditure and personnel allocation?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How do funds flow? (Follow the money)</a:t>
            </a:r>
          </a:p>
          <a:p>
            <a:pPr marL="397984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42240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ED39DA-F722-4C49-AE2B-1759615C8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744" y="1879652"/>
            <a:ext cx="10528512" cy="2419079"/>
          </a:xfrm>
        </p:spPr>
        <p:txBody>
          <a:bodyPr/>
          <a:lstStyle/>
          <a:p>
            <a:r>
              <a:rPr lang="en-ZA" dirty="0"/>
              <a:t>An institutional map outlines all the stakeholders involved in the programme at different levels of government. </a:t>
            </a:r>
          </a:p>
          <a:p>
            <a:endParaRPr lang="en-ZA" dirty="0"/>
          </a:p>
          <a:p>
            <a:r>
              <a:rPr lang="en-ZA" dirty="0"/>
              <a:t>It also includes the non-state actors (private sector and non-governmental organisations)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E13FC1-D12D-4C3E-B525-BCB0219C3C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11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E063A8-389B-44CE-8AD7-519E60B3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What is an institutional map?</a:t>
            </a:r>
          </a:p>
        </p:txBody>
      </p:sp>
    </p:spTree>
    <p:extLst>
      <p:ext uri="{BB962C8B-B14F-4D97-AF65-F5344CB8AC3E}">
        <p14:creationId xmlns:p14="http://schemas.microsoft.com/office/powerpoint/2010/main" val="4233225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67188A-CB82-4BEC-BA8B-2499ED647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170" y="1696031"/>
            <a:ext cx="10528512" cy="2345507"/>
          </a:xfrm>
        </p:spPr>
        <p:txBody>
          <a:bodyPr/>
          <a:lstStyle/>
          <a:p>
            <a:r>
              <a:rPr lang="en-ZA" dirty="0"/>
              <a:t>Complexity costs money!</a:t>
            </a:r>
          </a:p>
          <a:p>
            <a:endParaRPr lang="en-ZA" dirty="0"/>
          </a:p>
          <a:p>
            <a:r>
              <a:rPr lang="en-ZA" dirty="0"/>
              <a:t>The more complex the arrangements, the more resources you need you run the system. </a:t>
            </a:r>
          </a:p>
          <a:p>
            <a:endParaRPr lang="en-ZA" dirty="0"/>
          </a:p>
          <a:p>
            <a:r>
              <a:rPr lang="en-ZA" dirty="0"/>
              <a:t>That is where expenditure analysis becomes powerful. It shows you the full cost of complexity in government.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2FEE10-BF75-481A-BB56-1AFD0928B2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12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CE324C-FE74-48E5-AA41-8DC2F6BB8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 word on complexity</a:t>
            </a:r>
          </a:p>
        </p:txBody>
      </p:sp>
    </p:spTree>
    <p:extLst>
      <p:ext uri="{BB962C8B-B14F-4D97-AF65-F5344CB8AC3E}">
        <p14:creationId xmlns:p14="http://schemas.microsoft.com/office/powerpoint/2010/main" val="971043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BB67A3-902E-4051-ABCF-BB08FCB8F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5181" y="954741"/>
            <a:ext cx="5813813" cy="5268443"/>
          </a:xfrm>
        </p:spPr>
        <p:txBody>
          <a:bodyPr/>
          <a:lstStyle/>
          <a:p>
            <a:r>
              <a:rPr lang="en-ZA" dirty="0"/>
              <a:t>You are costing SMME support. </a:t>
            </a:r>
          </a:p>
          <a:p>
            <a:r>
              <a:rPr lang="en-ZA" dirty="0"/>
              <a:t>Initially you thoughts that there were only 3 departments involved in SMME support. </a:t>
            </a:r>
          </a:p>
          <a:p>
            <a:r>
              <a:rPr lang="en-ZA" dirty="0"/>
              <a:t>However, after your institutional map, you find that there are 5 departments in total involved in SMME support.  </a:t>
            </a:r>
          </a:p>
          <a:p>
            <a:r>
              <a:rPr lang="en-ZA" dirty="0"/>
              <a:t>Estimate how much are we spending on SMME support.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C72C2C-F5C2-4A08-A5E1-1E2F29DB53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13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0001B3-2DC6-48EA-9D2C-D4663B1E0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The Complexity Costing Conundrum </a:t>
            </a:r>
          </a:p>
        </p:txBody>
      </p:sp>
      <p:pic>
        <p:nvPicPr>
          <p:cNvPr id="6" name="Picture 5" descr="3D box skeletons">
            <a:extLst>
              <a:ext uri="{FF2B5EF4-FFF2-40B4-BE49-F238E27FC236}">
                <a16:creationId xmlns:a16="http://schemas.microsoft.com/office/drawing/2014/main" id="{F15271FB-2E14-42E1-9AC8-DA79F072B3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1" y="1316100"/>
            <a:ext cx="5705050" cy="380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02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8132B4-66FD-4AF5-BAE2-422A7203D7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83626"/>
            <a:fld id="{23690667-295C-4548-A8F3-2AF8F8044C02}" type="slidenum">
              <a:rPr lang="en-ZA" smtClean="0">
                <a:solidFill>
                  <a:prstClr val="white"/>
                </a:solidFill>
              </a:rPr>
              <a:pPr defTabSz="483626"/>
              <a:t>14</a:t>
            </a:fld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EAE2E8-1798-4A93-9BB0-DCE849441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Institutional map – In Service Teacher Training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EB32E1-4FE1-4907-A132-738F98292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382" y="712963"/>
            <a:ext cx="8178860" cy="565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0959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11524" y="853264"/>
            <a:ext cx="8352688" cy="5268443"/>
          </a:xfrm>
        </p:spPr>
        <p:txBody>
          <a:bodyPr/>
          <a:lstStyle/>
          <a:p>
            <a:pPr marL="0" indent="0">
              <a:spcBef>
                <a:spcPts val="635"/>
              </a:spcBef>
              <a:spcAft>
                <a:spcPts val="635"/>
              </a:spcAft>
              <a:buNone/>
            </a:pPr>
            <a:endParaRPr lang="en-ZA" sz="2221" dirty="0"/>
          </a:p>
          <a:p>
            <a:pPr>
              <a:spcBef>
                <a:spcPts val="635"/>
              </a:spcBef>
              <a:spcAft>
                <a:spcPts val="635"/>
              </a:spcAft>
            </a:pPr>
            <a:endParaRPr lang="en-ZA" sz="2221" dirty="0"/>
          </a:p>
          <a:p>
            <a:pPr>
              <a:spcBef>
                <a:spcPts val="635"/>
              </a:spcBef>
              <a:spcAft>
                <a:spcPts val="635"/>
              </a:spcAft>
            </a:pPr>
            <a:endParaRPr lang="en-ZA" sz="2221" dirty="0"/>
          </a:p>
          <a:p>
            <a:pPr marL="0" indent="0">
              <a:buNone/>
            </a:pPr>
            <a:endParaRPr lang="en-GB" sz="1269" dirty="0"/>
          </a:p>
          <a:p>
            <a:pPr lvl="1">
              <a:buFont typeface="Wingdings" panose="05000000000000000000" pitchFamily="2" charset="2"/>
              <a:buChar char="ü"/>
            </a:pPr>
            <a:endParaRPr lang="en-GB" sz="1269" dirty="0"/>
          </a:p>
          <a:p>
            <a:pPr lvl="1">
              <a:buFont typeface="Wingdings" panose="05000000000000000000" pitchFamily="2" charset="2"/>
              <a:buChar char="ü"/>
            </a:pPr>
            <a:endParaRPr lang="en-US" sz="1269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690667-295C-4548-A8F3-2AF8F8044C02}" type="slidenum">
              <a:rPr lang="en-ZA" smtClean="0"/>
              <a:pPr/>
              <a:t>15</a:t>
            </a:fld>
            <a:endParaRPr lang="en-Z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3478" y="244753"/>
            <a:ext cx="11330146" cy="408052"/>
          </a:xfrm>
        </p:spPr>
        <p:txBody>
          <a:bodyPr/>
          <a:lstStyle/>
          <a:p>
            <a:r>
              <a:rPr lang="en-US" dirty="0"/>
              <a:t>NPO registration institutional map and governance arrangements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268408" y="846667"/>
            <a:ext cx="9750734" cy="6011333"/>
            <a:chOff x="0" y="-97468"/>
            <a:chExt cx="9190634" cy="685800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6209693" y="1018377"/>
              <a:ext cx="0" cy="125597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21260" y="3207107"/>
              <a:ext cx="9155138" cy="98852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164"/>
            </a:p>
          </p:txBody>
        </p:sp>
        <p:sp>
          <p:nvSpPr>
            <p:cNvPr id="11" name="TextBox 52"/>
            <p:cNvSpPr txBox="1"/>
            <p:nvPr/>
          </p:nvSpPr>
          <p:spPr>
            <a:xfrm>
              <a:off x="54941" y="3259524"/>
              <a:ext cx="1224135" cy="84796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ZA" sz="1692" dirty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National DSD</a:t>
              </a:r>
            </a:p>
            <a:p>
              <a:pPr algn="ctr"/>
              <a:endParaRPr lang="en-ZA" sz="846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53"/>
            <p:cNvSpPr txBox="1"/>
            <p:nvPr/>
          </p:nvSpPr>
          <p:spPr>
            <a:xfrm>
              <a:off x="1522290" y="3332291"/>
              <a:ext cx="1273995" cy="62529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ZA" sz="1481" dirty="0">
                  <a:latin typeface="Arial" pitchFamily="34" charset="0"/>
                  <a:cs typeface="Arial" pitchFamily="34" charset="0"/>
                </a:rPr>
                <a:t>CPO designations</a:t>
              </a:r>
            </a:p>
          </p:txBody>
        </p:sp>
        <p:sp>
          <p:nvSpPr>
            <p:cNvPr id="13" name="TextBox 54"/>
            <p:cNvSpPr txBox="1"/>
            <p:nvPr/>
          </p:nvSpPr>
          <p:spPr>
            <a:xfrm>
              <a:off x="6315867" y="3224570"/>
              <a:ext cx="1096842" cy="62529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ZA" sz="1481" dirty="0">
                  <a:latin typeface="Arial" pitchFamily="34" charset="0"/>
                  <a:cs typeface="Arial" pitchFamily="34" charset="0"/>
                </a:rPr>
                <a:t>Yes – Apply for funding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5496" y="5901500"/>
              <a:ext cx="9155138" cy="859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164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496" y="5177418"/>
              <a:ext cx="9155138" cy="7464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164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2274350"/>
              <a:ext cx="9155138" cy="9851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164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5496" y="4215218"/>
              <a:ext cx="9155138" cy="9885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164"/>
            </a:p>
          </p:txBody>
        </p:sp>
        <p:sp>
          <p:nvSpPr>
            <p:cNvPr id="18" name="TextBox 4"/>
            <p:cNvSpPr txBox="1"/>
            <p:nvPr/>
          </p:nvSpPr>
          <p:spPr>
            <a:xfrm>
              <a:off x="667008" y="-69246"/>
              <a:ext cx="4062747" cy="62529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ZA" sz="1481" dirty="0">
                  <a:latin typeface="Arial" pitchFamily="34" charset="0"/>
                  <a:cs typeface="Arial" pitchFamily="34" charset="0"/>
                </a:rPr>
                <a:t>Who does the organisation want to serve?</a:t>
              </a:r>
            </a:p>
            <a:p>
              <a:pPr algn="ctr"/>
              <a:r>
                <a:rPr lang="en-ZA" sz="1481" dirty="0">
                  <a:latin typeface="Arial" pitchFamily="34" charset="0"/>
                  <a:cs typeface="Arial" pitchFamily="34" charset="0"/>
                </a:rPr>
                <a:t>What kind of services will it provide?</a:t>
              </a:r>
            </a:p>
          </p:txBody>
        </p:sp>
        <p:sp>
          <p:nvSpPr>
            <p:cNvPr id="19" name="TextBox 5"/>
            <p:cNvSpPr txBox="1"/>
            <p:nvPr/>
          </p:nvSpPr>
          <p:spPr>
            <a:xfrm>
              <a:off x="658194" y="576064"/>
              <a:ext cx="1195422" cy="62529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ZA" sz="1481" dirty="0">
                  <a:latin typeface="Arial" pitchFamily="34" charset="0"/>
                  <a:cs typeface="Arial" pitchFamily="34" charset="0"/>
                </a:rPr>
                <a:t>Children / youth</a:t>
              </a:r>
            </a:p>
          </p:txBody>
        </p:sp>
        <p:sp>
          <p:nvSpPr>
            <p:cNvPr id="20" name="TextBox 6"/>
            <p:cNvSpPr txBox="1"/>
            <p:nvPr/>
          </p:nvSpPr>
          <p:spPr>
            <a:xfrm>
              <a:off x="4402610" y="604366"/>
              <a:ext cx="1224136" cy="6252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ZA" sz="1481">
                  <a:latin typeface="Arial" pitchFamily="34" charset="0"/>
                  <a:cs typeface="Arial" pitchFamily="34" charset="0"/>
                </a:rPr>
                <a:t>Elder Persons</a:t>
              </a:r>
            </a:p>
          </p:txBody>
        </p:sp>
        <p:sp>
          <p:nvSpPr>
            <p:cNvPr id="21" name="TextBox 7"/>
            <p:cNvSpPr txBox="1"/>
            <p:nvPr/>
          </p:nvSpPr>
          <p:spPr>
            <a:xfrm>
              <a:off x="658194" y="1537403"/>
              <a:ext cx="1179608" cy="3653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ZA" sz="1481">
                  <a:latin typeface="Arial" pitchFamily="34" charset="0"/>
                  <a:cs typeface="Arial" pitchFamily="34" charset="0"/>
                </a:rPr>
                <a:t>Partial care</a:t>
              </a:r>
            </a:p>
          </p:txBody>
        </p:sp>
        <p:sp>
          <p:nvSpPr>
            <p:cNvPr id="22" name="TextBox 8"/>
            <p:cNvSpPr txBox="1"/>
            <p:nvPr/>
          </p:nvSpPr>
          <p:spPr>
            <a:xfrm>
              <a:off x="46713" y="4215218"/>
              <a:ext cx="1208466" cy="69947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ZA" sz="1692" dirty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Provincial DSD</a:t>
              </a:r>
            </a:p>
          </p:txBody>
        </p:sp>
        <p:sp>
          <p:nvSpPr>
            <p:cNvPr id="23" name="TextBox 13"/>
            <p:cNvSpPr txBox="1"/>
            <p:nvPr/>
          </p:nvSpPr>
          <p:spPr>
            <a:xfrm>
              <a:off x="4402610" y="4267636"/>
              <a:ext cx="1269514" cy="8852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ZA" sz="1481">
                  <a:latin typeface="Arial" pitchFamily="34" charset="0"/>
                  <a:cs typeface="Arial" pitchFamily="34" charset="0"/>
                </a:rPr>
                <a:t>Separate registration processes </a:t>
              </a:r>
            </a:p>
          </p:txBody>
        </p:sp>
        <p:sp>
          <p:nvSpPr>
            <p:cNvPr id="24" name="TextBox 19"/>
            <p:cNvSpPr txBox="1"/>
            <p:nvPr/>
          </p:nvSpPr>
          <p:spPr>
            <a:xfrm>
              <a:off x="5770760" y="19164"/>
              <a:ext cx="1641951" cy="140523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ZA" sz="1481" dirty="0">
                  <a:latin typeface="Arial" pitchFamily="34" charset="0"/>
                  <a:cs typeface="Arial" pitchFamily="34" charset="0"/>
                </a:rPr>
                <a:t>Does the organisation want to receive government funding?</a:t>
              </a:r>
            </a:p>
          </p:txBody>
        </p:sp>
        <p:sp>
          <p:nvSpPr>
            <p:cNvPr id="25" name="TextBox 20"/>
            <p:cNvSpPr txBox="1"/>
            <p:nvPr/>
          </p:nvSpPr>
          <p:spPr>
            <a:xfrm>
              <a:off x="5770761" y="2319650"/>
              <a:ext cx="1288809" cy="8852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ZA" sz="1481" dirty="0">
                  <a:latin typeface="Arial" pitchFamily="34" charset="0"/>
                  <a:cs typeface="Arial" pitchFamily="34" charset="0"/>
                </a:rPr>
                <a:t>Yes – Register as NPO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7138914" y="1479069"/>
              <a:ext cx="0" cy="174550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3"/>
            <p:cNvSpPr txBox="1"/>
            <p:nvPr/>
          </p:nvSpPr>
          <p:spPr>
            <a:xfrm>
              <a:off x="6386584" y="4232681"/>
              <a:ext cx="1040363" cy="8852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ZA" sz="1481">
                  <a:latin typeface="Arial" pitchFamily="34" charset="0"/>
                  <a:cs typeface="Arial" pitchFamily="34" charset="0"/>
                </a:rPr>
                <a:t>Yes – Apply for funding</a:t>
              </a:r>
            </a:p>
          </p:txBody>
        </p:sp>
        <p:sp>
          <p:nvSpPr>
            <p:cNvPr id="28" name="TextBox 36"/>
            <p:cNvSpPr txBox="1"/>
            <p:nvPr/>
          </p:nvSpPr>
          <p:spPr>
            <a:xfrm>
              <a:off x="1684868" y="5281613"/>
              <a:ext cx="3941878" cy="3653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ZA" sz="1481" dirty="0">
                  <a:latin typeface="Arial" pitchFamily="34" charset="0"/>
                  <a:cs typeface="Arial" pitchFamily="34" charset="0"/>
                </a:rPr>
                <a:t>Get zoning and health clearance for buildings </a:t>
              </a:r>
            </a:p>
          </p:txBody>
        </p:sp>
        <p:sp>
          <p:nvSpPr>
            <p:cNvPr id="29" name="TextBox 37"/>
            <p:cNvSpPr txBox="1"/>
            <p:nvPr/>
          </p:nvSpPr>
          <p:spPr>
            <a:xfrm>
              <a:off x="35496" y="5250487"/>
              <a:ext cx="1486794" cy="40240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ZA" sz="1692" dirty="0">
                  <a:latin typeface="Arial" pitchFamily="34" charset="0"/>
                  <a:cs typeface="Arial" pitchFamily="34" charset="0"/>
                </a:rPr>
                <a:t>Municipality</a:t>
              </a:r>
            </a:p>
          </p:txBody>
        </p:sp>
        <p:sp>
          <p:nvSpPr>
            <p:cNvPr id="30" name="TextBox 44"/>
            <p:cNvSpPr txBox="1"/>
            <p:nvPr/>
          </p:nvSpPr>
          <p:spPr>
            <a:xfrm>
              <a:off x="23904" y="2376419"/>
              <a:ext cx="1357001" cy="69947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ZA" sz="1692" dirty="0">
                  <a:latin typeface="Arial" pitchFamily="34" charset="0"/>
                  <a:cs typeface="Arial" pitchFamily="34" charset="0"/>
                </a:rPr>
                <a:t>NPO Directorate</a:t>
              </a:r>
            </a:p>
          </p:txBody>
        </p:sp>
        <p:sp>
          <p:nvSpPr>
            <p:cNvPr id="31" name="TextBox 45"/>
            <p:cNvSpPr txBox="1"/>
            <p:nvPr/>
          </p:nvSpPr>
          <p:spPr>
            <a:xfrm>
              <a:off x="7642970" y="19164"/>
              <a:ext cx="1371752" cy="1405233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ZA" sz="1481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Does the organisation want to offer a Section 18A tax certificate?</a:t>
              </a:r>
            </a:p>
          </p:txBody>
        </p:sp>
        <p:sp>
          <p:nvSpPr>
            <p:cNvPr id="32" name="TextBox 46"/>
            <p:cNvSpPr txBox="1"/>
            <p:nvPr/>
          </p:nvSpPr>
          <p:spPr>
            <a:xfrm>
              <a:off x="7743056" y="5840688"/>
              <a:ext cx="1198952" cy="885275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ZA" sz="1481" dirty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Yes – Register as PBO</a:t>
              </a:r>
            </a:p>
          </p:txBody>
        </p:sp>
        <p:cxnSp>
          <p:nvCxnSpPr>
            <p:cNvPr id="33" name="Straight Arrow Connector 32"/>
            <p:cNvCxnSpPr>
              <a:stCxn id="31" idx="2"/>
              <a:endCxn id="32" idx="0"/>
            </p:cNvCxnSpPr>
            <p:nvPr/>
          </p:nvCxnSpPr>
          <p:spPr>
            <a:xfrm>
              <a:off x="8328846" y="1424397"/>
              <a:ext cx="13686" cy="4416291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50"/>
            <p:cNvSpPr txBox="1"/>
            <p:nvPr/>
          </p:nvSpPr>
          <p:spPr>
            <a:xfrm>
              <a:off x="13840" y="6134548"/>
              <a:ext cx="1224136" cy="40240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ZA" sz="1692" dirty="0">
                  <a:latin typeface="Arial" pitchFamily="34" charset="0"/>
                  <a:cs typeface="Arial" pitchFamily="34" charset="0"/>
                </a:rPr>
                <a:t>SARS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5698754" y="-97468"/>
              <a:ext cx="0" cy="6858000"/>
            </a:xfrm>
            <a:prstGeom prst="line">
              <a:avLst/>
            </a:prstGeom>
            <a:ln w="285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407536" y="2274350"/>
              <a:ext cx="16845" cy="4459999"/>
            </a:xfrm>
            <a:prstGeom prst="line">
              <a:avLst/>
            </a:prstGeom>
            <a:ln w="285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498954" y="-97468"/>
              <a:ext cx="0" cy="6831817"/>
            </a:xfrm>
            <a:prstGeom prst="line">
              <a:avLst/>
            </a:prstGeom>
            <a:ln w="285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43"/>
            <p:cNvSpPr txBox="1"/>
            <p:nvPr/>
          </p:nvSpPr>
          <p:spPr>
            <a:xfrm>
              <a:off x="3036885" y="595228"/>
              <a:ext cx="1195422" cy="6252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ZA" sz="1481">
                  <a:latin typeface="Arial" pitchFamily="34" charset="0"/>
                  <a:cs typeface="Arial" pitchFamily="34" charset="0"/>
                </a:rPr>
                <a:t>Other groups</a:t>
              </a:r>
            </a:p>
          </p:txBody>
        </p:sp>
        <p:sp>
          <p:nvSpPr>
            <p:cNvPr id="39" name="TextBox 48"/>
            <p:cNvSpPr txBox="1"/>
            <p:nvPr/>
          </p:nvSpPr>
          <p:spPr>
            <a:xfrm>
              <a:off x="658194" y="1171292"/>
              <a:ext cx="1195423" cy="3653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ZA" sz="1481">
                  <a:latin typeface="Arial" pitchFamily="34" charset="0"/>
                  <a:cs typeface="Arial" pitchFamily="34" charset="0"/>
                </a:rPr>
                <a:t>CPO</a:t>
              </a:r>
            </a:p>
          </p:txBody>
        </p:sp>
        <p:sp>
          <p:nvSpPr>
            <p:cNvPr id="40" name="TextBox 49"/>
            <p:cNvSpPr txBox="1"/>
            <p:nvPr/>
          </p:nvSpPr>
          <p:spPr>
            <a:xfrm>
              <a:off x="658194" y="1889375"/>
              <a:ext cx="1179608" cy="3653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ZA" sz="1481">
                  <a:latin typeface="Arial" pitchFamily="34" charset="0"/>
                  <a:cs typeface="Arial" pitchFamily="34" charset="0"/>
                </a:rPr>
                <a:t>ECD</a:t>
              </a: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7159834" y="3963234"/>
              <a:ext cx="0" cy="29211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59"/>
            <p:cNvSpPr txBox="1"/>
            <p:nvPr/>
          </p:nvSpPr>
          <p:spPr>
            <a:xfrm>
              <a:off x="2286898" y="1537403"/>
              <a:ext cx="1179608" cy="3653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ZA" sz="1481">
                  <a:latin typeface="Arial" pitchFamily="34" charset="0"/>
                  <a:cs typeface="Arial" pitchFamily="34" charset="0"/>
                </a:rPr>
                <a:t>CYCC</a:t>
              </a:r>
            </a:p>
          </p:txBody>
        </p:sp>
        <p:sp>
          <p:nvSpPr>
            <p:cNvPr id="43" name="TextBox 60"/>
            <p:cNvSpPr txBox="1"/>
            <p:nvPr/>
          </p:nvSpPr>
          <p:spPr>
            <a:xfrm>
              <a:off x="2271083" y="1171292"/>
              <a:ext cx="1195423" cy="3653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ZA" sz="1481">
                  <a:latin typeface="Arial" pitchFamily="34" charset="0"/>
                  <a:cs typeface="Arial" pitchFamily="34" charset="0"/>
                </a:rPr>
                <a:t>Adoptions</a:t>
              </a:r>
            </a:p>
          </p:txBody>
        </p:sp>
        <p:sp>
          <p:nvSpPr>
            <p:cNvPr id="44" name="TextBox 62"/>
            <p:cNvSpPr txBox="1"/>
            <p:nvPr/>
          </p:nvSpPr>
          <p:spPr>
            <a:xfrm>
              <a:off x="1522289" y="4267635"/>
              <a:ext cx="1273996" cy="62529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ZA" sz="1481" dirty="0">
                  <a:latin typeface="Arial" pitchFamily="34" charset="0"/>
                  <a:cs typeface="Arial" pitchFamily="34" charset="0"/>
                </a:rPr>
                <a:t>CPO designations</a:t>
              </a:r>
            </a:p>
          </p:txBody>
        </p:sp>
        <p:cxnSp>
          <p:nvCxnSpPr>
            <p:cNvPr id="45" name="Elbow Connector 44"/>
            <p:cNvCxnSpPr/>
            <p:nvPr/>
          </p:nvCxnSpPr>
          <p:spPr>
            <a:xfrm rot="16200000" flipH="1">
              <a:off x="985047" y="2177936"/>
              <a:ext cx="2007111" cy="30160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12" idx="2"/>
              <a:endCxn id="44" idx="0"/>
            </p:cNvCxnSpPr>
            <p:nvPr/>
          </p:nvCxnSpPr>
          <p:spPr>
            <a:xfrm flipH="1">
              <a:off x="2159287" y="3957587"/>
              <a:ext cx="1" cy="31004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21" idx="3"/>
              <a:endCxn id="23" idx="0"/>
            </p:cNvCxnSpPr>
            <p:nvPr/>
          </p:nvCxnSpPr>
          <p:spPr>
            <a:xfrm>
              <a:off x="1837802" y="1720061"/>
              <a:ext cx="3199566" cy="25475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0" idx="3"/>
              <a:endCxn id="23" idx="0"/>
            </p:cNvCxnSpPr>
            <p:nvPr/>
          </p:nvCxnSpPr>
          <p:spPr>
            <a:xfrm>
              <a:off x="1837802" y="2072034"/>
              <a:ext cx="3199566" cy="219560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42" idx="3"/>
              <a:endCxn id="23" idx="0"/>
            </p:cNvCxnSpPr>
            <p:nvPr/>
          </p:nvCxnSpPr>
          <p:spPr>
            <a:xfrm>
              <a:off x="3466506" y="1720061"/>
              <a:ext cx="1570862" cy="25475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20" idx="2"/>
              <a:endCxn id="23" idx="0"/>
            </p:cNvCxnSpPr>
            <p:nvPr/>
          </p:nvCxnSpPr>
          <p:spPr>
            <a:xfrm>
              <a:off x="5014678" y="1229662"/>
              <a:ext cx="22689" cy="30379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endCxn id="28" idx="0"/>
            </p:cNvCxnSpPr>
            <p:nvPr/>
          </p:nvCxnSpPr>
          <p:spPr>
            <a:xfrm flipH="1">
              <a:off x="3655807" y="5006300"/>
              <a:ext cx="1358872" cy="2753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38" idx="2"/>
            </p:cNvCxnSpPr>
            <p:nvPr/>
          </p:nvCxnSpPr>
          <p:spPr>
            <a:xfrm>
              <a:off x="3634596" y="1220524"/>
              <a:ext cx="1380082" cy="30589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43" idx="3"/>
            </p:cNvCxnSpPr>
            <p:nvPr/>
          </p:nvCxnSpPr>
          <p:spPr>
            <a:xfrm>
              <a:off x="3466506" y="1353951"/>
              <a:ext cx="1548172" cy="290140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4498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FF8300-8AD8-468B-9FFC-43DE10018C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83626"/>
            <a:fld id="{23690667-295C-4548-A8F3-2AF8F8044C02}" type="slidenum">
              <a:rPr lang="en-ZA" smtClean="0">
                <a:solidFill>
                  <a:prstClr val="white"/>
                </a:solidFill>
              </a:rPr>
              <a:pPr defTabSz="483626"/>
              <a:t>16</a:t>
            </a:fld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8F8A258-6A27-44E7-B67C-22DEBBC1D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Flow of funds and reporting arrangements - LTSM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24598A-A037-4FDA-838F-0E442EEE699F}"/>
              </a:ext>
            </a:extLst>
          </p:cNvPr>
          <p:cNvSpPr/>
          <p:nvPr/>
        </p:nvSpPr>
        <p:spPr>
          <a:xfrm>
            <a:off x="7415349" y="1523070"/>
            <a:ext cx="2002972" cy="539932"/>
          </a:xfrm>
          <a:prstGeom prst="rect">
            <a:avLst/>
          </a:prstGeom>
          <a:solidFill>
            <a:schemeClr val="accent1"/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>
                <a:solidFill>
                  <a:schemeClr val="bg1"/>
                </a:solidFill>
              </a:rPr>
              <a:t>National Treasury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500D54-421C-4308-94EB-F7DBB8FEB121}"/>
              </a:ext>
            </a:extLst>
          </p:cNvPr>
          <p:cNvSpPr/>
          <p:nvPr/>
        </p:nvSpPr>
        <p:spPr>
          <a:xfrm>
            <a:off x="7415349" y="2309358"/>
            <a:ext cx="2002972" cy="539932"/>
          </a:xfrm>
          <a:prstGeom prst="rect">
            <a:avLst/>
          </a:prstGeom>
          <a:solidFill>
            <a:schemeClr val="accent5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>
                <a:solidFill>
                  <a:schemeClr val="bg1"/>
                </a:solidFill>
              </a:rPr>
              <a:t>Provincial Treasury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7044C5-48F2-417B-9382-8560A8A1CC45}"/>
              </a:ext>
            </a:extLst>
          </p:cNvPr>
          <p:cNvSpPr/>
          <p:nvPr/>
        </p:nvSpPr>
        <p:spPr>
          <a:xfrm>
            <a:off x="2373084" y="1523070"/>
            <a:ext cx="2002972" cy="539932"/>
          </a:xfrm>
          <a:prstGeom prst="rect">
            <a:avLst/>
          </a:prstGeom>
          <a:solidFill>
            <a:schemeClr val="accent1"/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>
                <a:solidFill>
                  <a:schemeClr val="bg1"/>
                </a:solidFill>
              </a:rPr>
              <a:t>DBE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8EEAC0-4431-4087-B964-90A9CFFCCDEC}"/>
              </a:ext>
            </a:extLst>
          </p:cNvPr>
          <p:cNvSpPr txBox="1"/>
          <p:nvPr/>
        </p:nvSpPr>
        <p:spPr>
          <a:xfrm>
            <a:off x="9548949" y="1523070"/>
            <a:ext cx="1571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en-US" sz="800" b="0" i="1" dirty="0">
                <a:solidFill>
                  <a:schemeClr val="tx1"/>
                </a:solidFill>
              </a:rPr>
              <a:t>EC S32 IYM Model</a:t>
            </a:r>
          </a:p>
          <a:p>
            <a:pPr lvl="0" algn="l"/>
            <a:r>
              <a:rPr lang="en-US" sz="800" b="0" i="1" dirty="0">
                <a:solidFill>
                  <a:schemeClr val="tx1"/>
                </a:solidFill>
              </a:rPr>
              <a:t>EC Consolidated AFS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92E834-7922-4B9B-87D9-DC8E55C3FC85}"/>
              </a:ext>
            </a:extLst>
          </p:cNvPr>
          <p:cNvSpPr txBox="1"/>
          <p:nvPr/>
        </p:nvSpPr>
        <p:spPr>
          <a:xfrm>
            <a:off x="9548949" y="2410047"/>
            <a:ext cx="1571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en-US" sz="800" b="0" i="1" dirty="0">
                <a:solidFill>
                  <a:schemeClr val="tx1"/>
                </a:solidFill>
              </a:rPr>
              <a:t>S32 IYM Model</a:t>
            </a:r>
          </a:p>
          <a:p>
            <a:pPr lvl="0" algn="l"/>
            <a:r>
              <a:rPr lang="en-US" sz="800" b="0" i="1" dirty="0">
                <a:solidFill>
                  <a:schemeClr val="tx1"/>
                </a:solidFill>
              </a:rPr>
              <a:t>Consolidated Prov. AFS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8478093-FE57-4095-B4B7-72F478EB11C1}"/>
              </a:ext>
            </a:extLst>
          </p:cNvPr>
          <p:cNvCxnSpPr>
            <a:stCxn id="5" idx="1"/>
            <a:endCxn id="7" idx="3"/>
          </p:cNvCxnSpPr>
          <p:nvPr/>
        </p:nvCxnSpPr>
        <p:spPr>
          <a:xfrm flipH="1">
            <a:off x="4376056" y="1793036"/>
            <a:ext cx="3039293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9C93E1B-18B6-41A8-98A3-03E96864F7A8}"/>
              </a:ext>
            </a:extLst>
          </p:cNvPr>
          <p:cNvSpPr/>
          <p:nvPr/>
        </p:nvSpPr>
        <p:spPr>
          <a:xfrm>
            <a:off x="2373084" y="2309358"/>
            <a:ext cx="2002972" cy="539932"/>
          </a:xfrm>
          <a:prstGeom prst="rect">
            <a:avLst/>
          </a:prstGeom>
          <a:solidFill>
            <a:schemeClr val="accent5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>
                <a:solidFill>
                  <a:schemeClr val="bg1"/>
                </a:solidFill>
              </a:rPr>
              <a:t>Provincial Head Office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E37F4A5-1768-4E82-A00E-61B20B782D1E}"/>
              </a:ext>
            </a:extLst>
          </p:cNvPr>
          <p:cNvCxnSpPr>
            <a:stCxn id="5" idx="2"/>
            <a:endCxn id="6" idx="0"/>
          </p:cNvCxnSpPr>
          <p:nvPr/>
        </p:nvCxnSpPr>
        <p:spPr>
          <a:xfrm>
            <a:off x="8416835" y="2063002"/>
            <a:ext cx="0" cy="246356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67B1032-7B30-4381-94A4-ED93AC5AF696}"/>
              </a:ext>
            </a:extLst>
          </p:cNvPr>
          <p:cNvSpPr txBox="1"/>
          <p:nvPr/>
        </p:nvSpPr>
        <p:spPr>
          <a:xfrm>
            <a:off x="195887" y="2216504"/>
            <a:ext cx="1722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IYM Model</a:t>
            </a:r>
          </a:p>
          <a:p>
            <a:r>
              <a:rPr lang="en-US" sz="1000" i="1" dirty="0"/>
              <a:t>No of learners (SASAMS)</a:t>
            </a:r>
          </a:p>
          <a:p>
            <a:r>
              <a:rPr lang="en-US" sz="1000" i="1" dirty="0"/>
              <a:t>AFSs</a:t>
            </a:r>
          </a:p>
          <a:p>
            <a:r>
              <a:rPr lang="en-US" sz="1000" i="1" dirty="0"/>
              <a:t>Monthly </a:t>
            </a:r>
            <a:r>
              <a:rPr lang="en-US" sz="1000" i="1" dirty="0" err="1"/>
              <a:t>Fin.reports</a:t>
            </a:r>
            <a:endParaRPr lang="en-US" sz="1000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382BB6-4815-4543-80E6-BF238F66993F}"/>
              </a:ext>
            </a:extLst>
          </p:cNvPr>
          <p:cNvSpPr txBox="1"/>
          <p:nvPr/>
        </p:nvSpPr>
        <p:spPr>
          <a:xfrm>
            <a:off x="158114" y="1507033"/>
            <a:ext cx="20029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en-GB" sz="1000" b="0" i="1" dirty="0">
                <a:solidFill>
                  <a:schemeClr val="tx1"/>
                </a:solidFill>
              </a:rPr>
              <a:t>S40 IYM reporting Model</a:t>
            </a:r>
          </a:p>
          <a:p>
            <a:pPr lvl="0" algn="l"/>
            <a:r>
              <a:rPr lang="en-GB" sz="1000" b="0" i="1" dirty="0">
                <a:solidFill>
                  <a:schemeClr val="tx1"/>
                </a:solidFill>
              </a:rPr>
              <a:t>Quarterly Performance Conditional Grants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256F077-F233-4040-A9BB-BEDDEA2DAA01}"/>
              </a:ext>
            </a:extLst>
          </p:cNvPr>
          <p:cNvCxnSpPr>
            <a:stCxn id="7" idx="2"/>
            <a:endCxn id="13" idx="0"/>
          </p:cNvCxnSpPr>
          <p:nvPr/>
        </p:nvCxnSpPr>
        <p:spPr>
          <a:xfrm>
            <a:off x="3374570" y="2063002"/>
            <a:ext cx="0" cy="246356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1D7306A-906E-47B7-A1AC-E6A90EE8E635}"/>
              </a:ext>
            </a:extLst>
          </p:cNvPr>
          <p:cNvCxnSpPr>
            <a:stCxn id="13" idx="3"/>
            <a:endCxn id="6" idx="1"/>
          </p:cNvCxnSpPr>
          <p:nvPr/>
        </p:nvCxnSpPr>
        <p:spPr>
          <a:xfrm>
            <a:off x="4376056" y="2579324"/>
            <a:ext cx="3039293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72B8928B-DC40-4B40-91D3-EA8C37D7FB96}"/>
              </a:ext>
            </a:extLst>
          </p:cNvPr>
          <p:cNvSpPr/>
          <p:nvPr/>
        </p:nvSpPr>
        <p:spPr>
          <a:xfrm>
            <a:off x="2373084" y="3140355"/>
            <a:ext cx="2002972" cy="539932"/>
          </a:xfrm>
          <a:prstGeom prst="rect">
            <a:avLst/>
          </a:prstGeom>
          <a:solidFill>
            <a:schemeClr val="accent5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>
                <a:solidFill>
                  <a:schemeClr val="bg1"/>
                </a:solidFill>
              </a:rPr>
              <a:t>District Offices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E23398-10CD-4E77-8B6D-75B560E6D3AE}"/>
              </a:ext>
            </a:extLst>
          </p:cNvPr>
          <p:cNvSpPr txBox="1"/>
          <p:nvPr/>
        </p:nvSpPr>
        <p:spPr>
          <a:xfrm>
            <a:off x="142347" y="3140355"/>
            <a:ext cx="1722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600" b="0"/>
            </a:lvl1pPr>
          </a:lstStyle>
          <a:p>
            <a:r>
              <a:rPr lang="en-US" sz="1000" i="1" dirty="0"/>
              <a:t>Curriculum mix</a:t>
            </a:r>
          </a:p>
          <a:p>
            <a:r>
              <a:rPr lang="en-US" sz="1000" i="1" dirty="0"/>
              <a:t>Number of learners, Teachers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039ADD3-574B-486C-80EF-0133FB7981F1}"/>
              </a:ext>
            </a:extLst>
          </p:cNvPr>
          <p:cNvSpPr/>
          <p:nvPr/>
        </p:nvSpPr>
        <p:spPr>
          <a:xfrm>
            <a:off x="2373084" y="3971352"/>
            <a:ext cx="2002972" cy="539932"/>
          </a:xfrm>
          <a:prstGeom prst="rect">
            <a:avLst/>
          </a:prstGeom>
          <a:solidFill>
            <a:schemeClr val="accent5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>
                <a:solidFill>
                  <a:schemeClr val="bg1"/>
                </a:solidFill>
              </a:rPr>
              <a:t>Circuit Management Centres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CE7E05D-B35C-4828-8F2A-F5CA9DDFE074}"/>
              </a:ext>
            </a:extLst>
          </p:cNvPr>
          <p:cNvSpPr/>
          <p:nvPr/>
        </p:nvSpPr>
        <p:spPr>
          <a:xfrm>
            <a:off x="718458" y="4997024"/>
            <a:ext cx="1001486" cy="539932"/>
          </a:xfrm>
          <a:prstGeom prst="rect">
            <a:avLst/>
          </a:prstGeom>
          <a:solidFill>
            <a:schemeClr val="accent5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50" dirty="0">
                <a:solidFill>
                  <a:schemeClr val="bg1"/>
                </a:solidFill>
              </a:rPr>
              <a:t>Public Ordinary Schools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A5A9D01-20B9-4785-90FB-C2027378BD75}"/>
              </a:ext>
            </a:extLst>
          </p:cNvPr>
          <p:cNvSpPr/>
          <p:nvPr/>
        </p:nvSpPr>
        <p:spPr>
          <a:xfrm>
            <a:off x="1963781" y="4997024"/>
            <a:ext cx="1001486" cy="539932"/>
          </a:xfrm>
          <a:prstGeom prst="rect">
            <a:avLst/>
          </a:prstGeom>
          <a:solidFill>
            <a:schemeClr val="accent5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50" dirty="0">
                <a:solidFill>
                  <a:schemeClr val="bg1"/>
                </a:solidFill>
              </a:rPr>
              <a:t>Public Special Schools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5A27D3C-EFA9-432C-A812-2063685F7526}"/>
              </a:ext>
            </a:extLst>
          </p:cNvPr>
          <p:cNvSpPr/>
          <p:nvPr/>
        </p:nvSpPr>
        <p:spPr>
          <a:xfrm>
            <a:off x="4602479" y="4997024"/>
            <a:ext cx="1001486" cy="539932"/>
          </a:xfrm>
          <a:prstGeom prst="rect">
            <a:avLst/>
          </a:prstGeom>
          <a:solidFill>
            <a:schemeClr val="accent5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50" dirty="0">
                <a:solidFill>
                  <a:schemeClr val="bg1"/>
                </a:solidFill>
              </a:rPr>
              <a:t>Independent Schools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394468D-C057-457D-9124-7B2C101DD0E9}"/>
              </a:ext>
            </a:extLst>
          </p:cNvPr>
          <p:cNvSpPr/>
          <p:nvPr/>
        </p:nvSpPr>
        <p:spPr>
          <a:xfrm>
            <a:off x="3283130" y="4986562"/>
            <a:ext cx="1001486" cy="539932"/>
          </a:xfrm>
          <a:prstGeom prst="rect">
            <a:avLst/>
          </a:prstGeom>
          <a:solidFill>
            <a:schemeClr val="accent5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50" dirty="0">
                <a:solidFill>
                  <a:schemeClr val="bg1"/>
                </a:solidFill>
              </a:rPr>
              <a:t>ECD</a:t>
            </a:r>
          </a:p>
        </p:txBody>
      </p:sp>
      <p:sp>
        <p:nvSpPr>
          <p:cNvPr id="35" name="Right Brace 34">
            <a:extLst>
              <a:ext uri="{FF2B5EF4-FFF2-40B4-BE49-F238E27FC236}">
                <a16:creationId xmlns:a16="http://schemas.microsoft.com/office/drawing/2014/main" id="{36DE0E71-8D23-4DBB-BB54-8E7364DE6B6B}"/>
              </a:ext>
            </a:extLst>
          </p:cNvPr>
          <p:cNvSpPr/>
          <p:nvPr/>
        </p:nvSpPr>
        <p:spPr>
          <a:xfrm rot="5400000">
            <a:off x="2225952" y="4464313"/>
            <a:ext cx="294263" cy="2727415"/>
          </a:xfrm>
          <a:prstGeom prst="rightBrace">
            <a:avLst/>
          </a:prstGeom>
          <a:ln w="19050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70A306A-B931-41C8-97CE-AC8A4297A3CE}"/>
              </a:ext>
            </a:extLst>
          </p:cNvPr>
          <p:cNvSpPr txBox="1"/>
          <p:nvPr/>
        </p:nvSpPr>
        <p:spPr>
          <a:xfrm>
            <a:off x="1963781" y="6044592"/>
            <a:ext cx="990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600" b="0"/>
            </a:lvl1pPr>
          </a:lstStyle>
          <a:p>
            <a:pPr lvl="0"/>
            <a:r>
              <a:rPr lang="en-US" sz="900" b="1" dirty="0">
                <a:solidFill>
                  <a:schemeClr val="tx1"/>
                </a:solidFill>
                <a:latin typeface="+mn-lt"/>
              </a:rPr>
              <a:t>Centralized procurement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435C65-CC7E-4396-8A12-3D8031AC8748}"/>
              </a:ext>
            </a:extLst>
          </p:cNvPr>
          <p:cNvSpPr txBox="1"/>
          <p:nvPr/>
        </p:nvSpPr>
        <p:spPr>
          <a:xfrm>
            <a:off x="4613363" y="5906093"/>
            <a:ext cx="990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600" b="0"/>
            </a:lvl1pPr>
          </a:lstStyle>
          <a:p>
            <a:pPr lvl="0"/>
            <a:r>
              <a:rPr lang="en-US" sz="900" b="1" dirty="0"/>
              <a:t>Financial Autonomy  for LTSM procurement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D8A84CF-B986-4ADF-B8F2-EA3156B8B56D}"/>
              </a:ext>
            </a:extLst>
          </p:cNvPr>
          <p:cNvCxnSpPr>
            <a:stCxn id="13" idx="2"/>
            <a:endCxn id="22" idx="0"/>
          </p:cNvCxnSpPr>
          <p:nvPr/>
        </p:nvCxnSpPr>
        <p:spPr>
          <a:xfrm>
            <a:off x="3374570" y="2849290"/>
            <a:ext cx="0" cy="291065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2340832-CECD-4A91-8AC9-631A3B4C5BC0}"/>
              </a:ext>
            </a:extLst>
          </p:cNvPr>
          <p:cNvCxnSpPr>
            <a:stCxn id="22" idx="2"/>
            <a:endCxn id="24" idx="0"/>
          </p:cNvCxnSpPr>
          <p:nvPr/>
        </p:nvCxnSpPr>
        <p:spPr>
          <a:xfrm>
            <a:off x="3374570" y="3680287"/>
            <a:ext cx="0" cy="291065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A35518B7-D7E7-4EC2-9E05-98BCBB2849F3}"/>
              </a:ext>
            </a:extLst>
          </p:cNvPr>
          <p:cNvCxnSpPr>
            <a:stCxn id="24" idx="2"/>
            <a:endCxn id="25" idx="0"/>
          </p:cNvCxnSpPr>
          <p:nvPr/>
        </p:nvCxnSpPr>
        <p:spPr>
          <a:xfrm rot="5400000">
            <a:off x="2054016" y="3676470"/>
            <a:ext cx="485740" cy="2155369"/>
          </a:xfrm>
          <a:prstGeom prst="bentConnector3">
            <a:avLst/>
          </a:prstGeom>
          <a:ln w="1905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B5298157-E553-4A5F-97FC-B06DD33B3D32}"/>
              </a:ext>
            </a:extLst>
          </p:cNvPr>
          <p:cNvCxnSpPr>
            <a:stCxn id="24" idx="2"/>
            <a:endCxn id="29" idx="0"/>
          </p:cNvCxnSpPr>
          <p:nvPr/>
        </p:nvCxnSpPr>
        <p:spPr>
          <a:xfrm rot="5400000">
            <a:off x="2676677" y="4299131"/>
            <a:ext cx="485740" cy="910046"/>
          </a:xfrm>
          <a:prstGeom prst="bentConnector3">
            <a:avLst/>
          </a:prstGeom>
          <a:ln w="1905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6943C02B-837B-4288-BD0B-E5BFB693FF47}"/>
              </a:ext>
            </a:extLst>
          </p:cNvPr>
          <p:cNvCxnSpPr>
            <a:stCxn id="24" idx="2"/>
            <a:endCxn id="33" idx="0"/>
          </p:cNvCxnSpPr>
          <p:nvPr/>
        </p:nvCxnSpPr>
        <p:spPr>
          <a:xfrm rot="16200000" flipH="1">
            <a:off x="3341582" y="4544271"/>
            <a:ext cx="475278" cy="409303"/>
          </a:xfrm>
          <a:prstGeom prst="bentConnector3">
            <a:avLst/>
          </a:prstGeom>
          <a:ln w="1905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6F45C736-FD25-4521-8F4C-343EE6B32300}"/>
              </a:ext>
            </a:extLst>
          </p:cNvPr>
          <p:cNvCxnSpPr>
            <a:stCxn id="24" idx="2"/>
            <a:endCxn id="31" idx="0"/>
          </p:cNvCxnSpPr>
          <p:nvPr/>
        </p:nvCxnSpPr>
        <p:spPr>
          <a:xfrm rot="16200000" flipH="1">
            <a:off x="3996026" y="3889828"/>
            <a:ext cx="485740" cy="1728652"/>
          </a:xfrm>
          <a:prstGeom prst="bentConnector3">
            <a:avLst/>
          </a:prstGeom>
          <a:ln w="1905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841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GB" dirty="0"/>
          </a:p>
          <a:p>
            <a:pPr lvl="1"/>
            <a:endParaRPr lang="en-GB" dirty="0"/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690667-295C-4548-A8F3-2AF8F8044C02}" type="slidenum">
              <a:rPr lang="en-ZA" smtClean="0"/>
              <a:pPr/>
              <a:t>17</a:t>
            </a:fld>
            <a:endParaRPr lang="en-Z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of funds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218" y="1142504"/>
            <a:ext cx="8800581" cy="483432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26491936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A5E3D2-7E30-42F2-AAC9-1470D929A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Are the institutions involved </a:t>
            </a:r>
            <a:r>
              <a:rPr lang="en-ZA" b="1" dirty="0"/>
              <a:t>configured optimally</a:t>
            </a:r>
            <a:r>
              <a:rPr lang="en-ZA" dirty="0"/>
              <a:t>?</a:t>
            </a:r>
          </a:p>
          <a:p>
            <a:endParaRPr lang="en-ZA" dirty="0"/>
          </a:p>
          <a:p>
            <a:pPr lvl="1"/>
            <a:r>
              <a:rPr lang="en-ZA" dirty="0"/>
              <a:t>Are their potential overlaps in functions or duplications in effort?</a:t>
            </a:r>
          </a:p>
          <a:p>
            <a:pPr lvl="1"/>
            <a:r>
              <a:rPr lang="en-ZA" dirty="0"/>
              <a:t>Is there potential for streamlining the value chain?</a:t>
            </a:r>
          </a:p>
          <a:p>
            <a:endParaRPr lang="en-ZA" dirty="0"/>
          </a:p>
          <a:p>
            <a:r>
              <a:rPr lang="en-ZA" dirty="0"/>
              <a:t>Do we understand how the programme </a:t>
            </a:r>
            <a:r>
              <a:rPr lang="en-ZA" b="1" dirty="0"/>
              <a:t>is funded</a:t>
            </a:r>
            <a:r>
              <a:rPr lang="en-ZA" dirty="0"/>
              <a:t>?</a:t>
            </a:r>
          </a:p>
          <a:p>
            <a:pPr lvl="1"/>
            <a:r>
              <a:rPr lang="en-ZA" dirty="0"/>
              <a:t>Are there potential inefficiencies in the current way flows to the programme?</a:t>
            </a:r>
          </a:p>
          <a:p>
            <a:pPr lvl="2"/>
            <a:r>
              <a:rPr lang="en-ZA" dirty="0"/>
              <a:t>Multiple sources funding the same thing?</a:t>
            </a:r>
          </a:p>
          <a:p>
            <a:pPr lvl="2"/>
            <a:r>
              <a:rPr lang="en-ZA" dirty="0"/>
              <a:t>Duplication in funding between national, provincial and local government?</a:t>
            </a:r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D5B80D-A355-4DA4-925F-BE67EDDED5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18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9D255E-AC4C-493D-BEC5-F408F2ACC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Reflecting on your institutional map and flow of funds</a:t>
            </a:r>
          </a:p>
        </p:txBody>
      </p:sp>
    </p:spTree>
    <p:extLst>
      <p:ext uri="{BB962C8B-B14F-4D97-AF65-F5344CB8AC3E}">
        <p14:creationId xmlns:p14="http://schemas.microsoft.com/office/powerpoint/2010/main" val="2059688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30242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ight Arrow 54"/>
          <p:cNvSpPr/>
          <p:nvPr/>
        </p:nvSpPr>
        <p:spPr>
          <a:xfrm>
            <a:off x="7441249" y="978578"/>
            <a:ext cx="1596010" cy="48956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00" y="180119"/>
            <a:ext cx="10528512" cy="408052"/>
          </a:xfrm>
        </p:spPr>
        <p:txBody>
          <a:bodyPr>
            <a:noAutofit/>
          </a:bodyPr>
          <a:lstStyle/>
          <a:p>
            <a:r>
              <a:rPr lang="en-ZA" sz="2962" dirty="0"/>
              <a:t>Spending review methodology</a:t>
            </a:r>
            <a:endParaRPr lang="en-ZA" sz="2962" b="1" dirty="0">
              <a:solidFill>
                <a:srgbClr val="8B0E1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4184" y="881788"/>
            <a:ext cx="1594155" cy="653783"/>
          </a:xfrm>
          <a:prstGeom prst="rect">
            <a:avLst/>
          </a:prstGeom>
          <a:solidFill>
            <a:srgbClr val="E2974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8" name="Rectangle 7"/>
          <p:cNvSpPr/>
          <p:nvPr/>
        </p:nvSpPr>
        <p:spPr>
          <a:xfrm>
            <a:off x="1114183" y="1714691"/>
            <a:ext cx="1594155" cy="653783"/>
          </a:xfrm>
          <a:prstGeom prst="rect">
            <a:avLst/>
          </a:prstGeom>
          <a:solidFill>
            <a:srgbClr val="E2974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</p:txBody>
      </p:sp>
      <p:sp>
        <p:nvSpPr>
          <p:cNvPr id="9" name="Rectangle 8"/>
          <p:cNvSpPr/>
          <p:nvPr/>
        </p:nvSpPr>
        <p:spPr>
          <a:xfrm>
            <a:off x="1114184" y="2547593"/>
            <a:ext cx="1594155" cy="653783"/>
          </a:xfrm>
          <a:prstGeom prst="rect">
            <a:avLst/>
          </a:prstGeom>
          <a:solidFill>
            <a:srgbClr val="E2974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14184" y="3380495"/>
            <a:ext cx="1594155" cy="653783"/>
          </a:xfrm>
          <a:prstGeom prst="rect">
            <a:avLst/>
          </a:prstGeom>
          <a:solidFill>
            <a:srgbClr val="E2974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14181" y="4213397"/>
            <a:ext cx="1594155" cy="653783"/>
          </a:xfrm>
          <a:prstGeom prst="rect">
            <a:avLst/>
          </a:prstGeom>
          <a:solidFill>
            <a:srgbClr val="E2974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Step 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14184" y="5028387"/>
            <a:ext cx="1594155" cy="653783"/>
          </a:xfrm>
          <a:prstGeom prst="rect">
            <a:avLst/>
          </a:prstGeom>
          <a:solidFill>
            <a:srgbClr val="E2974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Step 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14180" y="5821964"/>
            <a:ext cx="1594155" cy="653783"/>
          </a:xfrm>
          <a:prstGeom prst="rect">
            <a:avLst/>
          </a:prstGeom>
          <a:solidFill>
            <a:srgbClr val="E2974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Step 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12116" y="876806"/>
            <a:ext cx="3632045" cy="653783"/>
          </a:xfrm>
          <a:prstGeom prst="rect">
            <a:avLst/>
          </a:prstGeom>
          <a:solidFill>
            <a:srgbClr val="8B0E1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&amp; Savings</a:t>
            </a: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2116" y="3340129"/>
            <a:ext cx="3632041" cy="653783"/>
          </a:xfrm>
          <a:prstGeom prst="rect">
            <a:avLst/>
          </a:prstGeom>
          <a:solidFill>
            <a:srgbClr val="8B0E1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Performance analysis and indicators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12117" y="1700752"/>
            <a:ext cx="3632040" cy="653783"/>
          </a:xfrm>
          <a:prstGeom prst="rect">
            <a:avLst/>
          </a:prstGeom>
          <a:solidFill>
            <a:srgbClr val="8B0E1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Problem statement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and</a:t>
            </a:r>
            <a:r>
              <a:rPr kumimoji="0" lang="en-ZA" sz="1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institutional analysis</a:t>
            </a: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2117" y="2542611"/>
            <a:ext cx="3632042" cy="653783"/>
          </a:xfrm>
          <a:prstGeom prst="rect">
            <a:avLst/>
          </a:prstGeom>
          <a:solidFill>
            <a:srgbClr val="8B0E1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ZA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maps and the programme’s logical framework</a:t>
            </a: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12117" y="4197382"/>
            <a:ext cx="3629132" cy="653783"/>
          </a:xfrm>
          <a:prstGeom prst="rect">
            <a:avLst/>
          </a:prstGeom>
          <a:solidFill>
            <a:srgbClr val="8B0E1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ZA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ZA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Expenditure analysis</a:t>
            </a:r>
          </a:p>
          <a:p>
            <a:pPr lvl="0" algn="ctr">
              <a:defRPr/>
            </a:pP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12116" y="5023404"/>
            <a:ext cx="3632045" cy="653783"/>
          </a:xfrm>
          <a:prstGeom prst="rect">
            <a:avLst/>
          </a:prstGeom>
          <a:solidFill>
            <a:srgbClr val="8B0E1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ZA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modelling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812117" y="5816982"/>
            <a:ext cx="3632042" cy="653783"/>
          </a:xfrm>
          <a:prstGeom prst="rect">
            <a:avLst/>
          </a:prstGeom>
          <a:solidFill>
            <a:srgbClr val="8B0E1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Savings and efficiency gains</a:t>
            </a:r>
          </a:p>
        </p:txBody>
      </p:sp>
      <p:sp>
        <p:nvSpPr>
          <p:cNvPr id="41" name="Right Arrow 40"/>
          <p:cNvSpPr/>
          <p:nvPr/>
        </p:nvSpPr>
        <p:spPr>
          <a:xfrm>
            <a:off x="2708335" y="4364017"/>
            <a:ext cx="1063760" cy="48956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2708335" y="5922620"/>
            <a:ext cx="1063760" cy="48956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2708335" y="5088578"/>
            <a:ext cx="1103781" cy="48956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ight Arrow 44"/>
          <p:cNvSpPr/>
          <p:nvPr/>
        </p:nvSpPr>
        <p:spPr>
          <a:xfrm>
            <a:off x="2708335" y="3504347"/>
            <a:ext cx="1063760" cy="48956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ight Arrow 45"/>
          <p:cNvSpPr/>
          <p:nvPr/>
        </p:nvSpPr>
        <p:spPr>
          <a:xfrm>
            <a:off x="2708335" y="2647109"/>
            <a:ext cx="1063760" cy="48956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ight Arrow 46"/>
          <p:cNvSpPr/>
          <p:nvPr/>
        </p:nvSpPr>
        <p:spPr>
          <a:xfrm>
            <a:off x="2690834" y="1801940"/>
            <a:ext cx="1063760" cy="48956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ight Arrow 47"/>
          <p:cNvSpPr/>
          <p:nvPr/>
        </p:nvSpPr>
        <p:spPr>
          <a:xfrm>
            <a:off x="2708335" y="967906"/>
            <a:ext cx="1063760" cy="48956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507926" y="876806"/>
            <a:ext cx="3106278" cy="653783"/>
          </a:xfrm>
          <a:prstGeom prst="rect">
            <a:avLst/>
          </a:prstGeom>
          <a:solidFill>
            <a:srgbClr val="0E5B2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What to expect, how will we work? </a:t>
            </a:r>
          </a:p>
        </p:txBody>
      </p:sp>
      <p:sp>
        <p:nvSpPr>
          <p:cNvPr id="53" name="Right Arrow 52"/>
          <p:cNvSpPr/>
          <p:nvPr/>
        </p:nvSpPr>
        <p:spPr>
          <a:xfrm>
            <a:off x="7441249" y="2656132"/>
            <a:ext cx="1429754" cy="48956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ight Arrow 53"/>
          <p:cNvSpPr/>
          <p:nvPr/>
        </p:nvSpPr>
        <p:spPr>
          <a:xfrm>
            <a:off x="7441248" y="1801940"/>
            <a:ext cx="1429755" cy="48956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ight Arrow 55"/>
          <p:cNvSpPr/>
          <p:nvPr/>
        </p:nvSpPr>
        <p:spPr>
          <a:xfrm>
            <a:off x="7441249" y="3437854"/>
            <a:ext cx="1429754" cy="48956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ight Arrow 56"/>
          <p:cNvSpPr/>
          <p:nvPr/>
        </p:nvSpPr>
        <p:spPr>
          <a:xfrm>
            <a:off x="7441249" y="4290523"/>
            <a:ext cx="1429754" cy="48956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ight Arrow 57"/>
          <p:cNvSpPr/>
          <p:nvPr/>
        </p:nvSpPr>
        <p:spPr>
          <a:xfrm>
            <a:off x="7441249" y="5844329"/>
            <a:ext cx="1429754" cy="48956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ight Arrow 58"/>
          <p:cNvSpPr/>
          <p:nvPr/>
        </p:nvSpPr>
        <p:spPr>
          <a:xfrm>
            <a:off x="7441249" y="5105512"/>
            <a:ext cx="1429754" cy="48956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507926" y="1700752"/>
            <a:ext cx="3106278" cy="653783"/>
          </a:xfrm>
          <a:prstGeom prst="rect">
            <a:avLst/>
          </a:prstGeom>
          <a:solidFill>
            <a:srgbClr val="0E5B2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this delivery programme about?</a:t>
            </a: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507926" y="2542611"/>
            <a:ext cx="3106278" cy="653783"/>
          </a:xfrm>
          <a:prstGeom prst="rect">
            <a:avLst/>
          </a:prstGeom>
          <a:solidFill>
            <a:srgbClr val="0E5B2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ZA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ZA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the programme work?</a:t>
            </a:r>
          </a:p>
          <a:p>
            <a:pPr lvl="0" algn="ctr">
              <a:defRPr/>
            </a:pPr>
            <a:endParaRPr lang="en-ZA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507926" y="3375513"/>
            <a:ext cx="3106278" cy="653783"/>
          </a:xfrm>
          <a:prstGeom prst="rect">
            <a:avLst/>
          </a:prstGeom>
          <a:solidFill>
            <a:srgbClr val="0E5B2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ZA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ZA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is it measured and how should it be measured? </a:t>
            </a:r>
          </a:p>
          <a:p>
            <a:pPr lvl="0" algn="ctr">
              <a:defRPr/>
            </a:pPr>
            <a:endParaRPr lang="en-ZA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507924" y="4208415"/>
            <a:ext cx="3106280" cy="653783"/>
          </a:xfrm>
          <a:prstGeom prst="rect">
            <a:avLst/>
          </a:prstGeom>
          <a:solidFill>
            <a:srgbClr val="0E5B2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ZA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we </a:t>
            </a:r>
            <a:r>
              <a:rPr lang="en-ZA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spending </a:t>
            </a:r>
            <a:r>
              <a:rPr lang="en-ZA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programme?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507926" y="5023404"/>
            <a:ext cx="3106278" cy="653783"/>
          </a:xfrm>
          <a:prstGeom prst="rect">
            <a:avLst/>
          </a:prstGeom>
          <a:solidFill>
            <a:srgbClr val="0E5B2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ZA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it actually </a:t>
            </a:r>
            <a:r>
              <a:rPr lang="en-ZA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en-ZA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deliver the programme?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507919" y="5816982"/>
            <a:ext cx="3106285" cy="653783"/>
          </a:xfrm>
          <a:prstGeom prst="rect">
            <a:avLst/>
          </a:prstGeom>
          <a:solidFill>
            <a:srgbClr val="0E5B2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and how do we find savings and efficiency gains?</a:t>
            </a: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19969" y="1593875"/>
            <a:ext cx="10967368" cy="841859"/>
          </a:xfrm>
          <a:prstGeom prst="roundRect">
            <a:avLst/>
          </a:prstGeom>
          <a:noFill/>
          <a:ln w="57150">
            <a:solidFill>
              <a:srgbClr val="99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600"/>
          </a:p>
        </p:txBody>
      </p:sp>
      <p:sp>
        <p:nvSpPr>
          <p:cNvPr id="4" name="Arrow: Up-Down 3">
            <a:extLst>
              <a:ext uri="{FF2B5EF4-FFF2-40B4-BE49-F238E27FC236}">
                <a16:creationId xmlns:a16="http://schemas.microsoft.com/office/drawing/2014/main" id="{89099E3A-CFF4-43FA-B59E-6B8AC23821A8}"/>
              </a:ext>
            </a:extLst>
          </p:cNvPr>
          <p:cNvSpPr/>
          <p:nvPr/>
        </p:nvSpPr>
        <p:spPr>
          <a:xfrm>
            <a:off x="412713" y="846876"/>
            <a:ext cx="499609" cy="5623889"/>
          </a:xfrm>
          <a:prstGeom prst="up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ZA" dirty="0"/>
              <a:t>Iteration between steps</a:t>
            </a:r>
          </a:p>
        </p:txBody>
      </p:sp>
    </p:spTree>
    <p:extLst>
      <p:ext uri="{BB962C8B-B14F-4D97-AF65-F5344CB8AC3E}">
        <p14:creationId xmlns:p14="http://schemas.microsoft.com/office/powerpoint/2010/main" val="1726486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8FB595-E2A6-4F06-895E-5042155C1D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83626"/>
            <a:fld id="{23690667-295C-4548-A8F3-2AF8F8044C02}" type="slidenum">
              <a:rPr lang="en-ZA" smtClean="0">
                <a:solidFill>
                  <a:prstClr val="white"/>
                </a:solidFill>
              </a:rPr>
              <a:pPr defTabSz="483626"/>
              <a:t>3</a:t>
            </a:fld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4EF1E3A-1A95-4C7F-81F3-1F84BD32E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Recap and way forward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0B0A9C-25BA-419E-B539-3F2DB3EEAE36}"/>
              </a:ext>
            </a:extLst>
          </p:cNvPr>
          <p:cNvSpPr/>
          <p:nvPr/>
        </p:nvSpPr>
        <p:spPr>
          <a:xfrm>
            <a:off x="2203935" y="1395637"/>
            <a:ext cx="2753710" cy="8933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Problem statement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D7DCC0-9C2E-480B-8269-4A00CB6F01E8}"/>
              </a:ext>
            </a:extLst>
          </p:cNvPr>
          <p:cNvSpPr/>
          <p:nvPr/>
        </p:nvSpPr>
        <p:spPr>
          <a:xfrm>
            <a:off x="7426765" y="3342969"/>
            <a:ext cx="3053635" cy="8933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Policy and institutional analysis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93B9DD-FA78-45A8-9AF1-22148329E94C}"/>
              </a:ext>
            </a:extLst>
          </p:cNvPr>
          <p:cNvSpPr/>
          <p:nvPr/>
        </p:nvSpPr>
        <p:spPr>
          <a:xfrm>
            <a:off x="7426765" y="1395637"/>
            <a:ext cx="3763115" cy="89337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Gives the rationale for a government programme (the why)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B30810C-0CD8-48B9-9834-050F42E1451E}"/>
              </a:ext>
            </a:extLst>
          </p:cNvPr>
          <p:cNvCxnSpPr>
            <a:cxnSpLocks/>
            <a:stCxn id="6" idx="3"/>
            <a:endCxn id="14" idx="1"/>
          </p:cNvCxnSpPr>
          <p:nvPr/>
        </p:nvCxnSpPr>
        <p:spPr>
          <a:xfrm>
            <a:off x="4957645" y="1842327"/>
            <a:ext cx="2469120" cy="0"/>
          </a:xfrm>
          <a:prstGeom prst="straightConnector1">
            <a:avLst/>
          </a:prstGeom>
          <a:ln>
            <a:solidFill>
              <a:schemeClr val="accent6"/>
            </a:solidFill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FA9039D-E660-4C82-A5B1-086F6903EFCA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9308323" y="2289016"/>
            <a:ext cx="0" cy="1053952"/>
          </a:xfrm>
          <a:prstGeom prst="straightConnector1">
            <a:avLst/>
          </a:prstGeom>
          <a:ln>
            <a:solidFill>
              <a:schemeClr val="accent6"/>
            </a:solidFill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E16BC884-8C82-4ABA-B7F3-16BB5A747ED0}"/>
              </a:ext>
            </a:extLst>
          </p:cNvPr>
          <p:cNvSpPr/>
          <p:nvPr/>
        </p:nvSpPr>
        <p:spPr>
          <a:xfrm>
            <a:off x="1355835" y="3342968"/>
            <a:ext cx="3601810" cy="893379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en-ZA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government does </a:t>
            </a:r>
            <a:r>
              <a:rPr lang="en-ZA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n-ZA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deliver the programme?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F2A1F26-9FA3-423B-AA5C-F338B3FBE958}"/>
              </a:ext>
            </a:extLst>
          </p:cNvPr>
          <p:cNvCxnSpPr>
            <a:cxnSpLocks/>
            <a:stCxn id="7" idx="1"/>
            <a:endCxn id="21" idx="3"/>
          </p:cNvCxnSpPr>
          <p:nvPr/>
        </p:nvCxnSpPr>
        <p:spPr>
          <a:xfrm flipH="1" flipV="1">
            <a:off x="4957645" y="3789658"/>
            <a:ext cx="2469120" cy="1"/>
          </a:xfrm>
          <a:prstGeom prst="straightConnector1">
            <a:avLst/>
          </a:prstGeom>
          <a:ln>
            <a:solidFill>
              <a:schemeClr val="accent6"/>
            </a:solidFill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461B6364-B2E2-4DA0-9ABE-B2F7D80E9399}"/>
              </a:ext>
            </a:extLst>
          </p:cNvPr>
          <p:cNvSpPr/>
          <p:nvPr/>
        </p:nvSpPr>
        <p:spPr>
          <a:xfrm>
            <a:off x="1002119" y="1105216"/>
            <a:ext cx="1460938" cy="14742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Graphic 28" descr="Radioactive with solid fill">
            <a:extLst>
              <a:ext uri="{FF2B5EF4-FFF2-40B4-BE49-F238E27FC236}">
                <a16:creationId xmlns:a16="http://schemas.microsoft.com/office/drawing/2014/main" id="{D6292E5A-7990-4B72-82B3-AF747D75F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5388" y="1299182"/>
            <a:ext cx="914400" cy="914400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1B70057C-7318-41DA-8B0E-CAD4983697AB}"/>
              </a:ext>
            </a:extLst>
          </p:cNvPr>
          <p:cNvSpPr/>
          <p:nvPr/>
        </p:nvSpPr>
        <p:spPr>
          <a:xfrm>
            <a:off x="10288160" y="3031848"/>
            <a:ext cx="1438325" cy="14742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Graphic 30" descr="Hierarchy with solid fill">
            <a:extLst>
              <a:ext uri="{FF2B5EF4-FFF2-40B4-BE49-F238E27FC236}">
                <a16:creationId xmlns:a16="http://schemas.microsoft.com/office/drawing/2014/main" id="{A7DD87C0-15D4-4DE5-ADC1-EECE04B39B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571375" y="3311758"/>
            <a:ext cx="914400" cy="9144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B546A53C-1555-4616-A72A-677E131C13A0}"/>
              </a:ext>
            </a:extLst>
          </p:cNvPr>
          <p:cNvSpPr/>
          <p:nvPr/>
        </p:nvSpPr>
        <p:spPr>
          <a:xfrm>
            <a:off x="2184547" y="4999879"/>
            <a:ext cx="2753710" cy="8933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Process maps and logical framework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062A27A-4E47-4EAD-958C-7A026B1EDDB0}"/>
              </a:ext>
            </a:extLst>
          </p:cNvPr>
          <p:cNvSpPr/>
          <p:nvPr/>
        </p:nvSpPr>
        <p:spPr>
          <a:xfrm>
            <a:off x="982731" y="4709458"/>
            <a:ext cx="1460938" cy="14742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Graphic 34" descr="Chevron arrows with solid fill">
            <a:extLst>
              <a:ext uri="{FF2B5EF4-FFF2-40B4-BE49-F238E27FC236}">
                <a16:creationId xmlns:a16="http://schemas.microsoft.com/office/drawing/2014/main" id="{5CB1380C-91FB-4E8E-856A-A1BCD9E948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275388" y="4999879"/>
            <a:ext cx="914400" cy="914400"/>
          </a:xfrm>
          <a:prstGeom prst="rect">
            <a:avLst/>
          </a:prstGeom>
        </p:spPr>
      </p:pic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B66E64E3-20FF-42C0-A8EE-56B30729EB69}"/>
              </a:ext>
            </a:extLst>
          </p:cNvPr>
          <p:cNvCxnSpPr>
            <a:cxnSpLocks/>
            <a:stCxn id="21" idx="1"/>
            <a:endCxn id="34" idx="2"/>
          </p:cNvCxnSpPr>
          <p:nvPr/>
        </p:nvCxnSpPr>
        <p:spPr>
          <a:xfrm rot="10800000" flipV="1">
            <a:off x="982731" y="3789658"/>
            <a:ext cx="373104" cy="1656910"/>
          </a:xfrm>
          <a:prstGeom prst="bentConnector3">
            <a:avLst>
              <a:gd name="adj1" fmla="val 161270"/>
            </a:avLst>
          </a:prstGeom>
          <a:ln>
            <a:solidFill>
              <a:schemeClr val="accent6"/>
            </a:solidFill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4115D796-A595-466D-8BD8-723B3B735312}"/>
              </a:ext>
            </a:extLst>
          </p:cNvPr>
          <p:cNvSpPr/>
          <p:nvPr/>
        </p:nvSpPr>
        <p:spPr>
          <a:xfrm>
            <a:off x="7420290" y="5009681"/>
            <a:ext cx="4088538" cy="893379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ZA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government organise and  sequence its processes to deliver the programme?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98A93CA-0610-4AC4-B45B-8FDE9D469DAB}"/>
              </a:ext>
            </a:extLst>
          </p:cNvPr>
          <p:cNvCxnSpPr>
            <a:cxnSpLocks/>
            <a:stCxn id="33" idx="3"/>
            <a:endCxn id="39" idx="1"/>
          </p:cNvCxnSpPr>
          <p:nvPr/>
        </p:nvCxnSpPr>
        <p:spPr>
          <a:xfrm>
            <a:off x="4938257" y="5446569"/>
            <a:ext cx="2482033" cy="9802"/>
          </a:xfrm>
          <a:prstGeom prst="straightConnector1">
            <a:avLst/>
          </a:prstGeom>
          <a:ln>
            <a:solidFill>
              <a:schemeClr val="accent6"/>
            </a:solidFill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6160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  <p:bldP spid="21" grpId="0" animBg="1"/>
      <p:bldP spid="27" grpId="0" animBg="1"/>
      <p:bldP spid="30" grpId="0" animBg="1"/>
      <p:bldP spid="33" grpId="0" animBg="1"/>
      <p:bldP spid="34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A92267-A209-48F9-962D-7216FDA38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125" y="2255066"/>
            <a:ext cx="10363200" cy="782424"/>
          </a:xfrm>
        </p:spPr>
        <p:txBody>
          <a:bodyPr>
            <a:normAutofit/>
          </a:bodyPr>
          <a:lstStyle/>
          <a:p>
            <a:r>
              <a:rPr lang="en-ZA" dirty="0"/>
              <a:t>Policy and INSTITUTIONAL ANALYSIS</a:t>
            </a:r>
            <a:endParaRPr lang="en-ZA"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C540A7-1178-4DBD-BA22-7FAA98CFB5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7602295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95DB8F-E77A-4E63-9118-553C2D251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Policies and institutions shape what people do, through rules, incentives and sanctions.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r>
              <a:rPr lang="en-ZA" dirty="0"/>
              <a:t>Government is a complex structure that involves multiple organs of state across different spheres and levels. </a:t>
            </a:r>
          </a:p>
          <a:p>
            <a:endParaRPr lang="en-ZA" dirty="0"/>
          </a:p>
          <a:p>
            <a:r>
              <a:rPr lang="en-ZA" dirty="0"/>
              <a:t>Programmes are implemented within this complex and sometimes fragmented system of government. </a:t>
            </a:r>
          </a:p>
          <a:p>
            <a:pPr marL="0" indent="0">
              <a:buNone/>
            </a:pPr>
            <a:endParaRPr lang="en-ZA" dirty="0"/>
          </a:p>
          <a:p>
            <a:r>
              <a:rPr lang="en-ZA" dirty="0"/>
              <a:t>An institutional analysis can help us unravel this complexity and understand delivery and spending better.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0998CC-FDBA-4138-A944-9029F6F303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83626"/>
            <a:fld id="{23690667-295C-4548-A8F3-2AF8F8044C02}" type="slidenum">
              <a:rPr lang="en-ZA" smtClean="0">
                <a:solidFill>
                  <a:prstClr val="white"/>
                </a:solidFill>
              </a:rPr>
              <a:pPr defTabSz="483626"/>
              <a:t>5</a:t>
            </a:fld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B8B073-69AF-403C-BFD0-DC6BE549E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Why do an policy and institutional analysis?</a:t>
            </a:r>
          </a:p>
        </p:txBody>
      </p:sp>
    </p:spTree>
    <p:extLst>
      <p:ext uri="{BB962C8B-B14F-4D97-AF65-F5344CB8AC3E}">
        <p14:creationId xmlns:p14="http://schemas.microsoft.com/office/powerpoint/2010/main" val="273077219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1A8D5C-23CC-4B09-A0C5-083BC2A3B9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6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D4D57D-F049-4B35-B9D3-B33A35610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Policy review – sources of information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D5D23C6-5C0D-40D7-BB46-C1C4EC85A3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6945385"/>
              </p:ext>
            </p:extLst>
          </p:nvPr>
        </p:nvGraphicFramePr>
        <p:xfrm>
          <a:off x="824253" y="902134"/>
          <a:ext cx="10074975" cy="5170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674272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4E7D0F-D86A-4DBE-BA25-66D9258A4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In a spending review, the purpose of a policy review is to understand the resource implications of policies, legislation and plans. </a:t>
            </a:r>
          </a:p>
          <a:p>
            <a:r>
              <a:rPr lang="en-ZA" dirty="0"/>
              <a:t>Some guiding questions:</a:t>
            </a:r>
          </a:p>
          <a:p>
            <a:pPr lvl="1"/>
            <a:r>
              <a:rPr lang="en-ZA" dirty="0"/>
              <a:t>What are the policy goals and objectives? </a:t>
            </a:r>
          </a:p>
          <a:p>
            <a:pPr lvl="1"/>
            <a:r>
              <a:rPr lang="en-ZA" dirty="0"/>
              <a:t>Are the objectives aligned, complementary or somewhat conflicting?</a:t>
            </a:r>
          </a:p>
          <a:p>
            <a:pPr lvl="1"/>
            <a:r>
              <a:rPr lang="en-ZA" dirty="0"/>
              <a:t>How does policy, legislation or plans influence expenditure?</a:t>
            </a:r>
          </a:p>
          <a:p>
            <a:pPr lvl="1"/>
            <a:r>
              <a:rPr lang="en-ZA" dirty="0"/>
              <a:t>What type of expenditure does it influence?</a:t>
            </a:r>
          </a:p>
          <a:p>
            <a:pPr lvl="2"/>
            <a:r>
              <a:rPr lang="en-ZA" dirty="0"/>
              <a:t>Compensation of employees</a:t>
            </a:r>
          </a:p>
          <a:p>
            <a:pPr lvl="2"/>
            <a:r>
              <a:rPr lang="en-ZA" dirty="0"/>
              <a:t>Goods and services</a:t>
            </a:r>
          </a:p>
          <a:p>
            <a:pPr lvl="2"/>
            <a:r>
              <a:rPr lang="en-ZA" dirty="0"/>
              <a:t>Capital payments </a:t>
            </a:r>
          </a:p>
          <a:p>
            <a:pPr lvl="1"/>
            <a:r>
              <a:rPr lang="en-ZA" dirty="0"/>
              <a:t>What are the cost implications of the delivery model chosen by the policy?</a:t>
            </a:r>
          </a:p>
          <a:p>
            <a:pPr lvl="1"/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241DFF-A6A2-407C-A167-063F4D8974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7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EBE28F-F5C1-4EEC-BB55-BE352813E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Policy review</a:t>
            </a:r>
          </a:p>
        </p:txBody>
      </p:sp>
    </p:spTree>
    <p:extLst>
      <p:ext uri="{BB962C8B-B14F-4D97-AF65-F5344CB8AC3E}">
        <p14:creationId xmlns:p14="http://schemas.microsoft.com/office/powerpoint/2010/main" val="414611305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E875BB-3BCB-4552-9146-A51010952E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>
            <a:noFill/>
          </a:ln>
        </p:spPr>
        <p:txBody>
          <a:bodyPr/>
          <a:lstStyle/>
          <a:p>
            <a:fld id="{31311CA2-5603-4F1C-8B97-F29961F83655}" type="slidenum">
              <a:rPr lang="en-ZA" smtClean="0"/>
              <a:pPr/>
              <a:t>8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81D4A8-3F80-45BF-9F56-04FBFBCBF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51" y="173034"/>
            <a:ext cx="11550869" cy="408052"/>
          </a:xfrm>
        </p:spPr>
        <p:txBody>
          <a:bodyPr/>
          <a:lstStyle/>
          <a:p>
            <a:r>
              <a:rPr lang="en-ZA" dirty="0"/>
              <a:t>Example - LTSM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EDEDE8-9EF2-4ABF-84B4-54E958EA0125}"/>
              </a:ext>
            </a:extLst>
          </p:cNvPr>
          <p:cNvSpPr/>
          <p:nvPr/>
        </p:nvSpPr>
        <p:spPr>
          <a:xfrm>
            <a:off x="148125" y="1240949"/>
            <a:ext cx="2280745" cy="1014247"/>
          </a:xfrm>
          <a:prstGeom prst="rect">
            <a:avLst/>
          </a:prstGeom>
          <a:noFill/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5DD689-14DE-49D8-AC10-DE1BB89F2C45}"/>
              </a:ext>
            </a:extLst>
          </p:cNvPr>
          <p:cNvSpPr/>
          <p:nvPr/>
        </p:nvSpPr>
        <p:spPr>
          <a:xfrm>
            <a:off x="2765200" y="1240948"/>
            <a:ext cx="5150070" cy="1014247"/>
          </a:xfrm>
          <a:prstGeom prst="rect">
            <a:avLst/>
          </a:prstGeom>
          <a:noFill/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Enshrines the right to basic education in the Constitution. Court decisions confirm that access to LTSM is a key component of this right.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03C3B4-47E5-4A23-9557-9BE63A6C8BD2}"/>
              </a:ext>
            </a:extLst>
          </p:cNvPr>
          <p:cNvSpPr/>
          <p:nvPr/>
        </p:nvSpPr>
        <p:spPr>
          <a:xfrm>
            <a:off x="8251600" y="1257791"/>
            <a:ext cx="3447394" cy="1014247"/>
          </a:xfrm>
          <a:prstGeom prst="rect">
            <a:avLst/>
          </a:prstGeom>
          <a:noFill/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Makes it compulsory for government to provide schooling and LTSM to all children between the ages of 7 and 15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3B2373-19CC-4C54-8A20-1DAB057A448A}"/>
              </a:ext>
            </a:extLst>
          </p:cNvPr>
          <p:cNvSpPr/>
          <p:nvPr/>
        </p:nvSpPr>
        <p:spPr>
          <a:xfrm>
            <a:off x="148125" y="2458884"/>
            <a:ext cx="2280745" cy="1014248"/>
          </a:xfrm>
          <a:prstGeom prst="rect">
            <a:avLst/>
          </a:prstGeom>
          <a:noFill/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African Schools Act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C34DE5-3FF4-49B8-A326-37BA496B6698}"/>
              </a:ext>
            </a:extLst>
          </p:cNvPr>
          <p:cNvSpPr/>
          <p:nvPr/>
        </p:nvSpPr>
        <p:spPr>
          <a:xfrm>
            <a:off x="2765200" y="2458883"/>
            <a:ext cx="5150070" cy="1014248"/>
          </a:xfrm>
          <a:prstGeom prst="rect">
            <a:avLst/>
          </a:prstGeom>
          <a:noFill/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the state to fund public schools. The Minister must determine norms and standards for the funding of public schools.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18F77B-15F3-4660-B220-37B3DEED79B3}"/>
              </a:ext>
            </a:extLst>
          </p:cNvPr>
          <p:cNvSpPr/>
          <p:nvPr/>
        </p:nvSpPr>
        <p:spPr>
          <a:xfrm>
            <a:off x="8251600" y="2475726"/>
            <a:ext cx="3447394" cy="1014248"/>
          </a:xfrm>
          <a:prstGeom prst="rect">
            <a:avLst/>
          </a:prstGeom>
          <a:noFill/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Norms and standards should identify the level of funding per learner.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3F3E2B-FC51-4AF4-9900-21C27DB9141A}"/>
              </a:ext>
            </a:extLst>
          </p:cNvPr>
          <p:cNvSpPr/>
          <p:nvPr/>
        </p:nvSpPr>
        <p:spPr>
          <a:xfrm>
            <a:off x="148125" y="3659977"/>
            <a:ext cx="2280745" cy="903317"/>
          </a:xfrm>
          <a:prstGeom prst="rect">
            <a:avLst/>
          </a:prstGeom>
          <a:noFill/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Norms and standards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4F9FB8-E3D2-4C6D-BD8A-49D6EC095DA8}"/>
              </a:ext>
            </a:extLst>
          </p:cNvPr>
          <p:cNvSpPr/>
          <p:nvPr/>
        </p:nvSpPr>
        <p:spPr>
          <a:xfrm>
            <a:off x="2765200" y="3659976"/>
            <a:ext cx="5150070" cy="903317"/>
          </a:xfrm>
          <a:prstGeom prst="rect">
            <a:avLst/>
          </a:prstGeom>
          <a:noFill/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National Guidelines for funding learners to create equity amongst provinces.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24AD9A-3F41-4122-B41E-75245431FDE0}"/>
              </a:ext>
            </a:extLst>
          </p:cNvPr>
          <p:cNvSpPr/>
          <p:nvPr/>
        </p:nvSpPr>
        <p:spPr>
          <a:xfrm>
            <a:off x="8251600" y="3676819"/>
            <a:ext cx="3447394" cy="903317"/>
          </a:xfrm>
          <a:prstGeom prst="rect">
            <a:avLst/>
          </a:prstGeom>
          <a:noFill/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Norms and standards set the levels of funding per learner according to quintiles.  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F9BA79-B1C0-469F-8AE0-6DA8732DD208}"/>
              </a:ext>
            </a:extLst>
          </p:cNvPr>
          <p:cNvSpPr/>
          <p:nvPr/>
        </p:nvSpPr>
        <p:spPr>
          <a:xfrm>
            <a:off x="148125" y="4750139"/>
            <a:ext cx="2280745" cy="903317"/>
          </a:xfrm>
          <a:prstGeom prst="rect">
            <a:avLst/>
          </a:prstGeom>
          <a:noFill/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Book catalogue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0ED9DE-765E-4B93-9EDC-C1167D7F0B94}"/>
              </a:ext>
            </a:extLst>
          </p:cNvPr>
          <p:cNvSpPr/>
          <p:nvPr/>
        </p:nvSpPr>
        <p:spPr>
          <a:xfrm>
            <a:off x="2765200" y="4750138"/>
            <a:ext cx="5150070" cy="903317"/>
          </a:xfrm>
          <a:prstGeom prst="rect">
            <a:avLst/>
          </a:prstGeom>
          <a:noFill/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Lists the recommended prices for prescribed textbooks for specified quantities.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D900FF-70BC-4D9E-A037-40C5CB6E29B2}"/>
              </a:ext>
            </a:extLst>
          </p:cNvPr>
          <p:cNvSpPr/>
          <p:nvPr/>
        </p:nvSpPr>
        <p:spPr>
          <a:xfrm>
            <a:off x="8251600" y="4766981"/>
            <a:ext cx="3447394" cy="903317"/>
          </a:xfrm>
          <a:prstGeom prst="rect">
            <a:avLst/>
          </a:prstGeom>
          <a:noFill/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Influences what provinces can buy.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0BF9A45-2CD8-4964-9CFA-9C6A452B5CFA}"/>
              </a:ext>
            </a:extLst>
          </p:cNvPr>
          <p:cNvSpPr/>
          <p:nvPr/>
        </p:nvSpPr>
        <p:spPr>
          <a:xfrm>
            <a:off x="148125" y="5759898"/>
            <a:ext cx="2280745" cy="903317"/>
          </a:xfrm>
          <a:prstGeom prst="rect">
            <a:avLst/>
          </a:prstGeom>
          <a:noFill/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Provincial LTSM policy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C766443-FF05-4665-91CA-1718EE987084}"/>
              </a:ext>
            </a:extLst>
          </p:cNvPr>
          <p:cNvSpPr/>
          <p:nvPr/>
        </p:nvSpPr>
        <p:spPr>
          <a:xfrm>
            <a:off x="2765200" y="5759897"/>
            <a:ext cx="5150070" cy="903317"/>
          </a:xfrm>
          <a:prstGeom prst="rect">
            <a:avLst/>
          </a:prstGeom>
          <a:noFill/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Sets norms and standards for LTSM (books and stationary) for learners. Makes decisions about the </a:t>
            </a:r>
            <a:r>
              <a:rPr lang="en-GB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LoTL</a:t>
            </a: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E42115-E8EB-4801-A72E-2B9E04212AF6}"/>
              </a:ext>
            </a:extLst>
          </p:cNvPr>
          <p:cNvSpPr/>
          <p:nvPr/>
        </p:nvSpPr>
        <p:spPr>
          <a:xfrm>
            <a:off x="8251600" y="5776740"/>
            <a:ext cx="3447394" cy="903317"/>
          </a:xfrm>
          <a:prstGeom prst="rect">
            <a:avLst/>
          </a:prstGeom>
          <a:noFill/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Influences what and what quantities of books and stationary provinces buy.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8F9229-3BA3-4907-AA57-5347C23D3AD3}"/>
              </a:ext>
            </a:extLst>
          </p:cNvPr>
          <p:cNvSpPr txBox="1"/>
          <p:nvPr/>
        </p:nvSpPr>
        <p:spPr>
          <a:xfrm>
            <a:off x="148125" y="683172"/>
            <a:ext cx="2280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Policy/Legislation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2D7BCA-424A-4487-8D93-E006884A1367}"/>
              </a:ext>
            </a:extLst>
          </p:cNvPr>
          <p:cNvSpPr txBox="1"/>
          <p:nvPr/>
        </p:nvSpPr>
        <p:spPr>
          <a:xfrm>
            <a:off x="2733670" y="683172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77CCD9-4BE2-4404-86A7-12D4830E9890}"/>
              </a:ext>
            </a:extLst>
          </p:cNvPr>
          <p:cNvSpPr txBox="1"/>
          <p:nvPr/>
        </p:nvSpPr>
        <p:spPr>
          <a:xfrm>
            <a:off x="8251600" y="654726"/>
            <a:ext cx="3099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Influence on spending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7D4101B-F3A7-41AC-94A6-EB766D00B745}"/>
              </a:ext>
            </a:extLst>
          </p:cNvPr>
          <p:cNvCxnSpPr/>
          <p:nvPr/>
        </p:nvCxnSpPr>
        <p:spPr>
          <a:xfrm>
            <a:off x="148125" y="1062778"/>
            <a:ext cx="11550869" cy="0"/>
          </a:xfrm>
          <a:prstGeom prst="line">
            <a:avLst/>
          </a:prstGeom>
          <a:ln>
            <a:solidFill>
              <a:schemeClr val="accent6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2DD512-253E-4AD7-871A-7BA68CE06FEE}"/>
              </a:ext>
            </a:extLst>
          </p:cNvPr>
          <p:cNvCxnSpPr/>
          <p:nvPr/>
        </p:nvCxnSpPr>
        <p:spPr>
          <a:xfrm>
            <a:off x="148125" y="2458883"/>
            <a:ext cx="11550869" cy="0"/>
          </a:xfrm>
          <a:prstGeom prst="line">
            <a:avLst/>
          </a:prstGeom>
          <a:ln>
            <a:solidFill>
              <a:schemeClr val="accent6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0E3C3EF-0247-4598-9B94-1B7397FAD17D}"/>
              </a:ext>
            </a:extLst>
          </p:cNvPr>
          <p:cNvCxnSpPr/>
          <p:nvPr/>
        </p:nvCxnSpPr>
        <p:spPr>
          <a:xfrm>
            <a:off x="148125" y="3489974"/>
            <a:ext cx="11550869" cy="0"/>
          </a:xfrm>
          <a:prstGeom prst="line">
            <a:avLst/>
          </a:prstGeom>
          <a:ln>
            <a:solidFill>
              <a:schemeClr val="accent6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8544433-51CB-44E1-9481-0F4A52F5CCD5}"/>
              </a:ext>
            </a:extLst>
          </p:cNvPr>
          <p:cNvCxnSpPr/>
          <p:nvPr/>
        </p:nvCxnSpPr>
        <p:spPr>
          <a:xfrm>
            <a:off x="148125" y="4580136"/>
            <a:ext cx="11550869" cy="0"/>
          </a:xfrm>
          <a:prstGeom prst="line">
            <a:avLst/>
          </a:prstGeom>
          <a:ln>
            <a:solidFill>
              <a:schemeClr val="accent6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1FC2063-FF4E-4CE3-97C6-D8E87673765A}"/>
              </a:ext>
            </a:extLst>
          </p:cNvPr>
          <p:cNvCxnSpPr/>
          <p:nvPr/>
        </p:nvCxnSpPr>
        <p:spPr>
          <a:xfrm>
            <a:off x="143850" y="5670298"/>
            <a:ext cx="11550869" cy="0"/>
          </a:xfrm>
          <a:prstGeom prst="line">
            <a:avLst/>
          </a:prstGeom>
          <a:ln>
            <a:solidFill>
              <a:schemeClr val="accent6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950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7C731A-47EF-4581-A1B4-EEDDBDD841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83626"/>
            <a:fld id="{23690667-295C-4548-A8F3-2AF8F8044C02}" type="slidenum">
              <a:rPr lang="en-ZA" smtClean="0">
                <a:solidFill>
                  <a:prstClr val="white"/>
                </a:solidFill>
              </a:rPr>
              <a:pPr defTabSz="483626"/>
              <a:t>9</a:t>
            </a:fld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507712-B9F6-4496-A2EF-641EC7984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007" y="244753"/>
            <a:ext cx="10837758" cy="408052"/>
          </a:xfrm>
        </p:spPr>
        <p:txBody>
          <a:bodyPr/>
          <a:lstStyle/>
          <a:p>
            <a:r>
              <a:rPr lang="en-ZA" dirty="0"/>
              <a:t>Institutional analysis</a:t>
            </a:r>
          </a:p>
        </p:txBody>
      </p:sp>
      <p:pic>
        <p:nvPicPr>
          <p:cNvPr id="7" name="Graphic 6" descr="City with solid fill">
            <a:extLst>
              <a:ext uri="{FF2B5EF4-FFF2-40B4-BE49-F238E27FC236}">
                <a16:creationId xmlns:a16="http://schemas.microsoft.com/office/drawing/2014/main" id="{C1AD7F51-6932-40D9-A198-D73BCC031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44318" y="2346766"/>
            <a:ext cx="1854843" cy="18548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E1688E-F234-41AC-ADA5-F8C159B384D0}"/>
              </a:ext>
            </a:extLst>
          </p:cNvPr>
          <p:cNvSpPr txBox="1"/>
          <p:nvPr/>
        </p:nvSpPr>
        <p:spPr>
          <a:xfrm>
            <a:off x="5097517" y="4201609"/>
            <a:ext cx="1534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F3B3F0-6E38-4BF7-9A22-2F79322BFE9E}"/>
              </a:ext>
            </a:extLst>
          </p:cNvPr>
          <p:cNvSpPr/>
          <p:nvPr/>
        </p:nvSpPr>
        <p:spPr>
          <a:xfrm>
            <a:off x="6926317" y="965002"/>
            <a:ext cx="2997653" cy="945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Policy making and planning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42401B-EFE3-43A5-B6FD-3FBBFAC28D10}"/>
              </a:ext>
            </a:extLst>
          </p:cNvPr>
          <p:cNvSpPr/>
          <p:nvPr/>
        </p:nvSpPr>
        <p:spPr>
          <a:xfrm>
            <a:off x="7777655" y="2956034"/>
            <a:ext cx="2997653" cy="945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Budgeting and funding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C1F2BA-3A7E-4F16-B338-45E1599EA76F}"/>
              </a:ext>
            </a:extLst>
          </p:cNvPr>
          <p:cNvSpPr/>
          <p:nvPr/>
        </p:nvSpPr>
        <p:spPr>
          <a:xfrm>
            <a:off x="4190288" y="5110521"/>
            <a:ext cx="2997653" cy="945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Implementation and execution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D5DDAB-C2D8-47C9-9889-8CE3A32A3C40}"/>
              </a:ext>
            </a:extLst>
          </p:cNvPr>
          <p:cNvSpPr/>
          <p:nvPr/>
        </p:nvSpPr>
        <p:spPr>
          <a:xfrm>
            <a:off x="727130" y="2956033"/>
            <a:ext cx="2997653" cy="945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Monitoring and evaluation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B50137-2E6C-4136-9FB4-B3D576E2CAC5}"/>
              </a:ext>
            </a:extLst>
          </p:cNvPr>
          <p:cNvSpPr/>
          <p:nvPr/>
        </p:nvSpPr>
        <p:spPr>
          <a:xfrm>
            <a:off x="1416692" y="965002"/>
            <a:ext cx="2997653" cy="945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Governance and oversight</a:t>
            </a:r>
          </a:p>
        </p:txBody>
      </p:sp>
    </p:spTree>
    <p:extLst>
      <p:ext uri="{BB962C8B-B14F-4D97-AF65-F5344CB8AC3E}">
        <p14:creationId xmlns:p14="http://schemas.microsoft.com/office/powerpoint/2010/main" val="408088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GTA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AE1F24"/>
      </a:accent1>
      <a:accent2>
        <a:srgbClr val="0C8041"/>
      </a:accent2>
      <a:accent3>
        <a:srgbClr val="ECA62E"/>
      </a:accent3>
      <a:accent4>
        <a:srgbClr val="FECE00"/>
      </a:accent4>
      <a:accent5>
        <a:srgbClr val="0D5087"/>
      </a:accent5>
      <a:accent6>
        <a:srgbClr val="3D455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  <a:headEnd type="none" w="med" len="med"/>
          <a:tailEnd type="none" w="med" len="med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TAC PER Training Template.potx" id="{0730B642-26BE-448C-A1F2-FEF72B568617}" vid="{31699F93-D757-429A-88E1-6B74794F0A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TA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AE1F24"/>
      </a:accent1>
      <a:accent2>
        <a:srgbClr val="0C8041"/>
      </a:accent2>
      <a:accent3>
        <a:srgbClr val="ECA62E"/>
      </a:accent3>
      <a:accent4>
        <a:srgbClr val="FECE00"/>
      </a:accent4>
      <a:accent5>
        <a:srgbClr val="0D5087"/>
      </a:accent5>
      <a:accent6>
        <a:srgbClr val="3D4552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A96867530E964BB8C2BAD600ADF732" ma:contentTypeVersion="2" ma:contentTypeDescription="Create a new document." ma:contentTypeScope="" ma:versionID="5262bff8fa188cac1fbdfa4eb828ec9a">
  <xsd:schema xmlns:xsd="http://www.w3.org/2001/XMLSchema" xmlns:xs="http://www.w3.org/2001/XMLSchema" xmlns:p="http://schemas.microsoft.com/office/2006/metadata/properties" xmlns:ns2="4f6a6593-3f1a-45db-9fbb-7c2fe78d580d" targetNamespace="http://schemas.microsoft.com/office/2006/metadata/properties" ma:root="true" ma:fieldsID="b14ed4e80aee148ea89719136c6cfe09" ns2:_="">
    <xsd:import namespace="4f6a6593-3f1a-45db-9fbb-7c2fe78d58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6a6593-3f1a-45db-9fbb-7c2fe78d58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C2811E3-AE25-4717-AF0C-141505779D00}"/>
</file>

<file path=customXml/itemProps2.xml><?xml version="1.0" encoding="utf-8"?>
<ds:datastoreItem xmlns:ds="http://schemas.openxmlformats.org/officeDocument/2006/customXml" ds:itemID="{CD7CC2F7-1D51-4BCB-BCF5-B39CC3429509}"/>
</file>

<file path=customXml/itemProps3.xml><?xml version="1.0" encoding="utf-8"?>
<ds:datastoreItem xmlns:ds="http://schemas.openxmlformats.org/officeDocument/2006/customXml" ds:itemID="{58DD14B5-20E4-4CD4-9E55-231B83884B30}"/>
</file>

<file path=docProps/app.xml><?xml version="1.0" encoding="utf-8"?>
<Properties xmlns="http://schemas.openxmlformats.org/officeDocument/2006/extended-properties" xmlns:vt="http://schemas.openxmlformats.org/officeDocument/2006/docPropsVTypes">
  <TotalTime>3765</TotalTime>
  <Words>1104</Words>
  <Application>Microsoft Office PowerPoint</Application>
  <PresentationFormat>Widescreen</PresentationFormat>
  <Paragraphs>216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1_Office Theme</vt:lpstr>
      <vt:lpstr>SPENDING REVIEWS 2021</vt:lpstr>
      <vt:lpstr>Spending review methodology</vt:lpstr>
      <vt:lpstr>Recap and way forward</vt:lpstr>
      <vt:lpstr>Policy and INSTITUTIONAL ANALYSIS</vt:lpstr>
      <vt:lpstr>Why do an policy and institutional analysis?</vt:lpstr>
      <vt:lpstr>Policy review – sources of information</vt:lpstr>
      <vt:lpstr>Policy review</vt:lpstr>
      <vt:lpstr>Example - LTSM</vt:lpstr>
      <vt:lpstr>Institutional analysis</vt:lpstr>
      <vt:lpstr>When looking at the “who”….</vt:lpstr>
      <vt:lpstr>What is an institutional map?</vt:lpstr>
      <vt:lpstr>A word on complexity</vt:lpstr>
      <vt:lpstr>The Complexity Costing Conundrum </vt:lpstr>
      <vt:lpstr>Institutional map – In Service Teacher Training</vt:lpstr>
      <vt:lpstr>NPO registration institutional map and governance arrangements</vt:lpstr>
      <vt:lpstr>Flow of funds and reporting arrangements - LTSM</vt:lpstr>
      <vt:lpstr>Flow of funds</vt:lpstr>
      <vt:lpstr>Reflecting on your institutional map and flow of funds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SPENDING REVIEWS</dc:title>
  <dc:creator>Amanda Jitsing</dc:creator>
  <cp:lastModifiedBy>Amanda Jitsing</cp:lastModifiedBy>
  <cp:revision>135</cp:revision>
  <dcterms:created xsi:type="dcterms:W3CDTF">2020-05-07T04:25:02Z</dcterms:created>
  <dcterms:modified xsi:type="dcterms:W3CDTF">2021-09-01T11:04:51Z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0x01010077A96867530E964BB8C2BAD600ADF732</vt:lpwstr>
  </property>
</Properties>
</file>