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9" r:id="rId2"/>
  </p:sldMasterIdLst>
  <p:notesMasterIdLst>
    <p:notesMasterId r:id="rId23"/>
  </p:notesMasterIdLst>
  <p:handoutMasterIdLst>
    <p:handoutMasterId r:id="rId24"/>
  </p:handoutMasterIdLst>
  <p:sldIdLst>
    <p:sldId id="257" r:id="rId3"/>
    <p:sldId id="478" r:id="rId4"/>
    <p:sldId id="479" r:id="rId5"/>
    <p:sldId id="480" r:id="rId6"/>
    <p:sldId id="481" r:id="rId7"/>
    <p:sldId id="342" r:id="rId8"/>
    <p:sldId id="484" r:id="rId9"/>
    <p:sldId id="482" r:id="rId10"/>
    <p:sldId id="329" r:id="rId11"/>
    <p:sldId id="483" r:id="rId12"/>
    <p:sldId id="485" r:id="rId13"/>
    <p:sldId id="493" r:id="rId14"/>
    <p:sldId id="346" r:id="rId15"/>
    <p:sldId id="486" r:id="rId16"/>
    <p:sldId id="487" r:id="rId17"/>
    <p:sldId id="489" r:id="rId18"/>
    <p:sldId id="451" r:id="rId19"/>
    <p:sldId id="490" r:id="rId20"/>
    <p:sldId id="491" r:id="rId21"/>
    <p:sldId id="3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AD4B3-0A6C-4383-B716-374250DA3516}">
          <p14:sldIdLst>
            <p14:sldId id="257"/>
            <p14:sldId id="478"/>
            <p14:sldId id="479"/>
            <p14:sldId id="480"/>
            <p14:sldId id="481"/>
            <p14:sldId id="342"/>
            <p14:sldId id="484"/>
            <p14:sldId id="482"/>
            <p14:sldId id="329"/>
            <p14:sldId id="483"/>
            <p14:sldId id="485"/>
            <p14:sldId id="493"/>
            <p14:sldId id="346"/>
            <p14:sldId id="486"/>
            <p14:sldId id="487"/>
            <p14:sldId id="489"/>
            <p14:sldId id="451"/>
            <p14:sldId id="490"/>
            <p14:sldId id="49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76D"/>
    <a:srgbClr val="0B6C36"/>
    <a:srgbClr val="DD5D66"/>
    <a:srgbClr val="8E1E25"/>
    <a:srgbClr val="E29744"/>
    <a:srgbClr val="D3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C9517-A2E4-40F2-ADC4-42D66A410682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0890E3BA-242E-4D5E-B518-8BAF291268AD}">
      <dgm:prSet phldrT="[Text]"/>
      <dgm:spPr/>
      <dgm:t>
        <a:bodyPr/>
        <a:lstStyle/>
        <a:p>
          <a:r>
            <a:rPr lang="en-ZA" dirty="0"/>
            <a:t>Inputs</a:t>
          </a:r>
        </a:p>
      </dgm:t>
    </dgm:pt>
    <dgm:pt modelId="{EF87EDF3-41EC-4EE7-B22E-78405AF18879}" type="parTrans" cxnId="{BDD2A3A3-CF22-4F71-B049-CF734723BCD8}">
      <dgm:prSet/>
      <dgm:spPr/>
      <dgm:t>
        <a:bodyPr/>
        <a:lstStyle/>
        <a:p>
          <a:endParaRPr lang="en-ZA"/>
        </a:p>
      </dgm:t>
    </dgm:pt>
    <dgm:pt modelId="{26416F11-0D27-453A-9363-B7409F79539D}" type="sibTrans" cxnId="{BDD2A3A3-CF22-4F71-B049-CF734723BCD8}">
      <dgm:prSet/>
      <dgm:spPr/>
      <dgm:t>
        <a:bodyPr/>
        <a:lstStyle/>
        <a:p>
          <a:endParaRPr lang="en-ZA"/>
        </a:p>
      </dgm:t>
    </dgm:pt>
    <dgm:pt modelId="{0AEAE218-7EBC-4C36-8DCC-E8FDC8FB2BD0}">
      <dgm:prSet phldrT="[Text]"/>
      <dgm:spPr/>
      <dgm:t>
        <a:bodyPr/>
        <a:lstStyle/>
        <a:p>
          <a:r>
            <a:rPr lang="en-ZA" dirty="0"/>
            <a:t>Activities</a:t>
          </a:r>
        </a:p>
      </dgm:t>
    </dgm:pt>
    <dgm:pt modelId="{92E69590-C245-4879-95B3-F75C3F1FE969}" type="parTrans" cxnId="{CDE232F1-DEF7-439F-BC4C-43B0551348B1}">
      <dgm:prSet/>
      <dgm:spPr/>
      <dgm:t>
        <a:bodyPr/>
        <a:lstStyle/>
        <a:p>
          <a:endParaRPr lang="en-ZA"/>
        </a:p>
      </dgm:t>
    </dgm:pt>
    <dgm:pt modelId="{5E26B7E7-F8E7-494F-9052-D84023705BBA}" type="sibTrans" cxnId="{CDE232F1-DEF7-439F-BC4C-43B0551348B1}">
      <dgm:prSet/>
      <dgm:spPr/>
      <dgm:t>
        <a:bodyPr/>
        <a:lstStyle/>
        <a:p>
          <a:endParaRPr lang="en-ZA"/>
        </a:p>
      </dgm:t>
    </dgm:pt>
    <dgm:pt modelId="{5E80194A-796E-46B0-AFFB-C6A982537086}">
      <dgm:prSet phldrT="[Text]"/>
      <dgm:spPr/>
      <dgm:t>
        <a:bodyPr/>
        <a:lstStyle/>
        <a:p>
          <a:r>
            <a:rPr lang="en-ZA" dirty="0"/>
            <a:t>Outputs</a:t>
          </a:r>
        </a:p>
      </dgm:t>
    </dgm:pt>
    <dgm:pt modelId="{0EED8F71-9468-4AC1-958E-4574595D7A1F}" type="parTrans" cxnId="{545A1C62-64AF-4366-B9F4-FAA333DB69A5}">
      <dgm:prSet/>
      <dgm:spPr/>
      <dgm:t>
        <a:bodyPr/>
        <a:lstStyle/>
        <a:p>
          <a:endParaRPr lang="en-ZA"/>
        </a:p>
      </dgm:t>
    </dgm:pt>
    <dgm:pt modelId="{7AEE3E20-AA58-4FFB-AA4C-A9CF772EAFB2}" type="sibTrans" cxnId="{545A1C62-64AF-4366-B9F4-FAA333DB69A5}">
      <dgm:prSet/>
      <dgm:spPr/>
      <dgm:t>
        <a:bodyPr/>
        <a:lstStyle/>
        <a:p>
          <a:endParaRPr lang="en-ZA"/>
        </a:p>
      </dgm:t>
    </dgm:pt>
    <dgm:pt modelId="{1D79C4CF-C9DF-4BBD-903E-1639804CCAE2}">
      <dgm:prSet phldrT="[Text]"/>
      <dgm:spPr/>
      <dgm:t>
        <a:bodyPr/>
        <a:lstStyle/>
        <a:p>
          <a:r>
            <a:rPr lang="en-ZA" dirty="0"/>
            <a:t>Outcomes</a:t>
          </a:r>
        </a:p>
      </dgm:t>
    </dgm:pt>
    <dgm:pt modelId="{16156639-AD3C-4594-8878-EC68C4908DAF}" type="parTrans" cxnId="{D3645243-6B1F-40BC-BF4E-0AE60D229F9D}">
      <dgm:prSet/>
      <dgm:spPr/>
      <dgm:t>
        <a:bodyPr/>
        <a:lstStyle/>
        <a:p>
          <a:endParaRPr lang="en-ZA"/>
        </a:p>
      </dgm:t>
    </dgm:pt>
    <dgm:pt modelId="{17FFBF13-6174-4359-A27D-5293E679BE94}" type="sibTrans" cxnId="{D3645243-6B1F-40BC-BF4E-0AE60D229F9D}">
      <dgm:prSet/>
      <dgm:spPr/>
      <dgm:t>
        <a:bodyPr/>
        <a:lstStyle/>
        <a:p>
          <a:endParaRPr lang="en-ZA"/>
        </a:p>
      </dgm:t>
    </dgm:pt>
    <dgm:pt modelId="{1178D143-ECCD-401C-BAF6-79BE6BCB5ABC}">
      <dgm:prSet phldrT="[Text]"/>
      <dgm:spPr/>
      <dgm:t>
        <a:bodyPr/>
        <a:lstStyle/>
        <a:p>
          <a:r>
            <a:rPr lang="en-ZA" dirty="0"/>
            <a:t>Impacts </a:t>
          </a:r>
        </a:p>
      </dgm:t>
    </dgm:pt>
    <dgm:pt modelId="{3757331E-3AB0-4115-9A35-298FCBF99BEF}" type="parTrans" cxnId="{D9ECABED-2BA9-4251-AFDB-B3CBDF59B873}">
      <dgm:prSet/>
      <dgm:spPr/>
      <dgm:t>
        <a:bodyPr/>
        <a:lstStyle/>
        <a:p>
          <a:endParaRPr lang="en-ZA"/>
        </a:p>
      </dgm:t>
    </dgm:pt>
    <dgm:pt modelId="{C5E6B5B9-3B54-4827-B747-51D9D5C96844}" type="sibTrans" cxnId="{D9ECABED-2BA9-4251-AFDB-B3CBDF59B873}">
      <dgm:prSet/>
      <dgm:spPr/>
      <dgm:t>
        <a:bodyPr/>
        <a:lstStyle/>
        <a:p>
          <a:endParaRPr lang="en-ZA"/>
        </a:p>
      </dgm:t>
    </dgm:pt>
    <dgm:pt modelId="{116DA968-84C7-4AF8-8AED-4289129A7DB1}" type="pres">
      <dgm:prSet presAssocID="{707C9517-A2E4-40F2-ADC4-42D66A410682}" presName="Name0" presStyleCnt="0">
        <dgm:presLayoutVars>
          <dgm:dir/>
          <dgm:resizeHandles val="exact"/>
        </dgm:presLayoutVars>
      </dgm:prSet>
      <dgm:spPr/>
    </dgm:pt>
    <dgm:pt modelId="{1C08D1EA-884E-469A-9652-8FC72E109DC4}" type="pres">
      <dgm:prSet presAssocID="{0890E3BA-242E-4D5E-B518-8BAF291268AD}" presName="node" presStyleLbl="node1" presStyleIdx="0" presStyleCnt="5">
        <dgm:presLayoutVars>
          <dgm:bulletEnabled val="1"/>
        </dgm:presLayoutVars>
      </dgm:prSet>
      <dgm:spPr/>
    </dgm:pt>
    <dgm:pt modelId="{77801875-F2E3-4DD8-92FD-2F2D8E4620BD}" type="pres">
      <dgm:prSet presAssocID="{26416F11-0D27-453A-9363-B7409F79539D}" presName="sibTrans" presStyleLbl="sibTrans2D1" presStyleIdx="0" presStyleCnt="4"/>
      <dgm:spPr/>
    </dgm:pt>
    <dgm:pt modelId="{107B8E8E-6B71-4585-8480-8FDDA06B837D}" type="pres">
      <dgm:prSet presAssocID="{26416F11-0D27-453A-9363-B7409F79539D}" presName="connectorText" presStyleLbl="sibTrans2D1" presStyleIdx="0" presStyleCnt="4"/>
      <dgm:spPr/>
    </dgm:pt>
    <dgm:pt modelId="{C266F17A-3C01-4D33-A092-EC128271CD72}" type="pres">
      <dgm:prSet presAssocID="{0AEAE218-7EBC-4C36-8DCC-E8FDC8FB2BD0}" presName="node" presStyleLbl="node1" presStyleIdx="1" presStyleCnt="5">
        <dgm:presLayoutVars>
          <dgm:bulletEnabled val="1"/>
        </dgm:presLayoutVars>
      </dgm:prSet>
      <dgm:spPr/>
    </dgm:pt>
    <dgm:pt modelId="{6380A222-2F0C-40B1-A54E-68AAB897ED9D}" type="pres">
      <dgm:prSet presAssocID="{5E26B7E7-F8E7-494F-9052-D84023705BBA}" presName="sibTrans" presStyleLbl="sibTrans2D1" presStyleIdx="1" presStyleCnt="4"/>
      <dgm:spPr/>
    </dgm:pt>
    <dgm:pt modelId="{7431F4F5-2B08-4D7E-B554-944D1871EED2}" type="pres">
      <dgm:prSet presAssocID="{5E26B7E7-F8E7-494F-9052-D84023705BBA}" presName="connectorText" presStyleLbl="sibTrans2D1" presStyleIdx="1" presStyleCnt="4"/>
      <dgm:spPr/>
    </dgm:pt>
    <dgm:pt modelId="{55663AB2-AAAD-4060-AD83-12F42D1EC904}" type="pres">
      <dgm:prSet presAssocID="{5E80194A-796E-46B0-AFFB-C6A982537086}" presName="node" presStyleLbl="node1" presStyleIdx="2" presStyleCnt="5">
        <dgm:presLayoutVars>
          <dgm:bulletEnabled val="1"/>
        </dgm:presLayoutVars>
      </dgm:prSet>
      <dgm:spPr/>
    </dgm:pt>
    <dgm:pt modelId="{3FB36BC4-2D89-48AE-ACFC-C9EDD4262563}" type="pres">
      <dgm:prSet presAssocID="{7AEE3E20-AA58-4FFB-AA4C-A9CF772EAFB2}" presName="sibTrans" presStyleLbl="sibTrans2D1" presStyleIdx="2" presStyleCnt="4"/>
      <dgm:spPr/>
    </dgm:pt>
    <dgm:pt modelId="{8AB6EB56-499B-46E1-BA31-AB1DF09E3455}" type="pres">
      <dgm:prSet presAssocID="{7AEE3E20-AA58-4FFB-AA4C-A9CF772EAFB2}" presName="connectorText" presStyleLbl="sibTrans2D1" presStyleIdx="2" presStyleCnt="4"/>
      <dgm:spPr/>
    </dgm:pt>
    <dgm:pt modelId="{FDB4BDF0-0553-46A6-B4AC-8A07956C356D}" type="pres">
      <dgm:prSet presAssocID="{1D79C4CF-C9DF-4BBD-903E-1639804CCAE2}" presName="node" presStyleLbl="node1" presStyleIdx="3" presStyleCnt="5">
        <dgm:presLayoutVars>
          <dgm:bulletEnabled val="1"/>
        </dgm:presLayoutVars>
      </dgm:prSet>
      <dgm:spPr/>
    </dgm:pt>
    <dgm:pt modelId="{27F7B5F9-951A-45D4-BF31-6BB260B25083}" type="pres">
      <dgm:prSet presAssocID="{17FFBF13-6174-4359-A27D-5293E679BE94}" presName="sibTrans" presStyleLbl="sibTrans2D1" presStyleIdx="3" presStyleCnt="4"/>
      <dgm:spPr/>
    </dgm:pt>
    <dgm:pt modelId="{6DD00695-4E8D-424A-88CD-10557F6FA4A6}" type="pres">
      <dgm:prSet presAssocID="{17FFBF13-6174-4359-A27D-5293E679BE94}" presName="connectorText" presStyleLbl="sibTrans2D1" presStyleIdx="3" presStyleCnt="4"/>
      <dgm:spPr/>
    </dgm:pt>
    <dgm:pt modelId="{575CA888-0021-4C27-99D5-8535905521E6}" type="pres">
      <dgm:prSet presAssocID="{1178D143-ECCD-401C-BAF6-79BE6BCB5AB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4AA117-0838-4978-843B-D4E192B74158}" type="presOf" srcId="{7AEE3E20-AA58-4FFB-AA4C-A9CF772EAFB2}" destId="{8AB6EB56-499B-46E1-BA31-AB1DF09E3455}" srcOrd="1" destOrd="0" presId="urn:microsoft.com/office/officeart/2005/8/layout/process1"/>
    <dgm:cxn modelId="{F884B939-FAB2-47F1-B560-9867BC5C5F4D}" type="presOf" srcId="{707C9517-A2E4-40F2-ADC4-42D66A410682}" destId="{116DA968-84C7-4AF8-8AED-4289129A7DB1}" srcOrd="0" destOrd="0" presId="urn:microsoft.com/office/officeart/2005/8/layout/process1"/>
    <dgm:cxn modelId="{545A1C62-64AF-4366-B9F4-FAA333DB69A5}" srcId="{707C9517-A2E4-40F2-ADC4-42D66A410682}" destId="{5E80194A-796E-46B0-AFFB-C6A982537086}" srcOrd="2" destOrd="0" parTransId="{0EED8F71-9468-4AC1-958E-4574595D7A1F}" sibTransId="{7AEE3E20-AA58-4FFB-AA4C-A9CF772EAFB2}"/>
    <dgm:cxn modelId="{2A023A62-4608-4057-9899-67A416BC667E}" type="presOf" srcId="{1D79C4CF-C9DF-4BBD-903E-1639804CCAE2}" destId="{FDB4BDF0-0553-46A6-B4AC-8A07956C356D}" srcOrd="0" destOrd="0" presId="urn:microsoft.com/office/officeart/2005/8/layout/process1"/>
    <dgm:cxn modelId="{D3645243-6B1F-40BC-BF4E-0AE60D229F9D}" srcId="{707C9517-A2E4-40F2-ADC4-42D66A410682}" destId="{1D79C4CF-C9DF-4BBD-903E-1639804CCAE2}" srcOrd="3" destOrd="0" parTransId="{16156639-AD3C-4594-8878-EC68C4908DAF}" sibTransId="{17FFBF13-6174-4359-A27D-5293E679BE94}"/>
    <dgm:cxn modelId="{553CF651-4F48-47BF-B27E-26484F9D0DC9}" type="presOf" srcId="{5E26B7E7-F8E7-494F-9052-D84023705BBA}" destId="{6380A222-2F0C-40B1-A54E-68AAB897ED9D}" srcOrd="0" destOrd="0" presId="urn:microsoft.com/office/officeart/2005/8/layout/process1"/>
    <dgm:cxn modelId="{A1877356-8724-41F8-BD71-12A6E14C26E5}" type="presOf" srcId="{26416F11-0D27-453A-9363-B7409F79539D}" destId="{107B8E8E-6B71-4585-8480-8FDDA06B837D}" srcOrd="1" destOrd="0" presId="urn:microsoft.com/office/officeart/2005/8/layout/process1"/>
    <dgm:cxn modelId="{F7A7CB56-EEE0-49C9-B1F3-898534E60D0A}" type="presOf" srcId="{1178D143-ECCD-401C-BAF6-79BE6BCB5ABC}" destId="{575CA888-0021-4C27-99D5-8535905521E6}" srcOrd="0" destOrd="0" presId="urn:microsoft.com/office/officeart/2005/8/layout/process1"/>
    <dgm:cxn modelId="{D209B688-BBAB-4B48-A7A4-1E2E551EB036}" type="presOf" srcId="{0890E3BA-242E-4D5E-B518-8BAF291268AD}" destId="{1C08D1EA-884E-469A-9652-8FC72E109DC4}" srcOrd="0" destOrd="0" presId="urn:microsoft.com/office/officeart/2005/8/layout/process1"/>
    <dgm:cxn modelId="{7AFBC195-4FD1-4116-836A-EE0794403BC2}" type="presOf" srcId="{0AEAE218-7EBC-4C36-8DCC-E8FDC8FB2BD0}" destId="{C266F17A-3C01-4D33-A092-EC128271CD72}" srcOrd="0" destOrd="0" presId="urn:microsoft.com/office/officeart/2005/8/layout/process1"/>
    <dgm:cxn modelId="{BDD2A3A3-CF22-4F71-B049-CF734723BCD8}" srcId="{707C9517-A2E4-40F2-ADC4-42D66A410682}" destId="{0890E3BA-242E-4D5E-B518-8BAF291268AD}" srcOrd="0" destOrd="0" parTransId="{EF87EDF3-41EC-4EE7-B22E-78405AF18879}" sibTransId="{26416F11-0D27-453A-9363-B7409F79539D}"/>
    <dgm:cxn modelId="{29049DB8-5062-4213-A3F4-26F9E16B39CE}" type="presOf" srcId="{17FFBF13-6174-4359-A27D-5293E679BE94}" destId="{6DD00695-4E8D-424A-88CD-10557F6FA4A6}" srcOrd="1" destOrd="0" presId="urn:microsoft.com/office/officeart/2005/8/layout/process1"/>
    <dgm:cxn modelId="{CFB6F8CF-4515-4E5E-A9DE-D42BCBFE94D6}" type="presOf" srcId="{7AEE3E20-AA58-4FFB-AA4C-A9CF772EAFB2}" destId="{3FB36BC4-2D89-48AE-ACFC-C9EDD4262563}" srcOrd="0" destOrd="0" presId="urn:microsoft.com/office/officeart/2005/8/layout/process1"/>
    <dgm:cxn modelId="{6EB9D9D0-FC12-4F5E-AC1E-92C4BD432897}" type="presOf" srcId="{26416F11-0D27-453A-9363-B7409F79539D}" destId="{77801875-F2E3-4DD8-92FD-2F2D8E4620BD}" srcOrd="0" destOrd="0" presId="urn:microsoft.com/office/officeart/2005/8/layout/process1"/>
    <dgm:cxn modelId="{6EA508DE-D74E-478D-A0B6-FED3DCF6799D}" type="presOf" srcId="{5E80194A-796E-46B0-AFFB-C6A982537086}" destId="{55663AB2-AAAD-4060-AD83-12F42D1EC904}" srcOrd="0" destOrd="0" presId="urn:microsoft.com/office/officeart/2005/8/layout/process1"/>
    <dgm:cxn modelId="{FBFDFCE0-1DFF-46A0-9BCC-31AFB7379972}" type="presOf" srcId="{17FFBF13-6174-4359-A27D-5293E679BE94}" destId="{27F7B5F9-951A-45D4-BF31-6BB260B25083}" srcOrd="0" destOrd="0" presId="urn:microsoft.com/office/officeart/2005/8/layout/process1"/>
    <dgm:cxn modelId="{1A6519EB-C855-4D4C-90EA-380A06C4BFD5}" type="presOf" srcId="{5E26B7E7-F8E7-494F-9052-D84023705BBA}" destId="{7431F4F5-2B08-4D7E-B554-944D1871EED2}" srcOrd="1" destOrd="0" presId="urn:microsoft.com/office/officeart/2005/8/layout/process1"/>
    <dgm:cxn modelId="{D9ECABED-2BA9-4251-AFDB-B3CBDF59B873}" srcId="{707C9517-A2E4-40F2-ADC4-42D66A410682}" destId="{1178D143-ECCD-401C-BAF6-79BE6BCB5ABC}" srcOrd="4" destOrd="0" parTransId="{3757331E-3AB0-4115-9A35-298FCBF99BEF}" sibTransId="{C5E6B5B9-3B54-4827-B747-51D9D5C96844}"/>
    <dgm:cxn modelId="{CDE232F1-DEF7-439F-BC4C-43B0551348B1}" srcId="{707C9517-A2E4-40F2-ADC4-42D66A410682}" destId="{0AEAE218-7EBC-4C36-8DCC-E8FDC8FB2BD0}" srcOrd="1" destOrd="0" parTransId="{92E69590-C245-4879-95B3-F75C3F1FE969}" sibTransId="{5E26B7E7-F8E7-494F-9052-D84023705BBA}"/>
    <dgm:cxn modelId="{7D233884-841C-4175-ABDF-D711D3E018B9}" type="presParOf" srcId="{116DA968-84C7-4AF8-8AED-4289129A7DB1}" destId="{1C08D1EA-884E-469A-9652-8FC72E109DC4}" srcOrd="0" destOrd="0" presId="urn:microsoft.com/office/officeart/2005/8/layout/process1"/>
    <dgm:cxn modelId="{C6C0223B-DE0B-4476-880E-375B9A3C41FD}" type="presParOf" srcId="{116DA968-84C7-4AF8-8AED-4289129A7DB1}" destId="{77801875-F2E3-4DD8-92FD-2F2D8E4620BD}" srcOrd="1" destOrd="0" presId="urn:microsoft.com/office/officeart/2005/8/layout/process1"/>
    <dgm:cxn modelId="{E62F98A4-152D-48F6-982B-714AA456AE07}" type="presParOf" srcId="{77801875-F2E3-4DD8-92FD-2F2D8E4620BD}" destId="{107B8E8E-6B71-4585-8480-8FDDA06B837D}" srcOrd="0" destOrd="0" presId="urn:microsoft.com/office/officeart/2005/8/layout/process1"/>
    <dgm:cxn modelId="{2DECDCEC-CE66-48A6-9170-62895C262158}" type="presParOf" srcId="{116DA968-84C7-4AF8-8AED-4289129A7DB1}" destId="{C266F17A-3C01-4D33-A092-EC128271CD72}" srcOrd="2" destOrd="0" presId="urn:microsoft.com/office/officeart/2005/8/layout/process1"/>
    <dgm:cxn modelId="{378F105A-4300-4916-9207-6D9E21A4609F}" type="presParOf" srcId="{116DA968-84C7-4AF8-8AED-4289129A7DB1}" destId="{6380A222-2F0C-40B1-A54E-68AAB897ED9D}" srcOrd="3" destOrd="0" presId="urn:microsoft.com/office/officeart/2005/8/layout/process1"/>
    <dgm:cxn modelId="{9CF8544D-87F3-4DC2-96FA-EAC1044160E9}" type="presParOf" srcId="{6380A222-2F0C-40B1-A54E-68AAB897ED9D}" destId="{7431F4F5-2B08-4D7E-B554-944D1871EED2}" srcOrd="0" destOrd="0" presId="urn:microsoft.com/office/officeart/2005/8/layout/process1"/>
    <dgm:cxn modelId="{2E481A46-CC10-4704-8B05-42EE6F1F2CDE}" type="presParOf" srcId="{116DA968-84C7-4AF8-8AED-4289129A7DB1}" destId="{55663AB2-AAAD-4060-AD83-12F42D1EC904}" srcOrd="4" destOrd="0" presId="urn:microsoft.com/office/officeart/2005/8/layout/process1"/>
    <dgm:cxn modelId="{BC7B10F0-A0C5-4038-A987-F2D8F4FB249D}" type="presParOf" srcId="{116DA968-84C7-4AF8-8AED-4289129A7DB1}" destId="{3FB36BC4-2D89-48AE-ACFC-C9EDD4262563}" srcOrd="5" destOrd="0" presId="urn:microsoft.com/office/officeart/2005/8/layout/process1"/>
    <dgm:cxn modelId="{21965AE6-FBCB-472D-B7D8-D5C51DDB5225}" type="presParOf" srcId="{3FB36BC4-2D89-48AE-ACFC-C9EDD4262563}" destId="{8AB6EB56-499B-46E1-BA31-AB1DF09E3455}" srcOrd="0" destOrd="0" presId="urn:microsoft.com/office/officeart/2005/8/layout/process1"/>
    <dgm:cxn modelId="{AD24921D-8673-4215-9FD0-022E0E415747}" type="presParOf" srcId="{116DA968-84C7-4AF8-8AED-4289129A7DB1}" destId="{FDB4BDF0-0553-46A6-B4AC-8A07956C356D}" srcOrd="6" destOrd="0" presId="urn:microsoft.com/office/officeart/2005/8/layout/process1"/>
    <dgm:cxn modelId="{E6BB69FC-DA61-4801-90D8-D772835AAABA}" type="presParOf" srcId="{116DA968-84C7-4AF8-8AED-4289129A7DB1}" destId="{27F7B5F9-951A-45D4-BF31-6BB260B25083}" srcOrd="7" destOrd="0" presId="urn:microsoft.com/office/officeart/2005/8/layout/process1"/>
    <dgm:cxn modelId="{B6AB3A78-4098-45B0-B9A8-3247D6CABA60}" type="presParOf" srcId="{27F7B5F9-951A-45D4-BF31-6BB260B25083}" destId="{6DD00695-4E8D-424A-88CD-10557F6FA4A6}" srcOrd="0" destOrd="0" presId="urn:microsoft.com/office/officeart/2005/8/layout/process1"/>
    <dgm:cxn modelId="{94346850-BC4C-4292-905F-15E1650DE049}" type="presParOf" srcId="{116DA968-84C7-4AF8-8AED-4289129A7DB1}" destId="{575CA888-0021-4C27-99D5-8535905521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D1EA-884E-469A-9652-8FC72E109DC4}">
      <dsp:nvSpPr>
        <dsp:cNvPr id="0" name=""/>
        <dsp:cNvSpPr/>
      </dsp:nvSpPr>
      <dsp:spPr>
        <a:xfrm>
          <a:off x="4225" y="835459"/>
          <a:ext cx="1309924" cy="785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Inputs</a:t>
          </a:r>
        </a:p>
      </dsp:txBody>
      <dsp:txXfrm>
        <a:off x="27245" y="858479"/>
        <a:ext cx="1263884" cy="739914"/>
      </dsp:txXfrm>
    </dsp:sp>
    <dsp:sp modelId="{77801875-F2E3-4DD8-92FD-2F2D8E4620BD}">
      <dsp:nvSpPr>
        <dsp:cNvPr id="0" name=""/>
        <dsp:cNvSpPr/>
      </dsp:nvSpPr>
      <dsp:spPr>
        <a:xfrm>
          <a:off x="1445142" y="1066005"/>
          <a:ext cx="277703" cy="3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1445142" y="1130977"/>
        <a:ext cx="194392" cy="194917"/>
      </dsp:txXfrm>
    </dsp:sp>
    <dsp:sp modelId="{C266F17A-3C01-4D33-A092-EC128271CD72}">
      <dsp:nvSpPr>
        <dsp:cNvPr id="0" name=""/>
        <dsp:cNvSpPr/>
      </dsp:nvSpPr>
      <dsp:spPr>
        <a:xfrm>
          <a:off x="1838119" y="835459"/>
          <a:ext cx="1309924" cy="785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Activities</a:t>
          </a:r>
        </a:p>
      </dsp:txBody>
      <dsp:txXfrm>
        <a:off x="1861139" y="858479"/>
        <a:ext cx="1263884" cy="739914"/>
      </dsp:txXfrm>
    </dsp:sp>
    <dsp:sp modelId="{6380A222-2F0C-40B1-A54E-68AAB897ED9D}">
      <dsp:nvSpPr>
        <dsp:cNvPr id="0" name=""/>
        <dsp:cNvSpPr/>
      </dsp:nvSpPr>
      <dsp:spPr>
        <a:xfrm>
          <a:off x="3279036" y="1066005"/>
          <a:ext cx="277703" cy="3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3279036" y="1130977"/>
        <a:ext cx="194392" cy="194917"/>
      </dsp:txXfrm>
    </dsp:sp>
    <dsp:sp modelId="{55663AB2-AAAD-4060-AD83-12F42D1EC904}">
      <dsp:nvSpPr>
        <dsp:cNvPr id="0" name=""/>
        <dsp:cNvSpPr/>
      </dsp:nvSpPr>
      <dsp:spPr>
        <a:xfrm>
          <a:off x="3672014" y="835459"/>
          <a:ext cx="1309924" cy="785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Outputs</a:t>
          </a:r>
        </a:p>
      </dsp:txBody>
      <dsp:txXfrm>
        <a:off x="3695034" y="858479"/>
        <a:ext cx="1263884" cy="739914"/>
      </dsp:txXfrm>
    </dsp:sp>
    <dsp:sp modelId="{3FB36BC4-2D89-48AE-ACFC-C9EDD4262563}">
      <dsp:nvSpPr>
        <dsp:cNvPr id="0" name=""/>
        <dsp:cNvSpPr/>
      </dsp:nvSpPr>
      <dsp:spPr>
        <a:xfrm>
          <a:off x="5112931" y="1066005"/>
          <a:ext cx="277703" cy="3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112931" y="1130977"/>
        <a:ext cx="194392" cy="194917"/>
      </dsp:txXfrm>
    </dsp:sp>
    <dsp:sp modelId="{FDB4BDF0-0553-46A6-B4AC-8A07956C356D}">
      <dsp:nvSpPr>
        <dsp:cNvPr id="0" name=""/>
        <dsp:cNvSpPr/>
      </dsp:nvSpPr>
      <dsp:spPr>
        <a:xfrm>
          <a:off x="5505908" y="835459"/>
          <a:ext cx="1309924" cy="785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Outcomes</a:t>
          </a:r>
        </a:p>
      </dsp:txBody>
      <dsp:txXfrm>
        <a:off x="5528928" y="858479"/>
        <a:ext cx="1263884" cy="739914"/>
      </dsp:txXfrm>
    </dsp:sp>
    <dsp:sp modelId="{27F7B5F9-951A-45D4-BF31-6BB260B25083}">
      <dsp:nvSpPr>
        <dsp:cNvPr id="0" name=""/>
        <dsp:cNvSpPr/>
      </dsp:nvSpPr>
      <dsp:spPr>
        <a:xfrm>
          <a:off x="6946825" y="1066005"/>
          <a:ext cx="277703" cy="3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6946825" y="1130977"/>
        <a:ext cx="194392" cy="194917"/>
      </dsp:txXfrm>
    </dsp:sp>
    <dsp:sp modelId="{575CA888-0021-4C27-99D5-8535905521E6}">
      <dsp:nvSpPr>
        <dsp:cNvPr id="0" name=""/>
        <dsp:cNvSpPr/>
      </dsp:nvSpPr>
      <dsp:spPr>
        <a:xfrm>
          <a:off x="7339802" y="835459"/>
          <a:ext cx="1309924" cy="785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Impacts </a:t>
          </a:r>
        </a:p>
      </dsp:txBody>
      <dsp:txXfrm>
        <a:off x="7362822" y="858479"/>
        <a:ext cx="1263884" cy="73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2021/09/02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063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70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54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90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ACF9101-DFB0-4B54-BFC9-A1883A7EB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310718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9" y="4008811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361" y="701337"/>
            <a:ext cx="2175029" cy="113836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4165457"/>
            <a:ext cx="2586423" cy="198415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D2ADCD-B185-4B9A-B65F-FFF15BF05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692" y="1928364"/>
            <a:ext cx="1884363" cy="24216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</a:t>
            </a:r>
            <a:r>
              <a:rPr lang="en-ZA" dirty="0" err="1"/>
              <a:t>module_section</a:t>
            </a:r>
            <a:r>
              <a:rPr lang="en-ZA" dirty="0"/>
              <a:t> (e.g. Module 3: Indicators)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109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8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PRESENTATI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3" y="244753"/>
            <a:ext cx="8048076" cy="408052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4133" y="6476815"/>
            <a:ext cx="2844800" cy="366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0667-295C-4548-A8F3-2AF8F8044C02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6" name="Picture 5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5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68" y="32829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1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161986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8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10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06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0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3625606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69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968906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7778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1104204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51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66693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489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65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36" y="6356347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5763" y="6356347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60" y="6377976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812" y="701337"/>
            <a:ext cx="8653953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00" y="701337"/>
            <a:ext cx="2278552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" y="3425475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769" y="734135"/>
            <a:ext cx="2350622" cy="2843566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Demonstrate(e.g. How to group expenditure?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3799951"/>
            <a:ext cx="1834609" cy="16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  <p:sldLayoutId id="2147483696" r:id="rId17"/>
    <p:sldLayoutId id="2147483698" r:id="rId18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SPENDING REVIEWS 2021</a:t>
            </a:r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00BDCE-000F-44B8-8D9A-F459E8357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Process Maps and Logframes</a:t>
            </a:r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15226-ABDC-4DBF-A7EB-AAA55D8B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10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5232D-57BC-4371-A514-8BE7C918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 maps and logical frameworks</a:t>
            </a:r>
          </a:p>
        </p:txBody>
      </p:sp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A961DA9A-CD00-4A91-8234-BFF7538B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8366" y="874988"/>
            <a:ext cx="914400" cy="914400"/>
          </a:xfrm>
          <a:prstGeom prst="rect">
            <a:avLst/>
          </a:prstGeom>
        </p:spPr>
      </p:pic>
      <p:pic>
        <p:nvPicPr>
          <p:cNvPr id="9" name="Graphic 8" descr="Workflow with solid fill">
            <a:extLst>
              <a:ext uri="{FF2B5EF4-FFF2-40B4-BE49-F238E27FC236}">
                <a16:creationId xmlns:a16="http://schemas.microsoft.com/office/drawing/2014/main" id="{46335638-35CA-4110-A12B-22C5D1765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979" y="874988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41133-90E9-4C17-84DF-C9E66B9E8A2D}"/>
              </a:ext>
            </a:extLst>
          </p:cNvPr>
          <p:cNvSpPr txBox="1"/>
          <p:nvPr/>
        </p:nvSpPr>
        <p:spPr>
          <a:xfrm>
            <a:off x="1281453" y="1101356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2"/>
                </a:solidFill>
              </a:rPr>
              <a:t>Process Maps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1CEE3-3393-41CB-A11B-191FAE2805BB}"/>
              </a:ext>
            </a:extLst>
          </p:cNvPr>
          <p:cNvSpPr txBox="1"/>
          <p:nvPr/>
        </p:nvSpPr>
        <p:spPr>
          <a:xfrm>
            <a:off x="7432766" y="1101356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accent3"/>
                </a:solidFill>
              </a:rPr>
              <a:t>Logical frameworks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19FB0-BF3D-4396-B38A-A203333B3B4F}"/>
              </a:ext>
            </a:extLst>
          </p:cNvPr>
          <p:cNvSpPr txBox="1"/>
          <p:nvPr/>
        </p:nvSpPr>
        <p:spPr>
          <a:xfrm>
            <a:off x="697979" y="2142309"/>
            <a:ext cx="4736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Shows the path of work that connects different activities and people within an organisation.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It shows how resources are deployed in a programme/organisation to meet specific goals.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 maps shows the sequence of work but also captures the feedback loops between activities.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3A3EF-833B-4303-AD98-A532EC86C8C9}"/>
              </a:ext>
            </a:extLst>
          </p:cNvPr>
          <p:cNvSpPr txBox="1"/>
          <p:nvPr/>
        </p:nvSpPr>
        <p:spPr>
          <a:xfrm>
            <a:off x="6629658" y="2142309"/>
            <a:ext cx="4736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Shows how inputs are translated into activities, outputs and outcomes.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Highlights the programme’s logic – how government uses its resources to deliver on its objectives.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Links the programme to the problem statement/rationale for the intervention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A5C81-EAFB-487D-86C7-1E7FA3001D24}"/>
              </a:ext>
            </a:extLst>
          </p:cNvPr>
          <p:cNvSpPr txBox="1"/>
          <p:nvPr/>
        </p:nvSpPr>
        <p:spPr>
          <a:xfrm>
            <a:off x="1015842" y="5449885"/>
            <a:ext cx="427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>
                <a:solidFill>
                  <a:schemeClr val="tx2"/>
                </a:solidFill>
              </a:rPr>
              <a:t>A process map makes the work visible!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DF9D51-951D-4332-8070-0A1792843752}"/>
              </a:ext>
            </a:extLst>
          </p:cNvPr>
          <p:cNvSpPr txBox="1"/>
          <p:nvPr/>
        </p:nvSpPr>
        <p:spPr>
          <a:xfrm>
            <a:off x="6858258" y="5467407"/>
            <a:ext cx="427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>
                <a:solidFill>
                  <a:schemeClr val="tx2"/>
                </a:solidFill>
              </a:rPr>
              <a:t>A logical framework shows how underlying theory of change. </a:t>
            </a:r>
          </a:p>
        </p:txBody>
      </p:sp>
    </p:spTree>
    <p:extLst>
      <p:ext uri="{BB962C8B-B14F-4D97-AF65-F5344CB8AC3E}">
        <p14:creationId xmlns:p14="http://schemas.microsoft.com/office/powerpoint/2010/main" val="25799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BAB73F-E385-42EE-82E6-18D24889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5402376" cy="5268443"/>
          </a:xfrm>
        </p:spPr>
        <p:txBody>
          <a:bodyPr/>
          <a:lstStyle/>
          <a:p>
            <a:r>
              <a:rPr lang="en-ZA" dirty="0"/>
              <a:t>Process maps have their own language. They use shapes to show the different types of process. </a:t>
            </a:r>
          </a:p>
          <a:p>
            <a:endParaRPr lang="en-ZA" dirty="0"/>
          </a:p>
          <a:p>
            <a:r>
              <a:rPr lang="en-ZA" dirty="0"/>
              <a:t>You can draw out process maps in on a PowerPoint slide deck. </a:t>
            </a:r>
          </a:p>
          <a:p>
            <a:endParaRPr lang="en-ZA" dirty="0"/>
          </a:p>
          <a:p>
            <a:r>
              <a:rPr lang="en-ZA" dirty="0"/>
              <a:t>Click Insert &gt; Shape &gt; Flowchart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C1D64-501E-44BF-953B-3C871A256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BA2B67-F652-4F82-AE56-DF042140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draw a process map?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50C56A5-AF70-4728-AAE9-2C0AC7C855FC}"/>
              </a:ext>
            </a:extLst>
          </p:cNvPr>
          <p:cNvSpPr/>
          <p:nvPr/>
        </p:nvSpPr>
        <p:spPr>
          <a:xfrm>
            <a:off x="6914607" y="881169"/>
            <a:ext cx="1828800" cy="695082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1E17-17D8-474E-823C-F407C9C40A72}"/>
              </a:ext>
            </a:extLst>
          </p:cNvPr>
          <p:cNvSpPr txBox="1"/>
          <p:nvPr/>
        </p:nvSpPr>
        <p:spPr>
          <a:xfrm>
            <a:off x="9100457" y="1027611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ZA" dirty="0"/>
              <a:t> 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F96656A-DAB5-43FE-B975-846E251C3D2D}"/>
              </a:ext>
            </a:extLst>
          </p:cNvPr>
          <p:cNvSpPr/>
          <p:nvPr/>
        </p:nvSpPr>
        <p:spPr>
          <a:xfrm>
            <a:off x="6914607" y="1933303"/>
            <a:ext cx="1828800" cy="695082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5CF6E-5A49-4187-BAA3-A8CD44A0B168}"/>
              </a:ext>
            </a:extLst>
          </p:cNvPr>
          <p:cNvSpPr txBox="1"/>
          <p:nvPr/>
        </p:nvSpPr>
        <p:spPr>
          <a:xfrm>
            <a:off x="9100457" y="1994263"/>
            <a:ext cx="241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Alternative process/different pathway</a:t>
            </a:r>
            <a:r>
              <a:rPr lang="en-ZA" dirty="0"/>
              <a:t> 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FC9B23B3-7AD1-4018-A342-138082925E65}"/>
              </a:ext>
            </a:extLst>
          </p:cNvPr>
          <p:cNvSpPr/>
          <p:nvPr/>
        </p:nvSpPr>
        <p:spPr>
          <a:xfrm>
            <a:off x="6914607" y="3037114"/>
            <a:ext cx="1907176" cy="783772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F3FA2-68CF-41AE-AC48-53B7A9885E42}"/>
              </a:ext>
            </a:extLst>
          </p:cNvPr>
          <p:cNvSpPr txBox="1"/>
          <p:nvPr/>
        </p:nvSpPr>
        <p:spPr>
          <a:xfrm>
            <a:off x="9100457" y="3244334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ZA" dirty="0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1832B2F1-9E8D-4F48-9147-1D8572A0F3ED}"/>
              </a:ext>
            </a:extLst>
          </p:cNvPr>
          <p:cNvSpPr/>
          <p:nvPr/>
        </p:nvSpPr>
        <p:spPr>
          <a:xfrm>
            <a:off x="7019108" y="4214713"/>
            <a:ext cx="1698173" cy="888274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E4072-34B7-483B-87EC-78C3F79E7B44}"/>
              </a:ext>
            </a:extLst>
          </p:cNvPr>
          <p:cNvSpPr txBox="1"/>
          <p:nvPr/>
        </p:nvSpPr>
        <p:spPr>
          <a:xfrm>
            <a:off x="9100457" y="4466366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en-ZA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171B12-FA96-4379-BBB5-6560D46C95D1}"/>
              </a:ext>
            </a:extLst>
          </p:cNvPr>
          <p:cNvCxnSpPr/>
          <p:nvPr/>
        </p:nvCxnSpPr>
        <p:spPr>
          <a:xfrm>
            <a:off x="7132320" y="5608320"/>
            <a:ext cx="1689463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AE2645-24C2-49EF-B0C4-089DD9EB67EE}"/>
              </a:ext>
            </a:extLst>
          </p:cNvPr>
          <p:cNvSpPr txBox="1"/>
          <p:nvPr/>
        </p:nvSpPr>
        <p:spPr>
          <a:xfrm>
            <a:off x="9100457" y="5411357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Direction of workflow</a:t>
            </a:r>
            <a:endParaRPr lang="en-ZA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5A8A31-2BE1-4408-AB34-D980213292F4}"/>
              </a:ext>
            </a:extLst>
          </p:cNvPr>
          <p:cNvCxnSpPr/>
          <p:nvPr/>
        </p:nvCxnSpPr>
        <p:spPr>
          <a:xfrm>
            <a:off x="7132319" y="6119132"/>
            <a:ext cx="1689463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8106DB-2C45-401E-9AB6-AACF6B2C390B}"/>
              </a:ext>
            </a:extLst>
          </p:cNvPr>
          <p:cNvSpPr txBox="1"/>
          <p:nvPr/>
        </p:nvSpPr>
        <p:spPr>
          <a:xfrm>
            <a:off x="9100457" y="5934466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Feedback loop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647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BC5B9-C022-4B0C-ABF8-A8F91672D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A78D1E-D920-405C-8C34-573FA4D8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 map for LTSM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9582EAA-7FE3-485B-AE62-DF4B093CD5D8}"/>
              </a:ext>
            </a:extLst>
          </p:cNvPr>
          <p:cNvSpPr/>
          <p:nvPr/>
        </p:nvSpPr>
        <p:spPr>
          <a:xfrm>
            <a:off x="905691" y="1219200"/>
            <a:ext cx="1506583" cy="80989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Develop CAPS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A505C-6C8E-443D-ACC5-28F28250095D}"/>
              </a:ext>
            </a:extLst>
          </p:cNvPr>
          <p:cNvSpPr/>
          <p:nvPr/>
        </p:nvSpPr>
        <p:spPr>
          <a:xfrm>
            <a:off x="3126377" y="1219200"/>
            <a:ext cx="1733006" cy="809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Develop policy on LTSM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815DB-B05F-4577-B71B-B63E8237B47A}"/>
              </a:ext>
            </a:extLst>
          </p:cNvPr>
          <p:cNvSpPr/>
          <p:nvPr/>
        </p:nvSpPr>
        <p:spPr>
          <a:xfrm>
            <a:off x="5473337" y="1219199"/>
            <a:ext cx="1733006" cy="809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Develop norms and standards on LTSM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C704D-5721-4B5F-A854-596382FB6F79}"/>
              </a:ext>
            </a:extLst>
          </p:cNvPr>
          <p:cNvSpPr/>
          <p:nvPr/>
        </p:nvSpPr>
        <p:spPr>
          <a:xfrm>
            <a:off x="7820297" y="1219199"/>
            <a:ext cx="1733006" cy="809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Draft and price national book catalogue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C5F6BE2F-184A-4359-92C4-F5502F7D0218}"/>
              </a:ext>
            </a:extLst>
          </p:cNvPr>
          <p:cNvSpPr/>
          <p:nvPr/>
        </p:nvSpPr>
        <p:spPr>
          <a:xfrm>
            <a:off x="7820297" y="2562625"/>
            <a:ext cx="1733006" cy="809897"/>
          </a:xfrm>
          <a:prstGeom prst="flowChartDocumen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Issue approval catalogue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9E0437-2D92-4526-8A1C-266444909B14}"/>
              </a:ext>
            </a:extLst>
          </p:cNvPr>
          <p:cNvGrpSpPr/>
          <p:nvPr/>
        </p:nvGrpSpPr>
        <p:grpSpPr>
          <a:xfrm>
            <a:off x="10114033" y="1219199"/>
            <a:ext cx="1668663" cy="809896"/>
            <a:chOff x="3457303" y="3428999"/>
            <a:chExt cx="1584960" cy="681446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0622599-CEE4-45FC-8B8B-AF12777CC5C1}"/>
                </a:ext>
              </a:extLst>
            </p:cNvPr>
            <p:cNvSpPr/>
            <p:nvPr/>
          </p:nvSpPr>
          <p:spPr>
            <a:xfrm>
              <a:off x="3457303" y="3437708"/>
              <a:ext cx="1584960" cy="6727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F7A83053-727E-4962-81DE-69CB1F018792}"/>
                </a:ext>
              </a:extLst>
            </p:cNvPr>
            <p:cNvSpPr/>
            <p:nvPr/>
          </p:nvSpPr>
          <p:spPr>
            <a:xfrm rot="10800000">
              <a:off x="3457303" y="3428999"/>
              <a:ext cx="1584960" cy="67273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968C0B-7429-4D48-BE9D-5C0EE0E4ABEE}"/>
              </a:ext>
            </a:extLst>
          </p:cNvPr>
          <p:cNvSpPr txBox="1"/>
          <p:nvPr/>
        </p:nvSpPr>
        <p:spPr>
          <a:xfrm>
            <a:off x="10167258" y="1238259"/>
            <a:ext cx="153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between national and provinces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6B50266A-3BD4-47A7-A0FA-4723F53BAFE0}"/>
              </a:ext>
            </a:extLst>
          </p:cNvPr>
          <p:cNvSpPr/>
          <p:nvPr/>
        </p:nvSpPr>
        <p:spPr>
          <a:xfrm>
            <a:off x="9965986" y="2506149"/>
            <a:ext cx="1964755" cy="922851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Approve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8C38CB-2632-4E80-84C5-FF1B60CBABC6}"/>
              </a:ext>
            </a:extLst>
          </p:cNvPr>
          <p:cNvCxnSpPr>
            <a:stCxn id="10" idx="3"/>
            <a:endCxn id="14" idx="0"/>
          </p:cNvCxnSpPr>
          <p:nvPr/>
        </p:nvCxnSpPr>
        <p:spPr>
          <a:xfrm flipH="1">
            <a:off x="10948364" y="2029095"/>
            <a:ext cx="1" cy="47705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1D2E9D9-5EFB-4C9B-A196-65C2E82A1F76}"/>
              </a:ext>
            </a:extLst>
          </p:cNvPr>
          <p:cNvCxnSpPr>
            <a:stCxn id="14" idx="2"/>
            <a:endCxn id="11" idx="1"/>
          </p:cNvCxnSpPr>
          <p:nvPr/>
        </p:nvCxnSpPr>
        <p:spPr>
          <a:xfrm rot="5400000" flipH="1" flipV="1">
            <a:off x="10460515" y="2106820"/>
            <a:ext cx="1810029" cy="834332"/>
          </a:xfrm>
          <a:prstGeom prst="bentConnector4">
            <a:avLst>
              <a:gd name="adj1" fmla="val -5413"/>
              <a:gd name="adj2" fmla="val 14514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7197A6-692C-4261-9AE5-06DACF01EA79}"/>
              </a:ext>
            </a:extLst>
          </p:cNvPr>
          <p:cNvSpPr txBox="1"/>
          <p:nvPr/>
        </p:nvSpPr>
        <p:spPr>
          <a:xfrm>
            <a:off x="9648610" y="2434437"/>
            <a:ext cx="486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C46EA-A828-4CFC-9365-9C029292CE90}"/>
              </a:ext>
            </a:extLst>
          </p:cNvPr>
          <p:cNvSpPr txBox="1"/>
          <p:nvPr/>
        </p:nvSpPr>
        <p:spPr>
          <a:xfrm>
            <a:off x="11455639" y="3275112"/>
            <a:ext cx="486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650C7C-944F-4D24-B03D-52F32EC9D022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9553303" y="2967574"/>
            <a:ext cx="412683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5C3F6BE-5F55-4719-8345-843DC3A2AEA9}"/>
              </a:ext>
            </a:extLst>
          </p:cNvPr>
          <p:cNvSpPr/>
          <p:nvPr/>
        </p:nvSpPr>
        <p:spPr>
          <a:xfrm>
            <a:off x="5473337" y="2506149"/>
            <a:ext cx="1733006" cy="80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Submit school needs analysis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256278-CD55-49CA-B9C9-77FE5E5CA215}"/>
              </a:ext>
            </a:extLst>
          </p:cNvPr>
          <p:cNvSpPr/>
          <p:nvPr/>
        </p:nvSpPr>
        <p:spPr>
          <a:xfrm>
            <a:off x="3126377" y="2506148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Consolidate needs 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D03588-3CDA-4CED-A405-9454125909DA}"/>
              </a:ext>
            </a:extLst>
          </p:cNvPr>
          <p:cNvSpPr/>
          <p:nvPr/>
        </p:nvSpPr>
        <p:spPr>
          <a:xfrm>
            <a:off x="768774" y="2506147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Estimate the cost of textbook needs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F20FE2-DBE0-4900-B81E-2740092F18E6}"/>
              </a:ext>
            </a:extLst>
          </p:cNvPr>
          <p:cNvSpPr/>
          <p:nvPr/>
        </p:nvSpPr>
        <p:spPr>
          <a:xfrm>
            <a:off x="768774" y="3636306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Allocate budget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9860A7-0876-4B9C-9AAF-28233BF84739}"/>
              </a:ext>
            </a:extLst>
          </p:cNvPr>
          <p:cNvSpPr/>
          <p:nvPr/>
        </p:nvSpPr>
        <p:spPr>
          <a:xfrm>
            <a:off x="3126377" y="3636306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Issue ordering guidelines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86B726-0B5C-4BFD-91BB-979E35D8206D}"/>
              </a:ext>
            </a:extLst>
          </p:cNvPr>
          <p:cNvSpPr/>
          <p:nvPr/>
        </p:nvSpPr>
        <p:spPr>
          <a:xfrm>
            <a:off x="5473337" y="3636306"/>
            <a:ext cx="1733006" cy="80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Submit LTSM requirements to district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A0FE95-AD3C-4E1E-B9E6-E85581BF3E5A}"/>
              </a:ext>
            </a:extLst>
          </p:cNvPr>
          <p:cNvSpPr/>
          <p:nvPr/>
        </p:nvSpPr>
        <p:spPr>
          <a:xfrm>
            <a:off x="7820297" y="3636306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Verify requisitions from school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C78A0F-BDF4-47C4-810E-7B1A0C93FC91}"/>
              </a:ext>
            </a:extLst>
          </p:cNvPr>
          <p:cNvSpPr/>
          <p:nvPr/>
        </p:nvSpPr>
        <p:spPr>
          <a:xfrm>
            <a:off x="9965987" y="3630100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Send requisition to LTSM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4F507-8153-40E3-8DE4-1C1714BCB4D8}"/>
              </a:ext>
            </a:extLst>
          </p:cNvPr>
          <p:cNvSpPr/>
          <p:nvPr/>
        </p:nvSpPr>
        <p:spPr>
          <a:xfrm>
            <a:off x="9955377" y="4641096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Place orders with publishers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86D1B4-FBFE-42E6-8D28-A869198E2368}"/>
              </a:ext>
            </a:extLst>
          </p:cNvPr>
          <p:cNvSpPr/>
          <p:nvPr/>
        </p:nvSpPr>
        <p:spPr>
          <a:xfrm>
            <a:off x="7820297" y="4641095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Deliver orders to schools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341232-1841-47EF-ACEE-0D7D1B3F0C39}"/>
              </a:ext>
            </a:extLst>
          </p:cNvPr>
          <p:cNvSpPr/>
          <p:nvPr/>
        </p:nvSpPr>
        <p:spPr>
          <a:xfrm>
            <a:off x="5473337" y="4641094"/>
            <a:ext cx="1733006" cy="80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Send delivery notes to districts</a:t>
            </a:r>
          </a:p>
        </p:txBody>
      </p: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id="{1915FC1E-FD2F-4560-9392-60FAED291659}"/>
              </a:ext>
            </a:extLst>
          </p:cNvPr>
          <p:cNvSpPr/>
          <p:nvPr/>
        </p:nvSpPr>
        <p:spPr>
          <a:xfrm>
            <a:off x="759083" y="4641094"/>
            <a:ext cx="1733006" cy="809897"/>
          </a:xfrm>
          <a:prstGeom prst="flowChartTerminator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Process payments to publishers </a:t>
            </a:r>
          </a:p>
        </p:txBody>
      </p:sp>
      <p:sp>
        <p:nvSpPr>
          <p:cNvPr id="40" name="Flowchart: Document 39">
            <a:extLst>
              <a:ext uri="{FF2B5EF4-FFF2-40B4-BE49-F238E27FC236}">
                <a16:creationId xmlns:a16="http://schemas.microsoft.com/office/drawing/2014/main" id="{B635D565-7F80-4A16-8F52-CA703794B294}"/>
              </a:ext>
            </a:extLst>
          </p:cNvPr>
          <p:cNvSpPr/>
          <p:nvPr/>
        </p:nvSpPr>
        <p:spPr>
          <a:xfrm>
            <a:off x="3126377" y="4641094"/>
            <a:ext cx="1733006" cy="809897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Books delivered and paid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29D9F1-544B-49CE-85D4-FA902DC18711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412274" y="1624149"/>
            <a:ext cx="7141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934412-5A7F-4A6D-8C21-33EDAC967209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859383" y="1624148"/>
            <a:ext cx="61395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B54B13E-225C-4BB4-83E0-D81D273B801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206343" y="1624148"/>
            <a:ext cx="6139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C1A21D-33DC-4D6C-83D6-F7EAD3214D4D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9553303" y="1624148"/>
            <a:ext cx="560730" cy="5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AA854E-F702-4CE3-8492-4AF3250CBDD1}"/>
              </a:ext>
            </a:extLst>
          </p:cNvPr>
          <p:cNvCxnSpPr>
            <a:stCxn id="9" idx="1"/>
            <a:endCxn id="26" idx="3"/>
          </p:cNvCxnSpPr>
          <p:nvPr/>
        </p:nvCxnSpPr>
        <p:spPr>
          <a:xfrm flipH="1">
            <a:off x="7206343" y="2967574"/>
            <a:ext cx="6139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78F8C4F-B91B-4046-9130-9BC4E5CEE06C}"/>
              </a:ext>
            </a:extLst>
          </p:cNvPr>
          <p:cNvCxnSpPr>
            <a:stCxn id="26" idx="1"/>
            <a:endCxn id="28" idx="3"/>
          </p:cNvCxnSpPr>
          <p:nvPr/>
        </p:nvCxnSpPr>
        <p:spPr>
          <a:xfrm flipH="1" flipV="1">
            <a:off x="4859383" y="2911097"/>
            <a:ext cx="61395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D25AA6-5349-42FB-AD43-43F4162CCCB4}"/>
              </a:ext>
            </a:extLst>
          </p:cNvPr>
          <p:cNvCxnSpPr>
            <a:stCxn id="28" idx="1"/>
            <a:endCxn id="29" idx="3"/>
          </p:cNvCxnSpPr>
          <p:nvPr/>
        </p:nvCxnSpPr>
        <p:spPr>
          <a:xfrm flipH="1" flipV="1">
            <a:off x="2501780" y="2911096"/>
            <a:ext cx="624597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7A50C9-B66C-4AC8-BDEC-1D199F002DE6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1635277" y="3316044"/>
            <a:ext cx="0" cy="32026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2591544-751B-4F7B-9793-D16A6F573AB8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2501780" y="4041255"/>
            <a:ext cx="62459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C377F2-4AB0-4E0A-8FE4-B98BC23DFF00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>
            <a:off x="4859383" y="4041255"/>
            <a:ext cx="6139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E91C93-F477-4122-97CB-9E5DF036905C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>
            <a:off x="7206343" y="4041255"/>
            <a:ext cx="6139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4B1D199-1A45-4326-9C01-113D39FD9A23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flipV="1">
            <a:off x="9553303" y="4035049"/>
            <a:ext cx="412684" cy="620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8508759-D4D8-481E-8C0B-FA889C5A9BA9}"/>
              </a:ext>
            </a:extLst>
          </p:cNvPr>
          <p:cNvCxnSpPr>
            <a:stCxn id="34" idx="2"/>
            <a:endCxn id="36" idx="0"/>
          </p:cNvCxnSpPr>
          <p:nvPr/>
        </p:nvCxnSpPr>
        <p:spPr>
          <a:xfrm flipH="1">
            <a:off x="10821880" y="4439997"/>
            <a:ext cx="10610" cy="2010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C28D4E2-90EE-4740-8FA2-2BFEC65C496E}"/>
              </a:ext>
            </a:extLst>
          </p:cNvPr>
          <p:cNvCxnSpPr>
            <a:stCxn id="36" idx="1"/>
            <a:endCxn id="37" idx="3"/>
          </p:cNvCxnSpPr>
          <p:nvPr/>
        </p:nvCxnSpPr>
        <p:spPr>
          <a:xfrm flipH="1" flipV="1">
            <a:off x="9553303" y="5046044"/>
            <a:ext cx="40207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34BDBA-D3BB-4709-971D-391BEB3F8DCF}"/>
              </a:ext>
            </a:extLst>
          </p:cNvPr>
          <p:cNvCxnSpPr>
            <a:stCxn id="37" idx="1"/>
            <a:endCxn id="38" idx="3"/>
          </p:cNvCxnSpPr>
          <p:nvPr/>
        </p:nvCxnSpPr>
        <p:spPr>
          <a:xfrm flipH="1" flipV="1">
            <a:off x="7206343" y="5046043"/>
            <a:ext cx="61395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E28E11B-BA3B-4E88-A541-E17B1946DC93}"/>
              </a:ext>
            </a:extLst>
          </p:cNvPr>
          <p:cNvCxnSpPr>
            <a:cxnSpLocks/>
            <a:stCxn id="38" idx="1"/>
            <a:endCxn id="40" idx="3"/>
          </p:cNvCxnSpPr>
          <p:nvPr/>
        </p:nvCxnSpPr>
        <p:spPr>
          <a:xfrm flipH="1">
            <a:off x="4859383" y="5046043"/>
            <a:ext cx="6139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4F72592-006A-4EC1-BD76-D0D6A6A25C89}"/>
              </a:ext>
            </a:extLst>
          </p:cNvPr>
          <p:cNvCxnSpPr>
            <a:stCxn id="40" idx="1"/>
            <a:endCxn id="39" idx="3"/>
          </p:cNvCxnSpPr>
          <p:nvPr/>
        </p:nvCxnSpPr>
        <p:spPr>
          <a:xfrm flipH="1">
            <a:off x="2492089" y="5046043"/>
            <a:ext cx="63428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owchart: Process 89">
            <a:extLst>
              <a:ext uri="{FF2B5EF4-FFF2-40B4-BE49-F238E27FC236}">
                <a16:creationId xmlns:a16="http://schemas.microsoft.com/office/drawing/2014/main" id="{23F3AA14-ECAA-4693-AAA1-DDC1F5610F79}"/>
              </a:ext>
            </a:extLst>
          </p:cNvPr>
          <p:cNvSpPr/>
          <p:nvPr/>
        </p:nvSpPr>
        <p:spPr>
          <a:xfrm>
            <a:off x="10711543" y="5651863"/>
            <a:ext cx="976840" cy="261257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DBE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1F28D7-3551-4C85-8DCB-006EF06F015B}"/>
              </a:ext>
            </a:extLst>
          </p:cNvPr>
          <p:cNvSpPr/>
          <p:nvPr/>
        </p:nvSpPr>
        <p:spPr>
          <a:xfrm>
            <a:off x="3126377" y="4641093"/>
            <a:ext cx="1733006" cy="8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Process payments </a:t>
            </a:r>
          </a:p>
        </p:txBody>
      </p:sp>
      <p:sp>
        <p:nvSpPr>
          <p:cNvPr id="93" name="Flowchart: Process 92">
            <a:extLst>
              <a:ext uri="{FF2B5EF4-FFF2-40B4-BE49-F238E27FC236}">
                <a16:creationId xmlns:a16="http://schemas.microsoft.com/office/drawing/2014/main" id="{1BCA64E4-CBC6-4FE5-AF55-5E45948D2673}"/>
              </a:ext>
            </a:extLst>
          </p:cNvPr>
          <p:cNvSpPr/>
          <p:nvPr/>
        </p:nvSpPr>
        <p:spPr>
          <a:xfrm>
            <a:off x="10711543" y="5983361"/>
            <a:ext cx="976840" cy="261257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PED</a:t>
            </a:r>
          </a:p>
        </p:txBody>
      </p:sp>
      <p:sp>
        <p:nvSpPr>
          <p:cNvPr id="94" name="Flowchart: Process 93">
            <a:extLst>
              <a:ext uri="{FF2B5EF4-FFF2-40B4-BE49-F238E27FC236}">
                <a16:creationId xmlns:a16="http://schemas.microsoft.com/office/drawing/2014/main" id="{CA0E6ECE-9113-45C7-ACFE-3A47946104B4}"/>
              </a:ext>
            </a:extLst>
          </p:cNvPr>
          <p:cNvSpPr/>
          <p:nvPr/>
        </p:nvSpPr>
        <p:spPr>
          <a:xfrm>
            <a:off x="10711543" y="6288733"/>
            <a:ext cx="976840" cy="26125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245900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8F8242-87B5-451B-9DB6-784E015F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a logical framework?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487680" y="1223819"/>
            <a:ext cx="11704320" cy="1953489"/>
          </a:xfrm>
        </p:spPr>
        <p:txBody>
          <a:bodyPr/>
          <a:lstStyle/>
          <a:p>
            <a:r>
              <a:rPr lang="en-GB" dirty="0"/>
              <a:t>A logic model explains how the activities in a programme contribute to a chain of results that produce the intended outcomes and impacts. </a:t>
            </a:r>
          </a:p>
          <a:p>
            <a:endParaRPr lang="en-GB" dirty="0"/>
          </a:p>
          <a:p>
            <a:r>
              <a:rPr lang="en-GB" dirty="0"/>
              <a:t>In its simplest form, it is represented as: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A0BC0A-F387-4FB9-9B91-0DD5E322E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751939"/>
              </p:ext>
            </p:extLst>
          </p:nvPr>
        </p:nvGraphicFramePr>
        <p:xfrm>
          <a:off x="1943194" y="3177308"/>
          <a:ext cx="8653953" cy="245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44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9BB09-02EC-478B-8A7B-6CD86CADD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0E0AD-3369-432D-9013-94E94754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Let’s </a:t>
            </a:r>
            <a:r>
              <a:rPr lang="en-ZA" dirty="0" err="1"/>
              <a:t>Menti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2AAA4-A9B3-4F1F-B68F-90064569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936964"/>
            <a:ext cx="11434354" cy="59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FE6E9-F1E4-4387-AA9E-C94C2A2D5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34B98-734B-449D-9F88-B1E506DB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Logical framework – nomenclature 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42E3794-9F7B-4A0E-9254-BA6B1B3DA35D}"/>
              </a:ext>
            </a:extLst>
          </p:cNvPr>
          <p:cNvSpPr/>
          <p:nvPr/>
        </p:nvSpPr>
        <p:spPr>
          <a:xfrm>
            <a:off x="2734491" y="1053737"/>
            <a:ext cx="8447315" cy="1045029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- All assets and capabilities - drawn in the production process to deliver the outputs and outcomes desired</a:t>
            </a:r>
          </a:p>
        </p:txBody>
      </p:sp>
      <p:pic>
        <p:nvPicPr>
          <p:cNvPr id="10" name="Graphic 9" descr="Paper with solid fill">
            <a:extLst>
              <a:ext uri="{FF2B5EF4-FFF2-40B4-BE49-F238E27FC236}">
                <a16:creationId xmlns:a16="http://schemas.microsoft.com/office/drawing/2014/main" id="{52902CF4-EC2F-4F6E-BA80-47F16AE7E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9473" y="4810596"/>
            <a:ext cx="914400" cy="914400"/>
          </a:xfrm>
          <a:prstGeom prst="rect">
            <a:avLst/>
          </a:prstGeom>
        </p:spPr>
      </p:pic>
      <p:pic>
        <p:nvPicPr>
          <p:cNvPr id="14" name="Graphic 13" descr="Transfer with solid fill">
            <a:extLst>
              <a:ext uri="{FF2B5EF4-FFF2-40B4-BE49-F238E27FC236}">
                <a16:creationId xmlns:a16="http://schemas.microsoft.com/office/drawing/2014/main" id="{C35098FB-0353-497E-81FE-A2B061CDF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9473" y="2847537"/>
            <a:ext cx="914400" cy="914400"/>
          </a:xfrm>
          <a:prstGeom prst="rect">
            <a:avLst/>
          </a:prstGeom>
        </p:spPr>
      </p:pic>
      <p:pic>
        <p:nvPicPr>
          <p:cNvPr id="16" name="Graphic 15" descr="Trackpad with solid fill">
            <a:extLst>
              <a:ext uri="{FF2B5EF4-FFF2-40B4-BE49-F238E27FC236}">
                <a16:creationId xmlns:a16="http://schemas.microsoft.com/office/drawing/2014/main" id="{DCD55EF5-1EE4-4E73-83A9-D59BA994E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6867" y="1053736"/>
            <a:ext cx="1039613" cy="1039613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BB50CC6-031D-4726-8946-93136B05BD68}"/>
              </a:ext>
            </a:extLst>
          </p:cNvPr>
          <p:cNvSpPr/>
          <p:nvPr/>
        </p:nvSpPr>
        <p:spPr>
          <a:xfrm>
            <a:off x="2734491" y="2847537"/>
            <a:ext cx="8447315" cy="1045029"/>
          </a:xfrm>
          <a:prstGeom prst="flowChartProcess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- </a:t>
            </a:r>
            <a:r>
              <a:rPr lang="en-CA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Collection of functions and processes (action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CA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jobs, tasks) that consume resources required to produce outputs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A3F626C-5608-4EAC-9BC1-1CE56CEBB27F}"/>
              </a:ext>
            </a:extLst>
          </p:cNvPr>
          <p:cNvSpPr/>
          <p:nvPr/>
        </p:nvSpPr>
        <p:spPr>
          <a:xfrm>
            <a:off x="2734491" y="4681746"/>
            <a:ext cx="8447315" cy="1045029"/>
          </a:xfrm>
          <a:prstGeom prst="flowChartProcess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OUTPUT - </a:t>
            </a:r>
            <a:r>
              <a:rPr lang="en-GB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products that are produced for internal purposes necessary for the delivery of goods or services to the public or other beneficiaries such as other government departments </a:t>
            </a:r>
            <a:endParaRPr lang="en-CA" sz="20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7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FE6E9-F1E4-4387-AA9E-C94C2A2D5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34B98-734B-449D-9F88-B1E506DB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Logical framework – nomenclature 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42E3794-9F7B-4A0E-9254-BA6B1B3DA35D}"/>
              </a:ext>
            </a:extLst>
          </p:cNvPr>
          <p:cNvSpPr/>
          <p:nvPr/>
        </p:nvSpPr>
        <p:spPr>
          <a:xfrm>
            <a:off x="2734491" y="1053737"/>
            <a:ext cx="8447315" cy="1045029"/>
          </a:xfrm>
          <a:prstGeom prst="flowChartProcess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OUTPUTS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are goods or services – the “products” –  a department/entity delivers to external parties/citizens. 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BB50CC6-031D-4726-8946-93136B05BD68}"/>
              </a:ext>
            </a:extLst>
          </p:cNvPr>
          <p:cNvSpPr/>
          <p:nvPr/>
        </p:nvSpPr>
        <p:spPr>
          <a:xfrm>
            <a:off x="2734491" y="2847537"/>
            <a:ext cx="8447315" cy="1045029"/>
          </a:xfrm>
          <a:prstGeom prst="flowChartProcess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-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intended impacts of outputs. What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government deliver to the target group? </a:t>
            </a:r>
            <a:r>
              <a:rPr lang="en-ZA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CA" sz="20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A3F626C-5608-4EAC-9BC1-1CE56CEBB27F}"/>
              </a:ext>
            </a:extLst>
          </p:cNvPr>
          <p:cNvSpPr/>
          <p:nvPr/>
        </p:nvSpPr>
        <p:spPr>
          <a:xfrm>
            <a:off x="2734491" y="4681746"/>
            <a:ext cx="8447315" cy="1045029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-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would typically target societal level changes over the long-term.  </a:t>
            </a:r>
            <a:r>
              <a:rPr lang="en-GB" sz="20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CA" sz="20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 descr="Heart with pulse with solid fill">
            <a:extLst>
              <a:ext uri="{FF2B5EF4-FFF2-40B4-BE49-F238E27FC236}">
                <a16:creationId xmlns:a16="http://schemas.microsoft.com/office/drawing/2014/main" id="{30BA823B-18F5-48CE-A718-45BCE1AE0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554" y="4889863"/>
            <a:ext cx="914400" cy="914400"/>
          </a:xfrm>
          <a:prstGeom prst="rect">
            <a:avLst/>
          </a:prstGeom>
        </p:spPr>
      </p:pic>
      <p:pic>
        <p:nvPicPr>
          <p:cNvPr id="12" name="Graphic 11" descr="Children with solid fill">
            <a:extLst>
              <a:ext uri="{FF2B5EF4-FFF2-40B4-BE49-F238E27FC236}">
                <a16:creationId xmlns:a16="http://schemas.microsoft.com/office/drawing/2014/main" id="{96D3CE40-666D-4D3B-B753-42C8BA39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870" y="2971800"/>
            <a:ext cx="914400" cy="914400"/>
          </a:xfrm>
          <a:prstGeom prst="rect">
            <a:avLst/>
          </a:prstGeom>
        </p:spPr>
      </p:pic>
      <p:pic>
        <p:nvPicPr>
          <p:cNvPr id="13" name="Graphic 12" descr="Home with solid fill">
            <a:extLst>
              <a:ext uri="{FF2B5EF4-FFF2-40B4-BE49-F238E27FC236}">
                <a16:creationId xmlns:a16="http://schemas.microsoft.com/office/drawing/2014/main" id="{1A9CD0DD-E6C4-4609-B056-2CF9A9AEC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6870" y="1053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E0A73-1F44-4F9F-8CCE-76ECB9474E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B38F9-D6F5-4A0E-ABF3-BE231E4A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use Logframes in a spending review?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7B5D6-1D48-4052-9071-F3FB444AE9C0}"/>
              </a:ext>
            </a:extLst>
          </p:cNvPr>
          <p:cNvSpPr txBox="1"/>
          <p:nvPr/>
        </p:nvSpPr>
        <p:spPr>
          <a:xfrm>
            <a:off x="543048" y="4419600"/>
            <a:ext cx="289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/>
              <a:t>Economy (involves analysing how much is spent on what and where and benchmarking unit costs)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3CC17D7-435D-4CDA-AEE9-AE144CA9FF0E}"/>
              </a:ext>
            </a:extLst>
          </p:cNvPr>
          <p:cNvCxnSpPr>
            <a:cxnSpLocks/>
            <a:stCxn id="28" idx="1"/>
            <a:endCxn id="9" idx="1"/>
          </p:cNvCxnSpPr>
          <p:nvPr/>
        </p:nvCxnSpPr>
        <p:spPr>
          <a:xfrm rot="10800000" flipV="1">
            <a:off x="543049" y="1990381"/>
            <a:ext cx="184065" cy="3029383"/>
          </a:xfrm>
          <a:prstGeom prst="bentConnector3">
            <a:avLst>
              <a:gd name="adj1" fmla="val 224195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BCE57B3-113F-4957-B935-3E83C79859B5}"/>
              </a:ext>
            </a:extLst>
          </p:cNvPr>
          <p:cNvSpPr/>
          <p:nvPr/>
        </p:nvSpPr>
        <p:spPr>
          <a:xfrm>
            <a:off x="727113" y="1542362"/>
            <a:ext cx="1561931" cy="89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INPUTS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A06254-C9E1-4559-81BD-3821A87DE0BE}"/>
              </a:ext>
            </a:extLst>
          </p:cNvPr>
          <p:cNvSpPr/>
          <p:nvPr/>
        </p:nvSpPr>
        <p:spPr>
          <a:xfrm>
            <a:off x="3288209" y="1542361"/>
            <a:ext cx="1561931" cy="89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ACTIVITIES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3AF72-64DB-41A3-A4D3-8013A3499BF5}"/>
              </a:ext>
            </a:extLst>
          </p:cNvPr>
          <p:cNvSpPr/>
          <p:nvPr/>
        </p:nvSpPr>
        <p:spPr>
          <a:xfrm>
            <a:off x="5602404" y="1542361"/>
            <a:ext cx="1561931" cy="89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OUTPUTS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43AC61-B72A-4DDC-B349-23523AC5D00C}"/>
              </a:ext>
            </a:extLst>
          </p:cNvPr>
          <p:cNvSpPr/>
          <p:nvPr/>
        </p:nvSpPr>
        <p:spPr>
          <a:xfrm>
            <a:off x="7846548" y="1542361"/>
            <a:ext cx="1561931" cy="89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OUTCOMES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2D4E3C-E7C8-4888-9FBC-A1E4BF5D95CB}"/>
              </a:ext>
            </a:extLst>
          </p:cNvPr>
          <p:cNvSpPr/>
          <p:nvPr/>
        </p:nvSpPr>
        <p:spPr>
          <a:xfrm>
            <a:off x="9902956" y="1542361"/>
            <a:ext cx="1561931" cy="89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IMPACTS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0A5C2CF-DB76-46AD-AD4C-484798C6E545}"/>
              </a:ext>
            </a:extLst>
          </p:cNvPr>
          <p:cNvCxnSpPr>
            <a:stCxn id="28" idx="2"/>
            <a:endCxn id="32" idx="2"/>
          </p:cNvCxnSpPr>
          <p:nvPr/>
        </p:nvCxnSpPr>
        <p:spPr>
          <a:xfrm rot="5400000" flipH="1" flipV="1">
            <a:off x="3945723" y="756"/>
            <a:ext cx="1" cy="4875291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4446071-B5C9-47B1-B4BC-D24C6D223CFC}"/>
              </a:ext>
            </a:extLst>
          </p:cNvPr>
          <p:cNvSpPr txBox="1"/>
          <p:nvPr/>
        </p:nvSpPr>
        <p:spPr>
          <a:xfrm>
            <a:off x="2338112" y="2866292"/>
            <a:ext cx="3264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i="1" dirty="0"/>
              <a:t>Efficiency (how much of every output are you producing for every R input)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0020131-62D4-461F-835D-F3BC8E38803D}"/>
              </a:ext>
            </a:extLst>
          </p:cNvPr>
          <p:cNvCxnSpPr>
            <a:cxnSpLocks/>
            <a:stCxn id="28" idx="2"/>
            <a:endCxn id="33" idx="3"/>
          </p:cNvCxnSpPr>
          <p:nvPr/>
        </p:nvCxnSpPr>
        <p:spPr>
          <a:xfrm rot="5400000" flipH="1" flipV="1">
            <a:off x="5234268" y="-1735808"/>
            <a:ext cx="448021" cy="7900400"/>
          </a:xfrm>
          <a:prstGeom prst="bentConnector4">
            <a:avLst>
              <a:gd name="adj1" fmla="val -387908"/>
              <a:gd name="adj2" fmla="val 10289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12D8093-A680-4C65-B7E0-A7A48AAF4B3A}"/>
              </a:ext>
            </a:extLst>
          </p:cNvPr>
          <p:cNvSpPr txBox="1"/>
          <p:nvPr/>
        </p:nvSpPr>
        <p:spPr>
          <a:xfrm>
            <a:off x="5815309" y="4392309"/>
            <a:ext cx="32642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i="1" dirty="0"/>
              <a:t>Cost-effectiveness (how much of an outcome are you producing for every input?)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2BA872-30C5-4CBA-9E0F-98070A875BE1}"/>
              </a:ext>
            </a:extLst>
          </p:cNvPr>
          <p:cNvCxnSpPr>
            <a:stCxn id="28" idx="3"/>
            <a:endCxn id="30" idx="1"/>
          </p:cNvCxnSpPr>
          <p:nvPr/>
        </p:nvCxnSpPr>
        <p:spPr>
          <a:xfrm flipV="1">
            <a:off x="2289044" y="1990381"/>
            <a:ext cx="99916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C2B15DE-B12A-4F1F-8EBB-91A56F3AD9EB}"/>
              </a:ext>
            </a:extLst>
          </p:cNvPr>
          <p:cNvCxnSpPr>
            <a:stCxn id="30" idx="3"/>
            <a:endCxn id="32" idx="1"/>
          </p:cNvCxnSpPr>
          <p:nvPr/>
        </p:nvCxnSpPr>
        <p:spPr>
          <a:xfrm>
            <a:off x="4850140" y="1990381"/>
            <a:ext cx="75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23271F2-6561-4EE1-937C-4236FAEE9981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7164335" y="1990381"/>
            <a:ext cx="6822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8A08E5-C6AD-48B0-9126-72810EDACC0D}"/>
              </a:ext>
            </a:extLst>
          </p:cNvPr>
          <p:cNvCxnSpPr>
            <a:endCxn id="34" idx="1"/>
          </p:cNvCxnSpPr>
          <p:nvPr/>
        </p:nvCxnSpPr>
        <p:spPr>
          <a:xfrm>
            <a:off x="9507557" y="1990381"/>
            <a:ext cx="3953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 animBg="1"/>
      <p:bldP spid="30" grpId="0" animBg="1"/>
      <p:bldP spid="32" grpId="0" animBg="1"/>
      <p:bldP spid="33" grpId="0" animBg="1"/>
      <p:bldP spid="34" grpId="0" animBg="1"/>
      <p:bldP spid="42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F375-2564-4B77-BA02-453F9C606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Use process maps when:</a:t>
            </a:r>
          </a:p>
          <a:p>
            <a:pPr lvl="1"/>
            <a:r>
              <a:rPr lang="en-ZA" dirty="0"/>
              <a:t>Analysing ‘internal’ programme or back-office functions</a:t>
            </a:r>
          </a:p>
          <a:p>
            <a:pPr lvl="1"/>
            <a:r>
              <a:rPr lang="en-ZA" dirty="0"/>
              <a:t>Allocate expenditure to processes within an organisation</a:t>
            </a:r>
          </a:p>
          <a:p>
            <a:pPr lvl="1"/>
            <a:r>
              <a:rPr lang="en-ZA" dirty="0"/>
              <a:t>Costing a new process or function</a:t>
            </a:r>
          </a:p>
          <a:p>
            <a:pPr lvl="1"/>
            <a:r>
              <a:rPr lang="en-ZA" dirty="0"/>
              <a:t>Concerned with process efficiency (e.g. efficiency of a registration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21B3C-4DCF-419C-BD06-D532334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CC9F6-B8B7-4607-804E-672DB304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 maps versus logical frameworks – some guidance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922643-22FB-45B8-99E2-892575165EE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ZA" dirty="0"/>
              <a:t>Use logical frameworks</a:t>
            </a:r>
          </a:p>
          <a:p>
            <a:pPr lvl="1"/>
            <a:r>
              <a:rPr lang="en-ZA" dirty="0"/>
              <a:t>For service delivery programmes</a:t>
            </a:r>
          </a:p>
          <a:p>
            <a:pPr lvl="1"/>
            <a:r>
              <a:rPr lang="en-ZA" dirty="0"/>
              <a:t>When you want to understand what outputs and outcomes the money is ‘buying’ (value for money’)</a:t>
            </a:r>
          </a:p>
          <a:p>
            <a:pPr lvl="1"/>
            <a:r>
              <a:rPr lang="en-ZA" dirty="0"/>
              <a:t>Understand the programme assumptions (e.g. demand for services)</a:t>
            </a:r>
          </a:p>
          <a:p>
            <a:pPr lvl="1"/>
            <a:r>
              <a:rPr lang="en-ZA" dirty="0"/>
              <a:t>Assess the programme logic. 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333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04A4B-9126-4F10-81DF-7FFC14E7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475178"/>
          </a:xfrm>
        </p:spPr>
        <p:txBody>
          <a:bodyPr/>
          <a:lstStyle/>
          <a:p>
            <a:r>
              <a:rPr lang="en-ZA" b="1" dirty="0"/>
              <a:t>Instructions</a:t>
            </a:r>
          </a:p>
          <a:p>
            <a:pPr lvl="1"/>
            <a:r>
              <a:rPr lang="en-ZA" dirty="0"/>
              <a:t>Spilt into two groups</a:t>
            </a:r>
          </a:p>
          <a:p>
            <a:pPr marL="397984" lvl="1" indent="0">
              <a:buNone/>
            </a:pPr>
            <a:endParaRPr lang="en-ZA" dirty="0"/>
          </a:p>
          <a:p>
            <a:pPr lvl="1"/>
            <a:r>
              <a:rPr lang="en-ZA" dirty="0"/>
              <a:t>One group should draw a process map whereas the other group must draw the logical framework.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Be as detailed as you can!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30 minutes and 10 minutes in plenary for each group to present.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FEE88-7B0D-41F9-9A31-96C422723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ED28FE-8EEF-4B33-99C8-D7B90B1F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Let’s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AB783-2BE5-4E51-9CA2-B138B4E1C6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2133600"/>
            <a:ext cx="5271747" cy="999722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en-ZA" i="1" dirty="0"/>
              <a:t>Topic: Getting your children to school in the morning!</a:t>
            </a:r>
          </a:p>
        </p:txBody>
      </p:sp>
    </p:spTree>
    <p:extLst>
      <p:ext uri="{BB962C8B-B14F-4D97-AF65-F5344CB8AC3E}">
        <p14:creationId xmlns:p14="http://schemas.microsoft.com/office/powerpoint/2010/main" val="354877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7441249" y="978578"/>
            <a:ext cx="159601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0" y="180119"/>
            <a:ext cx="10528512" cy="408052"/>
          </a:xfrm>
        </p:spPr>
        <p:txBody>
          <a:bodyPr>
            <a:noAutofit/>
          </a:bodyPr>
          <a:lstStyle/>
          <a:p>
            <a:r>
              <a:rPr lang="en-ZA" sz="2962" dirty="0"/>
              <a:t>Spending review methodology</a:t>
            </a:r>
            <a:endParaRPr lang="en-ZA" sz="2962" b="1" dirty="0">
              <a:solidFill>
                <a:srgbClr val="8B0E1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184" y="881788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4183" y="1714691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4184" y="2547593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4184" y="3380495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4181" y="4213397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184" y="5028387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4180" y="5821964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2116" y="876806"/>
            <a:ext cx="3632045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&amp; Savings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2116" y="3340129"/>
            <a:ext cx="3632041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analysis and indicators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2117" y="1700752"/>
            <a:ext cx="3632040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 statement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</a:t>
            </a:r>
            <a:r>
              <a:rPr kumimoji="0" lang="en-ZA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institutional analysis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2117" y="2542611"/>
            <a:ext cx="363204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maps and the programme’s logical framework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2117" y="4197382"/>
            <a:ext cx="362913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analysis</a:t>
            </a:r>
          </a:p>
          <a:p>
            <a:pPr lvl="0" algn="ctr"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2116" y="5023404"/>
            <a:ext cx="3632045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modelling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2117" y="5816982"/>
            <a:ext cx="363204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 and efficiency gains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708335" y="4364017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708335" y="5922620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708335" y="5088578"/>
            <a:ext cx="1103781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708335" y="3504347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708335" y="2647109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690834" y="1801940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708335" y="967906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07926" y="876806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to expect, how will we work? 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7441249" y="2656132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441248" y="1801940"/>
            <a:ext cx="1429755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441249" y="3437854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441249" y="4290523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441249" y="5844329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7441249" y="5105512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07926" y="1700752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delivery programme about?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07926" y="2542611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programme work?</a:t>
            </a:r>
          </a:p>
          <a:p>
            <a:pPr lvl="0"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07926" y="3375513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measured and how should it be measured? </a:t>
            </a:r>
          </a:p>
          <a:p>
            <a:pPr lvl="0"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07924" y="4208415"/>
            <a:ext cx="3106280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</a:t>
            </a:r>
            <a:r>
              <a:rPr lang="en-Z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</a:t>
            </a: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programme?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07926" y="5023404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actually </a:t>
            </a:r>
            <a:r>
              <a:rPr lang="en-Z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deliver the programme?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07919" y="5816982"/>
            <a:ext cx="3106285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how do we find savings and efficiency gains?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2322" y="2439592"/>
            <a:ext cx="10967368" cy="841859"/>
          </a:xfrm>
          <a:prstGeom prst="roundRect">
            <a:avLst/>
          </a:prstGeom>
          <a:noFill/>
          <a:ln w="57150">
            <a:solidFill>
              <a:srgbClr val="99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89099E3A-CFF4-43FA-B59E-6B8AC23821A8}"/>
              </a:ext>
            </a:extLst>
          </p:cNvPr>
          <p:cNvSpPr/>
          <p:nvPr/>
        </p:nvSpPr>
        <p:spPr>
          <a:xfrm>
            <a:off x="412713" y="846876"/>
            <a:ext cx="499609" cy="5623889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/>
              <a:t>Iteration between steps</a:t>
            </a:r>
          </a:p>
        </p:txBody>
      </p:sp>
    </p:spTree>
    <p:extLst>
      <p:ext uri="{BB962C8B-B14F-4D97-AF65-F5344CB8AC3E}">
        <p14:creationId xmlns:p14="http://schemas.microsoft.com/office/powerpoint/2010/main" val="17264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122988"/>
            <a:ext cx="21336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90667-295C-4548-A8F3-2AF8F8044C02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87774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FB595-E2A6-4F06-895E-5042155C1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EF1E3A-1A95-4C7F-81F3-1F84BD32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Recap and way forward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B0A9C-25BA-419E-B539-3F2DB3EEAE36}"/>
              </a:ext>
            </a:extLst>
          </p:cNvPr>
          <p:cNvSpPr/>
          <p:nvPr/>
        </p:nvSpPr>
        <p:spPr>
          <a:xfrm>
            <a:off x="2203935" y="1395637"/>
            <a:ext cx="2753710" cy="893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7DCC0-9C2E-480B-8269-4A00CB6F01E8}"/>
              </a:ext>
            </a:extLst>
          </p:cNvPr>
          <p:cNvSpPr/>
          <p:nvPr/>
        </p:nvSpPr>
        <p:spPr>
          <a:xfrm>
            <a:off x="7426765" y="3342969"/>
            <a:ext cx="3053635" cy="893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and institutional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3B9DD-FA78-45A8-9AF1-22148329E94C}"/>
              </a:ext>
            </a:extLst>
          </p:cNvPr>
          <p:cNvSpPr/>
          <p:nvPr/>
        </p:nvSpPr>
        <p:spPr>
          <a:xfrm>
            <a:off x="7426765" y="1395637"/>
            <a:ext cx="3763115" cy="8933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Gives the rationale for a government programme (the why)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30810C-0CD8-48B9-9834-050F42E1451E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957645" y="1842327"/>
            <a:ext cx="2469120" cy="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A9039D-E660-4C82-A5B1-086F6903EFC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308323" y="2289016"/>
            <a:ext cx="0" cy="1053952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6BC884-8C82-4ABA-B7F3-16BB5A747ED0}"/>
              </a:ext>
            </a:extLst>
          </p:cNvPr>
          <p:cNvSpPr/>
          <p:nvPr/>
        </p:nvSpPr>
        <p:spPr>
          <a:xfrm>
            <a:off x="1355835" y="3342968"/>
            <a:ext cx="3601810" cy="89337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government does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deliver the programme?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2A1F26-9FA3-423B-AA5C-F338B3FBE958}"/>
              </a:ext>
            </a:extLst>
          </p:cNvPr>
          <p:cNvCxnSpPr>
            <a:cxnSpLocks/>
            <a:stCxn id="7" idx="1"/>
            <a:endCxn id="21" idx="3"/>
          </p:cNvCxnSpPr>
          <p:nvPr/>
        </p:nvCxnSpPr>
        <p:spPr>
          <a:xfrm flipH="1" flipV="1">
            <a:off x="4957645" y="3789658"/>
            <a:ext cx="2469120" cy="1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61B6364-B2E2-4DA0-9ABE-B2F7D80E9399}"/>
              </a:ext>
            </a:extLst>
          </p:cNvPr>
          <p:cNvSpPr/>
          <p:nvPr/>
        </p:nvSpPr>
        <p:spPr>
          <a:xfrm>
            <a:off x="1002119" y="1105216"/>
            <a:ext cx="1460938" cy="1474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Graphic 28" descr="Radioactive with solid fill">
            <a:extLst>
              <a:ext uri="{FF2B5EF4-FFF2-40B4-BE49-F238E27FC236}">
                <a16:creationId xmlns:a16="http://schemas.microsoft.com/office/drawing/2014/main" id="{D6292E5A-7990-4B72-82B3-AF747D75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5388" y="1299182"/>
            <a:ext cx="914400" cy="9144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B70057C-7318-41DA-8B0E-CAD4983697AB}"/>
              </a:ext>
            </a:extLst>
          </p:cNvPr>
          <p:cNvSpPr/>
          <p:nvPr/>
        </p:nvSpPr>
        <p:spPr>
          <a:xfrm>
            <a:off x="10288160" y="3031848"/>
            <a:ext cx="1438325" cy="1474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aphic 30" descr="Hierarchy with solid fill">
            <a:extLst>
              <a:ext uri="{FF2B5EF4-FFF2-40B4-BE49-F238E27FC236}">
                <a16:creationId xmlns:a16="http://schemas.microsoft.com/office/drawing/2014/main" id="{A7DD87C0-15D4-4DE5-ADC1-EECE04B3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71375" y="3311758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46A53C-1555-4616-A72A-677E131C13A0}"/>
              </a:ext>
            </a:extLst>
          </p:cNvPr>
          <p:cNvSpPr/>
          <p:nvPr/>
        </p:nvSpPr>
        <p:spPr>
          <a:xfrm>
            <a:off x="2184547" y="4999879"/>
            <a:ext cx="2753710" cy="893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maps and logical framework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62A27A-4E47-4EAD-958C-7A026B1EDDB0}"/>
              </a:ext>
            </a:extLst>
          </p:cNvPr>
          <p:cNvSpPr/>
          <p:nvPr/>
        </p:nvSpPr>
        <p:spPr>
          <a:xfrm>
            <a:off x="982731" y="4709458"/>
            <a:ext cx="1460938" cy="14742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5CB1380C-91FB-4E8E-856A-A1BCD9E94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5388" y="4999879"/>
            <a:ext cx="914400" cy="914400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66E64E3-20FF-42C0-A8EE-56B30729EB69}"/>
              </a:ext>
            </a:extLst>
          </p:cNvPr>
          <p:cNvCxnSpPr>
            <a:cxnSpLocks/>
            <a:stCxn id="21" idx="1"/>
            <a:endCxn id="34" idx="2"/>
          </p:cNvCxnSpPr>
          <p:nvPr/>
        </p:nvCxnSpPr>
        <p:spPr>
          <a:xfrm rot="10800000" flipV="1">
            <a:off x="982731" y="3789658"/>
            <a:ext cx="373104" cy="1656910"/>
          </a:xfrm>
          <a:prstGeom prst="bentConnector3">
            <a:avLst>
              <a:gd name="adj1" fmla="val 161270"/>
            </a:avLst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5D796-A595-466D-8BD8-723B3B735312}"/>
              </a:ext>
            </a:extLst>
          </p:cNvPr>
          <p:cNvSpPr/>
          <p:nvPr/>
        </p:nvSpPr>
        <p:spPr>
          <a:xfrm>
            <a:off x="7420290" y="5009681"/>
            <a:ext cx="4088538" cy="89337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government organise and  sequence its processes to deliver the programme?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8A93CA-0610-4AC4-B45B-8FDE9D469DAB}"/>
              </a:ext>
            </a:extLst>
          </p:cNvPr>
          <p:cNvCxnSpPr>
            <a:cxnSpLocks/>
            <a:stCxn id="33" idx="3"/>
            <a:endCxn id="39" idx="1"/>
          </p:cNvCxnSpPr>
          <p:nvPr/>
        </p:nvCxnSpPr>
        <p:spPr>
          <a:xfrm>
            <a:off x="4938257" y="5446569"/>
            <a:ext cx="2482033" cy="9802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1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21" grpId="0" animBg="1"/>
      <p:bldP spid="27" grpId="0" animBg="1"/>
      <p:bldP spid="30" grpId="0" animBg="1"/>
      <p:bldP spid="33" grpId="0" animBg="1"/>
      <p:bldP spid="34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D843C6-25C8-4B46-B1E0-B3C28AC0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UNPACKING HOW A GOVERNMENT PROGRAMME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798BA-0876-4A01-AF7D-E6A4DD0A6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50599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771C7-4C40-422F-90FD-310164B28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5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98DDAD-D23C-4D1E-96E5-7D46D98D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2" y="244753"/>
            <a:ext cx="10874741" cy="861236"/>
          </a:xfrm>
        </p:spPr>
        <p:txBody>
          <a:bodyPr/>
          <a:lstStyle/>
          <a:p>
            <a:r>
              <a:rPr lang="en-ZA" dirty="0"/>
              <a:t>Why do we need to understand how a government programme works?</a:t>
            </a:r>
          </a:p>
        </p:txBody>
      </p:sp>
      <p:pic>
        <p:nvPicPr>
          <p:cNvPr id="7" name="Graphic 6" descr="Single gear with solid fill">
            <a:extLst>
              <a:ext uri="{FF2B5EF4-FFF2-40B4-BE49-F238E27FC236}">
                <a16:creationId xmlns:a16="http://schemas.microsoft.com/office/drawing/2014/main" id="{01E843CD-0940-4950-9007-F7E7C69A3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0918" y="1704831"/>
            <a:ext cx="1724169" cy="1724169"/>
          </a:xfrm>
          <a:prstGeom prst="rect">
            <a:avLst/>
          </a:prstGeom>
        </p:spPr>
      </p:pic>
      <p:pic>
        <p:nvPicPr>
          <p:cNvPr id="8" name="Graphic 7" descr="Single gear with solid fill">
            <a:extLst>
              <a:ext uri="{FF2B5EF4-FFF2-40B4-BE49-F238E27FC236}">
                <a16:creationId xmlns:a16="http://schemas.microsoft.com/office/drawing/2014/main" id="{414C77B7-11B5-4E16-8883-4DB8E78BC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698" y="3115491"/>
            <a:ext cx="1018903" cy="1018903"/>
          </a:xfrm>
          <a:prstGeom prst="rect">
            <a:avLst/>
          </a:prstGeom>
        </p:spPr>
      </p:pic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A17A647F-2D11-40B6-96ED-0CB639364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8401" y="3176193"/>
            <a:ext cx="803495" cy="803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4E3F2C-CADE-41F7-BCC2-88CA10E0D389}"/>
              </a:ext>
            </a:extLst>
          </p:cNvPr>
          <p:cNvSpPr txBox="1"/>
          <p:nvPr/>
        </p:nvSpPr>
        <p:spPr>
          <a:xfrm>
            <a:off x="4185611" y="982176"/>
            <a:ext cx="71671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Most government programmes are ‘black boxes’.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Unless you work directly with it, it is not always apparent how a programme works to deliver services.</a:t>
            </a:r>
          </a:p>
          <a:p>
            <a:pPr>
              <a:buClr>
                <a:schemeClr val="accent1"/>
              </a:buClr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 this step of the spending review, you will use analytical techniques to unpack how a government programme works.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Otherwise, it becomes very difficult to analyse expenditure without a frame of reference =&gt; your understanding of the programme.  </a:t>
            </a:r>
          </a:p>
        </p:txBody>
      </p:sp>
    </p:spTree>
    <p:extLst>
      <p:ext uri="{BB962C8B-B14F-4D97-AF65-F5344CB8AC3E}">
        <p14:creationId xmlns:p14="http://schemas.microsoft.com/office/powerpoint/2010/main" val="61388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1744" y="1289221"/>
            <a:ext cx="10528512" cy="2898351"/>
          </a:xfrm>
        </p:spPr>
        <p:txBody>
          <a:bodyPr/>
          <a:lstStyle/>
          <a:p>
            <a:r>
              <a:rPr lang="en-US" dirty="0"/>
              <a:t>By the end of this module, you will be able to: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Apply </a:t>
            </a:r>
            <a:r>
              <a:rPr lang="en-US" dirty="0"/>
              <a:t>the analytical techniques to understand the programme 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Analyze </a:t>
            </a:r>
            <a:r>
              <a:rPr lang="en-US" dirty="0"/>
              <a:t>the programme’s logic or processes to identify savings and efficiency gains. </a:t>
            </a:r>
          </a:p>
          <a:p>
            <a:pPr marL="397984" lvl="1" indent="0">
              <a:buNone/>
            </a:pPr>
            <a:endParaRPr lang="en-US" b="1" dirty="0">
              <a:solidFill>
                <a:srgbClr val="0B6C3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811756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657A1-EC96-4AD8-9EE6-B2E4B657D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FF224A-5B5B-47AA-8691-DF180856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C429D-F1CF-4BDA-86F2-967D2410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69B7C-FEE4-48AD-B5D6-BC5D2A2D8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151845-6E91-496D-84DE-8DE014B2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Terminology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013AC-EF02-40B6-AE51-0737BADAEA2C}"/>
              </a:ext>
            </a:extLst>
          </p:cNvPr>
          <p:cNvSpPr/>
          <p:nvPr/>
        </p:nvSpPr>
        <p:spPr>
          <a:xfrm>
            <a:off x="1802673" y="1993639"/>
            <a:ext cx="2473235" cy="914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D8B56A-AB45-4769-9B2A-2BAD6BEC5BC2}"/>
              </a:ext>
            </a:extLst>
          </p:cNvPr>
          <p:cNvSpPr/>
          <p:nvPr/>
        </p:nvSpPr>
        <p:spPr>
          <a:xfrm>
            <a:off x="4746170" y="1993639"/>
            <a:ext cx="2473235" cy="914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Business processes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19A6B-5C96-4282-A1A4-9D16A01FA0FB}"/>
              </a:ext>
            </a:extLst>
          </p:cNvPr>
          <p:cNvSpPr/>
          <p:nvPr/>
        </p:nvSpPr>
        <p:spPr>
          <a:xfrm>
            <a:off x="7689667" y="1993639"/>
            <a:ext cx="2473235" cy="914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Government processes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B8675-DB6A-4B39-B8CF-4CFA347C1EF8}"/>
              </a:ext>
            </a:extLst>
          </p:cNvPr>
          <p:cNvSpPr/>
          <p:nvPr/>
        </p:nvSpPr>
        <p:spPr>
          <a:xfrm>
            <a:off x="1567543" y="1636587"/>
            <a:ext cx="9056914" cy="168946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771FC-1829-45AA-A4D7-A14231D2F843}"/>
              </a:ext>
            </a:extLst>
          </p:cNvPr>
          <p:cNvSpPr/>
          <p:nvPr/>
        </p:nvSpPr>
        <p:spPr>
          <a:xfrm>
            <a:off x="1802673" y="4040154"/>
            <a:ext cx="2473235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Logical framework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662F70-1A5A-4B21-A006-B940E495BE4A}"/>
              </a:ext>
            </a:extLst>
          </p:cNvPr>
          <p:cNvSpPr/>
          <p:nvPr/>
        </p:nvSpPr>
        <p:spPr>
          <a:xfrm>
            <a:off x="4746170" y="4040154"/>
            <a:ext cx="2473235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Programme logic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4CA3-9847-4F02-9156-3D4F1D86A8B2}"/>
              </a:ext>
            </a:extLst>
          </p:cNvPr>
          <p:cNvSpPr/>
          <p:nvPr/>
        </p:nvSpPr>
        <p:spPr>
          <a:xfrm>
            <a:off x="7689667" y="4040154"/>
            <a:ext cx="2473235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Logframe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5B41C-C9AE-4D7A-A953-F14067F43815}"/>
              </a:ext>
            </a:extLst>
          </p:cNvPr>
          <p:cNvSpPr/>
          <p:nvPr/>
        </p:nvSpPr>
        <p:spPr>
          <a:xfrm>
            <a:off x="1567543" y="3683102"/>
            <a:ext cx="9056914" cy="168946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23BAD-9687-455F-B197-641043E0A701}"/>
              </a:ext>
            </a:extLst>
          </p:cNvPr>
          <p:cNvSpPr txBox="1"/>
          <p:nvPr/>
        </p:nvSpPr>
        <p:spPr>
          <a:xfrm>
            <a:off x="966651" y="1075329"/>
            <a:ext cx="963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We use these terms interchangeably in spending reviews</a:t>
            </a:r>
          </a:p>
        </p:txBody>
      </p:sp>
    </p:spTree>
    <p:extLst>
      <p:ext uri="{BB962C8B-B14F-4D97-AF65-F5344CB8AC3E}">
        <p14:creationId xmlns:p14="http://schemas.microsoft.com/office/powerpoint/2010/main" val="380274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C762CA-9D42-4C30-AB1E-736F4FBA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83" y="1687507"/>
            <a:ext cx="10363200" cy="1362075"/>
          </a:xfrm>
        </p:spPr>
        <p:txBody>
          <a:bodyPr/>
          <a:lstStyle/>
          <a:p>
            <a:r>
              <a:rPr lang="en-ZA" dirty="0"/>
              <a:t>Analytical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4174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CC908029-7DA9-498A-AF59-DC7B44B8F7FD}" vid="{23A2A5A9-6CDE-4A95-B1CA-0FD4B90FFDC1}"/>
    </a:ext>
  </a:extLst>
</a:theme>
</file>

<file path=ppt/theme/theme2.xml><?xml version="1.0" encoding="utf-8"?>
<a:theme xmlns:a="http://schemas.openxmlformats.org/drawingml/2006/main" name="2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1F24"/>
      </a:accent1>
      <a:accent2>
        <a:srgbClr val="0C8041"/>
      </a:accent2>
      <a:accent3>
        <a:srgbClr val="ECA62E"/>
      </a:accent3>
      <a:accent4>
        <a:srgbClr val="FECE00"/>
      </a:accent4>
      <a:accent5>
        <a:srgbClr val="0D5087"/>
      </a:accent5>
      <a:accent6>
        <a:srgbClr val="3D455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1F2AF-DFCF-43B0-8D21-04154040D29A}"/>
</file>

<file path=customXml/itemProps2.xml><?xml version="1.0" encoding="utf-8"?>
<ds:datastoreItem xmlns:ds="http://schemas.openxmlformats.org/officeDocument/2006/customXml" ds:itemID="{B99BD045-C57C-4DB7-9901-335177347D83}"/>
</file>

<file path=customXml/itemProps3.xml><?xml version="1.0" encoding="utf-8"?>
<ds:datastoreItem xmlns:ds="http://schemas.openxmlformats.org/officeDocument/2006/customXml" ds:itemID="{0BE920B5-1018-4ECC-BB40-4DC1F7A7A5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994</Words>
  <Application>Microsoft Office PowerPoint</Application>
  <PresentationFormat>Widescreen</PresentationFormat>
  <Paragraphs>189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1_Office Theme</vt:lpstr>
      <vt:lpstr>2_Office Theme</vt:lpstr>
      <vt:lpstr>SPENDING REVIEWS 2021</vt:lpstr>
      <vt:lpstr>Spending review methodology</vt:lpstr>
      <vt:lpstr>Recap and way forward</vt:lpstr>
      <vt:lpstr>UNPACKING HOW A GOVERNMENT PROGRAMME WORKS</vt:lpstr>
      <vt:lpstr>Why do we need to understand how a government programme works?</vt:lpstr>
      <vt:lpstr>Learning outcomes</vt:lpstr>
      <vt:lpstr>PowerPoint Presentation</vt:lpstr>
      <vt:lpstr>Terminology</vt:lpstr>
      <vt:lpstr>Analytical tools</vt:lpstr>
      <vt:lpstr>Process maps and logical frameworks</vt:lpstr>
      <vt:lpstr>How to draw a process map?</vt:lpstr>
      <vt:lpstr>Process map for LTSM</vt:lpstr>
      <vt:lpstr>What is a logical framework?</vt:lpstr>
      <vt:lpstr>Let’s Menti</vt:lpstr>
      <vt:lpstr>Logical framework – nomenclature </vt:lpstr>
      <vt:lpstr>Logical framework – nomenclature </vt:lpstr>
      <vt:lpstr>How to use Logframes in a spending review?</vt:lpstr>
      <vt:lpstr>Process maps versus logical frameworks – some guidance</vt:lpstr>
      <vt:lpstr>Let’s practice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COURSE: INTRODUCTION</dc:title>
  <dc:creator>Ronette Engela</dc:creator>
  <cp:lastModifiedBy>Amanda Jitsing</cp:lastModifiedBy>
  <cp:revision>178</cp:revision>
  <dcterms:created xsi:type="dcterms:W3CDTF">2018-10-06T09:09:34Z</dcterms:created>
  <dcterms:modified xsi:type="dcterms:W3CDTF">2021-09-02T16:55:36Z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