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438" r:id="rId3"/>
    <p:sldId id="358" r:id="rId4"/>
    <p:sldId id="355" r:id="rId5"/>
    <p:sldId id="349" r:id="rId6"/>
    <p:sldId id="386" r:id="rId7"/>
    <p:sldId id="361" r:id="rId8"/>
    <p:sldId id="380" r:id="rId9"/>
    <p:sldId id="365" r:id="rId10"/>
    <p:sldId id="367" r:id="rId11"/>
    <p:sldId id="368" r:id="rId12"/>
    <p:sldId id="369" r:id="rId13"/>
    <p:sldId id="370" r:id="rId14"/>
    <p:sldId id="371" r:id="rId15"/>
    <p:sldId id="372" r:id="rId16"/>
    <p:sldId id="364" r:id="rId17"/>
    <p:sldId id="374" r:id="rId18"/>
    <p:sldId id="306" r:id="rId19"/>
    <p:sldId id="375" r:id="rId20"/>
    <p:sldId id="259" r:id="rId21"/>
    <p:sldId id="413" r:id="rId22"/>
    <p:sldId id="436" r:id="rId23"/>
    <p:sldId id="378" r:id="rId24"/>
    <p:sldId id="359" r:id="rId25"/>
    <p:sldId id="382" r:id="rId26"/>
    <p:sldId id="414" r:id="rId27"/>
    <p:sldId id="387" r:id="rId28"/>
    <p:sldId id="388" r:id="rId29"/>
    <p:sldId id="415" r:id="rId30"/>
    <p:sldId id="416" r:id="rId31"/>
    <p:sldId id="417" r:id="rId32"/>
    <p:sldId id="389" r:id="rId33"/>
    <p:sldId id="418" r:id="rId34"/>
    <p:sldId id="419" r:id="rId35"/>
    <p:sldId id="292" r:id="rId36"/>
    <p:sldId id="393" r:id="rId37"/>
    <p:sldId id="394" r:id="rId38"/>
    <p:sldId id="390" r:id="rId39"/>
    <p:sldId id="43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7C80"/>
    <a:srgbClr val="FFCCCC"/>
    <a:srgbClr val="CCCCFF"/>
    <a:srgbClr val="99CCFF"/>
    <a:srgbClr val="CCFFFF"/>
    <a:srgbClr val="99FFCC"/>
    <a:srgbClr val="66FF99"/>
    <a:srgbClr val="0B6C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7" autoAdjust="0"/>
    <p:restoredTop sz="93546" autoAdjust="0"/>
  </p:normalViewPr>
  <p:slideViewPr>
    <p:cSldViewPr snapToGrid="0" showGuides="1">
      <p:cViewPr varScale="1">
        <p:scale>
          <a:sx n="54" d="100"/>
          <a:sy n="54" d="100"/>
        </p:scale>
        <p:origin x="1140" y="60"/>
      </p:cViewPr>
      <p:guideLst>
        <p:guide orient="horz" pos="3022"/>
        <p:guide pos="3840"/>
      </p:guideLst>
    </p:cSldViewPr>
  </p:slideViewPr>
  <p:outlineViewPr>
    <p:cViewPr>
      <p:scale>
        <a:sx n="33" d="100"/>
        <a:sy n="33" d="100"/>
      </p:scale>
      <p:origin x="0" y="-244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833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accent6_3" csCatId="accent6" phldr="1"/>
      <dgm:spPr/>
    </dgm:pt>
    <dgm:pt modelId="{FC15DEA1-A1A1-024F-B467-E714E1FC3419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Specify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Summarise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0F36D-D9C3-4E4E-B135-B0142F5B5770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formulae</a:t>
          </a:r>
        </a:p>
      </dgm:t>
    </dgm:pt>
    <dgm:pt modelId="{39476BE2-3D76-274B-A6C7-2AD0640888D4}" type="parTrans" cxnId="{A231C3DF-27D8-6548-A19C-C238170F23A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FB24A-182A-6B4B-BCCF-112822CE093C}" type="sibTrans" cxnId="{A231C3DF-27D8-6548-A19C-C238170F23A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AB0A5-5384-4139-A985-0F0DC4AC5ADB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gm:t>
    </dgm:pt>
    <dgm:pt modelId="{0F58FB36-1AB8-4291-AB74-4EC216897C25}" type="parTrans" cxnId="{91BEFDC7-D8A8-438A-BB6E-6B80FA3F3A6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E4AA0D4-72AD-4626-9813-62622582CE10}" type="sibTrans" cxnId="{91BEFDC7-D8A8-438A-BB6E-6B80FA3F3A6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ADCEC9E-95CF-44B9-8A3A-8BA50D1702EE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choices</a:t>
          </a:r>
        </a:p>
      </dgm:t>
    </dgm:pt>
    <dgm:pt modelId="{6237C8DA-28CF-4B22-B780-1A68846761D3}" type="parTrans" cxnId="{992FC7E9-AC39-43F0-9EE3-C120756E53D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62C0170-8EF9-485A-9566-2B8091AC4597}" type="sibTrans" cxnId="{992FC7E9-AC39-43F0-9EE3-C120756E53D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7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49D26EBC-A52B-42BE-B555-441CA5F3A7A0}" type="pres">
      <dgm:prSet presAssocID="{B76AB0A5-5384-4139-A985-0F0DC4AC5ADB}" presName="parTxOnly" presStyleLbl="node1" presStyleIdx="1" presStyleCnt="7">
        <dgm:presLayoutVars>
          <dgm:bulletEnabled val="1"/>
        </dgm:presLayoutVars>
      </dgm:prSet>
      <dgm:spPr/>
    </dgm:pt>
    <dgm:pt modelId="{A6856DA8-C69D-4573-91D4-74F1596B917A}" type="pres">
      <dgm:prSet presAssocID="{1E4AA0D4-72AD-4626-9813-62622582CE10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7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CC91EA33-DCC9-A446-B0B8-281BE3050AFB}" type="pres">
      <dgm:prSet presAssocID="{8760F36D-D9C3-4E4E-B135-B0142F5B5770}" presName="parTxOnly" presStyleLbl="node1" presStyleIdx="3" presStyleCnt="7">
        <dgm:presLayoutVars>
          <dgm:bulletEnabled val="1"/>
        </dgm:presLayoutVars>
      </dgm:prSet>
      <dgm:spPr/>
    </dgm:pt>
    <dgm:pt modelId="{828C13E3-4550-E147-8A54-6CA9AD4D438E}" type="pres">
      <dgm:prSet presAssocID="{B76FB24A-182A-6B4B-BCCF-112822CE093C}" presName="parSpace" presStyleCnt="0"/>
      <dgm:spPr/>
    </dgm:pt>
    <dgm:pt modelId="{416B6391-ACF2-DD45-A46A-98F44B8B5485}" type="pres">
      <dgm:prSet presAssocID="{13C478CA-A544-344D-9D84-9AF007C9722B}" presName="parTxOnly" presStyleLbl="node1" presStyleIdx="4" presStyleCnt="7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5" presStyleCnt="7">
        <dgm:presLayoutVars>
          <dgm:bulletEnabled val="1"/>
        </dgm:presLayoutVars>
      </dgm:prSet>
      <dgm:spPr/>
    </dgm:pt>
    <dgm:pt modelId="{4A5FFD7F-7718-4DC4-9ECF-9766A8926091}" type="pres">
      <dgm:prSet presAssocID="{F639E6EC-E0B3-6048-B5FF-93DC8856DF8D}" presName="parSpace" presStyleCnt="0"/>
      <dgm:spPr/>
    </dgm:pt>
    <dgm:pt modelId="{6A040E1C-A02C-48B3-9B8C-B50700349ED1}" type="pres">
      <dgm:prSet presAssocID="{8ADCEC9E-95CF-44B9-8A3A-8BA50D1702EE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46411205-EFFF-0F46-B050-CE87477C85CB}" type="presOf" srcId="{8760F36D-D9C3-4E4E-B135-B0142F5B5770}" destId="{CC91EA33-DCC9-A446-B0B8-281BE3050AFB}" srcOrd="0" destOrd="0" presId="urn:microsoft.com/office/officeart/2005/8/layout/hChevron3"/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5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3EEBAB51-DDF9-2D45-810F-2E2ABB4CA1DF}" srcId="{78BDB5E6-6F18-DA44-BF59-53D3D8B5A763}" destId="{13C478CA-A544-344D-9D84-9AF007C9722B}" srcOrd="4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91BEFDC7-D8A8-438A-BB6E-6B80FA3F3A65}" srcId="{78BDB5E6-6F18-DA44-BF59-53D3D8B5A763}" destId="{B76AB0A5-5384-4139-A985-0F0DC4AC5ADB}" srcOrd="1" destOrd="0" parTransId="{0F58FB36-1AB8-4291-AB74-4EC216897C25}" sibTransId="{1E4AA0D4-72AD-4626-9813-62622582CE10}"/>
    <dgm:cxn modelId="{025346DC-702B-468C-BB71-5E315B26AEB6}" type="presOf" srcId="{B76AB0A5-5384-4139-A985-0F0DC4AC5ADB}" destId="{49D26EBC-A52B-42BE-B555-441CA5F3A7A0}" srcOrd="0" destOrd="0" presId="urn:microsoft.com/office/officeart/2005/8/layout/hChevron3"/>
    <dgm:cxn modelId="{A231C3DF-27D8-6548-A19C-C238170F23A2}" srcId="{78BDB5E6-6F18-DA44-BF59-53D3D8B5A763}" destId="{8760F36D-D9C3-4E4E-B135-B0142F5B5770}" srcOrd="3" destOrd="0" parTransId="{39476BE2-3D76-274B-A6C7-2AD0640888D4}" sibTransId="{B76FB24A-182A-6B4B-BCCF-112822CE093C}"/>
    <dgm:cxn modelId="{992FC7E9-AC39-43F0-9EE3-C120756E53DC}" srcId="{78BDB5E6-6F18-DA44-BF59-53D3D8B5A763}" destId="{8ADCEC9E-95CF-44B9-8A3A-8BA50D1702EE}" srcOrd="6" destOrd="0" parTransId="{6237C8DA-28CF-4B22-B780-1A68846761D3}" sibTransId="{962C0170-8EF9-485A-9566-2B8091AC4597}"/>
    <dgm:cxn modelId="{DA9E0FEA-E706-4052-A053-4B7DE1DBCA22}" type="presOf" srcId="{8ADCEC9E-95CF-44B9-8A3A-8BA50D1702EE}" destId="{6A040E1C-A02C-48B3-9B8C-B50700349ED1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5AD89FD9-CAEA-4E01-BDE0-BDA0E8BFFAA8}" type="presParOf" srcId="{0D644837-1968-864D-8A85-9E68959EC76A}" destId="{49D26EBC-A52B-42BE-B555-441CA5F3A7A0}" srcOrd="2" destOrd="0" presId="urn:microsoft.com/office/officeart/2005/8/layout/hChevron3"/>
    <dgm:cxn modelId="{CE6CE803-D1D9-4763-B420-B81CAD30CEB4}" type="presParOf" srcId="{0D644837-1968-864D-8A85-9E68959EC76A}" destId="{A6856DA8-C69D-4573-91D4-74F1596B917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769FD1E4-A0BB-3841-9546-1A0002A800B6}" type="presParOf" srcId="{0D644837-1968-864D-8A85-9E68959EC76A}" destId="{CC91EA33-DCC9-A446-B0B8-281BE3050AFB}" srcOrd="6" destOrd="0" presId="urn:microsoft.com/office/officeart/2005/8/layout/hChevron3"/>
    <dgm:cxn modelId="{19751B2E-8732-DD4D-BC99-A92E831FFFFB}" type="presParOf" srcId="{0D644837-1968-864D-8A85-9E68959EC76A}" destId="{828C13E3-4550-E147-8A54-6CA9AD4D438E}" srcOrd="7" destOrd="0" presId="urn:microsoft.com/office/officeart/2005/8/layout/hChevron3"/>
    <dgm:cxn modelId="{C5A1EA05-76F0-BE4A-B79A-2EA27A3A72ED}" type="presParOf" srcId="{0D644837-1968-864D-8A85-9E68959EC76A}" destId="{416B6391-ACF2-DD45-A46A-98F44B8B5485}" srcOrd="8" destOrd="0" presId="urn:microsoft.com/office/officeart/2005/8/layout/hChevron3"/>
    <dgm:cxn modelId="{31E4249E-AC02-E145-8C68-6E88C925D0B3}" type="presParOf" srcId="{0D644837-1968-864D-8A85-9E68959EC76A}" destId="{6EF4F7E0-C733-D546-BFF6-9F41DB178B66}" srcOrd="9" destOrd="0" presId="urn:microsoft.com/office/officeart/2005/8/layout/hChevron3"/>
    <dgm:cxn modelId="{012ED108-F76E-724A-957B-5758530ED0DA}" type="presParOf" srcId="{0D644837-1968-864D-8A85-9E68959EC76A}" destId="{C3D43657-441C-1E4A-9F28-6E0126C0C267}" srcOrd="10" destOrd="0" presId="urn:microsoft.com/office/officeart/2005/8/layout/hChevron3"/>
    <dgm:cxn modelId="{EC523CF0-497C-4A52-81A4-98CA0AF001B7}" type="presParOf" srcId="{0D644837-1968-864D-8A85-9E68959EC76A}" destId="{4A5FFD7F-7718-4DC4-9ECF-9766A8926091}" srcOrd="11" destOrd="0" presId="urn:microsoft.com/office/officeart/2005/8/layout/hChevron3"/>
    <dgm:cxn modelId="{2B8D1C0E-8A20-402C-B5F9-B1AA290C839C}" type="presParOf" srcId="{0D644837-1968-864D-8A85-9E68959EC76A}" destId="{6A040E1C-A02C-48B3-9B8C-B50700349ED1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1156" y="331439"/>
          <a:ext cx="1361292" cy="544517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</a:t>
          </a:r>
        </a:p>
      </dsp:txBody>
      <dsp:txXfrm>
        <a:off x="1156" y="331439"/>
        <a:ext cx="1225163" cy="544517"/>
      </dsp:txXfrm>
    </dsp:sp>
    <dsp:sp modelId="{49D26EBC-A52B-42BE-B555-441CA5F3A7A0}">
      <dsp:nvSpPr>
        <dsp:cNvPr id="0" name=""/>
        <dsp:cNvSpPr/>
      </dsp:nvSpPr>
      <dsp:spPr>
        <a:xfrm>
          <a:off x="1090191" y="331439"/>
          <a:ext cx="1361292" cy="544517"/>
        </a:xfrm>
        <a:prstGeom prst="chevron">
          <a:avLst/>
        </a:prstGeom>
        <a:solidFill>
          <a:schemeClr val="accent6">
            <a:shade val="80000"/>
            <a:hueOff val="-63615"/>
            <a:satOff val="2835"/>
            <a:lumOff val="3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sp:txBody>
      <dsp:txXfrm>
        <a:off x="1362450" y="331439"/>
        <a:ext cx="816775" cy="544517"/>
      </dsp:txXfrm>
    </dsp:sp>
    <dsp:sp modelId="{3A6D03CE-C98A-E947-8FD8-4FE792E419D9}">
      <dsp:nvSpPr>
        <dsp:cNvPr id="0" name=""/>
        <dsp:cNvSpPr/>
      </dsp:nvSpPr>
      <dsp:spPr>
        <a:xfrm>
          <a:off x="2179225" y="331439"/>
          <a:ext cx="1361292" cy="544517"/>
        </a:xfrm>
        <a:prstGeom prst="chevron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Specify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1484" y="331439"/>
        <a:ext cx="816775" cy="544517"/>
      </dsp:txXfrm>
    </dsp:sp>
    <dsp:sp modelId="{CC91EA33-DCC9-A446-B0B8-281BE3050AFB}">
      <dsp:nvSpPr>
        <dsp:cNvPr id="0" name=""/>
        <dsp:cNvSpPr/>
      </dsp:nvSpPr>
      <dsp:spPr>
        <a:xfrm>
          <a:off x="3268259" y="331439"/>
          <a:ext cx="1361292" cy="544517"/>
        </a:xfrm>
        <a:prstGeom prst="chevron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formulae</a:t>
          </a:r>
        </a:p>
      </dsp:txBody>
      <dsp:txXfrm>
        <a:off x="3540518" y="331439"/>
        <a:ext cx="816775" cy="544517"/>
      </dsp:txXfrm>
    </dsp:sp>
    <dsp:sp modelId="{416B6391-ACF2-DD45-A46A-98F44B8B5485}">
      <dsp:nvSpPr>
        <dsp:cNvPr id="0" name=""/>
        <dsp:cNvSpPr/>
      </dsp:nvSpPr>
      <dsp:spPr>
        <a:xfrm>
          <a:off x="4357293" y="331439"/>
          <a:ext cx="1361292" cy="544517"/>
        </a:xfrm>
        <a:prstGeom prst="chevron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Summarise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9552" y="331439"/>
        <a:ext cx="816775" cy="544517"/>
      </dsp:txXfrm>
    </dsp:sp>
    <dsp:sp modelId="{C3D43657-441C-1E4A-9F28-6E0126C0C267}">
      <dsp:nvSpPr>
        <dsp:cNvPr id="0" name=""/>
        <dsp:cNvSpPr/>
      </dsp:nvSpPr>
      <dsp:spPr>
        <a:xfrm>
          <a:off x="5446328" y="331439"/>
          <a:ext cx="1361292" cy="544517"/>
        </a:xfrm>
        <a:prstGeom prst="chevron">
          <a:avLst/>
        </a:prstGeom>
        <a:solidFill>
          <a:schemeClr val="accent6">
            <a:shade val="80000"/>
            <a:hueOff val="-318077"/>
            <a:satOff val="14174"/>
            <a:lumOff val="198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</a:p>
      </dsp:txBody>
      <dsp:txXfrm>
        <a:off x="5718587" y="331439"/>
        <a:ext cx="816775" cy="544517"/>
      </dsp:txXfrm>
    </dsp:sp>
    <dsp:sp modelId="{6A040E1C-A02C-48B3-9B8C-B50700349ED1}">
      <dsp:nvSpPr>
        <dsp:cNvPr id="0" name=""/>
        <dsp:cNvSpPr/>
      </dsp:nvSpPr>
      <dsp:spPr>
        <a:xfrm>
          <a:off x="6535362" y="331439"/>
          <a:ext cx="1361292" cy="544517"/>
        </a:xfrm>
        <a:prstGeom prst="chevron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choices</a:t>
          </a:r>
        </a:p>
      </dsp:txBody>
      <dsp:txXfrm>
        <a:off x="6807621" y="331439"/>
        <a:ext cx="816775" cy="54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909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488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360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760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39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104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4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626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30267" y="6517116"/>
            <a:ext cx="2844800" cy="366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8">
                <a:solidFill>
                  <a:schemeClr val="bg1"/>
                </a:solidFill>
              </a:defRPr>
            </a:lvl1pPr>
          </a:lstStyle>
          <a:p>
            <a:fld id="{23690667-295C-4548-A8F3-2AF8F8044C02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Costing master class</a:t>
            </a:r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400BDCE-000F-44B8-8D9A-F459E8357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ZA" dirty="0"/>
            </a:br>
            <a:r>
              <a:rPr lang="en-ZA" sz="2000" dirty="0"/>
              <a:t>Using and d</a:t>
            </a:r>
            <a:r>
              <a:rPr lang="en-US" sz="2000" dirty="0" err="1"/>
              <a:t>eveloping</a:t>
            </a:r>
            <a:r>
              <a:rPr lang="en-US" sz="2000" dirty="0"/>
              <a:t> Excel-based models to cost </a:t>
            </a:r>
            <a:br>
              <a:rPr lang="en-US" sz="2000" dirty="0"/>
            </a:br>
            <a:r>
              <a:rPr lang="en-US" sz="2000" dirty="0"/>
              <a:t>government policies and </a:t>
            </a:r>
            <a:r>
              <a:rPr lang="en-US" sz="2000" dirty="0" err="1"/>
              <a:t>programmes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5BDC0D-4C1C-49BA-98C9-EC4A37C0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Too much detail is a bad thing!</a:t>
            </a:r>
          </a:p>
          <a:p>
            <a:pPr lvl="1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focus on the 20% of cost components which account for 80% of the costs</a:t>
            </a:r>
          </a:p>
          <a:p>
            <a:pPr lvl="1"/>
            <a:r>
              <a:rPr lang="en-ZA" dirty="0"/>
              <a:t>focus on getting 80% of the costs by doing 20% of the costing work</a:t>
            </a:r>
          </a:p>
          <a:p>
            <a:r>
              <a:rPr lang="en-ZA" dirty="0"/>
              <a:t>How does one avoid too much detail?</a:t>
            </a:r>
          </a:p>
          <a:p>
            <a:pPr lvl="1"/>
            <a:r>
              <a:rPr lang="en-ZA" dirty="0"/>
              <a:t>Focus on identifying the </a:t>
            </a:r>
            <a:r>
              <a:rPr lang="en-ZA" b="1" dirty="0">
                <a:solidFill>
                  <a:srgbClr val="0B6C36"/>
                </a:solidFill>
              </a:rPr>
              <a:t>key cost drivers </a:t>
            </a:r>
            <a:r>
              <a:rPr lang="en-ZA" dirty="0"/>
              <a:t>-  </a:t>
            </a:r>
          </a:p>
          <a:p>
            <a:pPr lvl="2"/>
            <a:r>
              <a:rPr lang="en-ZA" dirty="0"/>
              <a:t>the main programme elements and activities</a:t>
            </a:r>
          </a:p>
          <a:p>
            <a:pPr lvl="2"/>
            <a:r>
              <a:rPr lang="en-ZA" dirty="0"/>
              <a:t>the key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groups of clients or beneficiaries of the service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main inputs, activities and outputs of the service</a:t>
            </a:r>
          </a:p>
          <a:p>
            <a:pPr lvl="1"/>
            <a:r>
              <a:rPr lang="en-ZA" dirty="0"/>
              <a:t>Avoid trying to work out “How long is a piece of string?”</a:t>
            </a:r>
          </a:p>
          <a:p>
            <a:pPr lvl="2"/>
            <a:r>
              <a:rPr lang="en-ZA" dirty="0"/>
              <a:t>simply make an informed assumption or  </a:t>
            </a:r>
            <a:br>
              <a:rPr lang="en-ZA" dirty="0"/>
            </a:br>
            <a:r>
              <a:rPr lang="en-ZA" dirty="0"/>
              <a:t>identify a plausible range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39FD3-65E6-45AE-B218-AD88D9F80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51A80-E6B8-4F6C-9611-7A29F941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80/20 principle</a:t>
            </a:r>
          </a:p>
        </p:txBody>
      </p:sp>
    </p:spTree>
    <p:extLst>
      <p:ext uri="{BB962C8B-B14F-4D97-AF65-F5344CB8AC3E}">
        <p14:creationId xmlns:p14="http://schemas.microsoft.com/office/powerpoint/2010/main" val="13550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C3F75-4033-4E5C-AA5A-B691EAD97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Show all assumptions and calculations</a:t>
            </a:r>
          </a:p>
          <a:p>
            <a:pPr lvl="1"/>
            <a:r>
              <a:rPr lang="en-ZA" dirty="0"/>
              <a:t>avoid using hidden sheets, hidden cells or hidden formulae</a:t>
            </a:r>
          </a:p>
          <a:p>
            <a:r>
              <a:rPr lang="en-ZA" dirty="0"/>
              <a:t>Avoid building assumptions into the formulae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lvl="1"/>
            <a:r>
              <a:rPr lang="en-GB" dirty="0"/>
              <a:t>Wrong if: Administrators (level 8) :  26 = (D82*</a:t>
            </a:r>
            <a:r>
              <a:rPr lang="en-GB" dirty="0">
                <a:solidFill>
                  <a:srgbClr val="FF0000"/>
                </a:solidFill>
              </a:rPr>
              <a:t>9</a:t>
            </a:r>
            <a:r>
              <a:rPr lang="en-GB" dirty="0"/>
              <a:t>)+D83</a:t>
            </a:r>
          </a:p>
          <a:p>
            <a:pPr lvl="1"/>
            <a:r>
              <a:rPr lang="en-GB" dirty="0"/>
              <a:t>Right if: 26 =IF($C$1=$U$14,(D82*9)+D83,D82+D83)</a:t>
            </a:r>
          </a:p>
          <a:p>
            <a:pPr lvl="2"/>
            <a:r>
              <a:rPr lang="en-ZA" dirty="0"/>
              <a:t>Can you explain the difference?</a:t>
            </a:r>
          </a:p>
          <a:p>
            <a:r>
              <a:rPr lang="en-ZA" dirty="0"/>
              <a:t>Use the notes function to provide explanations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FD9B4-F39B-40FA-AC0E-4BCCD46ED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08B60C-973E-4D7E-A13E-961BBC4A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Transparency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18FA55-EE4F-4332-9CDE-505CD4CB3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r="57687" b="58593"/>
          <a:stretch/>
        </p:blipFill>
        <p:spPr bwMode="auto">
          <a:xfrm>
            <a:off x="1814390" y="2305049"/>
            <a:ext cx="793921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9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452977-2559-4B5A-B5CD-ED101859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766987"/>
            <a:ext cx="10528512" cy="3513031"/>
          </a:xfrm>
        </p:spPr>
        <p:txBody>
          <a:bodyPr/>
          <a:lstStyle/>
          <a:p>
            <a:r>
              <a:rPr lang="en-ZA" sz="2400" dirty="0"/>
              <a:t>Keep formatting simple and be consistent</a:t>
            </a:r>
          </a:p>
          <a:p>
            <a:pPr lvl="1"/>
            <a:r>
              <a:rPr lang="en-ZA" dirty="0"/>
              <a:t>structure similar sheets the same way</a:t>
            </a:r>
          </a:p>
          <a:p>
            <a:pPr lvl="2"/>
            <a:r>
              <a:rPr lang="en-ZA" dirty="0"/>
              <a:t>data sheets, working sheets, results sheets</a:t>
            </a:r>
          </a:p>
          <a:p>
            <a:pPr lvl="1"/>
            <a:r>
              <a:rPr lang="en-ZA" dirty="0"/>
              <a:t>avoid blank columns or rows when working with series data</a:t>
            </a:r>
          </a:p>
          <a:p>
            <a:pPr lvl="2"/>
            <a:r>
              <a:rPr lang="en-ZA" dirty="0"/>
              <a:t>makes it more difficult to drag or copy &amp; paste formulae</a:t>
            </a:r>
          </a:p>
          <a:p>
            <a:pPr lvl="1"/>
            <a:r>
              <a:rPr lang="en-ZA" dirty="0"/>
              <a:t>summary data should be structured in exactly the same way on each sheet  - </a:t>
            </a:r>
            <a:r>
              <a:rPr lang="en-ZA" dirty="0">
                <a:solidFill>
                  <a:srgbClr val="FF0000"/>
                </a:solidFill>
              </a:rPr>
              <a:t>identical cell references</a:t>
            </a:r>
          </a:p>
          <a:p>
            <a:pPr lvl="2"/>
            <a:r>
              <a:rPr lang="en-ZA" dirty="0"/>
              <a:t>this facilitates the consolidation / adding-up of information 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A7362-79DA-47FA-B0D4-3F5062DD3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2753C-2F6E-42FE-BAC8-91292D20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Formatting principle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4BF216-67DF-426E-90B5-4F581CAD5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56" y="4127500"/>
            <a:ext cx="8842887" cy="259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3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0FA37-C3A5-4415-8479-CE8CCB506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03" y="794778"/>
            <a:ext cx="3519147" cy="5326622"/>
          </a:xfrm>
        </p:spPr>
        <p:txBody>
          <a:bodyPr/>
          <a:lstStyle/>
          <a:p>
            <a:r>
              <a:rPr lang="en-ZA" dirty="0"/>
              <a:t>Arrange the worksheets logically</a:t>
            </a:r>
          </a:p>
          <a:p>
            <a:pPr lvl="1"/>
            <a:r>
              <a:rPr lang="en-ZA" dirty="0"/>
              <a:t>contents and descriptions, result sheets, working sheets, data</a:t>
            </a:r>
          </a:p>
          <a:p>
            <a:pPr lvl="1"/>
            <a:r>
              <a:rPr lang="en-ZA" dirty="0"/>
              <a:t>colour the sheet Tabs to distinguish different kinds of sheets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4BCF4-F583-4B55-9368-7341662C8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D339AF-B448-4D76-A0FA-F3A9F724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Ordering principle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2B50B-C47C-488E-AA2C-D7BE7E85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99" y="818025"/>
            <a:ext cx="7792697" cy="58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7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0B7FC-1919-4157-8AED-7B126899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Use colours to identify different types of cells</a:t>
            </a:r>
          </a:p>
          <a:p>
            <a:pPr lvl="1"/>
            <a:r>
              <a:rPr lang="en-ZA" dirty="0"/>
              <a:t>information cells –  </a:t>
            </a:r>
          </a:p>
          <a:p>
            <a:pPr lvl="2"/>
            <a:r>
              <a:rPr lang="en-ZA" dirty="0"/>
              <a:t>descriptions of inputs or assumptions</a:t>
            </a:r>
          </a:p>
          <a:p>
            <a:pPr lvl="1"/>
            <a:r>
              <a:rPr lang="en-ZA" dirty="0"/>
              <a:t>number input cells –</a:t>
            </a:r>
          </a:p>
          <a:p>
            <a:pPr lvl="2"/>
            <a:r>
              <a:rPr lang="en-ZA" dirty="0"/>
              <a:t>where number assumptions are inputted</a:t>
            </a:r>
          </a:p>
          <a:p>
            <a:pPr lvl="1"/>
            <a:r>
              <a:rPr lang="en-ZA" dirty="0"/>
              <a:t>formula cells – </a:t>
            </a:r>
          </a:p>
          <a:p>
            <a:pPr lvl="2"/>
            <a:r>
              <a:rPr lang="en-ZA" dirty="0"/>
              <a:t>where the results of formulae are shown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8509C-2804-4CBE-8E23-48574F162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856D0-B5D6-48AB-99C0-A196BF27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Colouring-in principle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D1C53-78A1-4EDB-817C-84A343A7EBB9}"/>
              </a:ext>
            </a:extLst>
          </p:cNvPr>
          <p:cNvSpPr/>
          <p:nvPr/>
        </p:nvSpPr>
        <p:spPr>
          <a:xfrm>
            <a:off x="4502857" y="2245117"/>
            <a:ext cx="2127564" cy="307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light blue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34C4D-4650-4FC2-8F9F-9CABB6E2A9B9}"/>
              </a:ext>
            </a:extLst>
          </p:cNvPr>
          <p:cNvSpPr/>
          <p:nvPr/>
        </p:nvSpPr>
        <p:spPr>
          <a:xfrm>
            <a:off x="4502857" y="1426597"/>
            <a:ext cx="2127564" cy="307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clear / white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FB85CE-3ED1-40FB-A200-13C5708D5DF5}"/>
              </a:ext>
            </a:extLst>
          </p:cNvPr>
          <p:cNvSpPr/>
          <p:nvPr/>
        </p:nvSpPr>
        <p:spPr>
          <a:xfrm>
            <a:off x="4530567" y="3046763"/>
            <a:ext cx="2127564" cy="30781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light yellow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B8EEE6C-18F4-406B-B2DE-2C192C55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40" y="3795464"/>
            <a:ext cx="8857397" cy="232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1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3C3546-BE9A-44BD-AEC3-512D1C48C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Keep  it (all parts of the model) simple…</a:t>
            </a:r>
            <a:br>
              <a:rPr lang="en-ZA" sz="2800" dirty="0"/>
            </a:br>
            <a:endParaRPr lang="en-ZA" sz="2800" dirty="0"/>
          </a:p>
          <a:p>
            <a:pPr lvl="1"/>
            <a:r>
              <a:rPr lang="en-ZA" sz="2800" dirty="0"/>
              <a:t>Show calculations in steps rather than using long formula</a:t>
            </a:r>
          </a:p>
          <a:p>
            <a:pPr lvl="1"/>
            <a:endParaRPr lang="en-ZA" sz="2800" dirty="0"/>
          </a:p>
          <a:p>
            <a:pPr lvl="1"/>
            <a:r>
              <a:rPr lang="en-ZA" sz="2800" dirty="0"/>
              <a:t>Use sheets to separate different types of data/information</a:t>
            </a:r>
          </a:p>
          <a:p>
            <a:pPr lvl="1"/>
            <a:endParaRPr lang="en-ZA" sz="2800" dirty="0"/>
          </a:p>
          <a:p>
            <a:pPr lvl="1"/>
            <a:r>
              <a:rPr lang="en-ZA" sz="2800" dirty="0"/>
              <a:t>Use the Group function to make it easier to navigate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87396-C38A-42D9-8E24-488FD6687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557989-A911-46BE-9BBA-C76529A4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KISS principle</a:t>
            </a:r>
          </a:p>
        </p:txBody>
      </p:sp>
    </p:spTree>
    <p:extLst>
      <p:ext uri="{BB962C8B-B14F-4D97-AF65-F5344CB8AC3E}">
        <p14:creationId xmlns:p14="http://schemas.microsoft.com/office/powerpoint/2010/main" val="77905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4565E-F63B-4C6C-9EB3-7554B640A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8A48C1-0EB7-4426-8EAD-2451F5F48F42}"/>
              </a:ext>
            </a:extLst>
          </p:cNvPr>
          <p:cNvSpPr/>
          <p:nvPr/>
        </p:nvSpPr>
        <p:spPr>
          <a:xfrm>
            <a:off x="5111056" y="2379999"/>
            <a:ext cx="1956584" cy="9284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building a good Costing Model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24B908-6250-4E09-B4D8-636FFFDF36EA}"/>
              </a:ext>
            </a:extLst>
          </p:cNvPr>
          <p:cNvGrpSpPr/>
          <p:nvPr/>
        </p:nvGrpSpPr>
        <p:grpSpPr>
          <a:xfrm>
            <a:off x="5427668" y="524238"/>
            <a:ext cx="1325135" cy="1716259"/>
            <a:chOff x="5110168" y="708388"/>
            <a:chExt cx="1325135" cy="171625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567556-19D5-4620-9EC8-55DA37A6C9AA}"/>
                </a:ext>
              </a:extLst>
            </p:cNvPr>
            <p:cNvSpPr/>
            <p:nvPr/>
          </p:nvSpPr>
          <p:spPr>
            <a:xfrm>
              <a:off x="5110168" y="708388"/>
              <a:ext cx="1325135" cy="722001"/>
            </a:xfrm>
            <a:custGeom>
              <a:avLst/>
              <a:gdLst>
                <a:gd name="connsiteX0" fmla="*/ 0 w 1002443"/>
                <a:gd name="connsiteY0" fmla="*/ 108600 h 651588"/>
                <a:gd name="connsiteX1" fmla="*/ 108600 w 1002443"/>
                <a:gd name="connsiteY1" fmla="*/ 0 h 651588"/>
                <a:gd name="connsiteX2" fmla="*/ 893843 w 1002443"/>
                <a:gd name="connsiteY2" fmla="*/ 0 h 651588"/>
                <a:gd name="connsiteX3" fmla="*/ 1002443 w 1002443"/>
                <a:gd name="connsiteY3" fmla="*/ 108600 h 651588"/>
                <a:gd name="connsiteX4" fmla="*/ 1002443 w 1002443"/>
                <a:gd name="connsiteY4" fmla="*/ 542988 h 651588"/>
                <a:gd name="connsiteX5" fmla="*/ 893843 w 1002443"/>
                <a:gd name="connsiteY5" fmla="*/ 651588 h 651588"/>
                <a:gd name="connsiteX6" fmla="*/ 108600 w 1002443"/>
                <a:gd name="connsiteY6" fmla="*/ 651588 h 651588"/>
                <a:gd name="connsiteX7" fmla="*/ 0 w 1002443"/>
                <a:gd name="connsiteY7" fmla="*/ 542988 h 651588"/>
                <a:gd name="connsiteX8" fmla="*/ 0 w 1002443"/>
                <a:gd name="connsiteY8" fmla="*/ 108600 h 6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43" h="651588">
                  <a:moveTo>
                    <a:pt x="0" y="108600"/>
                  </a:moveTo>
                  <a:cubicBezTo>
                    <a:pt x="0" y="48622"/>
                    <a:pt x="48622" y="0"/>
                    <a:pt x="108600" y="0"/>
                  </a:cubicBezTo>
                  <a:lnTo>
                    <a:pt x="893843" y="0"/>
                  </a:lnTo>
                  <a:cubicBezTo>
                    <a:pt x="953821" y="0"/>
                    <a:pt x="1002443" y="48622"/>
                    <a:pt x="1002443" y="108600"/>
                  </a:cubicBezTo>
                  <a:lnTo>
                    <a:pt x="1002443" y="542988"/>
                  </a:lnTo>
                  <a:cubicBezTo>
                    <a:pt x="1002443" y="602966"/>
                    <a:pt x="953821" y="651588"/>
                    <a:pt x="893843" y="651588"/>
                  </a:cubicBezTo>
                  <a:lnTo>
                    <a:pt x="108600" y="651588"/>
                  </a:lnTo>
                  <a:cubicBezTo>
                    <a:pt x="48622" y="651588"/>
                    <a:pt x="0" y="602966"/>
                    <a:pt x="0" y="542988"/>
                  </a:cubicBezTo>
                  <a:lnTo>
                    <a:pt x="0" y="1086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8" tIns="66098" rIns="66098" bIns="6609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Balancing Art and Science</a:t>
              </a:r>
              <a:endParaRPr lang="en-US" sz="1600" b="1" kern="1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F3DFF34-0200-4116-B941-D35154BE9D9C}"/>
                </a:ext>
              </a:extLst>
            </p:cNvPr>
            <p:cNvCxnSpPr/>
            <p:nvPr/>
          </p:nvCxnSpPr>
          <p:spPr>
            <a:xfrm>
              <a:off x="5772735" y="1679059"/>
              <a:ext cx="0" cy="7455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E814EA-9637-468E-83A0-22AAB6C3D5F3}"/>
              </a:ext>
            </a:extLst>
          </p:cNvPr>
          <p:cNvGrpSpPr/>
          <p:nvPr/>
        </p:nvGrpSpPr>
        <p:grpSpPr>
          <a:xfrm>
            <a:off x="3505299" y="1300243"/>
            <a:ext cx="1880040" cy="923838"/>
            <a:chOff x="3187799" y="1484393"/>
            <a:chExt cx="1880040" cy="92383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762DE0-7778-490D-A6E3-9ADFA4A8C0B9}"/>
                </a:ext>
              </a:extLst>
            </p:cNvPr>
            <p:cNvSpPr/>
            <p:nvPr/>
          </p:nvSpPr>
          <p:spPr>
            <a:xfrm>
              <a:off x="3187799" y="1484393"/>
              <a:ext cx="1325135" cy="722001"/>
            </a:xfrm>
            <a:custGeom>
              <a:avLst/>
              <a:gdLst>
                <a:gd name="connsiteX0" fmla="*/ 0 w 1002443"/>
                <a:gd name="connsiteY0" fmla="*/ 108600 h 651588"/>
                <a:gd name="connsiteX1" fmla="*/ 108600 w 1002443"/>
                <a:gd name="connsiteY1" fmla="*/ 0 h 651588"/>
                <a:gd name="connsiteX2" fmla="*/ 893843 w 1002443"/>
                <a:gd name="connsiteY2" fmla="*/ 0 h 651588"/>
                <a:gd name="connsiteX3" fmla="*/ 1002443 w 1002443"/>
                <a:gd name="connsiteY3" fmla="*/ 108600 h 651588"/>
                <a:gd name="connsiteX4" fmla="*/ 1002443 w 1002443"/>
                <a:gd name="connsiteY4" fmla="*/ 542988 h 651588"/>
                <a:gd name="connsiteX5" fmla="*/ 893843 w 1002443"/>
                <a:gd name="connsiteY5" fmla="*/ 651588 h 651588"/>
                <a:gd name="connsiteX6" fmla="*/ 108600 w 1002443"/>
                <a:gd name="connsiteY6" fmla="*/ 651588 h 651588"/>
                <a:gd name="connsiteX7" fmla="*/ 0 w 1002443"/>
                <a:gd name="connsiteY7" fmla="*/ 542988 h 651588"/>
                <a:gd name="connsiteX8" fmla="*/ 0 w 1002443"/>
                <a:gd name="connsiteY8" fmla="*/ 108600 h 6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43" h="651588">
                  <a:moveTo>
                    <a:pt x="0" y="108600"/>
                  </a:moveTo>
                  <a:cubicBezTo>
                    <a:pt x="0" y="48622"/>
                    <a:pt x="48622" y="0"/>
                    <a:pt x="108600" y="0"/>
                  </a:cubicBezTo>
                  <a:lnTo>
                    <a:pt x="893843" y="0"/>
                  </a:lnTo>
                  <a:cubicBezTo>
                    <a:pt x="953821" y="0"/>
                    <a:pt x="1002443" y="48622"/>
                    <a:pt x="1002443" y="108600"/>
                  </a:cubicBezTo>
                  <a:lnTo>
                    <a:pt x="1002443" y="542988"/>
                  </a:lnTo>
                  <a:cubicBezTo>
                    <a:pt x="1002443" y="602966"/>
                    <a:pt x="953821" y="651588"/>
                    <a:pt x="893843" y="651588"/>
                  </a:cubicBezTo>
                  <a:lnTo>
                    <a:pt x="108600" y="651588"/>
                  </a:lnTo>
                  <a:cubicBezTo>
                    <a:pt x="48622" y="651588"/>
                    <a:pt x="0" y="602966"/>
                    <a:pt x="0" y="542988"/>
                  </a:cubicBezTo>
                  <a:lnTo>
                    <a:pt x="0" y="1086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8" tIns="66098" rIns="66098" bIns="6609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KISS </a:t>
              </a:r>
              <a:b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principle</a:t>
              </a:r>
              <a:endParaRPr lang="en-US" sz="1600" b="1" kern="1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B2376D0-3827-439C-8FFF-4C6B79B6AAED}"/>
                </a:ext>
              </a:extLst>
            </p:cNvPr>
            <p:cNvCxnSpPr>
              <a:cxnSpLocks/>
            </p:cNvCxnSpPr>
            <p:nvPr/>
          </p:nvCxnSpPr>
          <p:spPr>
            <a:xfrm>
              <a:off x="4647127" y="2058887"/>
              <a:ext cx="420712" cy="349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D960F-92CB-4E32-89CD-47D9461E1490}"/>
              </a:ext>
            </a:extLst>
          </p:cNvPr>
          <p:cNvGrpSpPr/>
          <p:nvPr/>
        </p:nvGrpSpPr>
        <p:grpSpPr>
          <a:xfrm>
            <a:off x="4360834" y="3487708"/>
            <a:ext cx="1325135" cy="1676519"/>
            <a:chOff x="4043334" y="3671858"/>
            <a:chExt cx="1325135" cy="167651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D06028-ED8B-49BD-B561-68F521B63ED4}"/>
                </a:ext>
              </a:extLst>
            </p:cNvPr>
            <p:cNvSpPr/>
            <p:nvPr/>
          </p:nvSpPr>
          <p:spPr>
            <a:xfrm>
              <a:off x="4043334" y="4626376"/>
              <a:ext cx="1325135" cy="722001"/>
            </a:xfrm>
            <a:custGeom>
              <a:avLst/>
              <a:gdLst>
                <a:gd name="connsiteX0" fmla="*/ 0 w 1002443"/>
                <a:gd name="connsiteY0" fmla="*/ 108600 h 651588"/>
                <a:gd name="connsiteX1" fmla="*/ 108600 w 1002443"/>
                <a:gd name="connsiteY1" fmla="*/ 0 h 651588"/>
                <a:gd name="connsiteX2" fmla="*/ 893843 w 1002443"/>
                <a:gd name="connsiteY2" fmla="*/ 0 h 651588"/>
                <a:gd name="connsiteX3" fmla="*/ 1002443 w 1002443"/>
                <a:gd name="connsiteY3" fmla="*/ 108600 h 651588"/>
                <a:gd name="connsiteX4" fmla="*/ 1002443 w 1002443"/>
                <a:gd name="connsiteY4" fmla="*/ 542988 h 651588"/>
                <a:gd name="connsiteX5" fmla="*/ 893843 w 1002443"/>
                <a:gd name="connsiteY5" fmla="*/ 651588 h 651588"/>
                <a:gd name="connsiteX6" fmla="*/ 108600 w 1002443"/>
                <a:gd name="connsiteY6" fmla="*/ 651588 h 651588"/>
                <a:gd name="connsiteX7" fmla="*/ 0 w 1002443"/>
                <a:gd name="connsiteY7" fmla="*/ 542988 h 651588"/>
                <a:gd name="connsiteX8" fmla="*/ 0 w 1002443"/>
                <a:gd name="connsiteY8" fmla="*/ 108600 h 6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43" h="651588">
                  <a:moveTo>
                    <a:pt x="0" y="108600"/>
                  </a:moveTo>
                  <a:cubicBezTo>
                    <a:pt x="0" y="48622"/>
                    <a:pt x="48622" y="0"/>
                    <a:pt x="108600" y="0"/>
                  </a:cubicBezTo>
                  <a:lnTo>
                    <a:pt x="893843" y="0"/>
                  </a:lnTo>
                  <a:cubicBezTo>
                    <a:pt x="953821" y="0"/>
                    <a:pt x="1002443" y="48622"/>
                    <a:pt x="1002443" y="108600"/>
                  </a:cubicBezTo>
                  <a:lnTo>
                    <a:pt x="1002443" y="542988"/>
                  </a:lnTo>
                  <a:cubicBezTo>
                    <a:pt x="1002443" y="602966"/>
                    <a:pt x="953821" y="651588"/>
                    <a:pt x="893843" y="651588"/>
                  </a:cubicBezTo>
                  <a:lnTo>
                    <a:pt x="108600" y="651588"/>
                  </a:lnTo>
                  <a:cubicBezTo>
                    <a:pt x="48622" y="651588"/>
                    <a:pt x="0" y="602966"/>
                    <a:pt x="0" y="542988"/>
                  </a:cubicBezTo>
                  <a:lnTo>
                    <a:pt x="0" y="1086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8" tIns="66098" rIns="66098" bIns="6609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Ordering </a:t>
              </a:r>
              <a:b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principle</a:t>
              </a:r>
              <a:endParaRPr lang="en-US" sz="1600" b="1" kern="1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BFF1D16-B30E-4F30-AF95-1350BA0CE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5901" y="3671858"/>
              <a:ext cx="404267" cy="79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5708E5-2CDA-411D-94F5-9BF148B4C868}"/>
              </a:ext>
            </a:extLst>
          </p:cNvPr>
          <p:cNvGrpSpPr/>
          <p:nvPr/>
        </p:nvGrpSpPr>
        <p:grpSpPr>
          <a:xfrm>
            <a:off x="6494503" y="3527564"/>
            <a:ext cx="1325135" cy="1636663"/>
            <a:chOff x="6177003" y="3711714"/>
            <a:chExt cx="1325135" cy="163666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117C19-F226-462C-BABC-F6399774601C}"/>
                </a:ext>
              </a:extLst>
            </p:cNvPr>
            <p:cNvSpPr/>
            <p:nvPr/>
          </p:nvSpPr>
          <p:spPr>
            <a:xfrm>
              <a:off x="6177003" y="4626376"/>
              <a:ext cx="1325135" cy="722001"/>
            </a:xfrm>
            <a:custGeom>
              <a:avLst/>
              <a:gdLst>
                <a:gd name="connsiteX0" fmla="*/ 0 w 1002443"/>
                <a:gd name="connsiteY0" fmla="*/ 108600 h 651588"/>
                <a:gd name="connsiteX1" fmla="*/ 108600 w 1002443"/>
                <a:gd name="connsiteY1" fmla="*/ 0 h 651588"/>
                <a:gd name="connsiteX2" fmla="*/ 893843 w 1002443"/>
                <a:gd name="connsiteY2" fmla="*/ 0 h 651588"/>
                <a:gd name="connsiteX3" fmla="*/ 1002443 w 1002443"/>
                <a:gd name="connsiteY3" fmla="*/ 108600 h 651588"/>
                <a:gd name="connsiteX4" fmla="*/ 1002443 w 1002443"/>
                <a:gd name="connsiteY4" fmla="*/ 542988 h 651588"/>
                <a:gd name="connsiteX5" fmla="*/ 893843 w 1002443"/>
                <a:gd name="connsiteY5" fmla="*/ 651588 h 651588"/>
                <a:gd name="connsiteX6" fmla="*/ 108600 w 1002443"/>
                <a:gd name="connsiteY6" fmla="*/ 651588 h 651588"/>
                <a:gd name="connsiteX7" fmla="*/ 0 w 1002443"/>
                <a:gd name="connsiteY7" fmla="*/ 542988 h 651588"/>
                <a:gd name="connsiteX8" fmla="*/ 0 w 1002443"/>
                <a:gd name="connsiteY8" fmla="*/ 108600 h 6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43" h="651588">
                  <a:moveTo>
                    <a:pt x="0" y="108600"/>
                  </a:moveTo>
                  <a:cubicBezTo>
                    <a:pt x="0" y="48622"/>
                    <a:pt x="48622" y="0"/>
                    <a:pt x="108600" y="0"/>
                  </a:cubicBezTo>
                  <a:lnTo>
                    <a:pt x="893843" y="0"/>
                  </a:lnTo>
                  <a:cubicBezTo>
                    <a:pt x="953821" y="0"/>
                    <a:pt x="1002443" y="48622"/>
                    <a:pt x="1002443" y="108600"/>
                  </a:cubicBezTo>
                  <a:lnTo>
                    <a:pt x="1002443" y="542988"/>
                  </a:lnTo>
                  <a:cubicBezTo>
                    <a:pt x="1002443" y="602966"/>
                    <a:pt x="953821" y="651588"/>
                    <a:pt x="893843" y="651588"/>
                  </a:cubicBezTo>
                  <a:lnTo>
                    <a:pt x="108600" y="651588"/>
                  </a:lnTo>
                  <a:cubicBezTo>
                    <a:pt x="48622" y="651588"/>
                    <a:pt x="0" y="602966"/>
                    <a:pt x="0" y="542988"/>
                  </a:cubicBezTo>
                  <a:lnTo>
                    <a:pt x="0" y="1086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8" tIns="66098" rIns="66098" bIns="6609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Formatting principle</a:t>
              </a:r>
              <a:endParaRPr lang="en-US" sz="1600" b="1" kern="1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089B4A-B2ED-4E96-B6D2-B205030E00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0841" y="3711714"/>
              <a:ext cx="404267" cy="79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BCAAEA-2E31-4FA8-BF6D-501E728995A6}"/>
              </a:ext>
            </a:extLst>
          </p:cNvPr>
          <p:cNvGrpSpPr/>
          <p:nvPr/>
        </p:nvGrpSpPr>
        <p:grpSpPr>
          <a:xfrm>
            <a:off x="3030513" y="3043912"/>
            <a:ext cx="1992888" cy="722001"/>
            <a:chOff x="2713013" y="3228062"/>
            <a:chExt cx="1992888" cy="72200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6281B8-302C-4488-B781-C4FD88663FAC}"/>
                </a:ext>
              </a:extLst>
            </p:cNvPr>
            <p:cNvSpPr/>
            <p:nvPr/>
          </p:nvSpPr>
          <p:spPr>
            <a:xfrm>
              <a:off x="2713013" y="3228062"/>
              <a:ext cx="1325135" cy="722001"/>
            </a:xfrm>
            <a:custGeom>
              <a:avLst/>
              <a:gdLst>
                <a:gd name="connsiteX0" fmla="*/ 0 w 1002443"/>
                <a:gd name="connsiteY0" fmla="*/ 108600 h 651588"/>
                <a:gd name="connsiteX1" fmla="*/ 108600 w 1002443"/>
                <a:gd name="connsiteY1" fmla="*/ 0 h 651588"/>
                <a:gd name="connsiteX2" fmla="*/ 893843 w 1002443"/>
                <a:gd name="connsiteY2" fmla="*/ 0 h 651588"/>
                <a:gd name="connsiteX3" fmla="*/ 1002443 w 1002443"/>
                <a:gd name="connsiteY3" fmla="*/ 108600 h 651588"/>
                <a:gd name="connsiteX4" fmla="*/ 1002443 w 1002443"/>
                <a:gd name="connsiteY4" fmla="*/ 542988 h 651588"/>
                <a:gd name="connsiteX5" fmla="*/ 893843 w 1002443"/>
                <a:gd name="connsiteY5" fmla="*/ 651588 h 651588"/>
                <a:gd name="connsiteX6" fmla="*/ 108600 w 1002443"/>
                <a:gd name="connsiteY6" fmla="*/ 651588 h 651588"/>
                <a:gd name="connsiteX7" fmla="*/ 0 w 1002443"/>
                <a:gd name="connsiteY7" fmla="*/ 542988 h 651588"/>
                <a:gd name="connsiteX8" fmla="*/ 0 w 1002443"/>
                <a:gd name="connsiteY8" fmla="*/ 108600 h 6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43" h="651588">
                  <a:moveTo>
                    <a:pt x="0" y="108600"/>
                  </a:moveTo>
                  <a:cubicBezTo>
                    <a:pt x="0" y="48622"/>
                    <a:pt x="48622" y="0"/>
                    <a:pt x="108600" y="0"/>
                  </a:cubicBezTo>
                  <a:lnTo>
                    <a:pt x="893843" y="0"/>
                  </a:lnTo>
                  <a:cubicBezTo>
                    <a:pt x="953821" y="0"/>
                    <a:pt x="1002443" y="48622"/>
                    <a:pt x="1002443" y="108600"/>
                  </a:cubicBezTo>
                  <a:lnTo>
                    <a:pt x="1002443" y="542988"/>
                  </a:lnTo>
                  <a:cubicBezTo>
                    <a:pt x="1002443" y="602966"/>
                    <a:pt x="953821" y="651588"/>
                    <a:pt x="893843" y="651588"/>
                  </a:cubicBezTo>
                  <a:lnTo>
                    <a:pt x="108600" y="651588"/>
                  </a:lnTo>
                  <a:cubicBezTo>
                    <a:pt x="48622" y="651588"/>
                    <a:pt x="0" y="602966"/>
                    <a:pt x="0" y="542988"/>
                  </a:cubicBezTo>
                  <a:lnTo>
                    <a:pt x="0" y="1086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8" tIns="66098" rIns="66098" bIns="6609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Colouring-in principle</a:t>
              </a:r>
              <a:endParaRPr lang="en-US" sz="1600" b="1" kern="1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BB2900-20FF-45D9-85C4-0B65C8DE0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6612" y="3413750"/>
              <a:ext cx="459289" cy="119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C6E02B-5F39-448E-95C0-D49985320425}"/>
              </a:ext>
            </a:extLst>
          </p:cNvPr>
          <p:cNvGrpSpPr/>
          <p:nvPr/>
        </p:nvGrpSpPr>
        <p:grpSpPr>
          <a:xfrm>
            <a:off x="7210469" y="3043912"/>
            <a:ext cx="1939490" cy="722001"/>
            <a:chOff x="6892969" y="3228062"/>
            <a:chExt cx="1939490" cy="72200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44785F-1293-4FB4-9D1E-CBCE8DB0AF5C}"/>
                </a:ext>
              </a:extLst>
            </p:cNvPr>
            <p:cNvSpPr/>
            <p:nvPr/>
          </p:nvSpPr>
          <p:spPr>
            <a:xfrm>
              <a:off x="7507324" y="3228062"/>
              <a:ext cx="1325135" cy="722001"/>
            </a:xfrm>
            <a:custGeom>
              <a:avLst/>
              <a:gdLst>
                <a:gd name="connsiteX0" fmla="*/ 0 w 1002443"/>
                <a:gd name="connsiteY0" fmla="*/ 108600 h 651588"/>
                <a:gd name="connsiteX1" fmla="*/ 108600 w 1002443"/>
                <a:gd name="connsiteY1" fmla="*/ 0 h 651588"/>
                <a:gd name="connsiteX2" fmla="*/ 893843 w 1002443"/>
                <a:gd name="connsiteY2" fmla="*/ 0 h 651588"/>
                <a:gd name="connsiteX3" fmla="*/ 1002443 w 1002443"/>
                <a:gd name="connsiteY3" fmla="*/ 108600 h 651588"/>
                <a:gd name="connsiteX4" fmla="*/ 1002443 w 1002443"/>
                <a:gd name="connsiteY4" fmla="*/ 542988 h 651588"/>
                <a:gd name="connsiteX5" fmla="*/ 893843 w 1002443"/>
                <a:gd name="connsiteY5" fmla="*/ 651588 h 651588"/>
                <a:gd name="connsiteX6" fmla="*/ 108600 w 1002443"/>
                <a:gd name="connsiteY6" fmla="*/ 651588 h 651588"/>
                <a:gd name="connsiteX7" fmla="*/ 0 w 1002443"/>
                <a:gd name="connsiteY7" fmla="*/ 542988 h 651588"/>
                <a:gd name="connsiteX8" fmla="*/ 0 w 1002443"/>
                <a:gd name="connsiteY8" fmla="*/ 108600 h 6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43" h="651588">
                  <a:moveTo>
                    <a:pt x="0" y="108600"/>
                  </a:moveTo>
                  <a:cubicBezTo>
                    <a:pt x="0" y="48622"/>
                    <a:pt x="48622" y="0"/>
                    <a:pt x="108600" y="0"/>
                  </a:cubicBezTo>
                  <a:lnTo>
                    <a:pt x="893843" y="0"/>
                  </a:lnTo>
                  <a:cubicBezTo>
                    <a:pt x="953821" y="0"/>
                    <a:pt x="1002443" y="48622"/>
                    <a:pt x="1002443" y="108600"/>
                  </a:cubicBezTo>
                  <a:lnTo>
                    <a:pt x="1002443" y="542988"/>
                  </a:lnTo>
                  <a:cubicBezTo>
                    <a:pt x="1002443" y="602966"/>
                    <a:pt x="953821" y="651588"/>
                    <a:pt x="893843" y="651588"/>
                  </a:cubicBezTo>
                  <a:lnTo>
                    <a:pt x="108600" y="651588"/>
                  </a:lnTo>
                  <a:cubicBezTo>
                    <a:pt x="48622" y="651588"/>
                    <a:pt x="0" y="602966"/>
                    <a:pt x="0" y="542988"/>
                  </a:cubicBezTo>
                  <a:lnTo>
                    <a:pt x="0" y="1086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8" tIns="66098" rIns="66098" bIns="6609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Transparency principle</a:t>
              </a:r>
              <a:endParaRPr lang="en-US" sz="1600" b="1" kern="1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EC60C5-C7FB-4E9E-B4E4-704242E9B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92969" y="3411402"/>
              <a:ext cx="459289" cy="119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2294CA-D003-40B0-A12C-DFF4EB2BFB75}"/>
              </a:ext>
            </a:extLst>
          </p:cNvPr>
          <p:cNvGrpSpPr/>
          <p:nvPr/>
        </p:nvGrpSpPr>
        <p:grpSpPr>
          <a:xfrm>
            <a:off x="6805453" y="1300243"/>
            <a:ext cx="1869720" cy="921490"/>
            <a:chOff x="6487953" y="1484393"/>
            <a:chExt cx="1869720" cy="9214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68BB88-1DF3-45F1-95D7-5EB5C1AECF9E}"/>
                </a:ext>
              </a:extLst>
            </p:cNvPr>
            <p:cNvSpPr/>
            <p:nvPr/>
          </p:nvSpPr>
          <p:spPr>
            <a:xfrm>
              <a:off x="7032538" y="1484393"/>
              <a:ext cx="1325135" cy="722001"/>
            </a:xfrm>
            <a:custGeom>
              <a:avLst/>
              <a:gdLst>
                <a:gd name="connsiteX0" fmla="*/ 0 w 1002443"/>
                <a:gd name="connsiteY0" fmla="*/ 108600 h 651588"/>
                <a:gd name="connsiteX1" fmla="*/ 108600 w 1002443"/>
                <a:gd name="connsiteY1" fmla="*/ 0 h 651588"/>
                <a:gd name="connsiteX2" fmla="*/ 893843 w 1002443"/>
                <a:gd name="connsiteY2" fmla="*/ 0 h 651588"/>
                <a:gd name="connsiteX3" fmla="*/ 1002443 w 1002443"/>
                <a:gd name="connsiteY3" fmla="*/ 108600 h 651588"/>
                <a:gd name="connsiteX4" fmla="*/ 1002443 w 1002443"/>
                <a:gd name="connsiteY4" fmla="*/ 542988 h 651588"/>
                <a:gd name="connsiteX5" fmla="*/ 893843 w 1002443"/>
                <a:gd name="connsiteY5" fmla="*/ 651588 h 651588"/>
                <a:gd name="connsiteX6" fmla="*/ 108600 w 1002443"/>
                <a:gd name="connsiteY6" fmla="*/ 651588 h 651588"/>
                <a:gd name="connsiteX7" fmla="*/ 0 w 1002443"/>
                <a:gd name="connsiteY7" fmla="*/ 542988 h 651588"/>
                <a:gd name="connsiteX8" fmla="*/ 0 w 1002443"/>
                <a:gd name="connsiteY8" fmla="*/ 108600 h 6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43" h="651588">
                  <a:moveTo>
                    <a:pt x="0" y="108600"/>
                  </a:moveTo>
                  <a:cubicBezTo>
                    <a:pt x="0" y="48622"/>
                    <a:pt x="48622" y="0"/>
                    <a:pt x="108600" y="0"/>
                  </a:cubicBezTo>
                  <a:lnTo>
                    <a:pt x="893843" y="0"/>
                  </a:lnTo>
                  <a:cubicBezTo>
                    <a:pt x="953821" y="0"/>
                    <a:pt x="1002443" y="48622"/>
                    <a:pt x="1002443" y="108600"/>
                  </a:cubicBezTo>
                  <a:lnTo>
                    <a:pt x="1002443" y="542988"/>
                  </a:lnTo>
                  <a:cubicBezTo>
                    <a:pt x="1002443" y="602966"/>
                    <a:pt x="953821" y="651588"/>
                    <a:pt x="893843" y="651588"/>
                  </a:cubicBezTo>
                  <a:lnTo>
                    <a:pt x="108600" y="651588"/>
                  </a:lnTo>
                  <a:cubicBezTo>
                    <a:pt x="48622" y="651588"/>
                    <a:pt x="0" y="602966"/>
                    <a:pt x="0" y="542988"/>
                  </a:cubicBezTo>
                  <a:lnTo>
                    <a:pt x="0" y="1086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8" tIns="66098" rIns="66098" bIns="6609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80/20</a:t>
              </a:r>
              <a:br>
                <a:rPr lang="en-GB" sz="1600" b="1" kern="1200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GB" sz="1600" b="1" kern="1200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principle</a:t>
              </a:r>
              <a:endParaRPr lang="en-US" sz="1600" b="1" kern="1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4A66CA-633B-45BF-9274-6C2226835D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7953" y="2056539"/>
              <a:ext cx="420712" cy="349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4C43C58-BBAD-4E95-B2D3-8C83D9A09150}"/>
              </a:ext>
            </a:extLst>
          </p:cNvPr>
          <p:cNvSpPr/>
          <p:nvPr/>
        </p:nvSpPr>
        <p:spPr>
          <a:xfrm>
            <a:off x="3030513" y="5349456"/>
            <a:ext cx="6119446" cy="636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Apply these principles from the very beginning </a:t>
            </a:r>
            <a:br>
              <a:rPr lang="en-GB" sz="2000" b="1" i="1" dirty="0">
                <a:solidFill>
                  <a:schemeClr val="tx1"/>
                </a:solidFill>
              </a:rPr>
            </a:br>
            <a:r>
              <a:rPr lang="en-GB" sz="2000" b="1" i="1" dirty="0">
                <a:solidFill>
                  <a:srgbClr val="FF0000"/>
                </a:solidFill>
              </a:rPr>
              <a:t>it saves a lot of time!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695BC-35AE-4828-B138-111D161E8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AE70CFC-47AA-4999-B767-7A87515144EB}"/>
              </a:ext>
            </a:extLst>
          </p:cNvPr>
          <p:cNvSpPr/>
          <p:nvPr/>
        </p:nvSpPr>
        <p:spPr>
          <a:xfrm>
            <a:off x="2808790" y="902825"/>
            <a:ext cx="6574420" cy="5052349"/>
          </a:xfrm>
          <a:prstGeom prst="cloud">
            <a:avLst/>
          </a:prstGeom>
          <a:gradFill>
            <a:gsLst>
              <a:gs pos="0">
                <a:srgbClr val="0070C0"/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165527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Steps in Building A costing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57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3"/>
            <a:ext cx="8740087" cy="54482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sz="2800" dirty="0"/>
              <a:t>Discuss why you have not simply been given a “costing model template” (like the budget format template) for costing government programmes?</a:t>
            </a:r>
          </a:p>
          <a:p>
            <a:pPr marL="457200" indent="-457200">
              <a:buFont typeface="+mj-lt"/>
              <a:buAutoNum type="arabicPeriod"/>
            </a:pP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Within the context of building costing models, discuss what is meant by “form follows function”?</a:t>
            </a:r>
          </a:p>
          <a:p>
            <a:pPr marL="457200" indent="-457200">
              <a:buFont typeface="+mj-lt"/>
              <a:buAutoNum type="arabicPeriod"/>
            </a:pP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What do you think the advantages and disadvantages are of building a unique costing model for each new costing project?</a:t>
            </a:r>
            <a:endParaRPr lang="en-GB" sz="2800" dirty="0"/>
          </a:p>
          <a:p>
            <a:pPr marL="457200" indent="-457200">
              <a:buFont typeface="+mj-lt"/>
              <a:buAutoNum type="arabicPeriod"/>
            </a:pP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Why can’t we simply use a costing model template?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694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4CAF91-14B4-4BEB-9D57-E79C0E814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Introductions and objectives of the masterclass</a:t>
            </a:r>
          </a:p>
          <a:p>
            <a:r>
              <a:rPr lang="en-ZA" dirty="0"/>
              <a:t>Presentation - (Q&amp;A at any time)</a:t>
            </a:r>
          </a:p>
          <a:p>
            <a:pPr lvl="1"/>
            <a:r>
              <a:rPr lang="en-ZA" dirty="0"/>
              <a:t>Preparing to build a costing model</a:t>
            </a:r>
          </a:p>
          <a:p>
            <a:pPr lvl="1"/>
            <a:r>
              <a:rPr lang="en-ZA" dirty="0"/>
              <a:t>Costing formula</a:t>
            </a:r>
          </a:p>
          <a:p>
            <a:pPr lvl="1"/>
            <a:r>
              <a:rPr lang="en-ZA" dirty="0"/>
              <a:t>Principles of costing</a:t>
            </a:r>
          </a:p>
          <a:p>
            <a:pPr lvl="1"/>
            <a:r>
              <a:rPr lang="en-ZA" dirty="0"/>
              <a:t>Steps in building a costing model</a:t>
            </a:r>
          </a:p>
          <a:p>
            <a:pPr lvl="1"/>
            <a:r>
              <a:rPr lang="en-ZA" dirty="0">
                <a:solidFill>
                  <a:srgbClr val="3366FF"/>
                </a:solidFill>
              </a:rPr>
              <a:t>Body break – 12:30 – 12.35</a:t>
            </a:r>
          </a:p>
          <a:p>
            <a:r>
              <a:rPr lang="en-ZA" dirty="0"/>
              <a:t>Demonstration of the ECD Model</a:t>
            </a:r>
          </a:p>
          <a:p>
            <a:r>
              <a:rPr lang="en-ZA" dirty="0"/>
              <a:t>Closure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5ACD9-07A2-4D21-A8C9-C3FCE9A62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14841-AD2C-4DCD-9C43-767DF16A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17164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56F37-EF83-446D-945C-2656464666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965199"/>
            <a:ext cx="8468187" cy="5184413"/>
          </a:xfrm>
        </p:spPr>
        <p:txBody>
          <a:bodyPr/>
          <a:lstStyle/>
          <a:p>
            <a:r>
              <a:rPr lang="en-ZA" dirty="0"/>
              <a:t>Step 1 – Preparation </a:t>
            </a:r>
          </a:p>
          <a:p>
            <a:r>
              <a:rPr lang="en-ZA" dirty="0"/>
              <a:t>Step 2 – High level design of the costing model</a:t>
            </a:r>
          </a:p>
          <a:p>
            <a:r>
              <a:rPr lang="en-ZA" dirty="0"/>
              <a:t>Step 3 – Specify activities, demand and inputs</a:t>
            </a:r>
          </a:p>
          <a:p>
            <a:r>
              <a:rPr lang="en-ZA" dirty="0"/>
              <a:t>Step 4 – Build the costing formulae</a:t>
            </a:r>
          </a:p>
          <a:p>
            <a:r>
              <a:rPr lang="en-ZA" dirty="0"/>
              <a:t>Step 5 – Summarise the costing results</a:t>
            </a:r>
          </a:p>
          <a:p>
            <a:r>
              <a:rPr lang="en-ZA" dirty="0"/>
              <a:t>Step 6 – Check, check, check</a:t>
            </a:r>
          </a:p>
          <a:p>
            <a:r>
              <a:rPr lang="en-ZA" dirty="0"/>
              <a:t>Step 7 – Develop the policy choices sheet</a:t>
            </a:r>
          </a:p>
          <a:p>
            <a:endParaRPr lang="en-ZA" dirty="0"/>
          </a:p>
          <a:p>
            <a:r>
              <a:rPr lang="en-ZA" dirty="0"/>
              <a:t>The process is very often not linear, and one finds oneself having to go back to previous steps</a:t>
            </a:r>
          </a:p>
          <a:p>
            <a:r>
              <a:rPr lang="en-ZA" dirty="0"/>
              <a:t>Building a costing model is a learning process</a:t>
            </a:r>
          </a:p>
          <a:p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30B85-0E70-4CE2-9E0B-2C540B663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400" dirty="0"/>
              <a:t>Steps in building a costing model</a:t>
            </a:r>
            <a:endParaRPr lang="en-ZA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9411C0B7-061B-48B4-AAAA-BC3E685A0172}"/>
              </a:ext>
            </a:extLst>
          </p:cNvPr>
          <p:cNvGraphicFramePr>
            <a:graphicFrameLocks/>
          </p:cNvGraphicFramePr>
          <p:nvPr/>
        </p:nvGraphicFramePr>
        <p:xfrm>
          <a:off x="3468920" y="-53283"/>
          <a:ext cx="7897812" cy="120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55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3512C2-C667-4ADA-8E8A-95ECA20B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00101"/>
            <a:ext cx="10528512" cy="534951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ZA" dirty="0"/>
              <a:t>Are all the prerequisites in place?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Have you done the background research?</a:t>
            </a:r>
          </a:p>
          <a:p>
            <a:pPr lvl="1">
              <a:spcBef>
                <a:spcPts val="500"/>
              </a:spcBef>
              <a:spcAft>
                <a:spcPts val="1200"/>
              </a:spcAft>
            </a:pPr>
            <a:r>
              <a:rPr lang="en-ZA" dirty="0"/>
              <a:t>Have you gathered the data you require?</a:t>
            </a:r>
          </a:p>
          <a:p>
            <a:pPr>
              <a:spcBef>
                <a:spcPts val="500"/>
              </a:spcBef>
            </a:pPr>
            <a:r>
              <a:rPr lang="en-ZA" dirty="0"/>
              <a:t>Do you have a really good understanding of the programme?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Process map / flow chart of programme (covered in Module 1)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The logical framework (covered in Module 2)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The norms and standards (covered in Module 3)</a:t>
            </a:r>
          </a:p>
          <a:p>
            <a:pPr lvl="2">
              <a:spcBef>
                <a:spcPts val="500"/>
              </a:spcBef>
            </a:pPr>
            <a:r>
              <a:rPr lang="en-ZA" dirty="0"/>
              <a:t>If clear norms and standards do not exist, then you will need to develop your own set, which become variables in the model</a:t>
            </a:r>
          </a:p>
          <a:p>
            <a:pPr lvl="1">
              <a:spcBef>
                <a:spcPts val="500"/>
              </a:spcBef>
              <a:spcAft>
                <a:spcPts val="1200"/>
              </a:spcAft>
            </a:pPr>
            <a:r>
              <a:rPr lang="en-ZA" dirty="0"/>
              <a:t>The expenditure analysis (covered in Module 4)</a:t>
            </a:r>
          </a:p>
          <a:p>
            <a:pPr>
              <a:spcBef>
                <a:spcPts val="500"/>
              </a:spcBef>
            </a:pPr>
            <a:r>
              <a:rPr lang="en-ZA" dirty="0"/>
              <a:t>Do you know what policy questions you need to answer?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22062-57AA-4CCE-8FD7-E826259BC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D1A49-2326-4FFA-9DDA-9A07A67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899" y="244753"/>
            <a:ext cx="9739865" cy="408052"/>
          </a:xfrm>
        </p:spPr>
        <p:txBody>
          <a:bodyPr/>
          <a:lstStyle/>
          <a:p>
            <a:r>
              <a:rPr lang="en-ZA" dirty="0"/>
              <a:t>Step 1 - Preparation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A0D764-E600-4095-891F-6F60566BE3A4}"/>
              </a:ext>
            </a:extLst>
          </p:cNvPr>
          <p:cNvGrpSpPr/>
          <p:nvPr/>
        </p:nvGrpSpPr>
        <p:grpSpPr>
          <a:xfrm>
            <a:off x="158590" y="67518"/>
            <a:ext cx="1361292" cy="544517"/>
            <a:chOff x="1156" y="331439"/>
            <a:chExt cx="1361292" cy="544517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8600DD01-1114-4129-B109-BE6398715723}"/>
                </a:ext>
              </a:extLst>
            </p:cNvPr>
            <p:cNvSpPr/>
            <p:nvPr/>
          </p:nvSpPr>
          <p:spPr>
            <a:xfrm>
              <a:off x="1156" y="331439"/>
              <a:ext cx="1361292" cy="544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Pentagon 4">
              <a:extLst>
                <a:ext uri="{FF2B5EF4-FFF2-40B4-BE49-F238E27FC236}">
                  <a16:creationId xmlns:a16="http://schemas.microsoft.com/office/drawing/2014/main" id="{3202E07E-A385-4255-AF2B-A523EF8DFCFA}"/>
                </a:ext>
              </a:extLst>
            </p:cNvPr>
            <p:cNvSpPr txBox="1"/>
            <p:nvPr/>
          </p:nvSpPr>
          <p:spPr>
            <a:xfrm>
              <a:off x="1156" y="331439"/>
              <a:ext cx="1225163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4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36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EF4E9-571B-4014-8471-5D4E01574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Costing models need to be structured to reflect the institutional environment </a:t>
            </a:r>
          </a:p>
          <a:p>
            <a:r>
              <a:rPr lang="en-US" dirty="0"/>
              <a:t>So the costing model may need to calculate costs by:</a:t>
            </a:r>
          </a:p>
          <a:p>
            <a:pPr lvl="1"/>
            <a:r>
              <a:rPr lang="en-US" dirty="0"/>
              <a:t>sphere of government, </a:t>
            </a:r>
          </a:p>
          <a:p>
            <a:pPr lvl="1"/>
            <a:r>
              <a:rPr lang="en-US" dirty="0"/>
              <a:t>individual province or municipality, </a:t>
            </a:r>
          </a:p>
          <a:p>
            <a:pPr lvl="1"/>
            <a:r>
              <a:rPr lang="en-US" dirty="0"/>
              <a:t>different national and provincial departments, </a:t>
            </a:r>
          </a:p>
          <a:p>
            <a:pPr lvl="1"/>
            <a:r>
              <a:rPr lang="en-US" dirty="0"/>
              <a:t>public entities, </a:t>
            </a:r>
          </a:p>
          <a:p>
            <a:pPr lvl="1"/>
            <a:r>
              <a:rPr lang="en-US" dirty="0"/>
              <a:t>non-governmental </a:t>
            </a:r>
            <a:r>
              <a:rPr lang="en-US" dirty="0" err="1"/>
              <a:t>organisations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and sometimes even private sector entities and individuals. 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5E5D15-F09F-4FCC-AA5F-613BEA3FE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6884A6-B473-4141-80D5-011842F9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institutional context of programme delivery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567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69AC3A-4ED1-4FB0-B6F6-3C7296A13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Keep asking yourself: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ZA" sz="2100" b="1" dirty="0">
                <a:solidFill>
                  <a:srgbClr val="FF0000"/>
                </a:solidFill>
              </a:rPr>
              <a:t>What are the key policy questions that this model </a:t>
            </a:r>
            <a:br>
              <a:rPr lang="en-ZA" sz="2100" b="1" dirty="0">
                <a:solidFill>
                  <a:srgbClr val="FF0000"/>
                </a:solidFill>
              </a:rPr>
            </a:br>
            <a:r>
              <a:rPr lang="en-ZA" sz="2100" b="1" dirty="0">
                <a:solidFill>
                  <a:srgbClr val="FF0000"/>
                </a:solidFill>
              </a:rPr>
              <a:t>should be able to answer?</a:t>
            </a:r>
          </a:p>
          <a:p>
            <a:r>
              <a:rPr lang="en-ZA" dirty="0"/>
              <a:t>Then design the model so that it can be used to ask and answer those questions quickly and easily</a:t>
            </a:r>
          </a:p>
          <a:p>
            <a:pPr lvl="1"/>
            <a:r>
              <a:rPr lang="en-ZA" dirty="0"/>
              <a:t>develop short-cut methods of asking and answering</a:t>
            </a:r>
          </a:p>
          <a:p>
            <a:pPr lvl="2"/>
            <a:r>
              <a:rPr lang="en-ZA" dirty="0"/>
              <a:t>e.g. toggling a few buttons/numbers on one sheet</a:t>
            </a:r>
          </a:p>
          <a:p>
            <a:pPr lvl="1"/>
            <a:r>
              <a:rPr lang="en-ZA" dirty="0"/>
              <a:t>set this up in a front ‘policy choices’ sheet</a:t>
            </a:r>
          </a:p>
          <a:p>
            <a:pPr lvl="1"/>
            <a:r>
              <a:rPr lang="en-ZA" dirty="0"/>
              <a:t>use graphs (that are simple)…to present answers</a:t>
            </a:r>
          </a:p>
          <a:p>
            <a:r>
              <a:rPr lang="en-ZA" dirty="0"/>
              <a:t>Policy-makers want answers to a limited number of questions</a:t>
            </a:r>
          </a:p>
          <a:p>
            <a:pPr lvl="1"/>
            <a:r>
              <a:rPr lang="en-ZA" dirty="0"/>
              <a:t>the trick is to </a:t>
            </a:r>
            <a:r>
              <a:rPr lang="en-ZA" dirty="0">
                <a:solidFill>
                  <a:srgbClr val="0070C0"/>
                </a:solidFill>
              </a:rPr>
              <a:t>answer each question in the</a:t>
            </a:r>
            <a:r>
              <a:rPr lang="en-ZA" dirty="0"/>
              <a:t> </a:t>
            </a:r>
            <a:r>
              <a:rPr lang="en-ZA" i="1" dirty="0">
                <a:solidFill>
                  <a:srgbClr val="0070C0"/>
                </a:solidFill>
              </a:rPr>
              <a:t>way it is asked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2FC62-EB89-4656-B551-3AA4AD950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42B672-24EC-4C4D-B59E-E4412E80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Keep focussed on the key policy questions</a:t>
            </a:r>
          </a:p>
        </p:txBody>
      </p:sp>
    </p:spTree>
    <p:extLst>
      <p:ext uri="{BB962C8B-B14F-4D97-AF65-F5344CB8AC3E}">
        <p14:creationId xmlns:p14="http://schemas.microsoft.com/office/powerpoint/2010/main" val="399175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49756-9994-4D19-8FD8-C1885720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78" y="171999"/>
            <a:ext cx="8740087" cy="5448276"/>
          </a:xfrm>
        </p:spPr>
        <p:txBody>
          <a:bodyPr/>
          <a:lstStyle/>
          <a:p>
            <a:r>
              <a:rPr lang="en-ZA" dirty="0"/>
              <a:t>Example: </a:t>
            </a:r>
          </a:p>
          <a:p>
            <a:pPr marL="397984" lvl="1" indent="0">
              <a:buNone/>
            </a:pPr>
            <a:r>
              <a:rPr lang="en-ZA" dirty="0">
                <a:solidFill>
                  <a:srgbClr val="3366FF"/>
                </a:solidFill>
              </a:rPr>
              <a:t>In nutrition programmes you want pregnant women to take folic acid before, during pregnancy and also while they are breastfeeding. </a:t>
            </a:r>
          </a:p>
          <a:p>
            <a:r>
              <a:rPr lang="en-ZA" dirty="0"/>
              <a:t>Politicians may want to ask:</a:t>
            </a:r>
          </a:p>
          <a:p>
            <a:pPr marL="855184" lvl="1" indent="-457200">
              <a:buFont typeface="+mj-lt"/>
              <a:buAutoNum type="arabicPeriod"/>
            </a:pPr>
            <a:r>
              <a:rPr lang="en-ZA" dirty="0">
                <a:solidFill>
                  <a:schemeClr val="accent1"/>
                </a:solidFill>
              </a:rPr>
              <a:t>What is the impact of increasing/decreasing expenditure on this intervention by 20%?  How many more/fewer pregnant women will benefit from this intervention?</a:t>
            </a:r>
          </a:p>
          <a:p>
            <a:pPr marL="855184" lvl="1" indent="-457200">
              <a:buFont typeface="+mj-lt"/>
              <a:buAutoNum type="arabicPeriod"/>
            </a:pPr>
            <a:r>
              <a:rPr lang="en-ZA" dirty="0">
                <a:solidFill>
                  <a:srgbClr val="C00000"/>
                </a:solidFill>
              </a:rPr>
              <a:t>What is the impact on the budget of expanding the intervention from all pregnant and breastfeeding women to all women in the reproductive age group? </a:t>
            </a:r>
          </a:p>
          <a:p>
            <a:r>
              <a:rPr lang="en-ZA" dirty="0"/>
              <a:t>Each of these questions requires a different model</a:t>
            </a:r>
          </a:p>
          <a:p>
            <a:pPr lvl="1"/>
            <a:r>
              <a:rPr lang="en-ZA" dirty="0"/>
              <a:t>It helps a to know which questions politicians are likely to ask and therefore whether you need to develop one</a:t>
            </a:r>
            <a:br>
              <a:rPr lang="en-ZA" dirty="0"/>
            </a:br>
            <a:r>
              <a:rPr lang="en-ZA" dirty="0"/>
              <a:t> or two models.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sz="2400" dirty="0"/>
              <a:t>Why does “the way the question is asked” matter?</a:t>
            </a:r>
          </a:p>
        </p:txBody>
      </p:sp>
    </p:spTree>
    <p:extLst>
      <p:ext uri="{BB962C8B-B14F-4D97-AF65-F5344CB8AC3E}">
        <p14:creationId xmlns:p14="http://schemas.microsoft.com/office/powerpoint/2010/main" val="331426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CD7F47-F0AA-4C1D-BFBA-60DAD36A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716069"/>
            <a:ext cx="10528512" cy="5268443"/>
          </a:xfrm>
        </p:spPr>
        <p:txBody>
          <a:bodyPr/>
          <a:lstStyle/>
          <a:p>
            <a:pPr>
              <a:spcBef>
                <a:spcPts val="370"/>
              </a:spcBef>
            </a:pPr>
            <a:r>
              <a:rPr lang="en-ZA" sz="2800" dirty="0"/>
              <a:t>A costing model must answer the </a:t>
            </a:r>
            <a:r>
              <a:rPr lang="en-ZA" sz="2800" i="1" dirty="0"/>
              <a:t>key policy questions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Since these differ, the design of each costing model will differ</a:t>
            </a:r>
            <a:endParaRPr lang="en-ZA" sz="2800" dirty="0"/>
          </a:p>
          <a:p>
            <a:pPr>
              <a:spcBef>
                <a:spcPts val="370"/>
              </a:spcBef>
            </a:pPr>
            <a:r>
              <a:rPr lang="en-ZA" sz="2800" i="1" dirty="0"/>
              <a:t>Still, </a:t>
            </a:r>
            <a:r>
              <a:rPr lang="en-ZA" sz="2800" dirty="0"/>
              <a:t>all models should show: 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capital versus operating costs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set-up versus ongoing costs – especially for new initiatives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personnel costs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disaggregated by function of employee </a:t>
            </a:r>
          </a:p>
          <a:p>
            <a:pPr lvl="3">
              <a:spcBef>
                <a:spcPts val="370"/>
              </a:spcBef>
            </a:pPr>
            <a:r>
              <a:rPr lang="en-ZA" sz="2000" dirty="0"/>
              <a:t>e.g. show nurse and doctor salaries separately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the cost of key inputs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different medicines in health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textbooks vs classroom consumable in education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transport vs food vs salary costs in a feeding scheme</a:t>
            </a:r>
          </a:p>
          <a:p>
            <a:endParaRPr lang="en-ZA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5FEE3-66C5-485C-8C61-0E05A9E67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6448A1-49CF-40E6-855A-8BDE02F9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Balance key policy questions against core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094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551EF-2F7D-43AE-82A1-80BD09F7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50"/>
              </a:spcBef>
            </a:pPr>
            <a:r>
              <a:rPr lang="en-ZA" dirty="0"/>
              <a:t>Develop the overall structure of the workbook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Identify what worksheets you need and name them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Develop sensible tab ‘names’  (not numbers or letters)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Colour the tabs for sheets with data, workings and results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Will you require a ‘</a:t>
            </a:r>
            <a:r>
              <a:rPr lang="en-ZA" sz="2000" dirty="0" err="1"/>
              <a:t>GenAssumptions</a:t>
            </a:r>
            <a:r>
              <a:rPr lang="en-ZA" sz="2000" dirty="0"/>
              <a:t> sheet?</a:t>
            </a:r>
          </a:p>
          <a:p>
            <a:pPr>
              <a:spcBef>
                <a:spcPts val="350"/>
              </a:spcBef>
            </a:pPr>
            <a:r>
              <a:rPr lang="en-ZA" dirty="0"/>
              <a:t>Design the overall structure of the different kinds of sheets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Headings and sections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Scenarios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Costing results, and summaries of costing results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Demand assumptions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Activity assumptions – inputs and prices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Start colouring-in the cells</a:t>
            </a:r>
          </a:p>
          <a:p>
            <a:pPr>
              <a:spcBef>
                <a:spcPts val="350"/>
              </a:spcBef>
            </a:pPr>
            <a:r>
              <a:rPr lang="en-ZA" dirty="0"/>
              <a:t>Insert the data sets you will be using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398C8-7F7F-4D86-8E3C-BA017C2B1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E86C95-2537-404D-AB1E-66244D83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49" y="244753"/>
            <a:ext cx="9873215" cy="408052"/>
          </a:xfrm>
        </p:spPr>
        <p:txBody>
          <a:bodyPr/>
          <a:lstStyle/>
          <a:p>
            <a:r>
              <a:rPr lang="en-ZA" dirty="0"/>
              <a:t>Step 2 – High level design of the Costing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3FDB05-C042-4C9C-AEE8-AA8EE37A30C3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1090191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C1140670-1E5D-445B-90B8-AA32FF60D574}"/>
                </a:ext>
              </a:extLst>
            </p:cNvPr>
            <p:cNvSpPr/>
            <p:nvPr/>
          </p:nvSpPr>
          <p:spPr>
            <a:xfrm>
              <a:off x="1090191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63615"/>
                <a:satOff val="2835"/>
                <a:lumOff val="3963"/>
                <a:alphaOff val="0"/>
              </a:schemeClr>
            </a:fillRef>
            <a:effectRef idx="0">
              <a:schemeClr val="accent6">
                <a:shade val="80000"/>
                <a:hueOff val="-63615"/>
                <a:satOff val="2835"/>
                <a:lumOff val="39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B4EB049A-BE93-4893-AEA1-B5482B207655}"/>
                </a:ext>
              </a:extLst>
            </p:cNvPr>
            <p:cNvSpPr txBox="1"/>
            <p:nvPr/>
          </p:nvSpPr>
          <p:spPr>
            <a:xfrm>
              <a:off x="1362450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507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31DEC2-BD7C-44A3-AF25-6686344D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0"/>
              </a:spcBef>
            </a:pPr>
            <a:r>
              <a:rPr lang="en-ZA" dirty="0"/>
              <a:t>Nature of the programme and the time parameters of the costing influence how one approaches scenarios</a:t>
            </a:r>
          </a:p>
          <a:p>
            <a:pPr>
              <a:spcBef>
                <a:spcPts val="450"/>
              </a:spcBef>
            </a:pPr>
            <a:r>
              <a:rPr lang="en-ZA" dirty="0"/>
              <a:t>As a minimum, provide for costs over an MTEF period</a:t>
            </a:r>
          </a:p>
          <a:p>
            <a:pPr>
              <a:spcBef>
                <a:spcPts val="450"/>
              </a:spcBef>
            </a:pPr>
            <a:r>
              <a:rPr lang="en-ZA" dirty="0"/>
              <a:t>Proposed scenarios </a:t>
            </a:r>
            <a:r>
              <a:rPr lang="en-ZA" sz="2000" dirty="0"/>
              <a:t>(choosing appropriate names is important)</a:t>
            </a:r>
            <a:endParaRPr lang="en-ZA" sz="2100" dirty="0"/>
          </a:p>
          <a:p>
            <a:pPr lvl="1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‘baseline’ or ‘current’ 	</a:t>
            </a:r>
            <a:r>
              <a:rPr lang="en-ZA" dirty="0"/>
              <a:t>– existing levels of service</a:t>
            </a:r>
          </a:p>
          <a:p>
            <a:pPr marL="720725" lvl="1" indent="-344488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‘full cost’ 				</a:t>
            </a:r>
            <a:r>
              <a:rPr lang="en-ZA" dirty="0"/>
              <a:t>– complete implementation of the policy</a:t>
            </a:r>
          </a:p>
          <a:p>
            <a:pPr lvl="1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‘pragmatic’ 				</a:t>
            </a:r>
            <a:r>
              <a:rPr lang="en-ZA" dirty="0"/>
              <a:t>– proposed costing saving policy options</a:t>
            </a:r>
          </a:p>
          <a:p>
            <a:pPr lvl="1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‘rollout’ 					</a:t>
            </a:r>
            <a:r>
              <a:rPr lang="en-ZA" dirty="0"/>
              <a:t>– different rollout options</a:t>
            </a:r>
          </a:p>
          <a:p>
            <a:pPr>
              <a:spcBef>
                <a:spcPts val="450"/>
              </a:spcBef>
            </a:pPr>
            <a:r>
              <a:rPr lang="en-ZA" dirty="0"/>
              <a:t>Design model structure so that new scenarios can be added</a:t>
            </a:r>
          </a:p>
          <a:p>
            <a:pPr>
              <a:spcBef>
                <a:spcPts val="450"/>
              </a:spcBef>
            </a:pPr>
            <a:r>
              <a:rPr lang="en-ZA" dirty="0"/>
              <a:t>For some programmes it is better not to include scenarios:</a:t>
            </a:r>
          </a:p>
          <a:p>
            <a:pPr lvl="1">
              <a:spcBef>
                <a:spcPts val="450"/>
              </a:spcBef>
            </a:pPr>
            <a:r>
              <a:rPr lang="en-ZA" dirty="0"/>
              <a:t>it would make the model  too complicated</a:t>
            </a:r>
          </a:p>
          <a:p>
            <a:pPr lvl="1">
              <a:spcBef>
                <a:spcPts val="450"/>
              </a:spcBef>
            </a:pPr>
            <a:r>
              <a:rPr lang="en-ZA" dirty="0"/>
              <a:t>better to run scenarios on different copies of the model 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AB3C9-6155-4FA0-92F3-687655918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FD9981-045A-4F7D-AC98-3FD6FFCF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Deciding on the structure of scenarios</a:t>
            </a:r>
          </a:p>
        </p:txBody>
      </p:sp>
    </p:spTree>
    <p:extLst>
      <p:ext uri="{BB962C8B-B14F-4D97-AF65-F5344CB8AC3E}">
        <p14:creationId xmlns:p14="http://schemas.microsoft.com/office/powerpoint/2010/main" val="218055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EFB7B-9C5C-42EB-87B8-7EB596AE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98501"/>
            <a:ext cx="10528512" cy="5451112"/>
          </a:xfrm>
        </p:spPr>
        <p:txBody>
          <a:bodyPr/>
          <a:lstStyle/>
          <a:p>
            <a:r>
              <a:rPr lang="en-ZA" dirty="0"/>
              <a:t>Scenarios in the INSET Costing Model</a:t>
            </a:r>
          </a:p>
          <a:p>
            <a:endParaRPr lang="en-ZA" dirty="0"/>
          </a:p>
          <a:p>
            <a:endParaRPr lang="en-ZA" dirty="0"/>
          </a:p>
          <a:p>
            <a:pPr>
              <a:spcBef>
                <a:spcPts val="1800"/>
              </a:spcBef>
            </a:pPr>
            <a:r>
              <a:rPr lang="en-ZA" dirty="0"/>
              <a:t>Scenarios in the MAFISA Costing Model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>
              <a:spcBef>
                <a:spcPts val="1200"/>
              </a:spcBef>
            </a:pPr>
            <a:r>
              <a:rPr lang="en-ZA" dirty="0"/>
              <a:t>Scenarios in the Nutrition Costing Model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9E08E-91E8-429C-8FF5-025AAF45A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D0BFFE-4364-43B1-BD9D-B6D9441A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Examples of scenario naming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9E1B88-CD4F-4875-8571-CF1589D1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7" y="1165644"/>
            <a:ext cx="9679932" cy="1032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66E81C4-7555-4EA2-B7BC-D1A86B6A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94" y="2740443"/>
            <a:ext cx="9695606" cy="1881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D660868-6EFB-45BF-A316-FDE21B00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7" y="5163758"/>
            <a:ext cx="9695607" cy="1568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8727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3DB99-9F8B-4AC5-97E4-48ACC9FE2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Organise the activities you are going to cost on the workings sheets</a:t>
            </a:r>
          </a:p>
          <a:p>
            <a:pPr lvl="1"/>
            <a:r>
              <a:rPr lang="en-ZA" dirty="0"/>
              <a:t>List the demand variables and key input variables</a:t>
            </a:r>
          </a:p>
          <a:p>
            <a:pPr lvl="2"/>
            <a:r>
              <a:rPr lang="en-ZA" dirty="0"/>
              <a:t>Personnel, time variables, price variables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Keep variables that belong together close together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This involves thinking through each activity</a:t>
            </a:r>
          </a:p>
          <a:p>
            <a:r>
              <a:rPr lang="en-ZA" dirty="0"/>
              <a:t>Start colouring-in the cells</a:t>
            </a:r>
          </a:p>
          <a:p>
            <a:r>
              <a:rPr lang="en-ZA" dirty="0"/>
              <a:t>Identify variables that should be placed on the </a:t>
            </a:r>
            <a:r>
              <a:rPr lang="en-ZA" dirty="0" err="1"/>
              <a:t>GenAssumptions</a:t>
            </a:r>
            <a:r>
              <a:rPr lang="en-ZA" dirty="0"/>
              <a:t> sheet</a:t>
            </a:r>
          </a:p>
          <a:p>
            <a:pPr lvl="2"/>
            <a:endParaRPr lang="en-ZA" dirty="0"/>
          </a:p>
          <a:p>
            <a:r>
              <a:rPr lang="en-ZA" dirty="0"/>
              <a:t>Keep the design structure aligned across sheets </a:t>
            </a:r>
          </a:p>
          <a:p>
            <a:pPr lvl="1"/>
            <a:r>
              <a:rPr lang="en-ZA" dirty="0"/>
              <a:t>so you can use the drag / copy and paste functions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515E1-466D-4B34-AA89-E348AF166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63AC86-2BE1-4904-86B6-7CE4FD8C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3 – Specify activities, demand variables and inputs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152B12-0BE3-4B3B-B522-B265E53FCFC8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2179225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35BCB6D-BDAE-43A2-8962-4E556F1798C0}"/>
                </a:ext>
              </a:extLst>
            </p:cNvPr>
            <p:cNvSpPr/>
            <p:nvPr/>
          </p:nvSpPr>
          <p:spPr>
            <a:xfrm>
              <a:off x="2179225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127231"/>
                <a:satOff val="5670"/>
                <a:lumOff val="7926"/>
                <a:alphaOff val="0"/>
              </a:schemeClr>
            </a:fillRef>
            <a:effectRef idx="0">
              <a:schemeClr val="accent6">
                <a:shade val="80000"/>
                <a:hueOff val="-127231"/>
                <a:satOff val="5670"/>
                <a:lumOff val="79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706CA492-E3DD-4836-B25F-8F3743B58E34}"/>
                </a:ext>
              </a:extLst>
            </p:cNvPr>
            <p:cNvSpPr txBox="1"/>
            <p:nvPr/>
          </p:nvSpPr>
          <p:spPr>
            <a:xfrm>
              <a:off x="2451484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Specify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4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of all Costing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300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0BADE-922B-4C13-B2BF-DF70F9CE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ZA" dirty="0"/>
              <a:t>If the structural design of your model is good, it greatly facilitates the building of costing formulae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column and row references exactly the same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demand data structured the same as input and price data</a:t>
            </a:r>
          </a:p>
          <a:p>
            <a:pPr>
              <a:spcBef>
                <a:spcPts val="500"/>
              </a:spcBef>
            </a:pPr>
            <a:endParaRPr lang="en-ZA" dirty="0"/>
          </a:p>
          <a:p>
            <a:pPr>
              <a:spcBef>
                <a:spcPts val="500"/>
              </a:spcBef>
            </a:pPr>
            <a:r>
              <a:rPr lang="en-ZA" dirty="0"/>
              <a:t>Apply the formula:</a:t>
            </a:r>
          </a:p>
          <a:p>
            <a:pPr>
              <a:spcBef>
                <a:spcPts val="500"/>
              </a:spcBef>
            </a:pPr>
            <a:endParaRPr lang="en-ZA" dirty="0"/>
          </a:p>
          <a:p>
            <a:pPr>
              <a:spcBef>
                <a:spcPts val="500"/>
              </a:spcBef>
            </a:pPr>
            <a:r>
              <a:rPr lang="en-ZA" dirty="0"/>
              <a:t>Work systematically, accurately and don’t rush</a:t>
            </a:r>
          </a:p>
          <a:p>
            <a:pPr>
              <a:spcBef>
                <a:spcPts val="500"/>
              </a:spcBef>
            </a:pPr>
            <a:r>
              <a:rPr lang="en-ZA" dirty="0"/>
              <a:t>Apply the KISS principle</a:t>
            </a:r>
          </a:p>
          <a:p>
            <a:pPr>
              <a:spcBef>
                <a:spcPts val="500"/>
              </a:spcBef>
            </a:pPr>
            <a:r>
              <a:rPr lang="en-ZA" dirty="0"/>
              <a:t>When building the formulae you will likely find that you require more demand variables, different input variables etc. Change things in a systematic way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D1D58-AD60-4D5D-A366-528060FE81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C3BB0-1152-4976-94C6-9AFDA98B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4 – Build the costing formulae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34FA5A-5884-432F-A648-0CE05C9D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87" y="2932926"/>
            <a:ext cx="2830947" cy="89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A33F99-778A-41A1-9990-1087D4E6FE5D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3268259" y="331439"/>
            <a:chExt cx="1361292" cy="544517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6A3C3B36-4D62-47F4-8876-83B46E67B992}"/>
                </a:ext>
              </a:extLst>
            </p:cNvPr>
            <p:cNvSpPr/>
            <p:nvPr/>
          </p:nvSpPr>
          <p:spPr>
            <a:xfrm>
              <a:off x="3268259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fillRef>
            <a:effectRef idx="0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4CB71AA7-1575-48C6-AC60-9563DDE5BD25}"/>
                </a:ext>
              </a:extLst>
            </p:cNvPr>
            <p:cNvSpPr txBox="1"/>
            <p:nvPr/>
          </p:nvSpPr>
          <p:spPr>
            <a:xfrm>
              <a:off x="3540518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formulae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94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F0783-94A9-404B-B0FF-211959CD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design step</a:t>
            </a:r>
          </a:p>
          <a:p>
            <a:pPr lvl="1"/>
            <a:r>
              <a:rPr lang="en-ZA" sz="2000" dirty="0"/>
              <a:t>Specify where the costing results will be summarised </a:t>
            </a:r>
          </a:p>
          <a:p>
            <a:pPr lvl="1"/>
            <a:r>
              <a:rPr lang="en-ZA" sz="2000" dirty="0"/>
              <a:t>What kinds of summaries you will require?</a:t>
            </a:r>
          </a:p>
          <a:p>
            <a:r>
              <a:rPr lang="en-ZA" dirty="0"/>
              <a:t>Summarise costs</a:t>
            </a:r>
          </a:p>
          <a:p>
            <a:pPr lvl="1"/>
            <a:r>
              <a:rPr lang="en-ZA" sz="2000" dirty="0"/>
              <a:t>overall total costs – showing set-up, ongoing costs and capital totals by type of key inputs and other</a:t>
            </a:r>
          </a:p>
          <a:p>
            <a:pPr lvl="1"/>
            <a:r>
              <a:rPr lang="en-ZA" sz="2000" dirty="0"/>
              <a:t>totals by main activity / type of institution</a:t>
            </a:r>
          </a:p>
          <a:p>
            <a:pPr lvl="1"/>
            <a:r>
              <a:rPr lang="en-ZA" sz="2000" dirty="0"/>
              <a:t>totals by sphere of government, by province, by municipality</a:t>
            </a:r>
            <a:endParaRPr lang="en-ZA" dirty="0"/>
          </a:p>
          <a:p>
            <a:r>
              <a:rPr lang="en-ZA" dirty="0"/>
              <a:t>Summaries of outputs by activity</a:t>
            </a:r>
          </a:p>
          <a:p>
            <a:r>
              <a:rPr lang="en-ZA" dirty="0"/>
              <a:t>Summaries of personnel and key inputs</a:t>
            </a:r>
          </a:p>
          <a:p>
            <a:endParaRPr lang="en-ZA" dirty="0"/>
          </a:p>
          <a:p>
            <a:r>
              <a:rPr lang="en-ZA" dirty="0"/>
              <a:t>Explore options for unit cost and marginal cost calculations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F66AB-7847-485C-A14F-0BCD666FC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50A94-F7E2-491E-8CA7-EE12E053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5 – Summarise the costing results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40FBC4-B40E-4FB1-BAB3-B83E59B42C7D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4357293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F7452CB9-BF25-46B1-9011-DAD72706FDDD}"/>
                </a:ext>
              </a:extLst>
            </p:cNvPr>
            <p:cNvSpPr/>
            <p:nvPr/>
          </p:nvSpPr>
          <p:spPr>
            <a:xfrm>
              <a:off x="4357293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254461"/>
                <a:satOff val="11339"/>
                <a:lumOff val="15853"/>
                <a:alphaOff val="0"/>
              </a:schemeClr>
            </a:fillRef>
            <a:effectRef idx="0">
              <a:schemeClr val="accent6">
                <a:shade val="80000"/>
                <a:hueOff val="-254461"/>
                <a:satOff val="11339"/>
                <a:lumOff val="158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F4163676-E38A-4F3A-B1F8-C729CE097E30}"/>
                </a:ext>
              </a:extLst>
            </p:cNvPr>
            <p:cNvSpPr txBox="1"/>
            <p:nvPr/>
          </p:nvSpPr>
          <p:spPr>
            <a:xfrm>
              <a:off x="4629552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Summarise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037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E6B7D6-3E03-429F-8036-AC5975D0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3" y="855769"/>
            <a:ext cx="3516570" cy="5268443"/>
          </a:xfrm>
        </p:spPr>
        <p:txBody>
          <a:bodyPr/>
          <a:lstStyle/>
          <a:p>
            <a:r>
              <a:rPr lang="en-US" dirty="0"/>
              <a:t>Develop a flow diagram to show:</a:t>
            </a:r>
          </a:p>
          <a:p>
            <a:pPr lvl="1"/>
            <a:r>
              <a:rPr lang="en-US" dirty="0"/>
              <a:t>the structure and the logic of the model</a:t>
            </a:r>
          </a:p>
          <a:p>
            <a:pPr lvl="1"/>
            <a:r>
              <a:rPr lang="en-US" dirty="0"/>
              <a:t>place this in front of the model </a:t>
            </a:r>
          </a:p>
          <a:p>
            <a:r>
              <a:rPr lang="en-US" dirty="0"/>
              <a:t>Gives a snapshot of where the various components are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C92E7-5D7F-443C-850A-F2E6E834E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6F6FC-0966-4AFB-9450-AC15EA7B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flow diagram of your model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BA4FE-F29E-46C4-99A9-383B6A2A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23" y="916197"/>
            <a:ext cx="8130577" cy="5801960"/>
          </a:xfrm>
          <a:prstGeom prst="rect">
            <a:avLst/>
          </a:prstGeo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3834530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DA9225-41C3-4D16-9A34-2AD8B997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ZA" dirty="0"/>
              <a:t>Use different approaches to summarise costing totals</a:t>
            </a:r>
          </a:p>
          <a:p>
            <a:pPr lvl="1">
              <a:spcBef>
                <a:spcPts val="0"/>
              </a:spcBef>
            </a:pPr>
            <a:r>
              <a:rPr lang="en-ZA" dirty="0"/>
              <a:t>SUMIF and straight adding</a:t>
            </a:r>
          </a:p>
          <a:p>
            <a:pPr>
              <a:spcBef>
                <a:spcPts val="0"/>
              </a:spcBef>
            </a:pPr>
            <a:r>
              <a:rPr lang="en-ZA" dirty="0"/>
              <a:t>Check for consistency across different costing summaries</a:t>
            </a:r>
          </a:p>
          <a:p>
            <a:pPr lvl="1">
              <a:spcBef>
                <a:spcPts val="0"/>
              </a:spcBef>
            </a:pPr>
            <a:r>
              <a:rPr lang="en-ZA" dirty="0"/>
              <a:t>input cost totals = activity cost totals</a:t>
            </a:r>
          </a:p>
          <a:p>
            <a:pPr>
              <a:spcBef>
                <a:spcPts val="0"/>
              </a:spcBef>
            </a:pPr>
            <a:r>
              <a:rPr lang="en-ZA" dirty="0"/>
              <a:t>Test if the model is robust</a:t>
            </a:r>
          </a:p>
          <a:p>
            <a:pPr lvl="1">
              <a:spcBef>
                <a:spcPts val="0"/>
              </a:spcBef>
            </a:pPr>
            <a:r>
              <a:rPr lang="en-ZA" dirty="0"/>
              <a:t>do ‘back of the envelope’ type calculations to check whether costing results are of the right order of magnitude</a:t>
            </a:r>
          </a:p>
          <a:p>
            <a:pPr lvl="1">
              <a:spcBef>
                <a:spcPts val="0"/>
              </a:spcBef>
            </a:pPr>
            <a:r>
              <a:rPr lang="en-ZA" dirty="0"/>
              <a:t>run extreme scenarios on key demand and input variables and check if the model behaves as expected</a:t>
            </a:r>
          </a:p>
          <a:p>
            <a:pPr lvl="1">
              <a:spcBef>
                <a:spcPts val="0"/>
              </a:spcBef>
            </a:pPr>
            <a:r>
              <a:rPr lang="en-ZA" dirty="0"/>
              <a:t>run incremental scenarios (25, 50, 75%) and check if the results are consistent</a:t>
            </a:r>
          </a:p>
          <a:p>
            <a:pPr lvl="2">
              <a:spcBef>
                <a:spcPts val="0"/>
              </a:spcBef>
            </a:pPr>
            <a:r>
              <a:rPr lang="en-ZA" dirty="0"/>
              <a:t>be aware of the impact of fixed costs versus variable costs</a:t>
            </a:r>
          </a:p>
          <a:p>
            <a:pPr>
              <a:spcBef>
                <a:spcPts val="0"/>
              </a:spcBef>
            </a:pPr>
            <a:r>
              <a:rPr lang="en-ZA" dirty="0"/>
              <a:t>Get a new set of eyes to go through the costing model</a:t>
            </a:r>
          </a:p>
          <a:p>
            <a:pPr lvl="1">
              <a:spcBef>
                <a:spcPts val="0"/>
              </a:spcBef>
            </a:pPr>
            <a:r>
              <a:rPr lang="en-ZA" dirty="0"/>
              <a:t>present the costing model to subject experts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046DF-B018-46B4-8AD3-8BA7A32D0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EBCA16-7E6F-431A-836B-1FE3B747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6 – Check, check, check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E61D2C-5C64-403F-AB73-02670BE7BFFE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5446328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D1F5F98-C416-4EA7-B28A-F04B9CE36D56}"/>
                </a:ext>
              </a:extLst>
            </p:cNvPr>
            <p:cNvSpPr/>
            <p:nvPr/>
          </p:nvSpPr>
          <p:spPr>
            <a:xfrm>
              <a:off x="5446328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18077"/>
                <a:satOff val="14174"/>
                <a:lumOff val="19816"/>
                <a:alphaOff val="0"/>
              </a:schemeClr>
            </a:fillRef>
            <a:effectRef idx="0">
              <a:schemeClr val="accent6">
                <a:shade val="80000"/>
                <a:hueOff val="-318077"/>
                <a:satOff val="14174"/>
                <a:lumOff val="198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15D86941-82E4-4635-9540-0C46BED121DC}"/>
                </a:ext>
              </a:extLst>
            </p:cNvPr>
            <p:cNvSpPr txBox="1"/>
            <p:nvPr/>
          </p:nvSpPr>
          <p:spPr>
            <a:xfrm>
              <a:off x="5718587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996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67829-C8C5-4A2C-99B5-6A600500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What are the main policy questions?</a:t>
            </a:r>
          </a:p>
          <a:p>
            <a:pPr lvl="1"/>
            <a:r>
              <a:rPr lang="en-ZA" dirty="0"/>
              <a:t>aim to provide answers that reflect </a:t>
            </a:r>
            <a:r>
              <a:rPr lang="en-ZA" dirty="0">
                <a:solidFill>
                  <a:srgbClr val="0070C0"/>
                </a:solidFill>
              </a:rPr>
              <a:t>how the question is asked</a:t>
            </a:r>
          </a:p>
          <a:p>
            <a:endParaRPr lang="en-ZA" dirty="0"/>
          </a:p>
          <a:p>
            <a:r>
              <a:rPr lang="en-ZA" dirty="0"/>
              <a:t>Develop a dynamic ‘policy choices’ sheet where the implications of different options can be explored</a:t>
            </a:r>
          </a:p>
          <a:p>
            <a:r>
              <a:rPr lang="en-ZA" dirty="0"/>
              <a:t>Keep the options simple and realistic</a:t>
            </a:r>
          </a:p>
          <a:p>
            <a:pPr lvl="1"/>
            <a:r>
              <a:rPr lang="en-ZA" dirty="0"/>
              <a:t>use dropdown options, toggle buttons or simple input cells to specify different options</a:t>
            </a:r>
          </a:p>
          <a:p>
            <a:r>
              <a:rPr lang="en-ZA" dirty="0"/>
              <a:t>Illustrate the results of different options using simple graphs</a:t>
            </a:r>
          </a:p>
          <a:p>
            <a:r>
              <a:rPr lang="en-ZA" dirty="0"/>
              <a:t>Reflect options in relation to a baseline </a:t>
            </a:r>
          </a:p>
          <a:p>
            <a:pPr lvl="1"/>
            <a:r>
              <a:rPr lang="en-ZA" dirty="0"/>
              <a:t>a current funding baseline or a baseline scenario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95D09-D5C3-4076-B541-791A7CDF3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71DB5E-D36F-44EE-A72A-7C69E63F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7 – Develop the policy choices sheet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757E1-3DBF-4512-867E-08B5249C7CD6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6535362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4A90F530-586B-4CD2-A2D5-08289D02CB7E}"/>
                </a:ext>
              </a:extLst>
            </p:cNvPr>
            <p:cNvSpPr/>
            <p:nvPr/>
          </p:nvSpPr>
          <p:spPr>
            <a:xfrm>
              <a:off x="6535362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0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5224285C-D874-46F6-92D6-CE84A5DF62BC}"/>
                </a:ext>
              </a:extLst>
            </p:cNvPr>
            <p:cNvSpPr txBox="1"/>
            <p:nvPr/>
          </p:nvSpPr>
          <p:spPr>
            <a:xfrm>
              <a:off x="6807621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choices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69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slides on technical excel stuff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983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2567E-2E5C-41A3-A537-A29D4D53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ZA" dirty="0"/>
              <a:t>Learn how to use the following Excel functions: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INDEX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MATCH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V/HLOOKUP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IF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SUMIF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SUMPRODUCT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Drop down menus (Data validation/Lists)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Group function</a:t>
            </a:r>
          </a:p>
          <a:p>
            <a:pPr lvl="1">
              <a:spcBef>
                <a:spcPts val="300"/>
              </a:spcBef>
            </a:pPr>
            <a:r>
              <a:rPr lang="en-ZA" dirty="0">
                <a:solidFill>
                  <a:srgbClr val="0070C0"/>
                </a:solidFill>
              </a:rPr>
              <a:t>Think about the above when ideas swirl in your head</a:t>
            </a:r>
          </a:p>
          <a:p>
            <a:pPr>
              <a:spcBef>
                <a:spcPts val="300"/>
              </a:spcBef>
            </a:pPr>
            <a:endParaRPr lang="en-ZA" dirty="0"/>
          </a:p>
          <a:p>
            <a:pPr>
              <a:spcBef>
                <a:spcPts val="300"/>
              </a:spcBef>
            </a:pPr>
            <a:r>
              <a:rPr lang="en-ZA" dirty="0"/>
              <a:t>Conditional formatting has its merits, but keep it simple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D4CC8-6F28-48DE-9706-D8B913DD3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AE1C55-8312-43B5-8F90-9F219FB1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Technical tips - 1</a:t>
            </a:r>
          </a:p>
        </p:txBody>
      </p:sp>
    </p:spTree>
    <p:extLst>
      <p:ext uri="{BB962C8B-B14F-4D97-AF65-F5344CB8AC3E}">
        <p14:creationId xmlns:p14="http://schemas.microsoft.com/office/powerpoint/2010/main" val="2999550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4D38B-A5F8-4581-A6F9-94423346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ZA" dirty="0"/>
              <a:t>Keep the design structure aligned across sheets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so you can use shortcut drag / copy and paste functions</a:t>
            </a:r>
            <a:endParaRPr lang="en-GB" dirty="0"/>
          </a:p>
          <a:p>
            <a:pPr>
              <a:spcBef>
                <a:spcPts val="300"/>
              </a:spcBef>
            </a:pPr>
            <a:endParaRPr lang="en-ZA" dirty="0"/>
          </a:p>
          <a:p>
            <a:pPr>
              <a:spcBef>
                <a:spcPts val="300"/>
              </a:spcBef>
            </a:pPr>
            <a:r>
              <a:rPr lang="en-ZA" dirty="0"/>
              <a:t>Avoid macros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not enough people understand how to use them</a:t>
            </a:r>
          </a:p>
          <a:p>
            <a:pPr>
              <a:spcBef>
                <a:spcPts val="300"/>
              </a:spcBef>
            </a:pPr>
            <a:endParaRPr lang="en-ZA" dirty="0"/>
          </a:p>
          <a:p>
            <a:pPr>
              <a:spcBef>
                <a:spcPts val="300"/>
              </a:spcBef>
            </a:pPr>
            <a:r>
              <a:rPr lang="en-ZA" dirty="0"/>
              <a:t>Avoid using cell names (named cells) –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they reduce the transparency and ‘traceability’ of formulae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they create problems when sheets are copied </a:t>
            </a:r>
            <a:br>
              <a:rPr lang="en-ZA" dirty="0"/>
            </a:br>
            <a:r>
              <a:rPr lang="en-ZA" dirty="0"/>
              <a:t>into a workbook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AD425-C276-4247-812D-6F86DA6A6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DAA474-A34D-4118-BD7C-A43FF524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Technical tips - 2</a:t>
            </a:r>
          </a:p>
        </p:txBody>
      </p:sp>
    </p:spTree>
    <p:extLst>
      <p:ext uri="{BB962C8B-B14F-4D97-AF65-F5344CB8AC3E}">
        <p14:creationId xmlns:p14="http://schemas.microsoft.com/office/powerpoint/2010/main" val="1902301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695BC-35AE-4828-B138-111D161E8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38</a:t>
            </a:fld>
            <a:endParaRPr lang="en-ZA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AE70CFC-47AA-4999-B767-7A87515144EB}"/>
              </a:ext>
            </a:extLst>
          </p:cNvPr>
          <p:cNvSpPr/>
          <p:nvPr/>
        </p:nvSpPr>
        <p:spPr>
          <a:xfrm>
            <a:off x="2808790" y="902825"/>
            <a:ext cx="6574420" cy="5052349"/>
          </a:xfrm>
          <a:prstGeom prst="cloud">
            <a:avLst/>
          </a:prstGeom>
          <a:gradFill>
            <a:gsLst>
              <a:gs pos="0">
                <a:srgbClr val="0070C0"/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3408481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122988"/>
            <a:ext cx="21336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0667-295C-4548-A8F3-2AF8F8044C02}" type="slidenum">
              <a:rPr lang="en-ZA" smtClean="0"/>
              <a:pPr/>
              <a:t>39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877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9E5F9-C96C-4705-A7B9-D119B3E3B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6C7F2-B0C5-4697-816E-22E41BCA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Preparing to use / build a costing model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05D1ED-8A06-4D46-A493-F0B77D613B01}"/>
              </a:ext>
            </a:extLst>
          </p:cNvPr>
          <p:cNvSpPr/>
          <p:nvPr/>
        </p:nvSpPr>
        <p:spPr>
          <a:xfrm>
            <a:off x="4200154" y="896711"/>
            <a:ext cx="3821549" cy="3596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rgbClr val="3366FF"/>
                </a:solidFill>
              </a:rPr>
              <a:t>Costing 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600524-D470-49D2-BB6F-D8424F2C6F52}"/>
              </a:ext>
            </a:extLst>
          </p:cNvPr>
          <p:cNvSpPr/>
          <p:nvPr/>
        </p:nvSpPr>
        <p:spPr>
          <a:xfrm>
            <a:off x="881156" y="5609862"/>
            <a:ext cx="3828986" cy="76862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Powers and Functions Assigned (usually in a Constitution)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695370-2F2A-4C57-9419-F29D12CBA660}"/>
              </a:ext>
            </a:extLst>
          </p:cNvPr>
          <p:cNvSpPr/>
          <p:nvPr/>
        </p:nvSpPr>
        <p:spPr>
          <a:xfrm>
            <a:off x="881155" y="4829921"/>
            <a:ext cx="2247964" cy="76862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85F9FA-B8C3-4572-9296-D9FD3581184A}"/>
              </a:ext>
            </a:extLst>
          </p:cNvPr>
          <p:cNvSpPr/>
          <p:nvPr/>
        </p:nvSpPr>
        <p:spPr>
          <a:xfrm>
            <a:off x="881154" y="4061295"/>
            <a:ext cx="2247966" cy="7686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60CA0D-FC71-4102-A8B2-5F88A7FB7447}"/>
              </a:ext>
            </a:extLst>
          </p:cNvPr>
          <p:cNvSpPr/>
          <p:nvPr/>
        </p:nvSpPr>
        <p:spPr>
          <a:xfrm>
            <a:off x="297400" y="2858727"/>
            <a:ext cx="2090530" cy="768626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C6BC78-C366-4C89-9E0B-6E2CAD537551}"/>
              </a:ext>
            </a:extLst>
          </p:cNvPr>
          <p:cNvSpPr/>
          <p:nvPr/>
        </p:nvSpPr>
        <p:spPr>
          <a:xfrm>
            <a:off x="278925" y="2090101"/>
            <a:ext cx="2090531" cy="76862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 and Standards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ECAD2A-1167-4681-A9FD-0AE1D47A0FC3}"/>
              </a:ext>
            </a:extLst>
          </p:cNvPr>
          <p:cNvSpPr/>
          <p:nvPr/>
        </p:nvSpPr>
        <p:spPr>
          <a:xfrm>
            <a:off x="7575556" y="5601014"/>
            <a:ext cx="3828986" cy="7686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Demographic and Administrative Data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7F8C94-2EBE-4061-A229-3E1FCEDE6C1F}"/>
              </a:ext>
            </a:extLst>
          </p:cNvPr>
          <p:cNvSpPr/>
          <p:nvPr/>
        </p:nvSpPr>
        <p:spPr>
          <a:xfrm>
            <a:off x="9839078" y="3888850"/>
            <a:ext cx="2175121" cy="76862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Expenditure reports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FF3499-D24D-471D-8D52-BE7164CCFD1C}"/>
              </a:ext>
            </a:extLst>
          </p:cNvPr>
          <p:cNvSpPr/>
          <p:nvPr/>
        </p:nvSpPr>
        <p:spPr>
          <a:xfrm>
            <a:off x="9839078" y="3120224"/>
            <a:ext cx="2175121" cy="7686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Govt Accounts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585126-8322-4A65-9918-F81BC1A58EC5}"/>
              </a:ext>
            </a:extLst>
          </p:cNvPr>
          <p:cNvSpPr/>
          <p:nvPr/>
        </p:nvSpPr>
        <p:spPr>
          <a:xfrm>
            <a:off x="9839078" y="2351598"/>
            <a:ext cx="2175121" cy="768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Govt price standards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894EF6-8AFD-4BD6-9096-8D610C9A8EE8}"/>
              </a:ext>
            </a:extLst>
          </p:cNvPr>
          <p:cNvSpPr/>
          <p:nvPr/>
        </p:nvSpPr>
        <p:spPr>
          <a:xfrm>
            <a:off x="9839078" y="1609394"/>
            <a:ext cx="2175121" cy="768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Non-government funding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CE28DF3-E303-4D88-A130-AD313FCEB246}"/>
              </a:ext>
            </a:extLst>
          </p:cNvPr>
          <p:cNvSpPr/>
          <p:nvPr/>
        </p:nvSpPr>
        <p:spPr>
          <a:xfrm>
            <a:off x="4414413" y="2034065"/>
            <a:ext cx="1510748" cy="755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Processes, activities and inputs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4388325-DB32-426D-9760-BCE96B32629E}"/>
              </a:ext>
            </a:extLst>
          </p:cNvPr>
          <p:cNvSpPr/>
          <p:nvPr/>
        </p:nvSpPr>
        <p:spPr>
          <a:xfrm>
            <a:off x="8203696" y="1277384"/>
            <a:ext cx="404193" cy="24118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3AE9EA-2462-466E-AB1C-0BF83E8E2551}"/>
              </a:ext>
            </a:extLst>
          </p:cNvPr>
          <p:cNvSpPr/>
          <p:nvPr/>
        </p:nvSpPr>
        <p:spPr>
          <a:xfrm>
            <a:off x="6808802" y="2217013"/>
            <a:ext cx="1043609" cy="39094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34EBA7-B716-4398-B9CA-1E65B325936F}"/>
              </a:ext>
            </a:extLst>
          </p:cNvPr>
          <p:cNvSpPr/>
          <p:nvPr/>
        </p:nvSpPr>
        <p:spPr>
          <a:xfrm>
            <a:off x="6498375" y="3385222"/>
            <a:ext cx="1043609" cy="3909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Demand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48C200-CFB6-47B0-9A25-BEACE0B12113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5925161" y="2411752"/>
            <a:ext cx="883641" cy="731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D182EB-627A-4BB3-9C46-D038082D1326}"/>
              </a:ext>
            </a:extLst>
          </p:cNvPr>
          <p:cNvCxnSpPr>
            <a:cxnSpLocks/>
            <a:stCxn id="21" idx="2"/>
            <a:endCxn id="42" idx="0"/>
          </p:cNvCxnSpPr>
          <p:nvPr/>
        </p:nvCxnSpPr>
        <p:spPr>
          <a:xfrm>
            <a:off x="5169787" y="2789439"/>
            <a:ext cx="305302" cy="544983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7C59C9-A993-4EE9-851B-C33E942C90E1}"/>
              </a:ext>
            </a:extLst>
          </p:cNvPr>
          <p:cNvCxnSpPr>
            <a:stCxn id="24" idx="0"/>
            <a:endCxn id="23" idx="2"/>
          </p:cNvCxnSpPr>
          <p:nvPr/>
        </p:nvCxnSpPr>
        <p:spPr>
          <a:xfrm flipV="1">
            <a:off x="7020180" y="2607953"/>
            <a:ext cx="310427" cy="777269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35BA3-3222-4DF9-A472-88602D101EE3}"/>
              </a:ext>
            </a:extLst>
          </p:cNvPr>
          <p:cNvSpPr/>
          <p:nvPr/>
        </p:nvSpPr>
        <p:spPr>
          <a:xfrm>
            <a:off x="3361191" y="4242326"/>
            <a:ext cx="1403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B6C36"/>
                </a:solidFill>
              </a:rPr>
              <a:t>Institutional </a:t>
            </a:r>
            <a:br>
              <a:rPr lang="en-GB" b="1" dirty="0">
                <a:solidFill>
                  <a:srgbClr val="0B6C36"/>
                </a:solidFill>
              </a:rPr>
            </a:br>
            <a:r>
              <a:rPr lang="en-GB" b="1" dirty="0">
                <a:solidFill>
                  <a:srgbClr val="0B6C36"/>
                </a:solidFill>
              </a:rPr>
              <a:t>analysis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8153D-A347-43F7-B049-2A0653E84E52}"/>
              </a:ext>
            </a:extLst>
          </p:cNvPr>
          <p:cNvSpPr/>
          <p:nvPr/>
        </p:nvSpPr>
        <p:spPr>
          <a:xfrm>
            <a:off x="2428217" y="1830431"/>
            <a:ext cx="1353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B6C36"/>
                </a:solidFill>
              </a:rPr>
              <a:t>Programme</a:t>
            </a:r>
            <a:r>
              <a:rPr lang="en-US" b="1" dirty="0">
                <a:solidFill>
                  <a:srgbClr val="0B6C36"/>
                </a:solidFill>
              </a:rPr>
              <a:t> </a:t>
            </a:r>
            <a:br>
              <a:rPr lang="en-US" b="1" dirty="0">
                <a:solidFill>
                  <a:srgbClr val="0B6C36"/>
                </a:solidFill>
              </a:rPr>
            </a:br>
            <a:r>
              <a:rPr lang="en-US" b="1" dirty="0">
                <a:solidFill>
                  <a:srgbClr val="0B6C36"/>
                </a:solidFill>
              </a:rPr>
              <a:t>logic</a:t>
            </a:r>
            <a:br>
              <a:rPr lang="en-US" b="1" dirty="0">
                <a:solidFill>
                  <a:srgbClr val="0B6C36"/>
                </a:solidFill>
              </a:rPr>
            </a:br>
            <a:r>
              <a:rPr lang="en-US" b="1" dirty="0">
                <a:solidFill>
                  <a:srgbClr val="0B6C36"/>
                </a:solidFill>
              </a:rPr>
              <a:t>analysis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CCA953-08D6-4271-8CC1-4F208716B24B}"/>
              </a:ext>
            </a:extLst>
          </p:cNvPr>
          <p:cNvSpPr/>
          <p:nvPr/>
        </p:nvSpPr>
        <p:spPr>
          <a:xfrm>
            <a:off x="7431216" y="4381594"/>
            <a:ext cx="181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B6C36"/>
                </a:solidFill>
              </a:rPr>
              <a:t>Key performance</a:t>
            </a:r>
            <a:br>
              <a:rPr lang="en-GB" b="1" dirty="0">
                <a:solidFill>
                  <a:srgbClr val="0B6C36"/>
                </a:solidFill>
              </a:rPr>
            </a:br>
            <a:r>
              <a:rPr lang="en-GB" b="1" dirty="0">
                <a:solidFill>
                  <a:srgbClr val="0B6C36"/>
                </a:solidFill>
              </a:rPr>
              <a:t>indicators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5886C3-1E16-4CBF-9617-8F57450521EC}"/>
              </a:ext>
            </a:extLst>
          </p:cNvPr>
          <p:cNvSpPr/>
          <p:nvPr/>
        </p:nvSpPr>
        <p:spPr>
          <a:xfrm>
            <a:off x="8501053" y="1968931"/>
            <a:ext cx="1342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B6C36"/>
                </a:solidFill>
              </a:rPr>
              <a:t>Expenditure</a:t>
            </a:r>
            <a:br>
              <a:rPr lang="en-US" b="1" dirty="0">
                <a:solidFill>
                  <a:srgbClr val="0B6C36"/>
                </a:solidFill>
              </a:rPr>
            </a:br>
            <a:r>
              <a:rPr lang="en-US" b="1" dirty="0">
                <a:solidFill>
                  <a:srgbClr val="0B6C36"/>
                </a:solidFill>
              </a:rPr>
              <a:t>analysis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2F3C1E-F84B-4D07-A6B9-EF5EDE787B09}"/>
              </a:ext>
            </a:extLst>
          </p:cNvPr>
          <p:cNvSpPr/>
          <p:nvPr/>
        </p:nvSpPr>
        <p:spPr>
          <a:xfrm>
            <a:off x="278925" y="1310160"/>
            <a:ext cx="2090531" cy="768626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service delivery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A8FCEE5-2DF6-4D8F-94DA-BE46C7568710}"/>
              </a:ext>
            </a:extLst>
          </p:cNvPr>
          <p:cNvSpPr/>
          <p:nvPr/>
        </p:nvSpPr>
        <p:spPr>
          <a:xfrm>
            <a:off x="9149945" y="4816779"/>
            <a:ext cx="2247965" cy="7686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information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3FDD66FA-57EE-403A-90DC-46ED54643B3F}"/>
              </a:ext>
            </a:extLst>
          </p:cNvPr>
          <p:cNvSpPr/>
          <p:nvPr/>
        </p:nvSpPr>
        <p:spPr>
          <a:xfrm rot="18672529">
            <a:off x="4457362" y="3521265"/>
            <a:ext cx="318052" cy="15372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05D9AC6-1B57-4E40-ACAB-63933DF85D3B}"/>
              </a:ext>
            </a:extLst>
          </p:cNvPr>
          <p:cNvSpPr/>
          <p:nvPr/>
        </p:nvSpPr>
        <p:spPr>
          <a:xfrm rot="13773175">
            <a:off x="7455219" y="3513834"/>
            <a:ext cx="318052" cy="15372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59D7BDD-43AF-4ECD-B616-A9C7959A4AFC}"/>
              </a:ext>
            </a:extLst>
          </p:cNvPr>
          <p:cNvSpPr/>
          <p:nvPr/>
        </p:nvSpPr>
        <p:spPr>
          <a:xfrm>
            <a:off x="4747899" y="3334422"/>
            <a:ext cx="1454379" cy="506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Institutional structure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5E8AF769-CAB3-4CB9-A9A1-999472A56FEF}"/>
              </a:ext>
            </a:extLst>
          </p:cNvPr>
          <p:cNvSpPr/>
          <p:nvPr/>
        </p:nvSpPr>
        <p:spPr>
          <a:xfrm flipH="1">
            <a:off x="3595868" y="1262271"/>
            <a:ext cx="404193" cy="24118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67A21C3-070C-4A00-84C8-8D7CBFA739B5}"/>
              </a:ext>
            </a:extLst>
          </p:cNvPr>
          <p:cNvCxnSpPr>
            <a:cxnSpLocks/>
            <a:stCxn id="42" idx="3"/>
            <a:endCxn id="24" idx="1"/>
          </p:cNvCxnSpPr>
          <p:nvPr/>
        </p:nvCxnSpPr>
        <p:spPr>
          <a:xfrm flipV="1">
            <a:off x="6202278" y="3580692"/>
            <a:ext cx="296097" cy="7058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row: Up 60">
            <a:extLst>
              <a:ext uri="{FF2B5EF4-FFF2-40B4-BE49-F238E27FC236}">
                <a16:creationId xmlns:a16="http://schemas.microsoft.com/office/drawing/2014/main" id="{99AD3ABE-A18E-4157-81BD-350A4C13988A}"/>
              </a:ext>
            </a:extLst>
          </p:cNvPr>
          <p:cNvSpPr/>
          <p:nvPr/>
        </p:nvSpPr>
        <p:spPr>
          <a:xfrm>
            <a:off x="5131687" y="4410848"/>
            <a:ext cx="1949531" cy="2320152"/>
          </a:xfrm>
          <a:prstGeom prst="upArrow">
            <a:avLst>
              <a:gd name="adj1" fmla="val 60423"/>
              <a:gd name="adj2" fmla="val 35668"/>
            </a:avLst>
          </a:prstGeom>
          <a:gradFill>
            <a:gsLst>
              <a:gs pos="0">
                <a:srgbClr val="FF0000"/>
              </a:gs>
              <a:gs pos="54000">
                <a:srgbClr val="FFCCCC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Key policy questions</a:t>
            </a:r>
          </a:p>
          <a:p>
            <a:pPr algn="ctr"/>
            <a:r>
              <a:rPr lang="en-ZA" sz="9600" b="1" dirty="0">
                <a:solidFill>
                  <a:srgbClr val="FF0000"/>
                </a:solidFill>
              </a:rPr>
              <a:t>?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3E9ABA4-45EC-4AF8-8FD8-D71E775E41E8}"/>
              </a:ext>
            </a:extLst>
          </p:cNvPr>
          <p:cNvSpPr/>
          <p:nvPr/>
        </p:nvSpPr>
        <p:spPr>
          <a:xfrm>
            <a:off x="9839078" y="825159"/>
            <a:ext cx="2175121" cy="768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prices</a:t>
            </a:r>
          </a:p>
        </p:txBody>
      </p:sp>
    </p:spTree>
    <p:extLst>
      <p:ext uri="{BB962C8B-B14F-4D97-AF65-F5344CB8AC3E}">
        <p14:creationId xmlns:p14="http://schemas.microsoft.com/office/powerpoint/2010/main" val="126225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364DE-0068-4515-89AE-CEC565A6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Costing is the process of using the following equation to estimate total programme costs</a:t>
            </a:r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r>
              <a:rPr lang="en-ZA" sz="2800" dirty="0"/>
              <a:t>This equation is used in many different forms to estimate the cost of many layers and types of activities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F764F-E46C-4231-A10E-68724D429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EF775-A61B-48B8-B981-898C3141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What’s in a costing model?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042DFAE7-CA7C-45BC-BEBF-14BA67DB606A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1913216"/>
            <a:ext cx="7696953" cy="1617384"/>
            <a:chOff x="336" y="1152"/>
            <a:chExt cx="5136" cy="9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9730DD-10B9-41D8-88C4-EFF9E081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44"/>
              <a:ext cx="864" cy="67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3200" dirty="0"/>
                <a:t>Cost</a:t>
              </a:r>
              <a:endParaRPr kumimoji="0" lang="en-GB" alt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E47DB0-D4DF-4335-96D4-1F52D254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344"/>
              <a:ext cx="960" cy="67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dirty="0"/>
                <a:t>Quantity</a:t>
              </a:r>
              <a:endParaRPr kumimoji="0" lang="en-GB" alt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7192F0-67CC-428A-90D4-4D924A076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44"/>
              <a:ext cx="2256" cy="672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en-US" sz="2400" b="0" dirty="0">
                <a:latin typeface="Tahoma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5000CC-414C-4586-AB6F-57ADDBEBB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40"/>
              <a:ext cx="864" cy="48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3200" dirty="0"/>
                <a:t>Input</a:t>
              </a:r>
              <a:endParaRPr kumimoji="0" lang="en-GB" altLang="en-US" sz="3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B68E4D-5663-48A3-932E-975C0938B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440"/>
              <a:ext cx="864" cy="48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3200" dirty="0"/>
                <a:t> Price</a:t>
              </a:r>
              <a:endParaRPr kumimoji="0" lang="en-GB" altLang="en-US" sz="3200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3DBB2E3A-DD3B-440E-88D9-627EF472E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248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GB" altLang="en-US" sz="8000" dirty="0"/>
                <a:t>=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76996A8D-FF65-4A09-BAB1-522964671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5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GB" altLang="en-US" sz="8000" dirty="0"/>
                <a:t>x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098AB71F-448F-4B4E-8376-E09E2AE4A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15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GB" altLang="en-US" sz="80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00BA2-D707-4ABF-864B-4FE522398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2" y="730251"/>
            <a:ext cx="10542247" cy="5232399"/>
          </a:xfrm>
        </p:spPr>
        <p:txBody>
          <a:bodyPr/>
          <a:lstStyle/>
          <a:p>
            <a:r>
              <a:rPr lang="en-ZA" dirty="0"/>
              <a:t>Policy often reflects ambitious, idealistic best practice</a:t>
            </a:r>
          </a:p>
          <a:p>
            <a:pPr lvl="2"/>
            <a:r>
              <a:rPr lang="en-ZA" sz="1800" dirty="0"/>
              <a:t>scope of the policy</a:t>
            </a:r>
          </a:p>
          <a:p>
            <a:pPr lvl="2"/>
            <a:r>
              <a:rPr lang="en-ZA" sz="1800" dirty="0"/>
              <a:t>norms and standards</a:t>
            </a:r>
          </a:p>
          <a:p>
            <a:pPr lvl="2"/>
            <a:r>
              <a:rPr lang="en-ZA" sz="1800" dirty="0"/>
              <a:t>coverage of intended beneficiaries</a:t>
            </a:r>
          </a:p>
          <a:p>
            <a:pPr lvl="1">
              <a:spcAft>
                <a:spcPts val="1200"/>
              </a:spcAft>
            </a:pPr>
            <a:r>
              <a:rPr lang="en-ZA" dirty="0"/>
              <a:t>objectives are laudable, but not fiscally affordable or sustainable</a:t>
            </a:r>
            <a:endParaRPr lang="en-ZA" sz="2000" dirty="0"/>
          </a:p>
          <a:p>
            <a:r>
              <a:rPr lang="en-ZA" dirty="0"/>
              <a:t>A costing model explores the fiscal implications of policy</a:t>
            </a:r>
          </a:p>
          <a:p>
            <a:pPr lvl="1"/>
            <a:r>
              <a:rPr lang="en-ZA" dirty="0"/>
              <a:t>identify pragmatic options that are more affordable and sustainable. </a:t>
            </a:r>
          </a:p>
          <a:p>
            <a:pPr lvl="2"/>
            <a:r>
              <a:rPr lang="en-ZA" sz="1800" dirty="0"/>
              <a:t>moderating the scope of the policy</a:t>
            </a:r>
          </a:p>
          <a:p>
            <a:pPr lvl="2"/>
            <a:r>
              <a:rPr lang="en-ZA" sz="1800" dirty="0"/>
              <a:t>reducing the norms and standards from best to good practice</a:t>
            </a:r>
          </a:p>
          <a:p>
            <a:pPr lvl="2"/>
            <a:r>
              <a:rPr lang="en-ZA" sz="1800" dirty="0"/>
              <a:t>restricting the eligible beneficiaries to those most in need </a:t>
            </a:r>
          </a:p>
          <a:p>
            <a:pPr lvl="1"/>
            <a:r>
              <a:rPr lang="en-ZA" dirty="0"/>
              <a:t>construct the costing model so that the implications of these changes can be explored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64B34-80C0-4CE4-91A1-D54864F0C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F35091-7316-4011-8F22-6D06BED6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Costing brings fiscal realities into policy discussions</a:t>
            </a:r>
          </a:p>
        </p:txBody>
      </p:sp>
    </p:spTree>
    <p:extLst>
      <p:ext uri="{BB962C8B-B14F-4D97-AF65-F5344CB8AC3E}">
        <p14:creationId xmlns:p14="http://schemas.microsoft.com/office/powerpoint/2010/main" val="361973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for evaluating and building costing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360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56F37-EF83-446D-945C-2656464666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296737" cy="5838893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ZA" dirty="0"/>
              <a:t>Balancing the art and science of costing</a:t>
            </a:r>
          </a:p>
          <a:p>
            <a:pPr>
              <a:lnSpc>
                <a:spcPts val="3200"/>
              </a:lnSpc>
            </a:pPr>
            <a:r>
              <a:rPr lang="en-ZA" dirty="0"/>
              <a:t>80/20 principle – too much detail is a bad thing!</a:t>
            </a:r>
          </a:p>
          <a:p>
            <a:pPr>
              <a:lnSpc>
                <a:spcPts val="3200"/>
              </a:lnSpc>
            </a:pPr>
            <a:r>
              <a:rPr lang="en-ZA" dirty="0"/>
              <a:t>Transparency – show all assumptions and calculations</a:t>
            </a:r>
          </a:p>
          <a:p>
            <a:pPr>
              <a:lnSpc>
                <a:spcPts val="3200"/>
              </a:lnSpc>
            </a:pPr>
            <a:r>
              <a:rPr lang="en-ZA" dirty="0"/>
              <a:t>Formatting principle – keep it simple and be consistent</a:t>
            </a:r>
          </a:p>
          <a:p>
            <a:pPr>
              <a:lnSpc>
                <a:spcPts val="3200"/>
              </a:lnSpc>
            </a:pPr>
            <a:r>
              <a:rPr lang="en-ZA" dirty="0"/>
              <a:t>Ordering principle – arrange the worksheets logically</a:t>
            </a:r>
          </a:p>
          <a:p>
            <a:pPr>
              <a:lnSpc>
                <a:spcPts val="3200"/>
              </a:lnSpc>
            </a:pPr>
            <a:r>
              <a:rPr lang="en-ZA" dirty="0"/>
              <a:t>Colouring-in principle – use colours to identify cells</a:t>
            </a:r>
          </a:p>
          <a:p>
            <a:pPr>
              <a:lnSpc>
                <a:spcPts val="3200"/>
              </a:lnSpc>
            </a:pPr>
            <a:r>
              <a:rPr lang="en-ZA" dirty="0"/>
              <a:t>KISS principle – keep  it (all parts of the model) simple…</a:t>
            </a:r>
            <a:endParaRPr lang="en-ZA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ZA" sz="2400" b="1" dirty="0">
                <a:solidFill>
                  <a:srgbClr val="0070C0"/>
                </a:solidFill>
              </a:rPr>
              <a:t>Apply these principles from the very beginning </a:t>
            </a:r>
            <a:br>
              <a:rPr lang="en-ZA" sz="2400" b="1" dirty="0">
                <a:solidFill>
                  <a:srgbClr val="0070C0"/>
                </a:solidFill>
              </a:rPr>
            </a:br>
            <a:r>
              <a:rPr lang="en-ZA" sz="2400" b="1" dirty="0">
                <a:solidFill>
                  <a:srgbClr val="FF0000"/>
                </a:solidFill>
              </a:rPr>
              <a:t>it saves a lot of time!</a:t>
            </a:r>
          </a:p>
          <a:p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30B85-0E70-4CE2-9E0B-2C540B663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Principles for building costing models</a:t>
            </a:r>
          </a:p>
        </p:txBody>
      </p:sp>
    </p:spTree>
    <p:extLst>
      <p:ext uri="{BB962C8B-B14F-4D97-AF65-F5344CB8AC3E}">
        <p14:creationId xmlns:p14="http://schemas.microsoft.com/office/powerpoint/2010/main" val="130675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CB002E-3288-4372-BE67-63AC2C3D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/>
              <a:t>Always keep in mind that</a:t>
            </a:r>
          </a:p>
          <a:p>
            <a:pPr marL="0" indent="0" algn="ctr">
              <a:buNone/>
            </a:pPr>
            <a:r>
              <a:rPr lang="en-ZA" sz="2400" b="1" i="1" dirty="0">
                <a:solidFill>
                  <a:srgbClr val="0070C0"/>
                </a:solidFill>
                <a:latin typeface="Tempus Sans ITC" panose="04020404030D07020202" pitchFamily="82" charset="0"/>
              </a:rPr>
              <a:t>Building a good costing model is </a:t>
            </a:r>
            <a:br>
              <a:rPr lang="en-ZA" sz="2400" b="1" i="1" dirty="0">
                <a:solidFill>
                  <a:srgbClr val="0070C0"/>
                </a:solidFill>
                <a:latin typeface="Tempus Sans ITC" panose="04020404030D07020202" pitchFamily="82" charset="0"/>
              </a:rPr>
            </a:br>
            <a:r>
              <a:rPr lang="en-ZA" sz="2400" b="1" i="1" dirty="0">
                <a:solidFill>
                  <a:srgbClr val="0070C0"/>
                </a:solidFill>
                <a:latin typeface="Tempus Sans ITC" panose="04020404030D07020202" pitchFamily="82" charset="0"/>
              </a:rPr>
              <a:t>a blend of both art and science </a:t>
            </a:r>
          </a:p>
          <a:p>
            <a:r>
              <a:rPr lang="en-GB" sz="2400" dirty="0"/>
              <a:t>One is objective and the other subjective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The science dimension</a:t>
            </a:r>
            <a:r>
              <a:rPr lang="en-GB" dirty="0"/>
              <a:t> involves data, formulas and math </a:t>
            </a:r>
          </a:p>
          <a:p>
            <a:pPr lvl="2"/>
            <a:r>
              <a:rPr lang="en-GB" sz="2400" dirty="0"/>
              <a:t>The calculations are either right or wrong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The art dimension </a:t>
            </a:r>
            <a:r>
              <a:rPr lang="en-GB" dirty="0"/>
              <a:t>involves imagination, assumptions and judgement</a:t>
            </a:r>
          </a:p>
          <a:p>
            <a:pPr lvl="2"/>
            <a:r>
              <a:rPr lang="en-ZA" sz="2400" dirty="0"/>
              <a:t>Does the design of the model adequately reflect reality?</a:t>
            </a:r>
          </a:p>
          <a:p>
            <a:pPr lvl="2"/>
            <a:r>
              <a:rPr lang="en-ZA" sz="2400" dirty="0"/>
              <a:t>Are the key assumptions reasonable, realistic and informed?</a:t>
            </a:r>
          </a:p>
          <a:p>
            <a:r>
              <a:rPr lang="en-ZA" sz="2400" dirty="0"/>
              <a:t>Getting the balance right requires judgement - strengthened by experience</a:t>
            </a:r>
            <a:endParaRPr lang="en-ZA" sz="2200" dirty="0"/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0A8B1-B727-4CBF-BF65-72B9F5EBB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0F7E69-47AF-4C0F-B77E-F79EE9AF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Balancing the art and science of costing</a:t>
            </a:r>
          </a:p>
        </p:txBody>
      </p:sp>
    </p:spTree>
    <p:extLst>
      <p:ext uri="{BB962C8B-B14F-4D97-AF65-F5344CB8AC3E}">
        <p14:creationId xmlns:p14="http://schemas.microsoft.com/office/powerpoint/2010/main" val="1913471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2" ma:contentTypeDescription="Create a new document." ma:contentTypeScope="" ma:versionID="5262bff8fa188cac1fbdfa4eb828ec9a">
  <xsd:schema xmlns:xsd="http://www.w3.org/2001/XMLSchema" xmlns:xs="http://www.w3.org/2001/XMLSchema" xmlns:p="http://schemas.microsoft.com/office/2006/metadata/properties" xmlns:ns2="4f6a6593-3f1a-45db-9fbb-7c2fe78d580d" targetNamespace="http://schemas.microsoft.com/office/2006/metadata/properties" ma:root="true" ma:fieldsID="b14ed4e80aee148ea89719136c6cfe09" ns2:_="">
    <xsd:import namespace="4f6a6593-3f1a-45db-9fbb-7c2fe78d5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6593-3f1a-45db-9fbb-7c2fe78d5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DEB0A5-4257-4B1A-AA4E-5BE83863BBB1}"/>
</file>

<file path=customXml/itemProps2.xml><?xml version="1.0" encoding="utf-8"?>
<ds:datastoreItem xmlns:ds="http://schemas.openxmlformats.org/officeDocument/2006/customXml" ds:itemID="{0C0E0854-AFFB-4F03-82B0-77DA737E534A}"/>
</file>

<file path=customXml/itemProps3.xml><?xml version="1.0" encoding="utf-8"?>
<ds:datastoreItem xmlns:ds="http://schemas.openxmlformats.org/officeDocument/2006/customXml" ds:itemID="{3D268043-4487-4FCD-AAA9-111D6C5854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4724</TotalTime>
  <Words>2484</Words>
  <Application>Microsoft Office PowerPoint</Application>
  <PresentationFormat>Widescreen</PresentationFormat>
  <Paragraphs>397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Garamond</vt:lpstr>
      <vt:lpstr>Gill Sans</vt:lpstr>
      <vt:lpstr>Tahoma</vt:lpstr>
      <vt:lpstr>Tempus Sans ITC</vt:lpstr>
      <vt:lpstr>Wingdings</vt:lpstr>
      <vt:lpstr>1_Office Theme</vt:lpstr>
      <vt:lpstr>Costing master class</vt:lpstr>
      <vt:lpstr>Agenda</vt:lpstr>
      <vt:lpstr>The core of all Costing Models</vt:lpstr>
      <vt:lpstr>Preparing to use / build a costing model</vt:lpstr>
      <vt:lpstr>What’s in a costing model?</vt:lpstr>
      <vt:lpstr>Costing brings fiscal realities into policy discussions</vt:lpstr>
      <vt:lpstr>Principles  for evaluating and building costing models</vt:lpstr>
      <vt:lpstr>PowerPoint Presentation</vt:lpstr>
      <vt:lpstr>Balancing the art and science of costing</vt:lpstr>
      <vt:lpstr>80/20 principle</vt:lpstr>
      <vt:lpstr>Transparency</vt:lpstr>
      <vt:lpstr>Formatting principle </vt:lpstr>
      <vt:lpstr>Ordering principle</vt:lpstr>
      <vt:lpstr>Colouring-in principle</vt:lpstr>
      <vt:lpstr>KISS principle</vt:lpstr>
      <vt:lpstr>PowerPoint Presentation</vt:lpstr>
      <vt:lpstr>PowerPoint Presentation</vt:lpstr>
      <vt:lpstr>Steps in Building A costing Model</vt:lpstr>
      <vt:lpstr>PowerPoint Presentation</vt:lpstr>
      <vt:lpstr>PowerPoint Presentation</vt:lpstr>
      <vt:lpstr>Step 1 - Preparation</vt:lpstr>
      <vt:lpstr>Understand the institutional context of programme delivery</vt:lpstr>
      <vt:lpstr>Keep focussed on the key policy questions</vt:lpstr>
      <vt:lpstr>PowerPoint Presentation</vt:lpstr>
      <vt:lpstr>Balance key policy questions against core information</vt:lpstr>
      <vt:lpstr>Step 2 – High level design of the Costing Model</vt:lpstr>
      <vt:lpstr>Deciding on the structure of scenarios</vt:lpstr>
      <vt:lpstr>Examples of scenario naming</vt:lpstr>
      <vt:lpstr>Step 3 – Specify activities, demand variables and inputs</vt:lpstr>
      <vt:lpstr>Step 4 – Build the costing formulae</vt:lpstr>
      <vt:lpstr>Step 5 – Summarise the costing results</vt:lpstr>
      <vt:lpstr>Create a flow diagram of your model</vt:lpstr>
      <vt:lpstr>Step 6 – Check, check, check</vt:lpstr>
      <vt:lpstr>Step 7 – Develop the policy choices sheet</vt:lpstr>
      <vt:lpstr>Two slides on technical excel stuff</vt:lpstr>
      <vt:lpstr>Technical tips - 1</vt:lpstr>
      <vt:lpstr>Technical tips - 2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Conrad Barberton</dc:creator>
  <cp:lastModifiedBy>Conrad Barberton</cp:lastModifiedBy>
  <cp:revision>83</cp:revision>
  <dcterms:created xsi:type="dcterms:W3CDTF">2019-03-14T07:33:00Z</dcterms:created>
  <dcterms:modified xsi:type="dcterms:W3CDTF">2021-07-22T08:06:10Z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