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Masters/notesMaster1.xml" ContentType="application/vnd.openxmlformats-officedocument.presentationml.notesMaster+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charts/style2.xml" ContentType="application/vnd.ms-office.chartstyle+xml"/>
  <Override PartName="/ppt/charts/colors2.xml" ContentType="application/vnd.ms-office.chartcolorstyl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6"/>
  </p:notesMasterIdLst>
  <p:handoutMasterIdLst>
    <p:handoutMasterId r:id="rId27"/>
  </p:handoutMasterIdLst>
  <p:sldIdLst>
    <p:sldId id="257" r:id="rId2"/>
    <p:sldId id="342" r:id="rId3"/>
    <p:sldId id="421" r:id="rId4"/>
    <p:sldId id="427" r:id="rId5"/>
    <p:sldId id="428" r:id="rId6"/>
    <p:sldId id="440" r:id="rId7"/>
    <p:sldId id="423" r:id="rId8"/>
    <p:sldId id="446" r:id="rId9"/>
    <p:sldId id="439" r:id="rId10"/>
    <p:sldId id="424" r:id="rId11"/>
    <p:sldId id="450" r:id="rId12"/>
    <p:sldId id="432" r:id="rId13"/>
    <p:sldId id="441" r:id="rId14"/>
    <p:sldId id="362" r:id="rId15"/>
    <p:sldId id="361" r:id="rId16"/>
    <p:sldId id="449" r:id="rId17"/>
    <p:sldId id="451" r:id="rId18"/>
    <p:sldId id="442" r:id="rId19"/>
    <p:sldId id="443" r:id="rId20"/>
    <p:sldId id="447" r:id="rId21"/>
    <p:sldId id="444" r:id="rId22"/>
    <p:sldId id="445" r:id="rId23"/>
    <p:sldId id="372" r:id="rId24"/>
    <p:sldId id="35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Jitsing" initials="AJ" lastIdx="2" clrIdx="0">
    <p:extLst>
      <p:ext uri="{19B8F6BF-5375-455C-9EA6-DF929625EA0E}">
        <p15:presenceInfo xmlns:p15="http://schemas.microsoft.com/office/powerpoint/2012/main" userId="8e9444a69d7df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1E25"/>
    <a:srgbClr val="0B6C36"/>
    <a:srgbClr val="FFFF00"/>
    <a:srgbClr val="FF9966"/>
    <a:srgbClr val="D3B052"/>
    <a:srgbClr val="598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6" autoAdjust="0"/>
    <p:restoredTop sz="69461" autoAdjust="0"/>
  </p:normalViewPr>
  <p:slideViewPr>
    <p:cSldViewPr snapToGrid="0" showGuides="1">
      <p:cViewPr varScale="1">
        <p:scale>
          <a:sx n="59" d="100"/>
          <a:sy n="59" d="100"/>
        </p:scale>
        <p:origin x="1757" y="67"/>
      </p:cViewPr>
      <p:guideLst>
        <p:guide orient="horz" pos="2160"/>
        <p:guide pos="3840"/>
      </p:guideLst>
    </p:cSldViewPr>
  </p:slideViewPr>
  <p:outlineViewPr>
    <p:cViewPr>
      <p:scale>
        <a:sx n="33" d="100"/>
        <a:sy n="33" d="100"/>
      </p:scale>
      <p:origin x="0" y="-4952"/>
    </p:cViewPr>
  </p:outlineViewPr>
  <p:notesTextViewPr>
    <p:cViewPr>
      <p:scale>
        <a:sx n="1" d="1"/>
        <a:sy n="1" d="1"/>
      </p:scale>
      <p:origin x="0" y="0"/>
    </p:cViewPr>
  </p:notesTextViewPr>
  <p:sorterViewPr>
    <p:cViewPr>
      <p:scale>
        <a:sx n="1" d="1"/>
        <a:sy n="1" d="1"/>
      </p:scale>
      <p:origin x="0" y="0"/>
    </p:cViewPr>
  </p:sorterViewPr>
  <p:notesViewPr>
    <p:cSldViewPr snapToGrid="0">
      <p:cViewPr varScale="1">
        <p:scale>
          <a:sx n="65" d="100"/>
          <a:sy n="65" d="100"/>
        </p:scale>
        <p:origin x="3154"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tonyaltbeker\Downloads\Table%2010%20-%20Total%20debt%20of%20government%2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tonyaltbeker\Library\Mobile%20Documents\com~apple~CloudDocs\Current%20projects\BIG\Table%205%20-%20Consolidated%20nat,%20prov%20and%20SSF%20-%20Economic%20(4)(AutoRecovere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a:t>SAG debt and debt:GDP</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Gross loan debt (LHS)</c:v>
          </c:tx>
          <c:spPr>
            <a:ln w="38100" cap="rnd">
              <a:solidFill>
                <a:schemeClr val="accent1"/>
              </a:solidFill>
              <a:round/>
            </a:ln>
            <a:effectLst/>
          </c:spPr>
          <c:marker>
            <c:symbol val="none"/>
          </c:marker>
          <c:cat>
            <c:strRef>
              <c:f>'Table 10'!$R$4:$AO$4</c:f>
              <c:strCache>
                <c:ptCount val="24"/>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strCache>
            </c:strRef>
          </c:cat>
          <c:val>
            <c:numRef>
              <c:f>'Table 10'!$R$25:$AO$25</c:f>
              <c:numCache>
                <c:formatCode>_(* #\ ##0_____);_*\ \-#\ ##0_____);_(* "–"_____);_(@_)</c:formatCode>
                <c:ptCount val="24"/>
                <c:pt idx="0">
                  <c:v>399551</c:v>
                </c:pt>
                <c:pt idx="1">
                  <c:v>433454</c:v>
                </c:pt>
                <c:pt idx="2">
                  <c:v>427066</c:v>
                </c:pt>
                <c:pt idx="3">
                  <c:v>454969</c:v>
                </c:pt>
                <c:pt idx="4">
                  <c:v>501496</c:v>
                </c:pt>
                <c:pt idx="5">
                  <c:v>528325</c:v>
                </c:pt>
                <c:pt idx="6">
                  <c:v>553683</c:v>
                </c:pt>
                <c:pt idx="7">
                  <c:v>577039</c:v>
                </c:pt>
                <c:pt idx="8">
                  <c:v>626975</c:v>
                </c:pt>
                <c:pt idx="9">
                  <c:v>804929</c:v>
                </c:pt>
                <c:pt idx="10">
                  <c:v>990572</c:v>
                </c:pt>
                <c:pt idx="11">
                  <c:v>1187790</c:v>
                </c:pt>
                <c:pt idx="12">
                  <c:v>1365689</c:v>
                </c:pt>
                <c:pt idx="13">
                  <c:v>1584758</c:v>
                </c:pt>
                <c:pt idx="14">
                  <c:v>1798915</c:v>
                </c:pt>
                <c:pt idx="15">
                  <c:v>2018971</c:v>
                </c:pt>
                <c:pt idx="16">
                  <c:v>2232889</c:v>
                </c:pt>
                <c:pt idx="17">
                  <c:v>2489718</c:v>
                </c:pt>
                <c:pt idx="18">
                  <c:v>2788300</c:v>
                </c:pt>
                <c:pt idx="19">
                  <c:v>3261342</c:v>
                </c:pt>
                <c:pt idx="20">
                  <c:v>3949736</c:v>
                </c:pt>
                <c:pt idx="21">
                  <c:v>4382783</c:v>
                </c:pt>
                <c:pt idx="22">
                  <c:v>4819980</c:v>
                </c:pt>
                <c:pt idx="23">
                  <c:v>5234470</c:v>
                </c:pt>
              </c:numCache>
            </c:numRef>
          </c:val>
          <c:smooth val="0"/>
          <c:extLst>
            <c:ext xmlns:c16="http://schemas.microsoft.com/office/drawing/2014/chart" uri="{C3380CC4-5D6E-409C-BE32-E72D297353CC}">
              <c16:uniqueId val="{00000000-F5B6-BB47-B356-FA0D9FF7F6CF}"/>
            </c:ext>
          </c:extLst>
        </c:ser>
        <c:dLbls>
          <c:showLegendKey val="0"/>
          <c:showVal val="0"/>
          <c:showCatName val="0"/>
          <c:showSerName val="0"/>
          <c:showPercent val="0"/>
          <c:showBubbleSize val="0"/>
        </c:dLbls>
        <c:marker val="1"/>
        <c:smooth val="0"/>
        <c:axId val="1954414512"/>
        <c:axId val="1954416160"/>
      </c:lineChart>
      <c:lineChart>
        <c:grouping val="standard"/>
        <c:varyColors val="0"/>
        <c:ser>
          <c:idx val="1"/>
          <c:order val="1"/>
          <c:tx>
            <c:v>Debt:GDP (RHS)</c:v>
          </c:tx>
          <c:spPr>
            <a:ln w="38100" cap="rnd">
              <a:solidFill>
                <a:srgbClr val="8E1E25"/>
              </a:solidFill>
              <a:round/>
            </a:ln>
            <a:effectLst/>
          </c:spPr>
          <c:marker>
            <c:symbol val="none"/>
          </c:marker>
          <c:cat>
            <c:strRef>
              <c:f>'Table 10'!$R$4:$AO$4</c:f>
              <c:strCache>
                <c:ptCount val="24"/>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strCache>
            </c:strRef>
          </c:cat>
          <c:val>
            <c:numRef>
              <c:f>'Table 10'!$S$49:$AO$49</c:f>
              <c:numCache>
                <c:formatCode>0.0%____;_(* "–"_____);_(@_)</c:formatCode>
                <c:ptCount val="23"/>
                <c:pt idx="0">
                  <c:v>0.40148570105360648</c:v>
                </c:pt>
                <c:pt idx="1">
                  <c:v>0.34134176937974109</c:v>
                </c:pt>
                <c:pt idx="2">
                  <c:v>0.33503562665504144</c:v>
                </c:pt>
                <c:pt idx="3">
                  <c:v>0.33201783045968453</c:v>
                </c:pt>
                <c:pt idx="4">
                  <c:v>0.31405444541667465</c:v>
                </c:pt>
                <c:pt idx="5">
                  <c:v>0.28971195353582913</c:v>
                </c:pt>
                <c:pt idx="6">
                  <c:v>0.26579226767203351</c:v>
                </c:pt>
                <c:pt idx="7">
                  <c:v>0.26030011682834692</c:v>
                </c:pt>
                <c:pt idx="8">
                  <c:v>0.31548027780390669</c:v>
                </c:pt>
                <c:pt idx="9">
                  <c:v>0.35063999093818132</c:v>
                </c:pt>
                <c:pt idx="10">
                  <c:v>0.3858442875528923</c:v>
                </c:pt>
                <c:pt idx="11">
                  <c:v>0.41125883195769131</c:v>
                </c:pt>
                <c:pt idx="12">
                  <c:v>0.43844957156797171</c:v>
                </c:pt>
                <c:pt idx="13">
                  <c:v>0.46532589225088422</c:v>
                </c:pt>
                <c:pt idx="14">
                  <c:v>0.48921044080698817</c:v>
                </c:pt>
                <c:pt idx="15">
                  <c:v>0.50524286238269711</c:v>
                </c:pt>
                <c:pt idx="16">
                  <c:v>0.52987108840612895</c:v>
                </c:pt>
                <c:pt idx="17">
                  <c:v>0.56626392736517184</c:v>
                </c:pt>
                <c:pt idx="18">
                  <c:v>0.63341148667703007</c:v>
                </c:pt>
                <c:pt idx="19">
                  <c:v>0.8026350608928059</c:v>
                </c:pt>
                <c:pt idx="20">
                  <c:v>0.81886948168580354</c:v>
                </c:pt>
                <c:pt idx="21">
                  <c:v>0.85063475245873632</c:v>
                </c:pt>
                <c:pt idx="22">
                  <c:v>0.87282546244348669</c:v>
                </c:pt>
              </c:numCache>
            </c:numRef>
          </c:val>
          <c:smooth val="0"/>
          <c:extLst>
            <c:ext xmlns:c16="http://schemas.microsoft.com/office/drawing/2014/chart" uri="{C3380CC4-5D6E-409C-BE32-E72D297353CC}">
              <c16:uniqueId val="{00000001-F5B6-BB47-B356-FA0D9FF7F6CF}"/>
            </c:ext>
          </c:extLst>
        </c:ser>
        <c:dLbls>
          <c:showLegendKey val="0"/>
          <c:showVal val="0"/>
          <c:showCatName val="0"/>
          <c:showSerName val="0"/>
          <c:showPercent val="0"/>
          <c:showBubbleSize val="0"/>
        </c:dLbls>
        <c:marker val="1"/>
        <c:smooth val="0"/>
        <c:axId val="1983034624"/>
        <c:axId val="1983489344"/>
      </c:lineChart>
      <c:catAx>
        <c:axId val="195441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4416160"/>
        <c:crosses val="autoZero"/>
        <c:auto val="1"/>
        <c:lblAlgn val="ctr"/>
        <c:lblOffset val="100"/>
        <c:noMultiLvlLbl val="0"/>
      </c:catAx>
      <c:valAx>
        <c:axId val="1954416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R millions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R&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4414512"/>
        <c:crosses val="autoZero"/>
        <c:crossBetween val="between"/>
      </c:valAx>
      <c:valAx>
        <c:axId val="198348934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3034624"/>
        <c:crosses val="max"/>
        <c:crossBetween val="between"/>
      </c:valAx>
      <c:catAx>
        <c:axId val="1983034624"/>
        <c:scaling>
          <c:orientation val="minMax"/>
        </c:scaling>
        <c:delete val="1"/>
        <c:axPos val="b"/>
        <c:numFmt formatCode="General" sourceLinked="1"/>
        <c:majorTickMark val="out"/>
        <c:minorTickMark val="none"/>
        <c:tickLblPos val="nextTo"/>
        <c:crossAx val="1983489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en-US" b="1" dirty="0"/>
              <a:t>Govt revenue and spending</a:t>
            </a:r>
            <a:r>
              <a:rPr lang="en-US" b="1" baseline="0" dirty="0"/>
              <a:t> since 2000</a:t>
            </a:r>
            <a:endParaRPr lang="en-US" b="1" dirty="0"/>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'Table 5'!$D$108</c:f>
              <c:strCache>
                <c:ptCount val="1"/>
                <c:pt idx="0">
                  <c:v>Revenue</c:v>
                </c:pt>
              </c:strCache>
            </c:strRef>
          </c:tx>
          <c:spPr>
            <a:ln w="38100" cap="rnd">
              <a:solidFill>
                <a:schemeClr val="accent1"/>
              </a:solidFill>
              <a:round/>
            </a:ln>
            <a:effectLst/>
          </c:spPr>
          <c:marker>
            <c:symbol val="none"/>
          </c:marker>
          <c:cat>
            <c:strRef>
              <c:f>'Table 5'!$E$100:$AB$100</c:f>
              <c:strCache>
                <c:ptCount val="24"/>
                <c:pt idx="0">
                  <c:v> 2000/01 </c:v>
                </c:pt>
                <c:pt idx="1">
                  <c:v> 2001/02 </c:v>
                </c:pt>
                <c:pt idx="2">
                  <c:v> 2002/03 </c:v>
                </c:pt>
                <c:pt idx="3">
                  <c:v> 2003/04 </c:v>
                </c:pt>
                <c:pt idx="4">
                  <c:v> 2004/05 </c:v>
                </c:pt>
                <c:pt idx="5">
                  <c:v> 2005/06 </c:v>
                </c:pt>
                <c:pt idx="6">
                  <c:v> 2006/07 </c:v>
                </c:pt>
                <c:pt idx="7">
                  <c:v> 2007/08 </c:v>
                </c:pt>
                <c:pt idx="8">
                  <c:v> 2008/09 </c:v>
                </c:pt>
                <c:pt idx="9">
                  <c:v> 2009/10 </c:v>
                </c:pt>
                <c:pt idx="10">
                  <c:v> 2010/11 </c:v>
                </c:pt>
                <c:pt idx="11">
                  <c:v> 2011/12 </c:v>
                </c:pt>
                <c:pt idx="12">
                  <c:v> 2012/13 </c:v>
                </c:pt>
                <c:pt idx="13">
                  <c:v> 2013/14 </c:v>
                </c:pt>
                <c:pt idx="14">
                  <c:v> 2014/15 </c:v>
                </c:pt>
                <c:pt idx="15">
                  <c:v> 2015/16 </c:v>
                </c:pt>
                <c:pt idx="16">
                  <c:v> 2016/17 </c:v>
                </c:pt>
                <c:pt idx="17">
                  <c:v> 2017/18 </c:v>
                </c:pt>
                <c:pt idx="18">
                  <c:v> 2018/19 </c:v>
                </c:pt>
                <c:pt idx="19">
                  <c:v> 2019/20 </c:v>
                </c:pt>
                <c:pt idx="20">
                  <c:v> 2020/21 </c:v>
                </c:pt>
                <c:pt idx="21">
                  <c:v> 2021/22 (est) </c:v>
                </c:pt>
                <c:pt idx="22">
                  <c:v> 2022/21 (est) </c:v>
                </c:pt>
                <c:pt idx="23">
                  <c:v> 2023/24 (est) </c:v>
                </c:pt>
              </c:strCache>
            </c:strRef>
          </c:cat>
          <c:val>
            <c:numRef>
              <c:f>'Table 5'!$E$108:$AB$108</c:f>
              <c:numCache>
                <c:formatCode>General</c:formatCode>
                <c:ptCount val="24"/>
                <c:pt idx="0">
                  <c:v>218575.41</c:v>
                </c:pt>
                <c:pt idx="1">
                  <c:v>252421.53800000006</c:v>
                </c:pt>
                <c:pt idx="2">
                  <c:v>286675.62400000001</c:v>
                </c:pt>
                <c:pt idx="3">
                  <c:v>301029.391</c:v>
                </c:pt>
                <c:pt idx="4">
                  <c:v>350346.451</c:v>
                </c:pt>
                <c:pt idx="5">
                  <c:v>418653.11800000002</c:v>
                </c:pt>
                <c:pt idx="6">
                  <c:v>484635.114</c:v>
                </c:pt>
                <c:pt idx="7">
                  <c:v>562644.446</c:v>
                </c:pt>
                <c:pt idx="8">
                  <c:v>616999.15050000011</c:v>
                </c:pt>
                <c:pt idx="9">
                  <c:v>586113.08799999999</c:v>
                </c:pt>
                <c:pt idx="10">
                  <c:v>672751.45299999998</c:v>
                </c:pt>
                <c:pt idx="11">
                  <c:v>745291.26199999999</c:v>
                </c:pt>
                <c:pt idx="12">
                  <c:v>800142.23100000003</c:v>
                </c:pt>
                <c:pt idx="13">
                  <c:v>887366.17290978984</c:v>
                </c:pt>
                <c:pt idx="14">
                  <c:v>965456.94623502134</c:v>
                </c:pt>
                <c:pt idx="15">
                  <c:v>1076236.4239166041</c:v>
                </c:pt>
                <c:pt idx="16">
                  <c:v>1137904.427300547</c:v>
                </c:pt>
                <c:pt idx="17">
                  <c:v>1196362.2723168335</c:v>
                </c:pt>
                <c:pt idx="18">
                  <c:v>1275270.6322970232</c:v>
                </c:pt>
                <c:pt idx="19">
                  <c:v>1345869.9330283671</c:v>
                </c:pt>
                <c:pt idx="20">
                  <c:v>1200785.6609618324</c:v>
                </c:pt>
                <c:pt idx="21">
                  <c:v>1351539.7020462267</c:v>
                </c:pt>
                <c:pt idx="22">
                  <c:v>1453669.2328326143</c:v>
                </c:pt>
                <c:pt idx="23">
                  <c:v>1522034.9304902647</c:v>
                </c:pt>
              </c:numCache>
            </c:numRef>
          </c:val>
          <c:smooth val="0"/>
          <c:extLst>
            <c:ext xmlns:c16="http://schemas.microsoft.com/office/drawing/2014/chart" uri="{C3380CC4-5D6E-409C-BE32-E72D297353CC}">
              <c16:uniqueId val="{00000000-100C-A246-9AAB-A4385CD7009D}"/>
            </c:ext>
          </c:extLst>
        </c:ser>
        <c:ser>
          <c:idx val="1"/>
          <c:order val="1"/>
          <c:tx>
            <c:strRef>
              <c:f>'Table 5'!$D$109</c:f>
              <c:strCache>
                <c:ptCount val="1"/>
                <c:pt idx="0">
                  <c:v>Spending</c:v>
                </c:pt>
              </c:strCache>
            </c:strRef>
          </c:tx>
          <c:spPr>
            <a:ln w="38100" cap="rnd">
              <a:solidFill>
                <a:srgbClr val="8E1E25"/>
              </a:solidFill>
              <a:round/>
            </a:ln>
            <a:effectLst/>
          </c:spPr>
          <c:marker>
            <c:symbol val="none"/>
          </c:marker>
          <c:cat>
            <c:strRef>
              <c:f>'Table 5'!$E$100:$AB$100</c:f>
              <c:strCache>
                <c:ptCount val="24"/>
                <c:pt idx="0">
                  <c:v> 2000/01 </c:v>
                </c:pt>
                <c:pt idx="1">
                  <c:v> 2001/02 </c:v>
                </c:pt>
                <c:pt idx="2">
                  <c:v> 2002/03 </c:v>
                </c:pt>
                <c:pt idx="3">
                  <c:v> 2003/04 </c:v>
                </c:pt>
                <c:pt idx="4">
                  <c:v> 2004/05 </c:v>
                </c:pt>
                <c:pt idx="5">
                  <c:v> 2005/06 </c:v>
                </c:pt>
                <c:pt idx="6">
                  <c:v> 2006/07 </c:v>
                </c:pt>
                <c:pt idx="7">
                  <c:v> 2007/08 </c:v>
                </c:pt>
                <c:pt idx="8">
                  <c:v> 2008/09 </c:v>
                </c:pt>
                <c:pt idx="9">
                  <c:v> 2009/10 </c:v>
                </c:pt>
                <c:pt idx="10">
                  <c:v> 2010/11 </c:v>
                </c:pt>
                <c:pt idx="11">
                  <c:v> 2011/12 </c:v>
                </c:pt>
                <c:pt idx="12">
                  <c:v> 2012/13 </c:v>
                </c:pt>
                <c:pt idx="13">
                  <c:v> 2013/14 </c:v>
                </c:pt>
                <c:pt idx="14">
                  <c:v> 2014/15 </c:v>
                </c:pt>
                <c:pt idx="15">
                  <c:v> 2015/16 </c:v>
                </c:pt>
                <c:pt idx="16">
                  <c:v> 2016/17 </c:v>
                </c:pt>
                <c:pt idx="17">
                  <c:v> 2017/18 </c:v>
                </c:pt>
                <c:pt idx="18">
                  <c:v> 2018/19 </c:v>
                </c:pt>
                <c:pt idx="19">
                  <c:v> 2019/20 </c:v>
                </c:pt>
                <c:pt idx="20">
                  <c:v> 2020/21 </c:v>
                </c:pt>
                <c:pt idx="21">
                  <c:v> 2021/22 (est) </c:v>
                </c:pt>
                <c:pt idx="22">
                  <c:v> 2022/21 (est) </c:v>
                </c:pt>
                <c:pt idx="23">
                  <c:v> 2023/24 (est) </c:v>
                </c:pt>
              </c:strCache>
            </c:strRef>
          </c:cat>
          <c:val>
            <c:numRef>
              <c:f>'Table 5'!$E$109:$AB$109</c:f>
              <c:numCache>
                <c:formatCode>_(* #\ ##0.0___);_*\ \-#\ ##0.0___);_(* "–  "_);_(@_)</c:formatCode>
                <c:ptCount val="24"/>
                <c:pt idx="0">
                  <c:v>243163.74301052163</c:v>
                </c:pt>
                <c:pt idx="1">
                  <c:v>272768.16009536898</c:v>
                </c:pt>
                <c:pt idx="2">
                  <c:v>311124.50693471701</c:v>
                </c:pt>
                <c:pt idx="3">
                  <c:v>348427.19281967264</c:v>
                </c:pt>
                <c:pt idx="4">
                  <c:v>383126.95441900002</c:v>
                </c:pt>
                <c:pt idx="5">
                  <c:v>435599.70039999997</c:v>
                </c:pt>
                <c:pt idx="6">
                  <c:v>493777.23410692503</c:v>
                </c:pt>
                <c:pt idx="7">
                  <c:v>568277.74441679462</c:v>
                </c:pt>
                <c:pt idx="8">
                  <c:v>674583.71716966911</c:v>
                </c:pt>
                <c:pt idx="9">
                  <c:v>782556.64158271975</c:v>
                </c:pt>
                <c:pt idx="10">
                  <c:v>839047.16508406948</c:v>
                </c:pt>
                <c:pt idx="11">
                  <c:v>922001.22723080299</c:v>
                </c:pt>
                <c:pt idx="12">
                  <c:v>1001858.6699859333</c:v>
                </c:pt>
                <c:pt idx="13">
                  <c:v>1095738.20879886</c:v>
                </c:pt>
                <c:pt idx="14">
                  <c:v>1179496.4045524511</c:v>
                </c:pt>
                <c:pt idx="15">
                  <c:v>1303196.5127482447</c:v>
                </c:pt>
                <c:pt idx="16">
                  <c:v>1379770.4208408603</c:v>
                </c:pt>
                <c:pt idx="17">
                  <c:v>1479404.0677337598</c:v>
                </c:pt>
                <c:pt idx="18">
                  <c:v>1590880.7329415574</c:v>
                </c:pt>
                <c:pt idx="19">
                  <c:v>1776766.7450856699</c:v>
                </c:pt>
                <c:pt idx="20">
                  <c:v>1988699.9822332312</c:v>
                </c:pt>
                <c:pt idx="21">
                  <c:v>1963423.1022943053</c:v>
                </c:pt>
                <c:pt idx="22">
                  <c:v>1982274.8740189723</c:v>
                </c:pt>
                <c:pt idx="23">
                  <c:v>2023048.3403076811</c:v>
                </c:pt>
              </c:numCache>
            </c:numRef>
          </c:val>
          <c:smooth val="0"/>
          <c:extLst>
            <c:ext xmlns:c16="http://schemas.microsoft.com/office/drawing/2014/chart" uri="{C3380CC4-5D6E-409C-BE32-E72D297353CC}">
              <c16:uniqueId val="{00000001-100C-A246-9AAB-A4385CD7009D}"/>
            </c:ext>
          </c:extLst>
        </c:ser>
        <c:dLbls>
          <c:showLegendKey val="0"/>
          <c:showVal val="0"/>
          <c:showCatName val="0"/>
          <c:showSerName val="0"/>
          <c:showPercent val="0"/>
          <c:showBubbleSize val="0"/>
        </c:dLbls>
        <c:smooth val="0"/>
        <c:axId val="1786836544"/>
        <c:axId val="1845278896"/>
      </c:lineChart>
      <c:catAx>
        <c:axId val="178683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45278896"/>
        <c:crosses val="autoZero"/>
        <c:auto val="1"/>
        <c:lblAlgn val="ctr"/>
        <c:lblOffset val="100"/>
        <c:noMultiLvlLbl val="0"/>
      </c:catAx>
      <c:valAx>
        <c:axId val="18452788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R millions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quot;R&quot;#,##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86836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728E6C-555F-4A6B-B0DA-06F9A6288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21BBB19E-2939-46F8-8D9D-7942DE0AAC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47C828-60AB-443F-9E45-D7B2D07C1DD4}" type="datetimeFigureOut">
              <a:rPr lang="en-ZA" smtClean="0"/>
              <a:t>2021/11/09</a:t>
            </a:fld>
            <a:endParaRPr lang="en-ZA"/>
          </a:p>
        </p:txBody>
      </p:sp>
      <p:sp>
        <p:nvSpPr>
          <p:cNvPr id="4" name="Footer Placeholder 3">
            <a:extLst>
              <a:ext uri="{FF2B5EF4-FFF2-40B4-BE49-F238E27FC236}">
                <a16:creationId xmlns:a16="http://schemas.microsoft.com/office/drawing/2014/main" id="{EB921AE1-5BCD-4211-A10D-ED06CD3D47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ZA"/>
          </a:p>
        </p:txBody>
      </p:sp>
      <p:sp>
        <p:nvSpPr>
          <p:cNvPr id="5" name="Slide Number Placeholder 4">
            <a:extLst>
              <a:ext uri="{FF2B5EF4-FFF2-40B4-BE49-F238E27FC236}">
                <a16:creationId xmlns:a16="http://schemas.microsoft.com/office/drawing/2014/main" id="{8F9E4329-C39C-4FD0-B54D-0E06A9C37E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DF10DC-1EAA-477E-9C86-6110280A9758}" type="slidenum">
              <a:rPr lang="en-ZA" smtClean="0"/>
              <a:t>‹#›</a:t>
            </a:fld>
            <a:endParaRPr lang="en-ZA"/>
          </a:p>
        </p:txBody>
      </p:sp>
    </p:spTree>
    <p:extLst>
      <p:ext uri="{BB962C8B-B14F-4D97-AF65-F5344CB8AC3E}">
        <p14:creationId xmlns:p14="http://schemas.microsoft.com/office/powerpoint/2010/main" val="15014861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D3D705-2DC0-4ED5-A781-AC75E4F22CFA}"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Baseline Assessment and New Policy Costing Course</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C74F6-F1CC-44B7-824D-80930BA949DD}" type="slidenum">
              <a:rPr lang="en-US" smtClean="0"/>
              <a:t>‹#›</a:t>
            </a:fld>
            <a:endParaRPr lang="en-US"/>
          </a:p>
        </p:txBody>
      </p:sp>
    </p:spTree>
    <p:extLst>
      <p:ext uri="{BB962C8B-B14F-4D97-AF65-F5344CB8AC3E}">
        <p14:creationId xmlns:p14="http://schemas.microsoft.com/office/powerpoint/2010/main" val="5257824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F764EB-D10C-4945-B08D-ADA3570253A0}"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06A1D70-BB4E-436A-9D0D-FB7A05202D73}"/>
              </a:ext>
            </a:extLst>
          </p:cNvPr>
          <p:cNvSpPr>
            <a:spLocks noGrp="1"/>
          </p:cNvSpPr>
          <p:nvPr>
            <p:ph type="ftr" sz="quarter" idx="4"/>
          </p:nvPr>
        </p:nvSpPr>
        <p:spPr/>
        <p:txBody>
          <a:bodyPr/>
          <a:lstStyle/>
          <a:p>
            <a:r>
              <a:rPr lang="en-GB"/>
              <a:t>Baseline Assessment and New Policy Costing Course</a:t>
            </a:r>
            <a:endParaRPr lang="en-US"/>
          </a:p>
        </p:txBody>
      </p:sp>
    </p:spTree>
    <p:extLst>
      <p:ext uri="{BB962C8B-B14F-4D97-AF65-F5344CB8AC3E}">
        <p14:creationId xmlns:p14="http://schemas.microsoft.com/office/powerpoint/2010/main" val="3414226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10</a:t>
            </a:fld>
            <a:endParaRPr lang="en-US"/>
          </a:p>
        </p:txBody>
      </p:sp>
    </p:spTree>
    <p:extLst>
      <p:ext uri="{BB962C8B-B14F-4D97-AF65-F5344CB8AC3E}">
        <p14:creationId xmlns:p14="http://schemas.microsoft.com/office/powerpoint/2010/main" val="106972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F764EB-D10C-4945-B08D-ADA3570253A0}" type="slidenum">
              <a:rPr lang="en-ZA" smtClean="0"/>
              <a:t>11</a:t>
            </a:fld>
            <a:endParaRPr lang="en-ZA" dirty="0"/>
          </a:p>
        </p:txBody>
      </p:sp>
    </p:spTree>
    <p:extLst>
      <p:ext uri="{BB962C8B-B14F-4D97-AF65-F5344CB8AC3E}">
        <p14:creationId xmlns:p14="http://schemas.microsoft.com/office/powerpoint/2010/main" val="3145280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SAVINGS/UNDERSPENDING AND CUTTING</a:t>
            </a:r>
          </a:p>
          <a:p>
            <a:pPr lvl="0"/>
            <a:r>
              <a:rPr lang="en-GB" sz="1200" kern="1200" dirty="0">
                <a:solidFill>
                  <a:schemeClr val="tx1"/>
                </a:solidFill>
                <a:effectLst/>
                <a:latin typeface="+mn-lt"/>
                <a:ea typeface="+mn-ea"/>
                <a:cs typeface="+mn-cs"/>
              </a:rPr>
              <a:t>From the point of view of treasuries, “saving” usually means reducing expenditure (either to fund something else) or because existing spending is unaffordable</a:t>
            </a:r>
            <a:endParaRPr lang="en-ZA"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kind of spending is most suitable for cutting?</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Facilitated discussion aimed at unpacking the difference between reducing spending on something that is desirable but which can’t be afforded and something that is undesirable. The latter is obviously “better” but it is not always easy to achieve.</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Consider an example: you have a budget for 8 teachers but there are 10 teachers at the school, and you have to reduce staff. Now three different scenarios:</a:t>
            </a:r>
            <a:endParaRPr lang="en-ZA"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All the teachers are good teachers. In this case, if you cut the number of teachers, you are reducing the amount of education that is being produced. The learners are worse off and the remaining 8 teachers are worse off.</a:t>
            </a:r>
            <a:endParaRPr lang="en-ZA"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Some of the teachers are bad teachers: they do not know their subject, they are always late, they are often absent, their classes often fail. Now you might be able to reduce headcount while improving the learning outcomes for the learners who were in the classes of the two bad teachers. But one complication is that the 8 classes are now bigger, so the workload for the teachers increases and the learning of the learners in the eight classes (</a:t>
            </a:r>
            <a:r>
              <a:rPr lang="en-GB" sz="1200" kern="1200" dirty="0" err="1">
                <a:solidFill>
                  <a:schemeClr val="tx1"/>
                </a:solidFill>
                <a:effectLst/>
                <a:latin typeface="+mn-lt"/>
                <a:ea typeface="+mn-ea"/>
                <a:cs typeface="+mn-cs"/>
              </a:rPr>
              <a:t>i.e</a:t>
            </a:r>
            <a:r>
              <a:rPr lang="en-GB" sz="1200" kern="1200" dirty="0">
                <a:solidFill>
                  <a:schemeClr val="tx1"/>
                </a:solidFill>
                <a:effectLst/>
                <a:latin typeface="+mn-lt"/>
                <a:ea typeface="+mn-ea"/>
                <a:cs typeface="+mn-cs"/>
              </a:rPr>
              <a:t> who were not in the bad teachers’ classes) may deteriorate.</a:t>
            </a:r>
            <a:endParaRPr lang="en-ZA"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Some of the teachers are disruptive. They sleep with the learners, causing actual harm to them. They make trouble in the staff room. In these circumstances, it might be possible to reduce headcount without harming educational outcomes and without worsening the circumstances for the remaining 8 teachers: their classes may be bigger, but the absence of the two troublesome teachers improves their lives in other ways. </a:t>
            </a:r>
            <a:endParaRPr lang="en-ZA"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(NOTE: the example could be police officers: (1) all good cops, (2) some lazy cops, (3) some corrupt/violent cops that make policing worse)</a:t>
            </a:r>
            <a:endParaRPr lang="en-ZA" sz="1200" kern="1200" dirty="0">
              <a:solidFill>
                <a:schemeClr val="tx1"/>
              </a:solidFill>
              <a:effectLst/>
              <a:latin typeface="+mn-lt"/>
              <a:ea typeface="+mn-ea"/>
              <a:cs typeface="+mn-cs"/>
            </a:endParaRPr>
          </a:p>
          <a:p>
            <a:pPr lvl="0"/>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Using the example of teachers/police officers, discuss which of these kinds of situations is most common in government, and what that means for how to think about looking for achieving spending cuts.</a:t>
            </a:r>
            <a:endParaRPr lang="en-ZA"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Now, a more complex issue: What makes it difficult to cut effectively and efficiently?</a:t>
            </a:r>
            <a:endParaRPr lang="en-ZA"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should be a wide-ranging discussion, but the following points should come out:</a:t>
            </a:r>
            <a:endParaRPr lang="en-ZA"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It’s often not easy to tell which units/individuals are better/worse performers than the rest</a:t>
            </a:r>
            <a:endParaRPr lang="en-ZA"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Even where it is clear which are the worst performers, public sector performance management protocols and employment rules make it hard to remove bad performers. This is partly because the rules can be quite rigid; partly because organised workers can try protect their colleagues; partly because managers are scared/unable to use the tools they have</a:t>
            </a:r>
            <a:endParaRPr lang="en-ZA" sz="1200" kern="1200" dirty="0">
              <a:solidFill>
                <a:schemeClr val="tx1"/>
              </a:solidFill>
              <a:effectLst/>
              <a:latin typeface="+mn-lt"/>
              <a:ea typeface="+mn-ea"/>
              <a:cs typeface="+mn-cs"/>
            </a:endParaRPr>
          </a:p>
          <a:p>
            <a:pPr lvl="1"/>
            <a:r>
              <a:rPr lang="en-GB" sz="1200" kern="1200" dirty="0">
                <a:solidFill>
                  <a:schemeClr val="tx1"/>
                </a:solidFill>
                <a:effectLst/>
                <a:latin typeface="+mn-lt"/>
                <a:ea typeface="+mn-ea"/>
                <a:cs typeface="+mn-cs"/>
              </a:rPr>
              <a:t>Huge political challenges confront anyone seeking to scale back spending on any activity. This is a manifestation of collective action challenges: the losers from any scaling back (</a:t>
            </a:r>
            <a:r>
              <a:rPr lang="en-GB" sz="1200" kern="1200" dirty="0" err="1">
                <a:solidFill>
                  <a:schemeClr val="tx1"/>
                </a:solidFill>
                <a:effectLst/>
                <a:latin typeface="+mn-lt"/>
                <a:ea typeface="+mn-ea"/>
                <a:cs typeface="+mn-cs"/>
              </a:rPr>
              <a:t>esp</a:t>
            </a:r>
            <a:r>
              <a:rPr lang="en-GB" sz="1200" kern="1200" dirty="0">
                <a:solidFill>
                  <a:schemeClr val="tx1"/>
                </a:solidFill>
                <a:effectLst/>
                <a:latin typeface="+mn-lt"/>
                <a:ea typeface="+mn-ea"/>
                <a:cs typeface="+mn-cs"/>
              </a:rPr>
              <a:t> the officials concerned) are much more motivated and much easier to organise than the potential beneficiaries (e.g. tax-payers or the potential beneficiaries of increased spending elsewhere).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F764EB-D10C-4945-B08D-ADA3570253A0}" type="slidenum">
              <a:rPr lang="en-ZA" smtClean="0"/>
              <a:t>12</a:t>
            </a:fld>
            <a:endParaRPr lang="en-ZA" dirty="0"/>
          </a:p>
        </p:txBody>
      </p:sp>
    </p:spTree>
    <p:extLst>
      <p:ext uri="{BB962C8B-B14F-4D97-AF65-F5344CB8AC3E}">
        <p14:creationId xmlns:p14="http://schemas.microsoft.com/office/powerpoint/2010/main" val="4270416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13</a:t>
            </a:fld>
            <a:endParaRPr lang="en-US"/>
          </a:p>
        </p:txBody>
      </p:sp>
    </p:spTree>
    <p:extLst>
      <p:ext uri="{BB962C8B-B14F-4D97-AF65-F5344CB8AC3E}">
        <p14:creationId xmlns:p14="http://schemas.microsoft.com/office/powerpoint/2010/main" val="37314479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14</a:t>
            </a:fld>
            <a:endParaRPr lang="en-US"/>
          </a:p>
        </p:txBody>
      </p:sp>
    </p:spTree>
    <p:extLst>
      <p:ext uri="{BB962C8B-B14F-4D97-AF65-F5344CB8AC3E}">
        <p14:creationId xmlns:p14="http://schemas.microsoft.com/office/powerpoint/2010/main" val="1750434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15</a:t>
            </a:fld>
            <a:endParaRPr lang="en-US"/>
          </a:p>
        </p:txBody>
      </p:sp>
    </p:spTree>
    <p:extLst>
      <p:ext uri="{BB962C8B-B14F-4D97-AF65-F5344CB8AC3E}">
        <p14:creationId xmlns:p14="http://schemas.microsoft.com/office/powerpoint/2010/main" val="1414408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16</a:t>
            </a:fld>
            <a:endParaRPr lang="en-US"/>
          </a:p>
        </p:txBody>
      </p:sp>
    </p:spTree>
    <p:extLst>
      <p:ext uri="{BB962C8B-B14F-4D97-AF65-F5344CB8AC3E}">
        <p14:creationId xmlns:p14="http://schemas.microsoft.com/office/powerpoint/2010/main" val="2117262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17</a:t>
            </a:fld>
            <a:endParaRPr lang="en-US"/>
          </a:p>
        </p:txBody>
      </p:sp>
    </p:spTree>
    <p:extLst>
      <p:ext uri="{BB962C8B-B14F-4D97-AF65-F5344CB8AC3E}">
        <p14:creationId xmlns:p14="http://schemas.microsoft.com/office/powerpoint/2010/main" val="268695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18</a:t>
            </a:fld>
            <a:endParaRPr lang="en-US"/>
          </a:p>
        </p:txBody>
      </p:sp>
    </p:spTree>
    <p:extLst>
      <p:ext uri="{BB962C8B-B14F-4D97-AF65-F5344CB8AC3E}">
        <p14:creationId xmlns:p14="http://schemas.microsoft.com/office/powerpoint/2010/main" val="77083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THOUGHT EXPERIMENT</a:t>
            </a:r>
          </a:p>
          <a:p>
            <a:r>
              <a:rPr lang="en-US" dirty="0"/>
              <a:t>Your department has only 4 departments: education, health, environmental affairs and roads.</a:t>
            </a:r>
          </a:p>
          <a:p>
            <a:r>
              <a:rPr lang="en-US" dirty="0"/>
              <a:t>It has a budget of R50b. </a:t>
            </a:r>
          </a:p>
          <a:p>
            <a:r>
              <a:rPr lang="en-US" dirty="0"/>
              <a:t>How do you allocate it?</a:t>
            </a:r>
          </a:p>
          <a:p>
            <a:pPr marL="171450" indent="-171450">
              <a:buFont typeface="Arial" panose="020B0604020202020204" pitchFamily="34" charset="0"/>
              <a:buChar char="•"/>
            </a:pPr>
            <a:r>
              <a:rPr lang="en-US" dirty="0"/>
              <a:t>Do you give equal amounts to all?</a:t>
            </a:r>
          </a:p>
          <a:p>
            <a:pPr marL="171450" indent="-171450">
              <a:buFont typeface="Arial" panose="020B0604020202020204" pitchFamily="34" charset="0"/>
              <a:buChar char="•"/>
            </a:pPr>
            <a:r>
              <a:rPr lang="en-US" dirty="0"/>
              <a:t>If not, what is the basis for the division?</a:t>
            </a:r>
          </a:p>
          <a:p>
            <a:pPr marL="171450" indent="-171450">
              <a:buFont typeface="Arial" panose="020B0604020202020204" pitchFamily="34" charset="0"/>
              <a:buChar char="•"/>
            </a:pPr>
            <a:r>
              <a:rPr lang="en-US" dirty="0"/>
              <a:t>Ultimately, the reason we give more money to health and education, is that we think that these provide the most benefit to the public. But we don’t give them all the money because there are public </a:t>
            </a:r>
            <a:r>
              <a:rPr lang="en-US" dirty="0" err="1"/>
              <a:t>benefts</a:t>
            </a:r>
            <a:r>
              <a:rPr lang="en-US" dirty="0"/>
              <a:t> from doing the other things to, ultimately, we </a:t>
            </a:r>
            <a:r>
              <a:rPr lang="en-US" dirty="0" err="1"/>
              <a:t>maximise</a:t>
            </a:r>
            <a:r>
              <a:rPr lang="en-US" dirty="0"/>
              <a:t> public welfare if we allocate funds on the basis that the money we give to the least important function provides at least as much public benefit as it would have given if that money were </a:t>
            </a:r>
            <a:r>
              <a:rPr lang="en-US" dirty="0" err="1"/>
              <a:t>goven</a:t>
            </a:r>
            <a:r>
              <a:rPr lang="en-US" dirty="0"/>
              <a:t> to health and education. The reason this is possible is that after you have </a:t>
            </a:r>
            <a:r>
              <a:rPr lang="en-US" dirty="0" err="1"/>
              <a:t>goven</a:t>
            </a:r>
            <a:r>
              <a:rPr lang="en-US" dirty="0"/>
              <a:t> health and education substantial shares of the budget, anything else you give them provides less and less benefit. Eventually it provides so little benefit that it is better to spend the money on environmental affairs, because the money will do more good there than it will as an additional allocation to health or education.</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19</a:t>
            </a:fld>
            <a:endParaRPr lang="en-US"/>
          </a:p>
        </p:txBody>
      </p:sp>
    </p:spTree>
    <p:extLst>
      <p:ext uri="{BB962C8B-B14F-4D97-AF65-F5344CB8AC3E}">
        <p14:creationId xmlns:p14="http://schemas.microsoft.com/office/powerpoint/2010/main" val="106795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2</a:t>
            </a:fld>
            <a:endParaRPr lang="en-ZA" dirty="0"/>
          </a:p>
        </p:txBody>
      </p:sp>
    </p:spTree>
    <p:extLst>
      <p:ext uri="{BB962C8B-B14F-4D97-AF65-F5344CB8AC3E}">
        <p14:creationId xmlns:p14="http://schemas.microsoft.com/office/powerpoint/2010/main" val="760638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we not have a good way to compare the benefits of different functions, often we can’t even quantify the benefits very well</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20</a:t>
            </a:fld>
            <a:endParaRPr lang="en-US"/>
          </a:p>
        </p:txBody>
      </p:sp>
    </p:spTree>
    <p:extLst>
      <p:ext uri="{BB962C8B-B14F-4D97-AF65-F5344CB8AC3E}">
        <p14:creationId xmlns:p14="http://schemas.microsoft.com/office/powerpoint/2010/main" val="2220303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Easier to </a:t>
            </a:r>
            <a:r>
              <a:rPr lang="en-US" dirty="0" err="1"/>
              <a:t>mobilise</a:t>
            </a:r>
            <a:r>
              <a:rPr lang="en-US" dirty="0"/>
              <a:t> those who have something to lose from a policy than to </a:t>
            </a:r>
            <a:r>
              <a:rPr lang="en-US" dirty="0" err="1"/>
              <a:t>mobilise</a:t>
            </a:r>
            <a:r>
              <a:rPr lang="en-US" dirty="0"/>
              <a:t> those who have something to gain</a:t>
            </a:r>
          </a:p>
          <a:p>
            <a:endParaRPr lang="en-US" dirty="0"/>
          </a:p>
          <a:p>
            <a:r>
              <a:rPr lang="en-US" dirty="0"/>
              <a:t>Limpopo PER rental housing, directorate responsible do not want to let go</a:t>
            </a:r>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21</a:t>
            </a:fld>
            <a:endParaRPr lang="en-US"/>
          </a:p>
        </p:txBody>
      </p:sp>
    </p:spTree>
    <p:extLst>
      <p:ext uri="{BB962C8B-B14F-4D97-AF65-F5344CB8AC3E}">
        <p14:creationId xmlns:p14="http://schemas.microsoft.com/office/powerpoint/2010/main" val="3650914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22</a:t>
            </a:fld>
            <a:endParaRPr lang="en-US"/>
          </a:p>
        </p:txBody>
      </p:sp>
    </p:spTree>
    <p:extLst>
      <p:ext uri="{BB962C8B-B14F-4D97-AF65-F5344CB8AC3E}">
        <p14:creationId xmlns:p14="http://schemas.microsoft.com/office/powerpoint/2010/main" val="3744963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23</a:t>
            </a:fld>
            <a:endParaRPr lang="en-US"/>
          </a:p>
        </p:txBody>
      </p:sp>
    </p:spTree>
    <p:extLst>
      <p:ext uri="{BB962C8B-B14F-4D97-AF65-F5344CB8AC3E}">
        <p14:creationId xmlns:p14="http://schemas.microsoft.com/office/powerpoint/2010/main" val="597393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CF764EB-D10C-4945-B08D-ADA3570253A0}" type="slidenum">
              <a:rPr lang="en-ZA" smtClean="0"/>
              <a:t>24</a:t>
            </a:fld>
            <a:endParaRPr lang="en-ZA" dirty="0"/>
          </a:p>
        </p:txBody>
      </p:sp>
    </p:spTree>
    <p:extLst>
      <p:ext uri="{BB962C8B-B14F-4D97-AF65-F5344CB8AC3E}">
        <p14:creationId xmlns:p14="http://schemas.microsoft.com/office/powerpoint/2010/main" val="1506562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Refer to RE earlier</a:t>
            </a:r>
            <a:r>
              <a:rPr lang="en-ZA" baseline="0" dirty="0"/>
              <a:t> discussion</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3</a:t>
            </a:fld>
            <a:endParaRPr lang="en-US"/>
          </a:p>
        </p:txBody>
      </p:sp>
    </p:spTree>
    <p:extLst>
      <p:ext uri="{BB962C8B-B14F-4D97-AF65-F5344CB8AC3E}">
        <p14:creationId xmlns:p14="http://schemas.microsoft.com/office/powerpoint/2010/main" val="3470041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What do we mean by savings?</a:t>
            </a:r>
            <a:endParaRPr lang="en-ZA" sz="2800" dirty="0"/>
          </a:p>
          <a:p>
            <a:pPr lvl="1"/>
            <a:r>
              <a:rPr lang="en-GB" dirty="0"/>
              <a:t>Basically: spending less to achieve the same result, spending the same amount to achieve more or (and this is a critical one for budgeting), cutting expenditure on a programme</a:t>
            </a:r>
            <a:endParaRPr lang="en-ZA" dirty="0"/>
          </a:p>
          <a:p>
            <a:endParaRPr lang="en-US" dirty="0"/>
          </a:p>
          <a:p>
            <a:pPr lvl="0"/>
            <a:r>
              <a:rPr lang="en-GB" sz="2800" dirty="0"/>
              <a:t>Why are savings important?</a:t>
            </a:r>
            <a:endParaRPr lang="en-ZA" sz="2800" dirty="0"/>
          </a:p>
          <a:p>
            <a:pPr lvl="1"/>
            <a:r>
              <a:rPr lang="en-GB" dirty="0"/>
              <a:t>To increase effectiveness and efficiency</a:t>
            </a:r>
            <a:endParaRPr lang="en-ZA" dirty="0"/>
          </a:p>
          <a:p>
            <a:pPr lvl="1"/>
            <a:r>
              <a:rPr lang="en-GB" dirty="0"/>
              <a:t>To reduce spending in one place in order to increase spending elsewhere</a:t>
            </a:r>
            <a:endParaRPr lang="en-ZA" dirty="0"/>
          </a:p>
          <a:p>
            <a:pPr lvl="1"/>
            <a:r>
              <a:rPr lang="en-GB" dirty="0"/>
              <a:t>To reduce spending because existing spending levels are unaffordable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4</a:t>
            </a:fld>
            <a:endParaRPr lang="en-US"/>
          </a:p>
        </p:txBody>
      </p:sp>
    </p:spTree>
    <p:extLst>
      <p:ext uri="{BB962C8B-B14F-4D97-AF65-F5344CB8AC3E}">
        <p14:creationId xmlns:p14="http://schemas.microsoft.com/office/powerpoint/2010/main" val="3108865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White elephants</a:t>
            </a:r>
          </a:p>
          <a:p>
            <a:pPr marL="171450" indent="-171450">
              <a:buFont typeface="Arial" panose="020B0604020202020204" pitchFamily="34" charset="0"/>
              <a:buChar char="•"/>
            </a:pPr>
            <a:r>
              <a:rPr lang="en-ZA" dirty="0" err="1"/>
              <a:t>Medupi</a:t>
            </a:r>
            <a:endParaRPr lang="en-ZA" dirty="0"/>
          </a:p>
          <a:p>
            <a:pPr marL="171450" indent="-171450">
              <a:buFont typeface="Arial" panose="020B0604020202020204" pitchFamily="34" charset="0"/>
              <a:buChar char="•"/>
            </a:pP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5</a:t>
            </a:fld>
            <a:endParaRPr lang="en-US"/>
          </a:p>
        </p:txBody>
      </p:sp>
    </p:spTree>
    <p:extLst>
      <p:ext uri="{BB962C8B-B14F-4D97-AF65-F5344CB8AC3E}">
        <p14:creationId xmlns:p14="http://schemas.microsoft.com/office/powerpoint/2010/main" val="3060880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6</a:t>
            </a:fld>
            <a:endParaRPr lang="en-US"/>
          </a:p>
        </p:txBody>
      </p:sp>
    </p:spTree>
    <p:extLst>
      <p:ext uri="{BB962C8B-B14F-4D97-AF65-F5344CB8AC3E}">
        <p14:creationId xmlns:p14="http://schemas.microsoft.com/office/powerpoint/2010/main" val="183000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dirty="0"/>
              <a:t>What do we mean by savings?</a:t>
            </a:r>
            <a:endParaRPr lang="en-ZA" sz="2800" dirty="0"/>
          </a:p>
          <a:p>
            <a:pPr lvl="1"/>
            <a:r>
              <a:rPr lang="en-GB" dirty="0"/>
              <a:t>Basically: spending less to achieve the same result, spending the </a:t>
            </a:r>
            <a:r>
              <a:rPr lang="en-GB" dirty="0" err="1"/>
              <a:t>ame</a:t>
            </a:r>
            <a:r>
              <a:rPr lang="en-GB" dirty="0"/>
              <a:t> amount to achieve more or (and this is a critical one for budgeting), cutting expenditure on a programme</a:t>
            </a:r>
            <a:endParaRPr lang="en-ZA" dirty="0"/>
          </a:p>
          <a:p>
            <a:endParaRPr lang="en-US" dirty="0"/>
          </a:p>
          <a:p>
            <a:pPr lvl="0"/>
            <a:r>
              <a:rPr lang="en-GB" sz="2800" dirty="0"/>
              <a:t>Why are savings important?</a:t>
            </a:r>
            <a:endParaRPr lang="en-ZA" sz="2800" dirty="0"/>
          </a:p>
          <a:p>
            <a:pPr lvl="1"/>
            <a:r>
              <a:rPr lang="en-GB" dirty="0"/>
              <a:t>To increase effectiveness and efficiency</a:t>
            </a:r>
            <a:endParaRPr lang="en-ZA" dirty="0"/>
          </a:p>
          <a:p>
            <a:pPr lvl="1"/>
            <a:r>
              <a:rPr lang="en-GB" dirty="0"/>
              <a:t>To reduce spending in one place in order to increase spending elsewhere</a:t>
            </a:r>
            <a:endParaRPr lang="en-ZA" dirty="0"/>
          </a:p>
          <a:p>
            <a:pPr lvl="1"/>
            <a:r>
              <a:rPr lang="en-GB" dirty="0"/>
              <a:t>To reduce spending because existing spending levels are unaffordable</a:t>
            </a:r>
            <a:endParaRPr lang="en-ZA" dirty="0"/>
          </a:p>
        </p:txBody>
      </p:sp>
      <p:sp>
        <p:nvSpPr>
          <p:cNvPr id="4" name="Footer Placeholder 3"/>
          <p:cNvSpPr>
            <a:spLocks noGrp="1"/>
          </p:cNvSpPr>
          <p:nvPr>
            <p:ph type="ftr" sz="quarter" idx="10"/>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11"/>
          </p:nvPr>
        </p:nvSpPr>
        <p:spPr/>
        <p:txBody>
          <a:bodyPr/>
          <a:lstStyle/>
          <a:p>
            <a:fld id="{182C74F6-F1CC-44B7-824D-80930BA949DD}" type="slidenum">
              <a:rPr lang="en-US" smtClean="0"/>
              <a:t>7</a:t>
            </a:fld>
            <a:endParaRPr lang="en-US"/>
          </a:p>
        </p:txBody>
      </p:sp>
    </p:spTree>
    <p:extLst>
      <p:ext uri="{BB962C8B-B14F-4D97-AF65-F5344CB8AC3E}">
        <p14:creationId xmlns:p14="http://schemas.microsoft.com/office/powerpoint/2010/main" val="597783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8</a:t>
            </a:fld>
            <a:endParaRPr lang="en-US"/>
          </a:p>
        </p:txBody>
      </p:sp>
    </p:spTree>
    <p:extLst>
      <p:ext uri="{BB962C8B-B14F-4D97-AF65-F5344CB8AC3E}">
        <p14:creationId xmlns:p14="http://schemas.microsoft.com/office/powerpoint/2010/main" val="422702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GB"/>
              <a:t>Baseline Assessment and New Policy Costing Course</a:t>
            </a:r>
            <a:endParaRPr lang="en-US"/>
          </a:p>
        </p:txBody>
      </p:sp>
      <p:sp>
        <p:nvSpPr>
          <p:cNvPr id="5" name="Slide Number Placeholder 4"/>
          <p:cNvSpPr>
            <a:spLocks noGrp="1"/>
          </p:cNvSpPr>
          <p:nvPr>
            <p:ph type="sldNum" sz="quarter" idx="5"/>
          </p:nvPr>
        </p:nvSpPr>
        <p:spPr/>
        <p:txBody>
          <a:bodyPr/>
          <a:lstStyle/>
          <a:p>
            <a:fld id="{182C74F6-F1CC-44B7-824D-80930BA949DD}" type="slidenum">
              <a:rPr lang="en-US" smtClean="0"/>
              <a:t>9</a:t>
            </a:fld>
            <a:endParaRPr lang="en-US"/>
          </a:p>
        </p:txBody>
      </p:sp>
    </p:spTree>
    <p:extLst>
      <p:ext uri="{BB962C8B-B14F-4D97-AF65-F5344CB8AC3E}">
        <p14:creationId xmlns:p14="http://schemas.microsoft.com/office/powerpoint/2010/main" val="4277026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 Title Slide">
    <p:spTree>
      <p:nvGrpSpPr>
        <p:cNvPr id="1" name=""/>
        <p:cNvGrpSpPr/>
        <p:nvPr/>
      </p:nvGrpSpPr>
      <p:grpSpPr>
        <a:xfrm>
          <a:off x="0" y="0"/>
          <a:ext cx="0" cy="0"/>
          <a:chOff x="0" y="0"/>
          <a:chExt cx="0" cy="0"/>
        </a:xfrm>
      </p:grpSpPr>
      <p:pic>
        <p:nvPicPr>
          <p:cNvPr id="5" name="Picture 4"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sp>
        <p:nvSpPr>
          <p:cNvPr id="2" name="Title 1"/>
          <p:cNvSpPr>
            <a:spLocks noGrp="1"/>
          </p:cNvSpPr>
          <p:nvPr>
            <p:ph type="ctrTitle" hasCustomPrompt="1"/>
          </p:nvPr>
        </p:nvSpPr>
        <p:spPr>
          <a:xfrm>
            <a:off x="914400" y="585629"/>
            <a:ext cx="10363200" cy="1470025"/>
          </a:xfrm>
        </p:spPr>
        <p:txBody>
          <a:bodyPr>
            <a:normAutofit/>
          </a:bodyPr>
          <a:lstStyle>
            <a:lvl1pPr algn="ctr">
              <a:defRPr sz="3600" b="1">
                <a:solidFill>
                  <a:schemeClr val="bg1"/>
                </a:solidFill>
              </a:defRPr>
            </a:lvl1pPr>
          </a:lstStyle>
          <a:p>
            <a:r>
              <a:rPr lang="en-US" dirty="0"/>
              <a:t>BASELINE ASSESSMENT AND NEW POLICY COSTING COURSE </a:t>
            </a:r>
          </a:p>
        </p:txBody>
      </p:sp>
      <p:sp>
        <p:nvSpPr>
          <p:cNvPr id="3" name="Subtitle 2"/>
          <p:cNvSpPr>
            <a:spLocks noGrp="1"/>
          </p:cNvSpPr>
          <p:nvPr>
            <p:ph type="subTitle" idx="1" hasCustomPrompt="1"/>
          </p:nvPr>
        </p:nvSpPr>
        <p:spPr>
          <a:xfrm>
            <a:off x="1828800" y="2055653"/>
            <a:ext cx="8534400" cy="1460420"/>
          </a:xfrm>
        </p:spPr>
        <p:txBody>
          <a:bodyPr anchor="ctr" anchorCtr="0"/>
          <a:lstStyle>
            <a:lvl1pPr marL="0" indent="0" algn="ctr">
              <a:buNone/>
              <a:defRPr sz="2800" b="1">
                <a:solidFill>
                  <a:srgbClr val="FFFFFF"/>
                </a:solidFill>
              </a:defRPr>
            </a:lvl1pPr>
            <a:lvl2pPr marL="483626" indent="0" algn="ctr">
              <a:buNone/>
              <a:defRPr>
                <a:solidFill>
                  <a:schemeClr val="tx1">
                    <a:tint val="75000"/>
                  </a:schemeClr>
                </a:solidFill>
              </a:defRPr>
            </a:lvl2pPr>
            <a:lvl3pPr marL="967252" indent="0" algn="ctr">
              <a:buNone/>
              <a:defRPr>
                <a:solidFill>
                  <a:schemeClr val="tx1">
                    <a:tint val="75000"/>
                  </a:schemeClr>
                </a:solidFill>
              </a:defRPr>
            </a:lvl3pPr>
            <a:lvl4pPr marL="1450878" indent="0" algn="ctr">
              <a:buNone/>
              <a:defRPr>
                <a:solidFill>
                  <a:schemeClr val="tx1">
                    <a:tint val="75000"/>
                  </a:schemeClr>
                </a:solidFill>
              </a:defRPr>
            </a:lvl4pPr>
            <a:lvl5pPr marL="1934505" indent="0" algn="ctr">
              <a:buNone/>
              <a:defRPr>
                <a:solidFill>
                  <a:schemeClr val="tx1">
                    <a:tint val="75000"/>
                  </a:schemeClr>
                </a:solidFill>
              </a:defRPr>
            </a:lvl5pPr>
            <a:lvl6pPr marL="2418131" indent="0" algn="ctr">
              <a:buNone/>
              <a:defRPr>
                <a:solidFill>
                  <a:schemeClr val="tx1">
                    <a:tint val="75000"/>
                  </a:schemeClr>
                </a:solidFill>
              </a:defRPr>
            </a:lvl6pPr>
            <a:lvl7pPr marL="2901757" indent="0" algn="ctr">
              <a:buNone/>
              <a:defRPr>
                <a:solidFill>
                  <a:schemeClr val="tx1">
                    <a:tint val="75000"/>
                  </a:schemeClr>
                </a:solidFill>
              </a:defRPr>
            </a:lvl7pPr>
            <a:lvl8pPr marL="3385383" indent="0" algn="ctr">
              <a:buNone/>
              <a:defRPr>
                <a:solidFill>
                  <a:schemeClr val="tx1">
                    <a:tint val="75000"/>
                  </a:schemeClr>
                </a:solidFill>
              </a:defRPr>
            </a:lvl8pPr>
            <a:lvl9pPr marL="3869009" indent="0" algn="ctr">
              <a:buNone/>
              <a:defRPr>
                <a:solidFill>
                  <a:schemeClr val="tx1">
                    <a:tint val="75000"/>
                  </a:schemeClr>
                </a:solidFill>
              </a:defRPr>
            </a:lvl9pPr>
          </a:lstStyle>
          <a:p>
            <a:r>
              <a:rPr lang="en-US" dirty="0"/>
              <a:t>Module 2:</a:t>
            </a:r>
          </a:p>
        </p:txBody>
      </p:sp>
    </p:spTree>
    <p:extLst>
      <p:ext uri="{BB962C8B-B14F-4D97-AF65-F5344CB8AC3E}">
        <p14:creationId xmlns:p14="http://schemas.microsoft.com/office/powerpoint/2010/main" val="567098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4" name="Picture 13" descr="A close up of a logo&#10;&#10;Description automatically generated">
            <a:extLst>
              <a:ext uri="{FF2B5EF4-FFF2-40B4-BE49-F238E27FC236}">
                <a16:creationId xmlns:a16="http://schemas.microsoft.com/office/drawing/2014/main" id="{0681A27D-BD65-460D-AAA9-538D2A2463B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9807" y="3999934"/>
            <a:ext cx="1802136" cy="1645720"/>
          </a:xfrm>
          <a:prstGeom prst="rect">
            <a:avLst/>
          </a:prstGeom>
        </p:spPr>
      </p:pic>
      <p:sp>
        <p:nvSpPr>
          <p:cNvPr id="9" name="Text Placeholder 11">
            <a:extLst>
              <a:ext uri="{FF2B5EF4-FFF2-40B4-BE49-F238E27FC236}">
                <a16:creationId xmlns:a16="http://schemas.microsoft.com/office/drawing/2014/main" id="{735779B1-2C15-4A4C-AEE4-0B2582E26DA4}"/>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Exercise name (e.g. Create your </a:t>
            </a:r>
            <a:r>
              <a:rPr lang="en-ZA" dirty="0" err="1"/>
              <a:t>logframe</a:t>
            </a:r>
            <a:r>
              <a:rPr lang="en-ZA" dirty="0"/>
              <a:t>)</a:t>
            </a:r>
          </a:p>
        </p:txBody>
      </p:sp>
    </p:spTree>
    <p:extLst>
      <p:ext uri="{BB962C8B-B14F-4D97-AF65-F5344CB8AC3E}">
        <p14:creationId xmlns:p14="http://schemas.microsoft.com/office/powerpoint/2010/main" val="2642386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 Excel Exercis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01779"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26877"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6" name="Picture 5" descr="A close up of a sign&#10;&#10;Description automatically generated">
            <a:extLst>
              <a:ext uri="{FF2B5EF4-FFF2-40B4-BE49-F238E27FC236}">
                <a16:creationId xmlns:a16="http://schemas.microsoft.com/office/drawing/2014/main" id="{9A8A2FAC-E555-4F68-97BB-8430153698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873" y="623279"/>
            <a:ext cx="2652004" cy="2102660"/>
          </a:xfrm>
          <a:prstGeom prst="rect">
            <a:avLst/>
          </a:prstGeom>
        </p:spPr>
      </p:pic>
      <p:pic>
        <p:nvPicPr>
          <p:cNvPr id="12" name="Picture 11" descr="A close up of a logo&#10;&#10;Description automatically generated">
            <a:extLst>
              <a:ext uri="{FF2B5EF4-FFF2-40B4-BE49-F238E27FC236}">
                <a16:creationId xmlns:a16="http://schemas.microsoft.com/office/drawing/2014/main" id="{C9B85673-044A-419A-86C8-78F4A0A98E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9807" y="3659247"/>
            <a:ext cx="1802136" cy="1645720"/>
          </a:xfrm>
          <a:prstGeom prst="rect">
            <a:avLst/>
          </a:prstGeom>
        </p:spPr>
      </p:pic>
    </p:spTree>
    <p:extLst>
      <p:ext uri="{BB962C8B-B14F-4D97-AF65-F5344CB8AC3E}">
        <p14:creationId xmlns:p14="http://schemas.microsoft.com/office/powerpoint/2010/main" val="128123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 Test your knowled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dirty="0"/>
              <a:t>Exercise instructions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892901"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89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5" name="Text Placeholder 11">
            <a:extLst>
              <a:ext uri="{FF2B5EF4-FFF2-40B4-BE49-F238E27FC236}">
                <a16:creationId xmlns:a16="http://schemas.microsoft.com/office/drawing/2014/main" id="{8CF79192-5D2D-4FFD-88D2-A887A938DA11}"/>
              </a:ext>
            </a:extLst>
          </p:cNvPr>
          <p:cNvSpPr>
            <a:spLocks noGrp="1"/>
          </p:cNvSpPr>
          <p:nvPr>
            <p:ph type="body" sz="quarter" idx="12" hasCustomPrompt="1"/>
          </p:nvPr>
        </p:nvSpPr>
        <p:spPr>
          <a:xfrm>
            <a:off x="189075" y="701337"/>
            <a:ext cx="2299316" cy="1138365"/>
          </a:xfrm>
        </p:spPr>
        <p:txBody>
          <a:bodyPr/>
          <a:lstStyle>
            <a:lvl1pPr marL="0" indent="0" algn="ctr">
              <a:buNone/>
              <a:defRPr sz="2800" b="1">
                <a:solidFill>
                  <a:schemeClr val="accent3"/>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Test your knowledge!</a:t>
            </a:r>
          </a:p>
        </p:txBody>
      </p:sp>
      <p:pic>
        <p:nvPicPr>
          <p:cNvPr id="17" name="Picture 16" descr="A close up of a logo&#10;&#10;Description automatically generated">
            <a:extLst>
              <a:ext uri="{FF2B5EF4-FFF2-40B4-BE49-F238E27FC236}">
                <a16:creationId xmlns:a16="http://schemas.microsoft.com/office/drawing/2014/main" id="{F247D7E9-E098-4D37-9A4A-42B18C6600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663" y="3834451"/>
            <a:ext cx="2586423" cy="1984156"/>
          </a:xfrm>
          <a:prstGeom prst="rect">
            <a:avLst/>
          </a:prstGeom>
        </p:spPr>
      </p:pic>
      <p:sp>
        <p:nvSpPr>
          <p:cNvPr id="12" name="Text Placeholder 11">
            <a:extLst>
              <a:ext uri="{FF2B5EF4-FFF2-40B4-BE49-F238E27FC236}">
                <a16:creationId xmlns:a16="http://schemas.microsoft.com/office/drawing/2014/main" id="{BF6B1899-BE80-4686-8289-AD66B7034FF6}"/>
              </a:ext>
            </a:extLst>
          </p:cNvPr>
          <p:cNvSpPr>
            <a:spLocks noGrp="1"/>
          </p:cNvSpPr>
          <p:nvPr>
            <p:ph type="body" sz="quarter" idx="13" hasCustomPrompt="1"/>
          </p:nvPr>
        </p:nvSpPr>
        <p:spPr>
          <a:xfrm>
            <a:off x="189074" y="2166151"/>
            <a:ext cx="2299316" cy="2077375"/>
          </a:xfrm>
        </p:spPr>
        <p:txBody>
          <a:bodyPr/>
          <a:lstStyle>
            <a:lvl1pPr marL="0" indent="0" algn="ctr">
              <a:buNone/>
              <a:defRPr b="0">
                <a:solidFill>
                  <a:schemeClr val="tx1">
                    <a:lumMod val="65000"/>
                    <a:lumOff val="35000"/>
                  </a:schemeClr>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module &amp; topic</a:t>
            </a:r>
          </a:p>
        </p:txBody>
      </p:sp>
    </p:spTree>
    <p:extLst>
      <p:ext uri="{BB962C8B-B14F-4D97-AF65-F5344CB8AC3E}">
        <p14:creationId xmlns:p14="http://schemas.microsoft.com/office/powerpoint/2010/main" val="2826680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 Title only_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8412"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505366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Icons">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56350"/>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3" y="244753"/>
            <a:ext cx="10528512" cy="408052"/>
          </a:xfrm>
        </p:spPr>
        <p:txBody>
          <a:bodyPr>
            <a:noAutofit/>
          </a:bodyPr>
          <a:lstStyle>
            <a:lvl1pPr>
              <a:defRPr sz="2800" b="1">
                <a:solidFill>
                  <a:srgbClr val="8B0E18"/>
                </a:solidFill>
              </a:defRPr>
            </a:lvl1pPr>
          </a:lstStyle>
          <a:p>
            <a:r>
              <a:rPr lang="en-US" dirty="0"/>
              <a:t>Standard list of icons</a:t>
            </a:r>
          </a:p>
        </p:txBody>
      </p:sp>
      <p:pic>
        <p:nvPicPr>
          <p:cNvPr id="3" name="Picture 2" descr="A close up of a logo&#10;&#10;Description automatically generated">
            <a:extLst>
              <a:ext uri="{FF2B5EF4-FFF2-40B4-BE49-F238E27FC236}">
                <a16:creationId xmlns:a16="http://schemas.microsoft.com/office/drawing/2014/main" id="{DEE81F99-D50A-41A3-957E-84B1BA052D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415" y="904290"/>
            <a:ext cx="2310100" cy="1960285"/>
          </a:xfrm>
          <a:prstGeom prst="rect">
            <a:avLst/>
          </a:prstGeom>
        </p:spPr>
      </p:pic>
      <p:pic>
        <p:nvPicPr>
          <p:cNvPr id="5" name="Picture 4" descr="A close up of a logo&#10;&#10;Description automatically generated">
            <a:extLst>
              <a:ext uri="{FF2B5EF4-FFF2-40B4-BE49-F238E27FC236}">
                <a16:creationId xmlns:a16="http://schemas.microsoft.com/office/drawing/2014/main" id="{C23113D0-5427-4BC6-902F-46A8E81F8FE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81865" y="1054553"/>
            <a:ext cx="2141091" cy="1826045"/>
          </a:xfrm>
          <a:prstGeom prst="rect">
            <a:avLst/>
          </a:prstGeom>
        </p:spPr>
      </p:pic>
      <p:pic>
        <p:nvPicPr>
          <p:cNvPr id="7" name="Picture 6" descr="A close up of a logo&#10;&#10;Description automatically generated">
            <a:extLst>
              <a:ext uri="{FF2B5EF4-FFF2-40B4-BE49-F238E27FC236}">
                <a16:creationId xmlns:a16="http://schemas.microsoft.com/office/drawing/2014/main" id="{A04CA1AC-1C56-4E59-A794-BB14034FBF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52550" y="743462"/>
            <a:ext cx="2705044" cy="2075156"/>
          </a:xfrm>
          <a:prstGeom prst="rect">
            <a:avLst/>
          </a:prstGeom>
        </p:spPr>
      </p:pic>
      <p:pic>
        <p:nvPicPr>
          <p:cNvPr id="9" name="Picture 8">
            <a:extLst>
              <a:ext uri="{FF2B5EF4-FFF2-40B4-BE49-F238E27FC236}">
                <a16:creationId xmlns:a16="http://schemas.microsoft.com/office/drawing/2014/main" id="{C7B0DAA5-B41F-41B3-88F3-C9110FBD44C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382283" y="1128088"/>
            <a:ext cx="1989429" cy="1736487"/>
          </a:xfrm>
          <a:prstGeom prst="rect">
            <a:avLst/>
          </a:prstGeom>
        </p:spPr>
      </p:pic>
      <p:sp>
        <p:nvSpPr>
          <p:cNvPr id="11" name="TextBox 10">
            <a:extLst>
              <a:ext uri="{FF2B5EF4-FFF2-40B4-BE49-F238E27FC236}">
                <a16:creationId xmlns:a16="http://schemas.microsoft.com/office/drawing/2014/main" id="{F807083E-5A7D-4725-A8DD-EDE0B3B07FA5}"/>
              </a:ext>
            </a:extLst>
          </p:cNvPr>
          <p:cNvSpPr txBox="1"/>
          <p:nvPr userDrawn="1"/>
        </p:nvSpPr>
        <p:spPr>
          <a:xfrm>
            <a:off x="536814" y="3266983"/>
            <a:ext cx="2845469" cy="369332"/>
          </a:xfrm>
          <a:prstGeom prst="rect">
            <a:avLst/>
          </a:prstGeom>
          <a:noFill/>
        </p:spPr>
        <p:txBody>
          <a:bodyPr wrap="square" rtlCol="0">
            <a:spAutoFit/>
          </a:bodyPr>
          <a:lstStyle/>
          <a:p>
            <a:r>
              <a:rPr lang="en-ZA" dirty="0"/>
              <a:t>Concept/Idea (Teach)</a:t>
            </a:r>
          </a:p>
        </p:txBody>
      </p:sp>
      <p:sp>
        <p:nvSpPr>
          <p:cNvPr id="13" name="TextBox 12">
            <a:extLst>
              <a:ext uri="{FF2B5EF4-FFF2-40B4-BE49-F238E27FC236}">
                <a16:creationId xmlns:a16="http://schemas.microsoft.com/office/drawing/2014/main" id="{4E27CD4C-669E-47EB-BCB9-CB37142A9E2D}"/>
              </a:ext>
            </a:extLst>
          </p:cNvPr>
          <p:cNvSpPr txBox="1"/>
          <p:nvPr userDrawn="1"/>
        </p:nvSpPr>
        <p:spPr>
          <a:xfrm>
            <a:off x="3382283" y="3234717"/>
            <a:ext cx="2845469" cy="369332"/>
          </a:xfrm>
          <a:prstGeom prst="rect">
            <a:avLst/>
          </a:prstGeom>
          <a:noFill/>
        </p:spPr>
        <p:txBody>
          <a:bodyPr wrap="square" rtlCol="0">
            <a:spAutoFit/>
          </a:bodyPr>
          <a:lstStyle/>
          <a:p>
            <a:r>
              <a:rPr lang="en-ZA" dirty="0"/>
              <a:t>Demonstrate (Show)</a:t>
            </a:r>
          </a:p>
        </p:txBody>
      </p:sp>
      <p:sp>
        <p:nvSpPr>
          <p:cNvPr id="15" name="TextBox 14">
            <a:extLst>
              <a:ext uri="{FF2B5EF4-FFF2-40B4-BE49-F238E27FC236}">
                <a16:creationId xmlns:a16="http://schemas.microsoft.com/office/drawing/2014/main" id="{0C8FB4F9-5DFE-4CFF-9ED4-9E606FA850AF}"/>
              </a:ext>
            </a:extLst>
          </p:cNvPr>
          <p:cNvSpPr txBox="1"/>
          <p:nvPr userDrawn="1"/>
        </p:nvSpPr>
        <p:spPr>
          <a:xfrm>
            <a:off x="6281865" y="3221846"/>
            <a:ext cx="2845469" cy="369332"/>
          </a:xfrm>
          <a:prstGeom prst="rect">
            <a:avLst/>
          </a:prstGeom>
          <a:noFill/>
        </p:spPr>
        <p:txBody>
          <a:bodyPr wrap="square" rtlCol="0">
            <a:spAutoFit/>
          </a:bodyPr>
          <a:lstStyle/>
          <a:p>
            <a:r>
              <a:rPr lang="en-ZA" dirty="0"/>
              <a:t>Exercise (Do-it-yourself)</a:t>
            </a:r>
          </a:p>
        </p:txBody>
      </p:sp>
      <p:sp>
        <p:nvSpPr>
          <p:cNvPr id="16" name="TextBox 15">
            <a:extLst>
              <a:ext uri="{FF2B5EF4-FFF2-40B4-BE49-F238E27FC236}">
                <a16:creationId xmlns:a16="http://schemas.microsoft.com/office/drawing/2014/main" id="{EE80BC00-F25E-4DB4-A949-D5151A90BB52}"/>
              </a:ext>
            </a:extLst>
          </p:cNvPr>
          <p:cNvSpPr txBox="1"/>
          <p:nvPr userDrawn="1"/>
        </p:nvSpPr>
        <p:spPr>
          <a:xfrm>
            <a:off x="8966354" y="3138702"/>
            <a:ext cx="2845469" cy="646331"/>
          </a:xfrm>
          <a:prstGeom prst="rect">
            <a:avLst/>
          </a:prstGeom>
          <a:noFill/>
        </p:spPr>
        <p:txBody>
          <a:bodyPr wrap="square" rtlCol="0">
            <a:spAutoFit/>
          </a:bodyPr>
          <a:lstStyle/>
          <a:p>
            <a:r>
              <a:rPr lang="en-ZA" dirty="0"/>
              <a:t>Test your knowledge (Assess)</a:t>
            </a:r>
          </a:p>
        </p:txBody>
      </p:sp>
    </p:spTree>
    <p:extLst>
      <p:ext uri="{BB962C8B-B14F-4D97-AF65-F5344CB8AC3E}">
        <p14:creationId xmlns:p14="http://schemas.microsoft.com/office/powerpoint/2010/main" val="1173917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descr="POWERPOINT PRESENTATION.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
            <a:ext cx="12192000" cy="6837956"/>
          </a:xfrm>
          <a:prstGeom prst="rect">
            <a:avLst/>
          </a:prstGeom>
        </p:spPr>
      </p:pic>
      <p:pic>
        <p:nvPicPr>
          <p:cNvPr id="4" name="Picture 3" descr="GTAC Final Logo 2015_DAR-02.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50427" y="4966994"/>
            <a:ext cx="3878759" cy="1315071"/>
          </a:xfrm>
          <a:prstGeom prst="rect">
            <a:avLst/>
          </a:prstGeom>
        </p:spPr>
      </p:pic>
      <p:sp>
        <p:nvSpPr>
          <p:cNvPr id="5" name="TextBox 4"/>
          <p:cNvSpPr txBox="1"/>
          <p:nvPr userDrawn="1"/>
        </p:nvSpPr>
        <p:spPr>
          <a:xfrm>
            <a:off x="870537" y="425742"/>
            <a:ext cx="10398752" cy="3217484"/>
          </a:xfrm>
          <a:prstGeom prst="rect">
            <a:avLst/>
          </a:prstGeom>
          <a:noFill/>
        </p:spPr>
        <p:txBody>
          <a:bodyPr wrap="square" rtlCol="0">
            <a:spAutoFit/>
          </a:bodyPr>
          <a:lstStyle/>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Private Bag X115</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0001</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GTAC</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Government Technical Advisory Centre</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240 Madiba Street </a:t>
            </a: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dirty="0">
                <a:ln>
                  <a:noFill/>
                </a:ln>
                <a:solidFill>
                  <a:srgbClr val="FFFFFF"/>
                </a:solidFill>
                <a:effectLst/>
                <a:uLnTx/>
                <a:uFillTx/>
                <a:latin typeface="Arial"/>
                <a:ea typeface="+mn-ea"/>
                <a:cs typeface="Arial"/>
              </a:rPr>
              <a:t>Pretoria 0002 </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483626" rtl="0" eaLnBrk="1" fontAlgn="auto" latinLnBrk="0" hangingPunct="1">
              <a:lnSpc>
                <a:spcPct val="100000"/>
              </a:lnSpc>
              <a:spcBef>
                <a:spcPts val="0"/>
              </a:spcBef>
              <a:spcAft>
                <a:spcPts val="0"/>
              </a:spcAft>
              <a:buClrTx/>
              <a:buSzTx/>
              <a:buFontTx/>
              <a:buNone/>
              <a:tabLst/>
              <a:defRPr/>
            </a:pPr>
            <a:r>
              <a:rPr kumimoji="0" lang="en-US" sz="1587" b="0" i="0" u="none" strike="noStrike" kern="1200" cap="none" spc="0" normalizeH="0" baseline="0" noProof="0" dirty="0">
                <a:ln>
                  <a:noFill/>
                </a:ln>
                <a:solidFill>
                  <a:srgbClr val="FFFFFF"/>
                </a:solidFill>
                <a:effectLst/>
                <a:uLnTx/>
                <a:uFillTx/>
                <a:latin typeface="Arial"/>
                <a:ea typeface="+mn-ea"/>
                <a:cs typeface="Arial"/>
              </a:rPr>
              <a:t>info@gtac.gov.za</a:t>
            </a:r>
            <a:br>
              <a:rPr kumimoji="0" lang="en-US" sz="1587" b="0" i="0" u="none" strike="noStrike" kern="1200" cap="none" spc="0" normalizeH="0" baseline="0" noProof="0" dirty="0">
                <a:ln>
                  <a:noFill/>
                </a:ln>
                <a:solidFill>
                  <a:srgbClr val="FFFFFF"/>
                </a:solidFill>
                <a:effectLst/>
                <a:uLnTx/>
                <a:uFillTx/>
                <a:latin typeface="Arial"/>
                <a:ea typeface="+mn-ea"/>
                <a:cs typeface="Arial"/>
              </a:rPr>
            </a:br>
            <a:br>
              <a:rPr kumimoji="0" lang="en-US" sz="1587" b="0" i="0" u="none" strike="noStrike" kern="1200" cap="none" spc="0" normalizeH="0" baseline="0" noProof="0" dirty="0">
                <a:ln>
                  <a:noFill/>
                </a:ln>
                <a:solidFill>
                  <a:srgbClr val="FFFFFF"/>
                </a:solidFill>
                <a:effectLst/>
                <a:uLnTx/>
                <a:uFillTx/>
                <a:latin typeface="Arial"/>
                <a:ea typeface="+mn-ea"/>
                <a:cs typeface="Arial"/>
              </a:rPr>
            </a:br>
            <a:r>
              <a:rPr kumimoji="0" lang="en-US" sz="3173" b="0" i="0" u="none" strike="noStrike" kern="1200" cap="none" spc="0" normalizeH="0" baseline="0" noProof="0" dirty="0">
                <a:ln>
                  <a:noFill/>
                </a:ln>
                <a:solidFill>
                  <a:srgbClr val="FFFFFF"/>
                </a:solidFill>
                <a:effectLst/>
                <a:uLnTx/>
                <a:uFillTx/>
                <a:latin typeface="Arial"/>
                <a:ea typeface="+mn-ea"/>
                <a:cs typeface="Arial"/>
              </a:rPr>
              <a:t>www.gtac.gov.za</a:t>
            </a:r>
          </a:p>
          <a:p>
            <a:pPr marL="0" marR="0" lvl="0" indent="0" algn="ctr" defTabSz="483626" rtl="0" eaLnBrk="1" fontAlgn="auto" latinLnBrk="0" hangingPunct="1">
              <a:lnSpc>
                <a:spcPct val="100000"/>
              </a:lnSpc>
              <a:spcBef>
                <a:spcPts val="0"/>
              </a:spcBef>
              <a:spcAft>
                <a:spcPts val="0"/>
              </a:spcAft>
              <a:buClrTx/>
              <a:buSzTx/>
              <a:buFontTx/>
              <a:buNone/>
              <a:tabLst/>
              <a:defRPr/>
            </a:pPr>
            <a:endParaRPr kumimoji="0" lang="en-US" sz="1269"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3854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Section Header">
    <p:spTree>
      <p:nvGrpSpPr>
        <p:cNvPr id="1" name=""/>
        <p:cNvGrpSpPr/>
        <p:nvPr/>
      </p:nvGrpSpPr>
      <p:grpSpPr>
        <a:xfrm>
          <a:off x="0" y="0"/>
          <a:ext cx="0" cy="0"/>
          <a:chOff x="0" y="0"/>
          <a:chExt cx="0" cy="0"/>
        </a:xfrm>
      </p:grpSpPr>
      <p:pic>
        <p:nvPicPr>
          <p:cNvPr id="9" name="Picture 8" descr="POWERPOINT PRESENTATION5.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383"/>
            <a:ext cx="12192000" cy="6837956"/>
          </a:xfrm>
          <a:prstGeom prst="rect">
            <a:avLst/>
          </a:prstGeom>
          <a:noFill/>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3200" b="1" cap="all">
                <a:solidFill>
                  <a:srgbClr val="8B0E18"/>
                </a:solidFill>
              </a:defRPr>
            </a:lvl1pPr>
          </a:lstStyle>
          <a:p>
            <a:r>
              <a:rPr lang="en-US" dirty="0"/>
              <a:t>Click to edit 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1" name="Picture 10"/>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719407" y="6476815"/>
            <a:ext cx="489525"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89740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Sub-section divi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28383"/>
            <a:ext cx="12191999" cy="6837956"/>
          </a:xfrm>
          <a:prstGeom prst="rect">
            <a:avLst/>
          </a:prstGeom>
        </p:spPr>
      </p:pic>
      <p:sp>
        <p:nvSpPr>
          <p:cNvPr id="2" name="Title 1"/>
          <p:cNvSpPr>
            <a:spLocks noGrp="1"/>
          </p:cNvSpPr>
          <p:nvPr>
            <p:ph type="title" hasCustomPrompt="1"/>
          </p:nvPr>
        </p:nvSpPr>
        <p:spPr>
          <a:xfrm>
            <a:off x="963084" y="1687507"/>
            <a:ext cx="10363200" cy="1362075"/>
          </a:xfrm>
        </p:spPr>
        <p:txBody>
          <a:bodyPr anchor="ctr" anchorCtr="0">
            <a:normAutofit/>
          </a:bodyPr>
          <a:lstStyle>
            <a:lvl1pPr algn="ctr">
              <a:defRPr sz="2962" b="1" cap="all">
                <a:solidFill>
                  <a:srgbClr val="8B0E18"/>
                </a:solidFill>
              </a:defRPr>
            </a:lvl1pPr>
          </a:lstStyle>
          <a:p>
            <a:r>
              <a:rPr lang="en-US" dirty="0"/>
              <a:t>Click to edit SUB-SECTION DIVIDER</a:t>
            </a:r>
          </a:p>
        </p:txBody>
      </p:sp>
      <p:pic>
        <p:nvPicPr>
          <p:cNvPr id="8" name="Picture 7"/>
          <p:cNvPicPr>
            <a:picLocks noChangeAspect="1"/>
          </p:cNvPicPr>
          <p:nvPr userDrawn="1"/>
        </p:nvPicPr>
        <p:blipFill>
          <a:blip r:embed="rId3"/>
          <a:stretch>
            <a:fillRect/>
          </a:stretch>
        </p:blipFill>
        <p:spPr>
          <a:xfrm>
            <a:off x="8204521" y="372046"/>
            <a:ext cx="3514887" cy="1119470"/>
          </a:xfrm>
          <a:prstGeom prst="rect">
            <a:avLst/>
          </a:prstGeom>
        </p:spPr>
      </p:pic>
      <p:pic>
        <p:nvPicPr>
          <p:cNvPr id="10" name="Picture 9"/>
          <p:cNvPicPr>
            <a:picLocks noChangeAspect="1"/>
          </p:cNvPicPr>
          <p:nvPr userDrawn="1"/>
        </p:nvPicPr>
        <p:blipFill rotWithShape="1">
          <a:blip r:embed="rId4" cstate="screen">
            <a:alphaModFix amt="33000"/>
            <a:extLst>
              <a:ext uri="{28A0092B-C50C-407E-A947-70E740481C1C}">
                <a14:useLocalDpi xmlns:a14="http://schemas.microsoft.com/office/drawing/2010/main"/>
              </a:ext>
            </a:extLst>
          </a:blip>
          <a:srcRect l="33228" t="32965" r="21013" b="16316"/>
          <a:stretch/>
        </p:blipFill>
        <p:spPr>
          <a:xfrm>
            <a:off x="4247721" y="5111361"/>
            <a:ext cx="3596687" cy="1357473"/>
          </a:xfrm>
          <a:prstGeom prst="rect">
            <a:avLst/>
          </a:prstGeom>
        </p:spPr>
      </p:pic>
      <p:sp>
        <p:nvSpPr>
          <p:cNvPr id="7" name="Slide Number Placeholder 2"/>
          <p:cNvSpPr>
            <a:spLocks noGrp="1"/>
          </p:cNvSpPr>
          <p:nvPr>
            <p:ph type="sldNum" sz="quarter" idx="10"/>
          </p:nvPr>
        </p:nvSpPr>
        <p:spPr>
          <a:xfrm>
            <a:off x="11532092" y="6490249"/>
            <a:ext cx="609107" cy="366073"/>
          </a:xfrm>
          <a:prstGeom prst="rect">
            <a:avLst/>
          </a:prstGeom>
        </p:spPr>
        <p:txBody>
          <a:bodyPr/>
          <a:lstStyle>
            <a:lvl1pPr>
              <a:defRPr>
                <a:solidFill>
                  <a:schemeClr val="bg1"/>
                </a:solidFill>
              </a:defRPr>
            </a:lvl1pPr>
          </a:lstStyle>
          <a:p>
            <a:pPr defTabSz="483626"/>
            <a:fld id="{23690667-295C-4548-A8F3-2AF8F8044C02}" type="slidenum">
              <a:rPr lang="en-ZA" smtClean="0">
                <a:solidFill>
                  <a:prstClr val="white"/>
                </a:solidFill>
              </a:rPr>
              <a:pPr defTabSz="483626"/>
              <a:t>‹#›</a:t>
            </a:fld>
            <a:endParaRPr lang="en-ZA" dirty="0">
              <a:solidFill>
                <a:prstClr val="white"/>
              </a:solidFill>
            </a:endParaRPr>
          </a:p>
        </p:txBody>
      </p:sp>
    </p:spTree>
    <p:extLst>
      <p:ext uri="{BB962C8B-B14F-4D97-AF65-F5344CB8AC3E}">
        <p14:creationId xmlns:p14="http://schemas.microsoft.com/office/powerpoint/2010/main" val="146348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ntent s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53" y="881169"/>
            <a:ext cx="10528512"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06536" y="6322166"/>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26943" y="6322165"/>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824253" y="244753"/>
            <a:ext cx="10528512" cy="408052"/>
          </a:xfrm>
        </p:spPr>
        <p:txBody>
          <a:bodyPr>
            <a:noAutofit/>
          </a:bodyPr>
          <a:lstStyle>
            <a:lvl1pPr>
              <a:defRPr sz="2800" b="1">
                <a:solidFill>
                  <a:srgbClr val="8B0E18"/>
                </a:solidFill>
              </a:defRPr>
            </a:lvl1pPr>
          </a:lstStyle>
          <a:p>
            <a:r>
              <a:rPr lang="en-US"/>
              <a:t>Click to edit Master title style</a:t>
            </a:r>
            <a:endParaRPr lang="en-US" dirty="0"/>
          </a:p>
        </p:txBody>
      </p:sp>
    </p:spTree>
    <p:extLst>
      <p:ext uri="{BB962C8B-B14F-4D97-AF65-F5344CB8AC3E}">
        <p14:creationId xmlns:p14="http://schemas.microsoft.com/office/powerpoint/2010/main" val="120711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Comparison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648070"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55044" y="6356348"/>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65347"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p:nvPr>
        </p:nvSpPr>
        <p:spPr>
          <a:xfrm>
            <a:off x="648070" y="244753"/>
            <a:ext cx="10963922" cy="408052"/>
          </a:xfrm>
        </p:spPr>
        <p:txBody>
          <a:bodyPr>
            <a:noAutofit/>
          </a:bodyPr>
          <a:lstStyle>
            <a:lvl1pPr>
              <a:defRPr sz="2800" b="1">
                <a:solidFill>
                  <a:srgbClr val="8B0E18"/>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6340245" y="881169"/>
            <a:ext cx="5271747" cy="526844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433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Sideb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93515"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98512"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a:extLst>
              <a:ext uri="{FF2B5EF4-FFF2-40B4-BE49-F238E27FC236}">
                <a16:creationId xmlns:a16="http://schemas.microsoft.com/office/drawing/2014/main" id="{52301AA7-45AC-4823-B8A5-3FAEAD65636D}"/>
              </a:ext>
            </a:extLst>
          </p:cNvPr>
          <p:cNvSpPr>
            <a:spLocks noGrp="1"/>
          </p:cNvSpPr>
          <p:nvPr>
            <p:ph idx="12"/>
          </p:nvPr>
        </p:nvSpPr>
        <p:spPr>
          <a:xfrm>
            <a:off x="3533313" y="310719"/>
            <a:ext cx="8078679" cy="5838893"/>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B3A7E237-DE7E-4F9D-903E-ADAE537616BF}"/>
              </a:ext>
            </a:extLst>
          </p:cNvPr>
          <p:cNvSpPr/>
          <p:nvPr userDrawn="1"/>
        </p:nvSpPr>
        <p:spPr>
          <a:xfrm>
            <a:off x="580008" y="310719"/>
            <a:ext cx="2855651" cy="5838894"/>
          </a:xfrm>
          <a:prstGeom prst="rect">
            <a:avLst/>
          </a:prstGeom>
          <a:solidFill>
            <a:srgbClr val="0B6C3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 Placeholder 8">
            <a:extLst>
              <a:ext uri="{FF2B5EF4-FFF2-40B4-BE49-F238E27FC236}">
                <a16:creationId xmlns:a16="http://schemas.microsoft.com/office/drawing/2014/main" id="{2394EBEF-7EFD-42D5-ABC2-90D8B4EC0393}"/>
              </a:ext>
            </a:extLst>
          </p:cNvPr>
          <p:cNvSpPr>
            <a:spLocks noGrp="1"/>
          </p:cNvSpPr>
          <p:nvPr>
            <p:ph type="body" sz="quarter" idx="13"/>
          </p:nvPr>
        </p:nvSpPr>
        <p:spPr>
          <a:xfrm>
            <a:off x="825500" y="550416"/>
            <a:ext cx="2414588" cy="5426522"/>
          </a:xfrm>
        </p:spPr>
        <p:txBody>
          <a:bodyPr/>
          <a:lstStyle>
            <a:lvl1pPr marL="0" indent="0">
              <a:buNone/>
              <a:defRPr b="1">
                <a:solidFill>
                  <a:schemeClr val="bg1"/>
                </a:solidFill>
              </a:defRPr>
            </a:lvl1pPr>
            <a:lvl2pPr>
              <a:buClr>
                <a:schemeClr val="bg1"/>
              </a:buCl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464090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MENT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1073414" y="6356350"/>
            <a:ext cx="692458" cy="357891"/>
          </a:xfrm>
          <a:prstGeom prst="rect">
            <a:avLst/>
          </a:prstGeom>
        </p:spPr>
        <p:txBody>
          <a:bodyPr/>
          <a:lstStyle>
            <a:lvl1pPr algn="ct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11533" y="634965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a:extLst>
              <a:ext uri="{FF2B5EF4-FFF2-40B4-BE49-F238E27FC236}">
                <a16:creationId xmlns:a16="http://schemas.microsoft.com/office/drawing/2014/main" id="{4408CF14-6045-41CE-817C-600EF8A6A572}"/>
              </a:ext>
            </a:extLst>
          </p:cNvPr>
          <p:cNvSpPr>
            <a:spLocks noGrp="1"/>
          </p:cNvSpPr>
          <p:nvPr>
            <p:ph type="title" hasCustomPrompt="1"/>
          </p:nvPr>
        </p:nvSpPr>
        <p:spPr>
          <a:xfrm>
            <a:off x="824252" y="244753"/>
            <a:ext cx="10941619" cy="408052"/>
          </a:xfrm>
        </p:spPr>
        <p:txBody>
          <a:bodyPr>
            <a:noAutofit/>
          </a:bodyPr>
          <a:lstStyle>
            <a:lvl1pPr>
              <a:defRPr sz="2800" b="1">
                <a:solidFill>
                  <a:srgbClr val="8B0E18"/>
                </a:solidFill>
              </a:defRPr>
            </a:lvl1pPr>
          </a:lstStyle>
          <a:p>
            <a:r>
              <a:rPr lang="en-US" dirty="0"/>
              <a:t>Let’s </a:t>
            </a:r>
            <a:r>
              <a:rPr lang="en-US" dirty="0" err="1"/>
              <a:t>Menti</a:t>
            </a:r>
            <a:r>
              <a:rPr lang="en-US" dirty="0"/>
              <a:t>!</a:t>
            </a:r>
          </a:p>
        </p:txBody>
      </p:sp>
      <p:sp>
        <p:nvSpPr>
          <p:cNvPr id="3" name="Picture Placeholder 2">
            <a:extLst>
              <a:ext uri="{FF2B5EF4-FFF2-40B4-BE49-F238E27FC236}">
                <a16:creationId xmlns:a16="http://schemas.microsoft.com/office/drawing/2014/main" id="{90BF6080-3232-41D4-9BB0-059A4B7A8D10}"/>
              </a:ext>
            </a:extLst>
          </p:cNvPr>
          <p:cNvSpPr>
            <a:spLocks noGrp="1"/>
          </p:cNvSpPr>
          <p:nvPr>
            <p:ph type="pic" sz="quarter" idx="12" hasCustomPrompt="1"/>
          </p:nvPr>
        </p:nvSpPr>
        <p:spPr>
          <a:xfrm>
            <a:off x="823913" y="763588"/>
            <a:ext cx="10902950" cy="5475287"/>
          </a:xfrm>
        </p:spPr>
        <p:txBody>
          <a:bodyPr/>
          <a:lstStyle>
            <a:lvl1pPr>
              <a:defRPr/>
            </a:lvl1pPr>
          </a:lstStyle>
          <a:p>
            <a:r>
              <a:rPr lang="en-ZA" dirty="0"/>
              <a:t>Insert </a:t>
            </a:r>
            <a:r>
              <a:rPr lang="en-ZA" dirty="0" err="1"/>
              <a:t>Menti</a:t>
            </a:r>
            <a:r>
              <a:rPr lang="en-ZA" dirty="0"/>
              <a:t> Code</a:t>
            </a:r>
          </a:p>
        </p:txBody>
      </p:sp>
    </p:spTree>
    <p:extLst>
      <p:ext uri="{BB962C8B-B14F-4D97-AF65-F5344CB8AC3E}">
        <p14:creationId xmlns:p14="http://schemas.microsoft.com/office/powerpoint/2010/main" val="1840732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 Concept/idea">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1056" y="701337"/>
            <a:ext cx="8671709"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31371" y="6356348"/>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36368" y="6356350"/>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Text Placeholder 11">
            <a:extLst>
              <a:ext uri="{FF2B5EF4-FFF2-40B4-BE49-F238E27FC236}">
                <a16:creationId xmlns:a16="http://schemas.microsoft.com/office/drawing/2014/main" id="{3841E4AC-1545-4C43-8B8C-8375FE6687C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Name of concept (e.g. Direct and Indirect costs)</a:t>
            </a:r>
          </a:p>
        </p:txBody>
      </p:sp>
      <p:pic>
        <p:nvPicPr>
          <p:cNvPr id="6" name="Picture 5" descr="A close up of a logo&#10;&#10;Description automatically generated">
            <a:extLst>
              <a:ext uri="{FF2B5EF4-FFF2-40B4-BE49-F238E27FC236}">
                <a16:creationId xmlns:a16="http://schemas.microsoft.com/office/drawing/2014/main" id="{64ADD467-9D71-4F22-ACB0-FBFC68868D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617" y="3810199"/>
            <a:ext cx="2278552" cy="1933514"/>
          </a:xfrm>
          <a:prstGeom prst="rect">
            <a:avLst/>
          </a:prstGeom>
        </p:spPr>
      </p:pic>
    </p:spTree>
    <p:extLst>
      <p:ext uri="{BB962C8B-B14F-4D97-AF65-F5344CB8AC3E}">
        <p14:creationId xmlns:p14="http://schemas.microsoft.com/office/powerpoint/2010/main" val="345216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 Demonstrate/Show">
    <p:spTree>
      <p:nvGrpSpPr>
        <p:cNvPr id="1" name=""/>
        <p:cNvGrpSpPr/>
        <p:nvPr/>
      </p:nvGrpSpPr>
      <p:grpSpPr>
        <a:xfrm>
          <a:off x="0" y="0"/>
          <a:ext cx="0" cy="0"/>
          <a:chOff x="0" y="0"/>
          <a:chExt cx="0" cy="0"/>
        </a:xfrm>
      </p:grpSpPr>
      <p:sp>
        <p:nvSpPr>
          <p:cNvPr id="3" name="Content Placeholder 2"/>
          <p:cNvSpPr>
            <a:spLocks noGrp="1"/>
          </p:cNvSpPr>
          <p:nvPr>
            <p:ph idx="1"/>
          </p:nvPr>
        </p:nvSpPr>
        <p:spPr>
          <a:xfrm>
            <a:off x="2612678" y="701337"/>
            <a:ext cx="8740087" cy="5448276"/>
          </a:xfrm>
        </p:spPr>
        <p:txBody>
          <a:bodyPr/>
          <a:lstStyle>
            <a:lvl1pPr>
              <a:defRPr sz="26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7B410560-D138-4A99-B2A0-B07DB956CD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768" y="6238275"/>
            <a:ext cx="1532768" cy="594039"/>
          </a:xfrm>
          <a:prstGeom prst="rect">
            <a:avLst/>
          </a:prstGeom>
        </p:spPr>
      </p:pic>
      <p:sp>
        <p:nvSpPr>
          <p:cNvPr id="10" name="Slide Number Placeholder 9">
            <a:extLst>
              <a:ext uri="{FF2B5EF4-FFF2-40B4-BE49-F238E27FC236}">
                <a16:creationId xmlns:a16="http://schemas.microsoft.com/office/drawing/2014/main" id="{6A45367C-87B9-4577-A3FA-AFB5319ED289}"/>
              </a:ext>
            </a:extLst>
          </p:cNvPr>
          <p:cNvSpPr>
            <a:spLocks noGrp="1"/>
          </p:cNvSpPr>
          <p:nvPr>
            <p:ph type="sldNum" sz="quarter" idx="11"/>
          </p:nvPr>
        </p:nvSpPr>
        <p:spPr>
          <a:xfrm>
            <a:off x="10922494" y="6356347"/>
            <a:ext cx="692458" cy="357891"/>
          </a:xfrm>
          <a:prstGeom prst="rect">
            <a:avLst/>
          </a:prstGeom>
        </p:spPr>
        <p:txBody>
          <a:bodyPr/>
          <a:lstStyle>
            <a:lvl1pPr algn="r">
              <a:defRPr sz="1200" b="0"/>
            </a:lvl1pPr>
          </a:lstStyle>
          <a:p>
            <a:fld id="{31311CA2-5603-4F1C-8B97-F29961F83655}" type="slidenum">
              <a:rPr lang="en-ZA" smtClean="0"/>
              <a:pPr/>
              <a:t>‹#›</a:t>
            </a:fld>
            <a:endParaRPr lang="en-ZA" dirty="0"/>
          </a:p>
        </p:txBody>
      </p:sp>
      <p:pic>
        <p:nvPicPr>
          <p:cNvPr id="11" name="Picture 2">
            <a:extLst>
              <a:ext uri="{FF2B5EF4-FFF2-40B4-BE49-F238E27FC236}">
                <a16:creationId xmlns:a16="http://schemas.microsoft.com/office/drawing/2014/main" id="{AA35DE8D-EB45-4FB9-960E-2738395410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27491" y="6356348"/>
            <a:ext cx="3941232" cy="357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D0595F0C-E8B2-48C7-94BC-576C55505B8D}"/>
              </a:ext>
            </a:extLst>
          </p:cNvPr>
          <p:cNvSpPr/>
          <p:nvPr userDrawn="1"/>
        </p:nvSpPr>
        <p:spPr>
          <a:xfrm>
            <a:off x="313361" y="2929631"/>
            <a:ext cx="2175029" cy="323604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pic>
        <p:nvPicPr>
          <p:cNvPr id="19" name="Picture 18">
            <a:extLst>
              <a:ext uri="{FF2B5EF4-FFF2-40B4-BE49-F238E27FC236}">
                <a16:creationId xmlns:a16="http://schemas.microsoft.com/office/drawing/2014/main" id="{011755E7-57C9-4CBA-AD35-CA95D52DC7B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3570" y="4119773"/>
            <a:ext cx="1834609" cy="1601351"/>
          </a:xfrm>
          <a:prstGeom prst="rect">
            <a:avLst/>
          </a:prstGeom>
        </p:spPr>
      </p:pic>
      <p:sp>
        <p:nvSpPr>
          <p:cNvPr id="9" name="Text Placeholder 11">
            <a:extLst>
              <a:ext uri="{FF2B5EF4-FFF2-40B4-BE49-F238E27FC236}">
                <a16:creationId xmlns:a16="http://schemas.microsoft.com/office/drawing/2014/main" id="{94E46206-FD08-4415-9A25-38A36FC58845}"/>
              </a:ext>
            </a:extLst>
          </p:cNvPr>
          <p:cNvSpPr>
            <a:spLocks noGrp="1"/>
          </p:cNvSpPr>
          <p:nvPr>
            <p:ph type="body" sz="quarter" idx="12" hasCustomPrompt="1"/>
          </p:nvPr>
        </p:nvSpPr>
        <p:spPr>
          <a:xfrm>
            <a:off x="189074" y="701337"/>
            <a:ext cx="2299316" cy="2973881"/>
          </a:xfrm>
        </p:spPr>
        <p:txBody>
          <a:bodyPr/>
          <a:lstStyle>
            <a:lvl1pPr marL="0" indent="0" algn="ctr">
              <a:buNone/>
              <a:defRPr b="1">
                <a:solidFill>
                  <a:srgbClr val="8E1E25"/>
                </a:solidFill>
              </a:defRPr>
            </a:lvl1pPr>
            <a:lvl2pPr marL="397984" indent="0">
              <a:buNone/>
              <a:defRPr/>
            </a:lvl2pPr>
            <a:lvl3pPr marL="775817" indent="0">
              <a:buNone/>
              <a:defRPr/>
            </a:lvl3pPr>
            <a:lvl4pPr marL="1153650" indent="0">
              <a:buNone/>
              <a:defRPr/>
            </a:lvl4pPr>
            <a:lvl5pPr marL="1541558" indent="0">
              <a:buNone/>
              <a:defRPr/>
            </a:lvl5pPr>
          </a:lstStyle>
          <a:p>
            <a:pPr lvl="0"/>
            <a:r>
              <a:rPr lang="en-ZA" dirty="0"/>
              <a:t>Demonstrate (E.g. How to group expenditure?)</a:t>
            </a:r>
          </a:p>
        </p:txBody>
      </p:sp>
    </p:spTree>
    <p:extLst>
      <p:ext uri="{BB962C8B-B14F-4D97-AF65-F5344CB8AC3E}">
        <p14:creationId xmlns:p14="http://schemas.microsoft.com/office/powerpoint/2010/main" val="1121124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4252" y="274638"/>
            <a:ext cx="10552365"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24252" y="1600201"/>
            <a:ext cx="10552365" cy="4237201"/>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7918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85" r:id="rId5"/>
    <p:sldLayoutId id="2147483686" r:id="rId6"/>
    <p:sldLayoutId id="2147483687" r:id="rId7"/>
    <p:sldLayoutId id="2147483689" r:id="rId8"/>
    <p:sldLayoutId id="2147483688" r:id="rId9"/>
    <p:sldLayoutId id="2147483690" r:id="rId10"/>
    <p:sldLayoutId id="2147483691" r:id="rId11"/>
    <p:sldLayoutId id="2147483692" r:id="rId12"/>
    <p:sldLayoutId id="2147483693" r:id="rId13"/>
    <p:sldLayoutId id="2147483694" r:id="rId14"/>
    <p:sldLayoutId id="2147483684" r:id="rId15"/>
  </p:sldLayoutIdLst>
  <p:hf hdr="0" ftr="0" dt="0"/>
  <p:txStyles>
    <p:titleStyle>
      <a:lvl1pPr algn="l" defTabSz="483626" rtl="0" eaLnBrk="1" latinLnBrk="0" hangingPunct="1">
        <a:spcBef>
          <a:spcPct val="0"/>
        </a:spcBef>
        <a:buNone/>
        <a:defRPr sz="3173" kern="1200">
          <a:solidFill>
            <a:schemeClr val="tx1"/>
          </a:solidFill>
          <a:latin typeface="Arial"/>
          <a:ea typeface="+mj-ea"/>
          <a:cs typeface="Arial"/>
        </a:defRPr>
      </a:lvl1pPr>
    </p:titleStyle>
    <p:bodyStyle>
      <a:lvl1pPr marL="362720" indent="-362720" algn="l" defTabSz="483626" rtl="0" eaLnBrk="1" latinLnBrk="0" hangingPunct="1">
        <a:spcBef>
          <a:spcPct val="20000"/>
        </a:spcBef>
        <a:buClr>
          <a:srgbClr val="8B0E18"/>
        </a:buClr>
        <a:buFont typeface="Wingdings" charset="2"/>
        <a:buChar char="§"/>
        <a:defRPr lang="en-US" sz="2600" kern="1200" dirty="0" smtClean="0">
          <a:solidFill>
            <a:schemeClr val="tx1"/>
          </a:solidFill>
          <a:latin typeface="Arial"/>
          <a:ea typeface="+mn-ea"/>
          <a:cs typeface="Arial"/>
        </a:defRPr>
      </a:lvl1pPr>
      <a:lvl2pPr marL="760704" indent="-362720" algn="l" defTabSz="483626" rtl="0" eaLnBrk="1" latinLnBrk="0" hangingPunct="1">
        <a:spcBef>
          <a:spcPct val="20000"/>
        </a:spcBef>
        <a:buClr>
          <a:srgbClr val="8B0E18"/>
        </a:buClr>
        <a:buFont typeface="Wingdings" charset="2"/>
        <a:buChar char="§"/>
        <a:defRPr lang="en-US" sz="2400" kern="1200" dirty="0" smtClean="0">
          <a:solidFill>
            <a:schemeClr val="tx1"/>
          </a:solidFill>
          <a:latin typeface="Arial"/>
          <a:ea typeface="+mn-ea"/>
          <a:cs typeface="Arial"/>
        </a:defRPr>
      </a:lvl2pPr>
      <a:lvl3pPr marL="1138537" indent="-362720" algn="l" defTabSz="483626" rtl="0" eaLnBrk="1" latinLnBrk="0" hangingPunct="1">
        <a:spcBef>
          <a:spcPct val="20000"/>
        </a:spcBef>
        <a:buClr>
          <a:srgbClr val="8B0E18"/>
        </a:buClr>
        <a:buFont typeface="Wingdings" charset="2"/>
        <a:buChar char="§"/>
        <a:defRPr lang="en-US" sz="2000" kern="1200" dirty="0" smtClean="0">
          <a:solidFill>
            <a:schemeClr val="tx1"/>
          </a:solidFill>
          <a:latin typeface="Arial"/>
          <a:ea typeface="+mn-ea"/>
          <a:cs typeface="Arial"/>
        </a:defRPr>
      </a:lvl3pPr>
      <a:lvl4pPr marL="1516370" indent="-362720" algn="l" defTabSz="483626" rtl="0" eaLnBrk="1" latinLnBrk="0" hangingPunct="1">
        <a:spcBef>
          <a:spcPct val="20000"/>
        </a:spcBef>
        <a:buClr>
          <a:srgbClr val="8B0E18"/>
        </a:buClr>
        <a:buFont typeface="Wingdings" charset="2"/>
        <a:buChar char="§"/>
        <a:tabLst>
          <a:tab pos="1513012" algn="l"/>
        </a:tabLst>
        <a:defRPr lang="en-US" sz="1800" kern="1200" dirty="0" smtClean="0">
          <a:solidFill>
            <a:schemeClr val="tx1"/>
          </a:solidFill>
          <a:latin typeface="Arial"/>
          <a:ea typeface="+mn-ea"/>
          <a:cs typeface="Arial"/>
        </a:defRPr>
      </a:lvl4pPr>
      <a:lvl5pPr marL="1904278" indent="-362720" algn="l" defTabSz="483626" rtl="0" eaLnBrk="1" latinLnBrk="0" hangingPunct="1">
        <a:spcBef>
          <a:spcPct val="20000"/>
        </a:spcBef>
        <a:buClr>
          <a:srgbClr val="8B0E18"/>
        </a:buClr>
        <a:buFont typeface="Wingdings" charset="2"/>
        <a:buChar char="§"/>
        <a:tabLst>
          <a:tab pos="1796806" algn="l"/>
        </a:tabLst>
        <a:defRPr lang="en-US" sz="1600" kern="1200" dirty="0">
          <a:solidFill>
            <a:schemeClr val="tx1"/>
          </a:solidFill>
          <a:latin typeface="Arial"/>
          <a:ea typeface="+mn-ea"/>
          <a:cs typeface="Arial"/>
        </a:defRPr>
      </a:lvl5pPr>
      <a:lvl6pPr marL="2659944" indent="-241813" algn="l" defTabSz="483626" rtl="0" eaLnBrk="1" latinLnBrk="0" hangingPunct="1">
        <a:spcBef>
          <a:spcPct val="20000"/>
        </a:spcBef>
        <a:buFont typeface="Arial"/>
        <a:buChar char="•"/>
        <a:defRPr sz="2116" kern="1200">
          <a:solidFill>
            <a:schemeClr val="tx1"/>
          </a:solidFill>
          <a:latin typeface="+mn-lt"/>
          <a:ea typeface="+mn-ea"/>
          <a:cs typeface="+mn-cs"/>
        </a:defRPr>
      </a:lvl6pPr>
      <a:lvl7pPr marL="3143570" indent="-241813" algn="l" defTabSz="483626" rtl="0" eaLnBrk="1" latinLnBrk="0" hangingPunct="1">
        <a:spcBef>
          <a:spcPct val="20000"/>
        </a:spcBef>
        <a:buFont typeface="Arial"/>
        <a:buChar char="•"/>
        <a:defRPr sz="2116" kern="1200">
          <a:solidFill>
            <a:schemeClr val="tx1"/>
          </a:solidFill>
          <a:latin typeface="+mn-lt"/>
          <a:ea typeface="+mn-ea"/>
          <a:cs typeface="+mn-cs"/>
        </a:defRPr>
      </a:lvl7pPr>
      <a:lvl8pPr marL="3627196" indent="-241813" algn="l" defTabSz="483626" rtl="0" eaLnBrk="1" latinLnBrk="0" hangingPunct="1">
        <a:spcBef>
          <a:spcPct val="20000"/>
        </a:spcBef>
        <a:buFont typeface="Arial"/>
        <a:buChar char="•"/>
        <a:defRPr sz="2116" kern="1200">
          <a:solidFill>
            <a:schemeClr val="tx1"/>
          </a:solidFill>
          <a:latin typeface="+mn-lt"/>
          <a:ea typeface="+mn-ea"/>
          <a:cs typeface="+mn-cs"/>
        </a:defRPr>
      </a:lvl8pPr>
      <a:lvl9pPr marL="4110822" indent="-241813" algn="l" defTabSz="483626" rtl="0" eaLnBrk="1" latinLnBrk="0" hangingPunct="1">
        <a:spcBef>
          <a:spcPct val="20000"/>
        </a:spcBef>
        <a:buFont typeface="Arial"/>
        <a:buChar char="•"/>
        <a:defRPr sz="2116" kern="1200">
          <a:solidFill>
            <a:schemeClr val="tx1"/>
          </a:solidFill>
          <a:latin typeface="+mn-lt"/>
          <a:ea typeface="+mn-ea"/>
          <a:cs typeface="+mn-cs"/>
        </a:defRPr>
      </a:lvl9pPr>
    </p:bodyStyle>
    <p:otherStyle>
      <a:defPPr>
        <a:defRPr lang="en-US"/>
      </a:defPPr>
      <a:lvl1pPr marL="0" algn="l" defTabSz="483626" rtl="0" eaLnBrk="1" latinLnBrk="0" hangingPunct="1">
        <a:defRPr sz="1904" kern="1200">
          <a:solidFill>
            <a:schemeClr val="tx1"/>
          </a:solidFill>
          <a:latin typeface="+mn-lt"/>
          <a:ea typeface="+mn-ea"/>
          <a:cs typeface="+mn-cs"/>
        </a:defRPr>
      </a:lvl1pPr>
      <a:lvl2pPr marL="483626" algn="l" defTabSz="483626" rtl="0" eaLnBrk="1" latinLnBrk="0" hangingPunct="1">
        <a:defRPr sz="1904" kern="1200">
          <a:solidFill>
            <a:schemeClr val="tx1"/>
          </a:solidFill>
          <a:latin typeface="+mn-lt"/>
          <a:ea typeface="+mn-ea"/>
          <a:cs typeface="+mn-cs"/>
        </a:defRPr>
      </a:lvl2pPr>
      <a:lvl3pPr marL="967252" algn="l" defTabSz="483626" rtl="0" eaLnBrk="1" latinLnBrk="0" hangingPunct="1">
        <a:defRPr sz="1904" kern="1200">
          <a:solidFill>
            <a:schemeClr val="tx1"/>
          </a:solidFill>
          <a:latin typeface="+mn-lt"/>
          <a:ea typeface="+mn-ea"/>
          <a:cs typeface="+mn-cs"/>
        </a:defRPr>
      </a:lvl3pPr>
      <a:lvl4pPr marL="1450878" algn="l" defTabSz="483626" rtl="0" eaLnBrk="1" latinLnBrk="0" hangingPunct="1">
        <a:defRPr sz="1904" kern="1200">
          <a:solidFill>
            <a:schemeClr val="tx1"/>
          </a:solidFill>
          <a:latin typeface="+mn-lt"/>
          <a:ea typeface="+mn-ea"/>
          <a:cs typeface="+mn-cs"/>
        </a:defRPr>
      </a:lvl4pPr>
      <a:lvl5pPr marL="1934505" algn="l" defTabSz="483626" rtl="0" eaLnBrk="1" latinLnBrk="0" hangingPunct="1">
        <a:defRPr sz="1904" kern="1200">
          <a:solidFill>
            <a:schemeClr val="tx1"/>
          </a:solidFill>
          <a:latin typeface="+mn-lt"/>
          <a:ea typeface="+mn-ea"/>
          <a:cs typeface="+mn-cs"/>
        </a:defRPr>
      </a:lvl5pPr>
      <a:lvl6pPr marL="2418131" algn="l" defTabSz="483626" rtl="0" eaLnBrk="1" latinLnBrk="0" hangingPunct="1">
        <a:defRPr sz="1904" kern="1200">
          <a:solidFill>
            <a:schemeClr val="tx1"/>
          </a:solidFill>
          <a:latin typeface="+mn-lt"/>
          <a:ea typeface="+mn-ea"/>
          <a:cs typeface="+mn-cs"/>
        </a:defRPr>
      </a:lvl6pPr>
      <a:lvl7pPr marL="2901757" algn="l" defTabSz="483626" rtl="0" eaLnBrk="1" latinLnBrk="0" hangingPunct="1">
        <a:defRPr sz="1904" kern="1200">
          <a:solidFill>
            <a:schemeClr val="tx1"/>
          </a:solidFill>
          <a:latin typeface="+mn-lt"/>
          <a:ea typeface="+mn-ea"/>
          <a:cs typeface="+mn-cs"/>
        </a:defRPr>
      </a:lvl7pPr>
      <a:lvl8pPr marL="3385383" algn="l" defTabSz="483626" rtl="0" eaLnBrk="1" latinLnBrk="0" hangingPunct="1">
        <a:defRPr sz="1904" kern="1200">
          <a:solidFill>
            <a:schemeClr val="tx1"/>
          </a:solidFill>
          <a:latin typeface="+mn-lt"/>
          <a:ea typeface="+mn-ea"/>
          <a:cs typeface="+mn-cs"/>
        </a:defRPr>
      </a:lvl8pPr>
      <a:lvl9pPr marL="3869009" algn="l" defTabSz="483626" rtl="0" eaLnBrk="1" latinLnBrk="0" hangingPunct="1">
        <a:defRPr sz="19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03129"/>
            <a:ext cx="10363200" cy="1470025"/>
          </a:xfrm>
        </p:spPr>
        <p:txBody>
          <a:bodyPr>
            <a:normAutofit fontScale="90000"/>
          </a:bodyPr>
          <a:lstStyle/>
          <a:p>
            <a:r>
              <a:rPr lang="en-GB" sz="4400" dirty="0"/>
              <a:t>Spending Reviews 2021</a:t>
            </a:r>
            <a:br>
              <a:rPr lang="en-GB" dirty="0"/>
            </a:br>
            <a:br>
              <a:rPr lang="en-GB" dirty="0"/>
            </a:br>
            <a:r>
              <a:rPr lang="en-GB" dirty="0"/>
              <a:t>Core Concepts &amp; Savings </a:t>
            </a:r>
            <a:br>
              <a:rPr lang="en-GB" dirty="0"/>
            </a:br>
            <a:endParaRPr lang="en-US" dirty="0"/>
          </a:p>
        </p:txBody>
      </p:sp>
      <p:sp>
        <p:nvSpPr>
          <p:cNvPr id="14" name="Subtitle 13">
            <a:extLst>
              <a:ext uri="{FF2B5EF4-FFF2-40B4-BE49-F238E27FC236}">
                <a16:creationId xmlns:a16="http://schemas.microsoft.com/office/drawing/2014/main" id="{7400BDCE-000F-44B8-8D9A-F459E8357973}"/>
              </a:ext>
            </a:extLst>
          </p:cNvPr>
          <p:cNvSpPr>
            <a:spLocks noGrp="1"/>
          </p:cNvSpPr>
          <p:nvPr>
            <p:ph type="subTitle" idx="1"/>
          </p:nvPr>
        </p:nvSpPr>
        <p:spPr/>
        <p:txBody>
          <a:bodyPr/>
          <a:lstStyle/>
          <a:p>
            <a:r>
              <a:rPr lang="en-US" sz="2000" dirty="0"/>
              <a:t>Identifying opportunities to </a:t>
            </a:r>
            <a:br>
              <a:rPr lang="en-US" sz="2000" dirty="0"/>
            </a:br>
            <a:r>
              <a:rPr lang="en-US" sz="2000" dirty="0"/>
              <a:t>use scarce public resources better</a:t>
            </a:r>
            <a:endParaRPr lang="en-ZA" dirty="0"/>
          </a:p>
        </p:txBody>
      </p:sp>
    </p:spTree>
    <p:extLst>
      <p:ext uri="{BB962C8B-B14F-4D97-AF65-F5344CB8AC3E}">
        <p14:creationId xmlns:p14="http://schemas.microsoft.com/office/powerpoint/2010/main" val="261285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p:txBody>
          <a:bodyPr/>
          <a:lstStyle/>
          <a:p>
            <a:pPr lvl="0"/>
            <a:r>
              <a:rPr lang="en-GB" sz="3600" dirty="0"/>
              <a:t>Why are savings important?</a:t>
            </a:r>
            <a:endParaRPr lang="en-ZA" sz="3600" dirty="0"/>
          </a:p>
          <a:p>
            <a:pPr lvl="1"/>
            <a:r>
              <a:rPr lang="en-GB" sz="3200" dirty="0"/>
              <a:t>To increase effectiveness and efficiency</a:t>
            </a:r>
            <a:endParaRPr lang="en-ZA" sz="3200" dirty="0"/>
          </a:p>
          <a:p>
            <a:pPr lvl="1"/>
            <a:r>
              <a:rPr lang="en-GB" sz="3200" dirty="0"/>
              <a:t>To reduce spending in one place in order to increase spending elsewhere</a:t>
            </a:r>
            <a:endParaRPr lang="en-ZA" sz="3200" dirty="0"/>
          </a:p>
          <a:p>
            <a:pPr lvl="1"/>
            <a:r>
              <a:rPr lang="en-GB" sz="3200" dirty="0"/>
              <a:t>To reduce spending because existing levels are unaffordable</a:t>
            </a:r>
          </a:p>
          <a:p>
            <a:pPr marL="397984" lvl="1" indent="0">
              <a:buNone/>
            </a:pPr>
            <a:endParaRPr lang="en-GB"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10</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Allocative efficiency</a:t>
            </a:r>
          </a:p>
        </p:txBody>
      </p:sp>
    </p:spTree>
    <p:extLst>
      <p:ext uri="{BB962C8B-B14F-4D97-AF65-F5344CB8AC3E}">
        <p14:creationId xmlns:p14="http://schemas.microsoft.com/office/powerpoint/2010/main" val="1170699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p:txBody>
          <a:bodyPr/>
          <a:lstStyle/>
          <a:p>
            <a:pPr marL="0" indent="0">
              <a:buNone/>
            </a:pPr>
            <a:r>
              <a:rPr lang="en-ZA" sz="2539" b="1" dirty="0">
                <a:solidFill>
                  <a:srgbClr val="0B6C36"/>
                </a:solidFill>
              </a:rPr>
              <a:t>Work in groups</a:t>
            </a:r>
          </a:p>
          <a:p>
            <a:pPr marL="0" indent="0">
              <a:buNone/>
            </a:pPr>
            <a:endParaRPr lang="en-ZA" sz="2539" b="1" dirty="0">
              <a:solidFill>
                <a:srgbClr val="0B6C36"/>
              </a:solidFill>
            </a:endParaRPr>
          </a:p>
          <a:p>
            <a:pPr marL="0" indent="0">
              <a:buNone/>
            </a:pPr>
            <a:r>
              <a:rPr lang="en-ZA" sz="2539" b="1" dirty="0">
                <a:solidFill>
                  <a:srgbClr val="0B6C36"/>
                </a:solidFill>
              </a:rPr>
              <a:t>Instructions</a:t>
            </a:r>
          </a:p>
          <a:p>
            <a:r>
              <a:rPr lang="en-US" sz="2539" dirty="0"/>
              <a:t>Think of one example of a recent attempt to cut spending in WCG.</a:t>
            </a:r>
          </a:p>
          <a:p>
            <a:r>
              <a:rPr lang="en-US" sz="2539" dirty="0"/>
              <a:t>How easily was it implemented?</a:t>
            </a:r>
          </a:p>
          <a:p>
            <a:r>
              <a:rPr lang="en-US" sz="2539" dirty="0"/>
              <a:t>What problems were encountered?</a:t>
            </a:r>
          </a:p>
          <a:p>
            <a:r>
              <a:rPr lang="en-US" sz="2539" dirty="0"/>
              <a:t>Did it actually save money?</a:t>
            </a:r>
          </a:p>
          <a:p>
            <a:r>
              <a:rPr lang="en-US" sz="2539" dirty="0"/>
              <a:t>Were there any other impacts?</a:t>
            </a:r>
          </a:p>
          <a:p>
            <a:endParaRPr lang="en-US" sz="2539" dirty="0"/>
          </a:p>
          <a:p>
            <a:r>
              <a:rPr lang="en-US" sz="2539" b="1" dirty="0">
                <a:solidFill>
                  <a:srgbClr val="0B6C36"/>
                </a:solidFill>
              </a:rPr>
              <a:t>Ten minutes</a:t>
            </a:r>
          </a:p>
          <a:p>
            <a:endParaRPr lang="en-ZA" sz="2539" dirty="0"/>
          </a:p>
        </p:txBody>
      </p:sp>
      <p:sp>
        <p:nvSpPr>
          <p:cNvPr id="5" name="Slide Number Placeholder 4"/>
          <p:cNvSpPr>
            <a:spLocks noGrp="1"/>
          </p:cNvSpPr>
          <p:nvPr>
            <p:ph type="sldNum" sz="quarter" idx="11"/>
          </p:nvPr>
        </p:nvSpPr>
        <p:spPr/>
        <p:txBody>
          <a:bodyPr/>
          <a:lstStyle/>
          <a:p>
            <a:fld id="{23690667-295C-4548-A8F3-2AF8F8044C02}" type="slidenum">
              <a:rPr lang="en-ZA" smtClean="0"/>
              <a:pPr/>
              <a:t>11</a:t>
            </a:fld>
            <a:endParaRPr lang="en-ZA" dirty="0"/>
          </a:p>
        </p:txBody>
      </p:sp>
      <p:sp>
        <p:nvSpPr>
          <p:cNvPr id="10" name="Text Placeholder 9">
            <a:extLst>
              <a:ext uri="{FF2B5EF4-FFF2-40B4-BE49-F238E27FC236}">
                <a16:creationId xmlns:a16="http://schemas.microsoft.com/office/drawing/2014/main" id="{5C991B56-6F44-434F-B72A-55D2A8E9075C}"/>
              </a:ext>
            </a:extLst>
          </p:cNvPr>
          <p:cNvSpPr>
            <a:spLocks noGrp="1"/>
          </p:cNvSpPr>
          <p:nvPr>
            <p:ph type="body" sz="quarter" idx="12"/>
          </p:nvPr>
        </p:nvSpPr>
        <p:spPr/>
        <p:txBody>
          <a:bodyPr/>
          <a:lstStyle/>
          <a:p>
            <a:r>
              <a:rPr lang="en-ZA" dirty="0"/>
              <a:t>Waste, cuts and savings in WCG</a:t>
            </a:r>
          </a:p>
        </p:txBody>
      </p:sp>
    </p:spTree>
    <p:extLst>
      <p:ext uri="{BB962C8B-B14F-4D97-AF65-F5344CB8AC3E}">
        <p14:creationId xmlns:p14="http://schemas.microsoft.com/office/powerpoint/2010/main" val="2961776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a:spLocks noGrp="1"/>
          </p:cNvSpPr>
          <p:nvPr>
            <p:ph idx="1"/>
          </p:nvPr>
        </p:nvSpPr>
        <p:spPr/>
        <p:txBody>
          <a:bodyPr/>
          <a:lstStyle/>
          <a:p>
            <a:pPr marL="0" indent="0">
              <a:buNone/>
            </a:pPr>
            <a:r>
              <a:rPr lang="en-ZA" sz="2539" b="1" dirty="0">
                <a:solidFill>
                  <a:srgbClr val="0B6C36"/>
                </a:solidFill>
              </a:rPr>
              <a:t>Work in groups</a:t>
            </a:r>
          </a:p>
          <a:p>
            <a:pPr marL="0" indent="0">
              <a:buNone/>
            </a:pPr>
            <a:endParaRPr lang="en-ZA" sz="2539" b="1" dirty="0">
              <a:solidFill>
                <a:srgbClr val="0B6C36"/>
              </a:solidFill>
            </a:endParaRPr>
          </a:p>
          <a:p>
            <a:pPr marL="0" indent="0">
              <a:buNone/>
            </a:pPr>
            <a:r>
              <a:rPr lang="en-ZA" sz="2539" b="1" dirty="0">
                <a:solidFill>
                  <a:srgbClr val="0B6C36"/>
                </a:solidFill>
              </a:rPr>
              <a:t>Instructions</a:t>
            </a:r>
          </a:p>
          <a:p>
            <a:r>
              <a:rPr lang="en-US" sz="2539" dirty="0"/>
              <a:t>Instruction from MEC: we need to cut DoE spending by 10% over three years</a:t>
            </a:r>
          </a:p>
          <a:p>
            <a:r>
              <a:rPr lang="en-US" sz="2539" dirty="0"/>
              <a:t>80% of spending is compensation</a:t>
            </a:r>
            <a:endParaRPr lang="en-ZA" sz="2539" b="1" dirty="0">
              <a:solidFill>
                <a:srgbClr val="0B6C36"/>
              </a:solidFill>
            </a:endParaRPr>
          </a:p>
          <a:p>
            <a:pPr marL="0" indent="0">
              <a:buNone/>
            </a:pPr>
            <a:r>
              <a:rPr lang="en-ZA" sz="2539" b="1" dirty="0">
                <a:solidFill>
                  <a:srgbClr val="0B6C36"/>
                </a:solidFill>
              </a:rPr>
              <a:t>Question</a:t>
            </a:r>
          </a:p>
          <a:p>
            <a:r>
              <a:rPr lang="en-US" sz="2539" dirty="0"/>
              <a:t>You must cut spending while minimizing the effect on the quality of teaching out comes. How will you do this? </a:t>
            </a:r>
          </a:p>
          <a:p>
            <a:r>
              <a:rPr lang="en-US" sz="2539" dirty="0"/>
              <a:t>Assume that you have a free-hand: anything you propose can be done</a:t>
            </a:r>
            <a:endParaRPr lang="en-ZA" sz="2539" dirty="0"/>
          </a:p>
          <a:p>
            <a:pPr marL="0" indent="0">
              <a:buNone/>
            </a:pPr>
            <a:r>
              <a:rPr lang="en-GB" sz="2539" b="1" dirty="0">
                <a:solidFill>
                  <a:srgbClr val="0B6C36"/>
                </a:solidFill>
              </a:rPr>
              <a:t>Time</a:t>
            </a:r>
          </a:p>
          <a:p>
            <a:r>
              <a:rPr lang="en-GB" sz="2539" dirty="0"/>
              <a:t>10 Minutes</a:t>
            </a:r>
          </a:p>
        </p:txBody>
      </p:sp>
      <p:sp>
        <p:nvSpPr>
          <p:cNvPr id="5" name="Slide Number Placeholder 4"/>
          <p:cNvSpPr>
            <a:spLocks noGrp="1"/>
          </p:cNvSpPr>
          <p:nvPr>
            <p:ph type="sldNum" sz="quarter" idx="11"/>
          </p:nvPr>
        </p:nvSpPr>
        <p:spPr/>
        <p:txBody>
          <a:bodyPr/>
          <a:lstStyle/>
          <a:p>
            <a:fld id="{23690667-295C-4548-A8F3-2AF8F8044C02}" type="slidenum">
              <a:rPr lang="en-ZA" smtClean="0"/>
              <a:pPr/>
              <a:t>12</a:t>
            </a:fld>
            <a:endParaRPr lang="en-ZA" dirty="0"/>
          </a:p>
        </p:txBody>
      </p:sp>
      <p:sp>
        <p:nvSpPr>
          <p:cNvPr id="10" name="Text Placeholder 9">
            <a:extLst>
              <a:ext uri="{FF2B5EF4-FFF2-40B4-BE49-F238E27FC236}">
                <a16:creationId xmlns:a16="http://schemas.microsoft.com/office/drawing/2014/main" id="{5C991B56-6F44-434F-B72A-55D2A8E9075C}"/>
              </a:ext>
            </a:extLst>
          </p:cNvPr>
          <p:cNvSpPr>
            <a:spLocks noGrp="1"/>
          </p:cNvSpPr>
          <p:nvPr>
            <p:ph type="body" sz="quarter" idx="12"/>
          </p:nvPr>
        </p:nvSpPr>
        <p:spPr/>
        <p:txBody>
          <a:bodyPr/>
          <a:lstStyle/>
          <a:p>
            <a:r>
              <a:rPr lang="en-ZA" dirty="0"/>
              <a:t>Waste, cuts and savings in DoE</a:t>
            </a:r>
          </a:p>
          <a:p>
            <a:endParaRPr lang="en-ZA" dirty="0"/>
          </a:p>
        </p:txBody>
      </p:sp>
    </p:spTree>
    <p:extLst>
      <p:ext uri="{BB962C8B-B14F-4D97-AF65-F5344CB8AC3E}">
        <p14:creationId xmlns:p14="http://schemas.microsoft.com/office/powerpoint/2010/main" val="390019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2EA2EE-E760-43EC-B141-D6280B577A01}"/>
              </a:ext>
            </a:extLst>
          </p:cNvPr>
          <p:cNvSpPr>
            <a:spLocks noGrp="1"/>
          </p:cNvSpPr>
          <p:nvPr>
            <p:ph idx="1"/>
          </p:nvPr>
        </p:nvSpPr>
        <p:spPr/>
        <p:txBody>
          <a:bodyPr/>
          <a:lstStyle/>
          <a:p>
            <a:pPr marL="0" indent="0" algn="ctr">
              <a:buNone/>
            </a:pPr>
            <a:r>
              <a:rPr lang="en-ZA" sz="3600" b="1" dirty="0">
                <a:solidFill>
                  <a:srgbClr val="0070C0"/>
                </a:solidFill>
              </a:rPr>
              <a:t>The overall aim is to improve</a:t>
            </a:r>
            <a:br>
              <a:rPr lang="en-ZA" sz="3600" b="1" dirty="0">
                <a:solidFill>
                  <a:srgbClr val="0070C0"/>
                </a:solidFill>
              </a:rPr>
            </a:br>
            <a:r>
              <a:rPr lang="en-ZA" sz="3600" b="1" dirty="0">
                <a:solidFill>
                  <a:srgbClr val="FF0000"/>
                </a:solidFill>
              </a:rPr>
              <a:t>allocative efficiency </a:t>
            </a:r>
            <a:br>
              <a:rPr lang="en-ZA" sz="3600" b="1" dirty="0">
                <a:solidFill>
                  <a:srgbClr val="0070C0"/>
                </a:solidFill>
              </a:rPr>
            </a:br>
            <a:r>
              <a:rPr lang="en-ZA" sz="3600" b="1" dirty="0">
                <a:solidFill>
                  <a:srgbClr val="0070C0"/>
                </a:solidFill>
              </a:rPr>
              <a:t>and </a:t>
            </a:r>
            <a:br>
              <a:rPr lang="en-ZA" sz="3600" b="1" dirty="0">
                <a:solidFill>
                  <a:srgbClr val="0070C0"/>
                </a:solidFill>
              </a:rPr>
            </a:br>
            <a:r>
              <a:rPr lang="en-ZA" sz="3600" b="1" dirty="0">
                <a:solidFill>
                  <a:srgbClr val="FF0000"/>
                </a:solidFill>
              </a:rPr>
              <a:t>operational efficiency </a:t>
            </a:r>
            <a:br>
              <a:rPr lang="en-ZA" sz="3600" b="1" dirty="0">
                <a:solidFill>
                  <a:srgbClr val="0070C0"/>
                </a:solidFill>
              </a:rPr>
            </a:br>
            <a:r>
              <a:rPr lang="en-ZA" sz="3600" b="1" dirty="0">
                <a:solidFill>
                  <a:srgbClr val="0070C0"/>
                </a:solidFill>
              </a:rPr>
              <a:t>so as to ensure the </a:t>
            </a:r>
            <a:br>
              <a:rPr lang="en-ZA" sz="3600" b="1" dirty="0">
                <a:solidFill>
                  <a:srgbClr val="0070C0"/>
                </a:solidFill>
              </a:rPr>
            </a:br>
            <a:r>
              <a:rPr lang="en-ZA" sz="3600" b="1" dirty="0">
                <a:solidFill>
                  <a:srgbClr val="FF0000"/>
                </a:solidFill>
              </a:rPr>
              <a:t>cost effective use </a:t>
            </a:r>
            <a:br>
              <a:rPr lang="en-ZA" sz="3600" b="1" dirty="0">
                <a:solidFill>
                  <a:srgbClr val="0070C0"/>
                </a:solidFill>
              </a:rPr>
            </a:br>
            <a:r>
              <a:rPr lang="en-ZA" sz="3600" b="1" dirty="0">
                <a:solidFill>
                  <a:srgbClr val="0070C0"/>
                </a:solidFill>
              </a:rPr>
              <a:t>of resources</a:t>
            </a:r>
            <a:endParaRPr lang="en-GB" sz="3600" b="1" dirty="0"/>
          </a:p>
          <a:p>
            <a:pPr algn="ctr"/>
            <a:endParaRPr lang="en-ZA" sz="3200" dirty="0"/>
          </a:p>
        </p:txBody>
      </p:sp>
      <p:sp>
        <p:nvSpPr>
          <p:cNvPr id="3" name="Slide Number Placeholder 2">
            <a:extLst>
              <a:ext uri="{FF2B5EF4-FFF2-40B4-BE49-F238E27FC236}">
                <a16:creationId xmlns:a16="http://schemas.microsoft.com/office/drawing/2014/main" id="{9D45975E-B7B5-49B7-9F96-D258DC9AA55C}"/>
              </a:ext>
            </a:extLst>
          </p:cNvPr>
          <p:cNvSpPr>
            <a:spLocks noGrp="1"/>
          </p:cNvSpPr>
          <p:nvPr>
            <p:ph type="sldNum" sz="quarter" idx="11"/>
          </p:nvPr>
        </p:nvSpPr>
        <p:spPr/>
        <p:txBody>
          <a:bodyPr/>
          <a:lstStyle/>
          <a:p>
            <a:fld id="{31311CA2-5603-4F1C-8B97-F29961F83655}" type="slidenum">
              <a:rPr lang="en-ZA" smtClean="0"/>
              <a:pPr/>
              <a:t>13</a:t>
            </a:fld>
            <a:endParaRPr lang="en-ZA" dirty="0"/>
          </a:p>
        </p:txBody>
      </p:sp>
      <p:pic>
        <p:nvPicPr>
          <p:cNvPr id="5" name="Picture 4" descr="A close up of a logo&#10;&#10;Description automatically generated">
            <a:extLst>
              <a:ext uri="{FF2B5EF4-FFF2-40B4-BE49-F238E27FC236}">
                <a16:creationId xmlns:a16="http://schemas.microsoft.com/office/drawing/2014/main" id="{066B0C2D-1DB0-4B78-863A-605C4A880A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615" y="244753"/>
            <a:ext cx="2310100" cy="1960285"/>
          </a:xfrm>
          <a:prstGeom prst="rect">
            <a:avLst/>
          </a:prstGeom>
        </p:spPr>
      </p:pic>
    </p:spTree>
    <p:extLst>
      <p:ext uri="{BB962C8B-B14F-4D97-AF65-F5344CB8AC3E}">
        <p14:creationId xmlns:p14="http://schemas.microsoft.com/office/powerpoint/2010/main" val="3969474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8C57F8-1C18-4880-9458-E2F23607CB16}"/>
              </a:ext>
            </a:extLst>
          </p:cNvPr>
          <p:cNvSpPr>
            <a:spLocks noGrp="1"/>
          </p:cNvSpPr>
          <p:nvPr>
            <p:ph idx="1"/>
          </p:nvPr>
        </p:nvSpPr>
        <p:spPr>
          <a:xfrm>
            <a:off x="618769" y="249863"/>
            <a:ext cx="11217059" cy="826767"/>
          </a:xfrm>
        </p:spPr>
        <p:txBody>
          <a:bodyPr/>
          <a:lstStyle/>
          <a:p>
            <a:pPr marL="0" indent="0" algn="ctr">
              <a:spcAft>
                <a:spcPts val="600"/>
              </a:spcAft>
              <a:buNone/>
            </a:pPr>
            <a:r>
              <a:rPr lang="en-ZA" sz="3200" b="1" dirty="0">
                <a:solidFill>
                  <a:srgbClr val="0070C0"/>
                </a:solidFill>
              </a:rPr>
              <a:t>Resources are limited, needs and wants are unlimited</a:t>
            </a:r>
            <a:endParaRPr lang="en-GB" sz="3200" b="1" dirty="0">
              <a:solidFill>
                <a:srgbClr val="0070C0"/>
              </a:solidFill>
            </a:endParaRPr>
          </a:p>
          <a:p>
            <a:endParaRPr lang="en-ZA" dirty="0"/>
          </a:p>
        </p:txBody>
      </p:sp>
      <p:sp>
        <p:nvSpPr>
          <p:cNvPr id="3" name="Slide Number Placeholder 2">
            <a:extLst>
              <a:ext uri="{FF2B5EF4-FFF2-40B4-BE49-F238E27FC236}">
                <a16:creationId xmlns:a16="http://schemas.microsoft.com/office/drawing/2014/main" id="{E62ECFB4-67D5-4213-AD5C-8026E2322767}"/>
              </a:ext>
            </a:extLst>
          </p:cNvPr>
          <p:cNvSpPr>
            <a:spLocks noGrp="1"/>
          </p:cNvSpPr>
          <p:nvPr>
            <p:ph type="sldNum" sz="quarter" idx="11"/>
          </p:nvPr>
        </p:nvSpPr>
        <p:spPr/>
        <p:txBody>
          <a:bodyPr/>
          <a:lstStyle/>
          <a:p>
            <a:fld id="{31311CA2-5603-4F1C-8B97-F29961F83655}" type="slidenum">
              <a:rPr lang="en-ZA" smtClean="0"/>
              <a:pPr/>
              <a:t>14</a:t>
            </a:fld>
            <a:endParaRPr lang="en-ZA" dirty="0"/>
          </a:p>
        </p:txBody>
      </p:sp>
      <p:pic>
        <p:nvPicPr>
          <p:cNvPr id="1026" name="Picture 2" descr="Related image">
            <a:extLst>
              <a:ext uri="{FF2B5EF4-FFF2-40B4-BE49-F238E27FC236}">
                <a16:creationId xmlns:a16="http://schemas.microsoft.com/office/drawing/2014/main" id="{19C21F4B-6BE7-47BF-B5DB-FDF7039D9E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 b="22875"/>
          <a:stretch/>
        </p:blipFill>
        <p:spPr bwMode="auto">
          <a:xfrm>
            <a:off x="2974752" y="1396410"/>
            <a:ext cx="7282120" cy="421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860BD8-39D0-4BA1-9CCA-33D6D2AC9A69}"/>
              </a:ext>
            </a:extLst>
          </p:cNvPr>
          <p:cNvSpPr txBox="1"/>
          <p:nvPr/>
        </p:nvSpPr>
        <p:spPr>
          <a:xfrm>
            <a:off x="97726" y="5883584"/>
            <a:ext cx="2502194" cy="877163"/>
          </a:xfrm>
          <a:prstGeom prst="rect">
            <a:avLst/>
          </a:prstGeom>
          <a:noFill/>
        </p:spPr>
        <p:txBody>
          <a:bodyPr wrap="square" rtlCol="0">
            <a:spAutoFit/>
          </a:bodyPr>
          <a:lstStyle/>
          <a:p>
            <a:r>
              <a:rPr lang="en-US" sz="1400" dirty="0"/>
              <a:t>Adapted from:</a:t>
            </a:r>
            <a:r>
              <a:rPr lang="en-US" dirty="0"/>
              <a:t> </a:t>
            </a:r>
            <a:r>
              <a:rPr lang="en-US" sz="1100" u="sng" dirty="0"/>
              <a:t>Microeconomics</a:t>
            </a:r>
            <a:r>
              <a:rPr lang="en-US" sz="1100" dirty="0"/>
              <a:t> by Ralph T. Burns and Gerald M. Stone, Harper Collins, New York 1993, pp. 210-212</a:t>
            </a:r>
            <a:endParaRPr lang="en-ZA" dirty="0"/>
          </a:p>
        </p:txBody>
      </p:sp>
      <p:sp>
        <p:nvSpPr>
          <p:cNvPr id="6" name="Oval 5"/>
          <p:cNvSpPr/>
          <p:nvPr/>
        </p:nvSpPr>
        <p:spPr>
          <a:xfrm>
            <a:off x="5153561" y="4769287"/>
            <a:ext cx="1869896" cy="1230822"/>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170360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E94EEF-CA38-49F9-941B-370C0F246219}"/>
              </a:ext>
            </a:extLst>
          </p:cNvPr>
          <p:cNvSpPr>
            <a:spLocks noGrp="1"/>
          </p:cNvSpPr>
          <p:nvPr>
            <p:ph idx="1"/>
          </p:nvPr>
        </p:nvSpPr>
        <p:spPr>
          <a:xfrm>
            <a:off x="824253" y="800987"/>
            <a:ext cx="10528512" cy="5348626"/>
          </a:xfrm>
        </p:spPr>
        <p:txBody>
          <a:bodyPr/>
          <a:lstStyle/>
          <a:p>
            <a:r>
              <a:rPr lang="en-ZA" sz="2400" dirty="0"/>
              <a:t>Fiscal policy aims to foster economic growth</a:t>
            </a:r>
          </a:p>
          <a:p>
            <a:endParaRPr lang="en-ZA" sz="2400" dirty="0"/>
          </a:p>
          <a:p>
            <a:r>
              <a:rPr lang="en-ZA" sz="2400" dirty="0"/>
              <a:t>Government budget processes seek to manage scarcity</a:t>
            </a:r>
          </a:p>
          <a:p>
            <a:pPr lvl="1"/>
            <a:r>
              <a:rPr lang="en-ZA" sz="2000" dirty="0"/>
              <a:t>A sound budget process starts with a resource constraint, which is top-down</a:t>
            </a:r>
          </a:p>
          <a:p>
            <a:pPr lvl="1"/>
            <a:r>
              <a:rPr lang="en-ZA" dirty="0"/>
              <a:t>It then allocates the limited funds to spending proposals</a:t>
            </a:r>
          </a:p>
          <a:p>
            <a:pPr lvl="2">
              <a:spcAft>
                <a:spcPts val="1200"/>
              </a:spcAft>
            </a:pPr>
            <a:r>
              <a:rPr lang="en-ZA" sz="1800" dirty="0"/>
              <a:t>Based on their relative priority – allocative efficiency</a:t>
            </a:r>
            <a:endParaRPr lang="en-GB" sz="1800" dirty="0"/>
          </a:p>
          <a:p>
            <a:r>
              <a:rPr lang="en-ZA" sz="2400" dirty="0"/>
              <a:t>Bottom-up approach of assessing spending needs </a:t>
            </a:r>
          </a:p>
          <a:p>
            <a:pPr lvl="1"/>
            <a:r>
              <a:rPr lang="en-ZA" sz="2200" dirty="0"/>
              <a:t>What are the social or economic development needs and how can government meet them?</a:t>
            </a:r>
          </a:p>
          <a:p>
            <a:pPr lvl="1"/>
            <a:r>
              <a:rPr lang="en-ZA" sz="2200" dirty="0"/>
              <a:t>Needs often far exceed available fiscal resources</a:t>
            </a:r>
          </a:p>
          <a:p>
            <a:pPr lvl="1"/>
            <a:endParaRPr lang="en-ZA" sz="2000" dirty="0"/>
          </a:p>
          <a:p>
            <a:r>
              <a:rPr lang="en-ZA" sz="2400" dirty="0"/>
              <a:t>The search for savings and trade-offs is necessary to ensure policy is fiscally affordable and sustainable</a:t>
            </a:r>
            <a:endParaRPr lang="en-GB" sz="2400" dirty="0"/>
          </a:p>
          <a:p>
            <a:endParaRPr lang="en-ZA" sz="2800" dirty="0"/>
          </a:p>
        </p:txBody>
      </p:sp>
      <p:sp>
        <p:nvSpPr>
          <p:cNvPr id="3" name="Slide Number Placeholder 2">
            <a:extLst>
              <a:ext uri="{FF2B5EF4-FFF2-40B4-BE49-F238E27FC236}">
                <a16:creationId xmlns:a16="http://schemas.microsoft.com/office/drawing/2014/main" id="{4D3ADFE2-EEE9-4291-8CF0-771C7A8BFC21}"/>
              </a:ext>
            </a:extLst>
          </p:cNvPr>
          <p:cNvSpPr>
            <a:spLocks noGrp="1"/>
          </p:cNvSpPr>
          <p:nvPr>
            <p:ph type="sldNum" sz="quarter" idx="11"/>
          </p:nvPr>
        </p:nvSpPr>
        <p:spPr/>
        <p:txBody>
          <a:bodyPr/>
          <a:lstStyle/>
          <a:p>
            <a:fld id="{31311CA2-5603-4F1C-8B97-F29961F83655}" type="slidenum">
              <a:rPr lang="en-ZA" smtClean="0"/>
              <a:pPr/>
              <a:t>15</a:t>
            </a:fld>
            <a:endParaRPr lang="en-ZA" dirty="0"/>
          </a:p>
        </p:txBody>
      </p:sp>
      <p:sp>
        <p:nvSpPr>
          <p:cNvPr id="4" name="Title 3">
            <a:extLst>
              <a:ext uri="{FF2B5EF4-FFF2-40B4-BE49-F238E27FC236}">
                <a16:creationId xmlns:a16="http://schemas.microsoft.com/office/drawing/2014/main" id="{5B0A5F37-9F81-4CC1-ADF3-203662EB5874}"/>
              </a:ext>
            </a:extLst>
          </p:cNvPr>
          <p:cNvSpPr>
            <a:spLocks noGrp="1"/>
          </p:cNvSpPr>
          <p:nvPr>
            <p:ph type="title"/>
          </p:nvPr>
        </p:nvSpPr>
        <p:spPr/>
        <p:txBody>
          <a:bodyPr/>
          <a:lstStyle/>
          <a:p>
            <a:r>
              <a:rPr lang="en-ZA" dirty="0"/>
              <a:t>Scarcity, budgets, costing and savings</a:t>
            </a:r>
          </a:p>
        </p:txBody>
      </p:sp>
    </p:spTree>
    <p:extLst>
      <p:ext uri="{BB962C8B-B14F-4D97-AF65-F5344CB8AC3E}">
        <p14:creationId xmlns:p14="http://schemas.microsoft.com/office/powerpoint/2010/main" val="79473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0ECD6B-631D-6B49-A268-1A703D87C3BD}"/>
              </a:ext>
            </a:extLst>
          </p:cNvPr>
          <p:cNvSpPr>
            <a:spLocks noGrp="1"/>
          </p:cNvSpPr>
          <p:nvPr>
            <p:ph type="sldNum" sz="quarter" idx="11"/>
          </p:nvPr>
        </p:nvSpPr>
        <p:spPr/>
        <p:txBody>
          <a:bodyPr/>
          <a:lstStyle/>
          <a:p>
            <a:fld id="{31311CA2-5603-4F1C-8B97-F29961F83655}" type="slidenum">
              <a:rPr lang="en-ZA" smtClean="0"/>
              <a:pPr/>
              <a:t>16</a:t>
            </a:fld>
            <a:endParaRPr lang="en-ZA" dirty="0"/>
          </a:p>
        </p:txBody>
      </p:sp>
      <p:graphicFrame>
        <p:nvGraphicFramePr>
          <p:cNvPr id="6" name="Chart 5">
            <a:extLst>
              <a:ext uri="{FF2B5EF4-FFF2-40B4-BE49-F238E27FC236}">
                <a16:creationId xmlns:a16="http://schemas.microsoft.com/office/drawing/2014/main" id="{4E5F6172-BB95-6544-8064-B92A56874092}"/>
              </a:ext>
            </a:extLst>
          </p:cNvPr>
          <p:cNvGraphicFramePr>
            <a:graphicFrameLocks/>
          </p:cNvGraphicFramePr>
          <p:nvPr>
            <p:extLst>
              <p:ext uri="{D42A27DB-BD31-4B8C-83A1-F6EECF244321}">
                <p14:modId xmlns:p14="http://schemas.microsoft.com/office/powerpoint/2010/main" val="3314656614"/>
              </p:ext>
            </p:extLst>
          </p:nvPr>
        </p:nvGraphicFramePr>
        <p:xfrm>
          <a:off x="555171" y="359229"/>
          <a:ext cx="11143823" cy="55517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6468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D0ECD6B-631D-6B49-A268-1A703D87C3BD}"/>
              </a:ext>
            </a:extLst>
          </p:cNvPr>
          <p:cNvSpPr>
            <a:spLocks noGrp="1"/>
          </p:cNvSpPr>
          <p:nvPr>
            <p:ph type="sldNum" sz="quarter" idx="11"/>
          </p:nvPr>
        </p:nvSpPr>
        <p:spPr/>
        <p:txBody>
          <a:bodyPr/>
          <a:lstStyle/>
          <a:p>
            <a:fld id="{31311CA2-5603-4F1C-8B97-F29961F83655}" type="slidenum">
              <a:rPr lang="en-ZA" smtClean="0"/>
              <a:pPr/>
              <a:t>17</a:t>
            </a:fld>
            <a:endParaRPr lang="en-ZA" dirty="0"/>
          </a:p>
        </p:txBody>
      </p:sp>
      <p:graphicFrame>
        <p:nvGraphicFramePr>
          <p:cNvPr id="5" name="Chart 4">
            <a:extLst>
              <a:ext uri="{FF2B5EF4-FFF2-40B4-BE49-F238E27FC236}">
                <a16:creationId xmlns:a16="http://schemas.microsoft.com/office/drawing/2014/main" id="{821A0322-E524-F749-920C-879E1BC3FC84}"/>
              </a:ext>
            </a:extLst>
          </p:cNvPr>
          <p:cNvGraphicFramePr>
            <a:graphicFrameLocks/>
          </p:cNvGraphicFramePr>
          <p:nvPr/>
        </p:nvGraphicFramePr>
        <p:xfrm>
          <a:off x="702130" y="783770"/>
          <a:ext cx="10996864" cy="55383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7054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9F959-B42C-4098-B01E-AAB148C1A48B}"/>
              </a:ext>
            </a:extLst>
          </p:cNvPr>
          <p:cNvSpPr>
            <a:spLocks noGrp="1"/>
          </p:cNvSpPr>
          <p:nvPr>
            <p:ph idx="1"/>
          </p:nvPr>
        </p:nvSpPr>
        <p:spPr>
          <a:xfrm>
            <a:off x="739739" y="747687"/>
            <a:ext cx="10528512" cy="5932369"/>
          </a:xfrm>
        </p:spPr>
        <p:txBody>
          <a:bodyPr/>
          <a:lstStyle/>
          <a:p>
            <a:pPr marL="362720" lvl="1"/>
            <a:r>
              <a:rPr lang="en-ZA" b="1" dirty="0"/>
              <a:t>Constitutional commitments and functions of state</a:t>
            </a:r>
          </a:p>
          <a:p>
            <a:pPr marL="740553" lvl="2"/>
            <a:r>
              <a:rPr lang="en-ZA" dirty="0"/>
              <a:t>State as provider of public goods/services and social welfare</a:t>
            </a:r>
          </a:p>
          <a:p>
            <a:pPr marL="1118386" lvl="3"/>
            <a:r>
              <a:rPr lang="en-ZA" dirty="0"/>
              <a:t>Immediate rights – basic education, social welfare of children</a:t>
            </a:r>
          </a:p>
          <a:p>
            <a:pPr marL="1118386" lvl="3"/>
            <a:r>
              <a:rPr lang="en-ZA" dirty="0"/>
              <a:t>Progressive realisation of rights – housing, healthcare, food security, higher education</a:t>
            </a:r>
          </a:p>
          <a:p>
            <a:pPr marL="740553" lvl="2"/>
            <a:r>
              <a:rPr lang="en-ZA" dirty="0"/>
              <a:t>Other essential functions of government – police, courts, military, diplomacy, Treasuries, SARS, DHA, …</a:t>
            </a:r>
          </a:p>
          <a:p>
            <a:pPr marL="740553" lvl="2"/>
            <a:r>
              <a:rPr lang="en-ZA" dirty="0"/>
              <a:t>Statutory commitments</a:t>
            </a:r>
          </a:p>
          <a:p>
            <a:pPr marL="1118386" lvl="3"/>
            <a:r>
              <a:rPr lang="en-ZA" dirty="0"/>
              <a:t>Provisions of law that give effect to above or impose other obligations on govt to spend money</a:t>
            </a:r>
          </a:p>
          <a:p>
            <a:pPr marL="362720" lvl="1"/>
            <a:r>
              <a:rPr lang="en-ZA" b="1" dirty="0"/>
              <a:t>Other commitments</a:t>
            </a:r>
          </a:p>
          <a:p>
            <a:pPr marL="740553" lvl="2"/>
            <a:r>
              <a:rPr lang="en-ZA" dirty="0"/>
              <a:t>Sate as </a:t>
            </a:r>
            <a:r>
              <a:rPr lang="en-ZA" u="sng" dirty="0"/>
              <a:t>employer</a:t>
            </a:r>
            <a:r>
              <a:rPr lang="en-ZA" dirty="0"/>
              <a:t>, </a:t>
            </a:r>
            <a:r>
              <a:rPr lang="en-ZA" dirty="0" err="1"/>
              <a:t>esp</a:t>
            </a:r>
            <a:r>
              <a:rPr lang="en-ZA" dirty="0"/>
              <a:t> </a:t>
            </a:r>
            <a:r>
              <a:rPr lang="en-ZA" dirty="0" err="1"/>
              <a:t>irt</a:t>
            </a:r>
            <a:r>
              <a:rPr lang="en-ZA" dirty="0"/>
              <a:t> remuneration, pay progression: contractual commitments to employees relating to remuneration and other HR policies</a:t>
            </a:r>
          </a:p>
          <a:p>
            <a:pPr marL="740553" lvl="2"/>
            <a:r>
              <a:rPr lang="en-ZA" dirty="0"/>
              <a:t>State as a </a:t>
            </a:r>
            <a:r>
              <a:rPr lang="en-ZA" u="sng" dirty="0"/>
              <a:t>borrower</a:t>
            </a:r>
            <a:r>
              <a:rPr lang="en-ZA" dirty="0"/>
              <a:t>: debts must be repaid</a:t>
            </a:r>
          </a:p>
          <a:p>
            <a:pPr marL="740553" lvl="2"/>
            <a:r>
              <a:rPr lang="en-ZA" dirty="0"/>
              <a:t>State as a </a:t>
            </a:r>
            <a:r>
              <a:rPr lang="en-ZA" u="sng" dirty="0"/>
              <a:t>driver of social and economic development</a:t>
            </a:r>
          </a:p>
          <a:p>
            <a:pPr marL="1118386" lvl="3"/>
            <a:r>
              <a:rPr lang="en-ZA" dirty="0"/>
              <a:t>Provider of infrastructure</a:t>
            </a:r>
          </a:p>
          <a:p>
            <a:pPr marL="1118386" lvl="3"/>
            <a:r>
              <a:rPr lang="en-ZA" dirty="0"/>
              <a:t>Industrial policy support</a:t>
            </a:r>
          </a:p>
          <a:p>
            <a:endParaRPr lang="en-ZA" sz="3200" dirty="0"/>
          </a:p>
        </p:txBody>
      </p:sp>
      <p:sp>
        <p:nvSpPr>
          <p:cNvPr id="3" name="Slide Number Placeholder 2">
            <a:extLst>
              <a:ext uri="{FF2B5EF4-FFF2-40B4-BE49-F238E27FC236}">
                <a16:creationId xmlns:a16="http://schemas.microsoft.com/office/drawing/2014/main" id="{8F1D8AA7-4B0C-4610-B236-0292A83EAD64}"/>
              </a:ext>
            </a:extLst>
          </p:cNvPr>
          <p:cNvSpPr>
            <a:spLocks noGrp="1"/>
          </p:cNvSpPr>
          <p:nvPr>
            <p:ph type="sldNum" sz="quarter" idx="11"/>
          </p:nvPr>
        </p:nvSpPr>
        <p:spPr/>
        <p:txBody>
          <a:bodyPr/>
          <a:lstStyle/>
          <a:p>
            <a:fld id="{31311CA2-5603-4F1C-8B97-F29961F83655}" type="slidenum">
              <a:rPr lang="en-ZA" smtClean="0"/>
              <a:pPr/>
              <a:t>18</a:t>
            </a:fld>
            <a:endParaRPr lang="en-ZA" dirty="0"/>
          </a:p>
        </p:txBody>
      </p:sp>
      <p:sp>
        <p:nvSpPr>
          <p:cNvPr id="11" name="Title 3">
            <a:extLst>
              <a:ext uri="{FF2B5EF4-FFF2-40B4-BE49-F238E27FC236}">
                <a16:creationId xmlns:a16="http://schemas.microsoft.com/office/drawing/2014/main" id="{5B0A5F37-9F81-4CC1-ADF3-203662EB5874}"/>
              </a:ext>
            </a:extLst>
          </p:cNvPr>
          <p:cNvSpPr>
            <a:spLocks noGrp="1"/>
          </p:cNvSpPr>
          <p:nvPr>
            <p:ph type="title"/>
          </p:nvPr>
        </p:nvSpPr>
        <p:spPr>
          <a:xfrm>
            <a:off x="824253" y="244753"/>
            <a:ext cx="10528512" cy="408052"/>
          </a:xfrm>
        </p:spPr>
        <p:txBody>
          <a:bodyPr/>
          <a:lstStyle/>
          <a:p>
            <a:r>
              <a:rPr lang="en-ZA" dirty="0"/>
              <a:t>What drives public spending?</a:t>
            </a:r>
          </a:p>
        </p:txBody>
      </p:sp>
    </p:spTree>
    <p:extLst>
      <p:ext uri="{BB962C8B-B14F-4D97-AF65-F5344CB8AC3E}">
        <p14:creationId xmlns:p14="http://schemas.microsoft.com/office/powerpoint/2010/main" val="2165290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9F959-B42C-4098-B01E-AAB148C1A48B}"/>
              </a:ext>
            </a:extLst>
          </p:cNvPr>
          <p:cNvSpPr>
            <a:spLocks noGrp="1"/>
          </p:cNvSpPr>
          <p:nvPr>
            <p:ph idx="1"/>
          </p:nvPr>
        </p:nvSpPr>
        <p:spPr>
          <a:xfrm>
            <a:off x="739739" y="747688"/>
            <a:ext cx="10528512" cy="5419510"/>
          </a:xfrm>
        </p:spPr>
        <p:txBody>
          <a:bodyPr/>
          <a:lstStyle/>
          <a:p>
            <a:pPr marL="362720" lvl="1"/>
            <a:r>
              <a:rPr lang="en-ZA" sz="2800" dirty="0"/>
              <a:t>Core insight of theory of public finance</a:t>
            </a:r>
          </a:p>
          <a:p>
            <a:pPr marL="740553" lvl="2"/>
            <a:r>
              <a:rPr lang="en-ZA" sz="2400" dirty="0"/>
              <a:t>Governments should not spend money on A if they can do more for society by spending that money on B</a:t>
            </a:r>
          </a:p>
          <a:p>
            <a:pPr marL="1118386" lvl="3"/>
            <a:r>
              <a:rPr lang="en-ZA" sz="2200" dirty="0"/>
              <a:t>Unless the last rand spent on each activity produces the same amount of social benefit, society’s best interests can be advanced by moving money from one function to another</a:t>
            </a:r>
          </a:p>
          <a:p>
            <a:pPr marL="1118386" lvl="3"/>
            <a:r>
              <a:rPr lang="en-ZA" sz="2200" dirty="0"/>
              <a:t>The law of diminishing marginal return</a:t>
            </a:r>
          </a:p>
          <a:p>
            <a:pPr marL="1506294" lvl="4"/>
            <a:r>
              <a:rPr lang="en-ZA" sz="2000" dirty="0"/>
              <a:t>The value of a glass of water depends on how much water you already have!</a:t>
            </a:r>
          </a:p>
          <a:p>
            <a:pPr marL="1506294" lvl="4"/>
            <a:r>
              <a:rPr lang="en-ZA" sz="2000" dirty="0"/>
              <a:t>The same is true for allocations to departments and programmes.</a:t>
            </a:r>
          </a:p>
          <a:p>
            <a:pPr marL="755666" lvl="3" indent="0">
              <a:buNone/>
            </a:pPr>
            <a:endParaRPr lang="en-ZA" sz="2200" dirty="0"/>
          </a:p>
          <a:p>
            <a:pPr marL="0" indent="0">
              <a:buNone/>
            </a:pPr>
            <a:endParaRPr lang="en-ZA" sz="3200" dirty="0"/>
          </a:p>
        </p:txBody>
      </p:sp>
      <p:sp>
        <p:nvSpPr>
          <p:cNvPr id="3" name="Slide Number Placeholder 2">
            <a:extLst>
              <a:ext uri="{FF2B5EF4-FFF2-40B4-BE49-F238E27FC236}">
                <a16:creationId xmlns:a16="http://schemas.microsoft.com/office/drawing/2014/main" id="{8F1D8AA7-4B0C-4610-B236-0292A83EAD64}"/>
              </a:ext>
            </a:extLst>
          </p:cNvPr>
          <p:cNvSpPr>
            <a:spLocks noGrp="1"/>
          </p:cNvSpPr>
          <p:nvPr>
            <p:ph type="sldNum" sz="quarter" idx="11"/>
          </p:nvPr>
        </p:nvSpPr>
        <p:spPr/>
        <p:txBody>
          <a:bodyPr/>
          <a:lstStyle/>
          <a:p>
            <a:fld id="{31311CA2-5603-4F1C-8B97-F29961F83655}" type="slidenum">
              <a:rPr lang="en-ZA" smtClean="0"/>
              <a:pPr/>
              <a:t>19</a:t>
            </a:fld>
            <a:endParaRPr lang="en-ZA" dirty="0"/>
          </a:p>
        </p:txBody>
      </p:sp>
      <p:sp>
        <p:nvSpPr>
          <p:cNvPr id="11" name="Title 3">
            <a:extLst>
              <a:ext uri="{FF2B5EF4-FFF2-40B4-BE49-F238E27FC236}">
                <a16:creationId xmlns:a16="http://schemas.microsoft.com/office/drawing/2014/main" id="{5B0A5F37-9F81-4CC1-ADF3-203662EB5874}"/>
              </a:ext>
            </a:extLst>
          </p:cNvPr>
          <p:cNvSpPr>
            <a:spLocks noGrp="1"/>
          </p:cNvSpPr>
          <p:nvPr>
            <p:ph type="title"/>
          </p:nvPr>
        </p:nvSpPr>
        <p:spPr>
          <a:xfrm>
            <a:off x="824253" y="244753"/>
            <a:ext cx="10528512" cy="408052"/>
          </a:xfrm>
        </p:spPr>
        <p:txBody>
          <a:bodyPr/>
          <a:lstStyle/>
          <a:p>
            <a:r>
              <a:rPr lang="en-ZA" dirty="0"/>
              <a:t>Deciding between competing priorities: theory</a:t>
            </a:r>
          </a:p>
        </p:txBody>
      </p:sp>
    </p:spTree>
    <p:extLst>
      <p:ext uri="{BB962C8B-B14F-4D97-AF65-F5344CB8AC3E}">
        <p14:creationId xmlns:p14="http://schemas.microsoft.com/office/powerpoint/2010/main" val="1393693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Aft>
                <a:spcPts val="1200"/>
              </a:spcAft>
            </a:pPr>
            <a:r>
              <a:rPr lang="en-US" dirty="0"/>
              <a:t>By the end of this module, you </a:t>
            </a:r>
            <a:r>
              <a:rPr lang="en-US" b="1" dirty="0">
                <a:solidFill>
                  <a:srgbClr val="0B6C36"/>
                </a:solidFill>
              </a:rPr>
              <a:t>should</a:t>
            </a:r>
            <a:r>
              <a:rPr lang="en-US" dirty="0"/>
              <a:t> be able to:</a:t>
            </a:r>
          </a:p>
          <a:p>
            <a:pPr lvl="1">
              <a:spcAft>
                <a:spcPts val="1200"/>
              </a:spcAft>
              <a:buFont typeface="Wingdings" panose="05000000000000000000" pitchFamily="2" charset="2"/>
              <a:buChar char="ü"/>
            </a:pPr>
            <a:r>
              <a:rPr lang="en-US" b="1" dirty="0">
                <a:solidFill>
                  <a:srgbClr val="0B6C36"/>
                </a:solidFill>
              </a:rPr>
              <a:t>Understand </a:t>
            </a:r>
            <a:r>
              <a:rPr lang="en-ZA" dirty="0"/>
              <a:t>what is meant by </a:t>
            </a:r>
          </a:p>
          <a:p>
            <a:pPr lvl="2">
              <a:spcAft>
                <a:spcPts val="1200"/>
              </a:spcAft>
              <a:buFont typeface="Wingdings" panose="05000000000000000000" pitchFamily="2" charset="2"/>
              <a:buChar char="ü"/>
            </a:pPr>
            <a:r>
              <a:rPr lang="en-ZA" dirty="0"/>
              <a:t>savings (cash and non-cash)</a:t>
            </a:r>
          </a:p>
          <a:p>
            <a:pPr lvl="2">
              <a:spcAft>
                <a:spcPts val="1200"/>
              </a:spcAft>
              <a:buFont typeface="Wingdings" panose="05000000000000000000" pitchFamily="2" charset="2"/>
              <a:buChar char="ü"/>
            </a:pPr>
            <a:r>
              <a:rPr lang="en-ZA" dirty="0"/>
              <a:t>waste</a:t>
            </a:r>
          </a:p>
          <a:p>
            <a:pPr lvl="2">
              <a:spcAft>
                <a:spcPts val="1200"/>
              </a:spcAft>
              <a:buFont typeface="Wingdings" panose="05000000000000000000" pitchFamily="2" charset="2"/>
              <a:buChar char="ü"/>
            </a:pPr>
            <a:r>
              <a:rPr lang="en-ZA" dirty="0"/>
              <a:t>trade-offs</a:t>
            </a:r>
          </a:p>
          <a:p>
            <a:pPr lvl="2">
              <a:spcAft>
                <a:spcPts val="1200"/>
              </a:spcAft>
              <a:buFont typeface="Wingdings" panose="05000000000000000000" pitchFamily="2" charset="2"/>
              <a:buChar char="ü"/>
            </a:pPr>
            <a:r>
              <a:rPr lang="en-ZA" dirty="0"/>
              <a:t>constraints</a:t>
            </a:r>
          </a:p>
          <a:p>
            <a:pPr lvl="2">
              <a:spcAft>
                <a:spcPts val="1200"/>
              </a:spcAft>
              <a:buFont typeface="Wingdings" panose="05000000000000000000" pitchFamily="2" charset="2"/>
              <a:buChar char="ü"/>
            </a:pPr>
            <a:r>
              <a:rPr lang="en-ZA" dirty="0"/>
              <a:t>operational and allocative efficiency</a:t>
            </a:r>
            <a:endParaRPr lang="en-US" dirty="0"/>
          </a:p>
          <a:p>
            <a:pPr lvl="1">
              <a:buFont typeface="Wingdings" panose="05000000000000000000" pitchFamily="2" charset="2"/>
              <a:buChar char="ü"/>
            </a:pPr>
            <a:r>
              <a:rPr lang="en-US" b="1" dirty="0">
                <a:solidFill>
                  <a:srgbClr val="0B6C36"/>
                </a:solidFill>
              </a:rPr>
              <a:t>See </a:t>
            </a:r>
            <a:r>
              <a:rPr lang="en-US" dirty="0"/>
              <a:t>why finding savings is important for Treasuries</a:t>
            </a:r>
          </a:p>
          <a:p>
            <a:pPr lvl="1">
              <a:buFont typeface="Wingdings" panose="05000000000000000000" pitchFamily="2" charset="2"/>
              <a:buChar char="ü"/>
            </a:pPr>
            <a:r>
              <a:rPr lang="en-US" b="1" dirty="0">
                <a:solidFill>
                  <a:srgbClr val="0B6C36"/>
                </a:solidFill>
              </a:rPr>
              <a:t>See </a:t>
            </a:r>
            <a:r>
              <a:rPr lang="en-US" dirty="0"/>
              <a:t>that the process of identifying savings and trade-offs is integral to a PER process</a:t>
            </a:r>
          </a:p>
          <a:p>
            <a:pPr lvl="1">
              <a:buFont typeface="Wingdings" panose="05000000000000000000" pitchFamily="2" charset="2"/>
              <a:buChar char="ü"/>
            </a:pPr>
            <a:endParaRPr lang="en-US" dirty="0"/>
          </a:p>
          <a:p>
            <a:pPr lvl="1">
              <a:buFont typeface="Wingdings" panose="05000000000000000000" pitchFamily="2" charset="2"/>
              <a:buChar char="ü"/>
            </a:pPr>
            <a:endParaRPr lang="en-US" dirty="0"/>
          </a:p>
        </p:txBody>
      </p:sp>
      <p:sp>
        <p:nvSpPr>
          <p:cNvPr id="2" name="Slide Number Placeholder 1"/>
          <p:cNvSpPr>
            <a:spLocks noGrp="1"/>
          </p:cNvSpPr>
          <p:nvPr>
            <p:ph type="sldNum" sz="quarter" idx="11"/>
          </p:nvPr>
        </p:nvSpPr>
        <p:spPr/>
        <p:txBody>
          <a:bodyPr/>
          <a:lstStyle/>
          <a:p>
            <a:fld id="{23690667-295C-4548-A8F3-2AF8F8044C02}" type="slidenum">
              <a:rPr lang="en-ZA" smtClean="0"/>
              <a:pPr/>
              <a:t>2</a:t>
            </a:fld>
            <a:endParaRPr lang="en-ZA" dirty="0"/>
          </a:p>
        </p:txBody>
      </p:sp>
      <p:sp>
        <p:nvSpPr>
          <p:cNvPr id="4" name="Title 3"/>
          <p:cNvSpPr>
            <a:spLocks noGrp="1"/>
          </p:cNvSpPr>
          <p:nvPr>
            <p:ph type="title"/>
          </p:nvPr>
        </p:nvSpPr>
        <p:spPr/>
        <p:txBody>
          <a:bodyPr/>
          <a:lstStyle/>
          <a:p>
            <a:r>
              <a:rPr lang="en-US" dirty="0"/>
              <a:t>Learning outcomes</a:t>
            </a:r>
          </a:p>
        </p:txBody>
      </p:sp>
    </p:spTree>
    <p:extLst>
      <p:ext uri="{BB962C8B-B14F-4D97-AF65-F5344CB8AC3E}">
        <p14:creationId xmlns:p14="http://schemas.microsoft.com/office/powerpoint/2010/main" val="381175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9F959-B42C-4098-B01E-AAB148C1A48B}"/>
              </a:ext>
            </a:extLst>
          </p:cNvPr>
          <p:cNvSpPr>
            <a:spLocks noGrp="1"/>
          </p:cNvSpPr>
          <p:nvPr>
            <p:ph idx="1"/>
          </p:nvPr>
        </p:nvSpPr>
        <p:spPr>
          <a:xfrm>
            <a:off x="739739" y="747688"/>
            <a:ext cx="10528512" cy="5419510"/>
          </a:xfrm>
        </p:spPr>
        <p:txBody>
          <a:bodyPr/>
          <a:lstStyle/>
          <a:p>
            <a:pPr marL="740553" lvl="2"/>
            <a:r>
              <a:rPr lang="en-ZA" sz="2400" dirty="0"/>
              <a:t>The problem is that it is impossible to compare the “social good” produced by spending on different public functions</a:t>
            </a:r>
          </a:p>
          <a:p>
            <a:pPr marL="1118386" lvl="3"/>
            <a:r>
              <a:rPr lang="en-ZA" sz="2200" dirty="0"/>
              <a:t>How do you compare the social good of policing, basic education, industrial policy, nursing, social welfare, diplomacy…</a:t>
            </a:r>
          </a:p>
          <a:p>
            <a:pPr marL="1506294" lvl="4"/>
            <a:r>
              <a:rPr lang="en-ZA" sz="2000" dirty="0"/>
              <a:t>The goods produced are very different</a:t>
            </a:r>
          </a:p>
          <a:p>
            <a:pPr marL="1506294" lvl="4"/>
            <a:r>
              <a:rPr lang="en-ZA" sz="2000" dirty="0"/>
              <a:t>They benefits are enjoyed by different categories of people</a:t>
            </a:r>
          </a:p>
          <a:p>
            <a:pPr marL="1506294" lvl="4"/>
            <a:r>
              <a:rPr lang="en-ZA" sz="2000" dirty="0"/>
              <a:t>It is, in any case, very hard to quantify all the benefits (and costs) of particular goods/services. </a:t>
            </a:r>
          </a:p>
          <a:p>
            <a:pPr marL="740553" lvl="2"/>
            <a:r>
              <a:rPr lang="en-ZA" sz="2400" dirty="0"/>
              <a:t>Constitutional principles &amp; statutory priorities should shape the choices. In practice this is very difficult.</a:t>
            </a:r>
          </a:p>
          <a:p>
            <a:endParaRPr lang="en-ZA" sz="3200" dirty="0"/>
          </a:p>
        </p:txBody>
      </p:sp>
      <p:sp>
        <p:nvSpPr>
          <p:cNvPr id="3" name="Slide Number Placeholder 2">
            <a:extLst>
              <a:ext uri="{FF2B5EF4-FFF2-40B4-BE49-F238E27FC236}">
                <a16:creationId xmlns:a16="http://schemas.microsoft.com/office/drawing/2014/main" id="{8F1D8AA7-4B0C-4610-B236-0292A83EAD64}"/>
              </a:ext>
            </a:extLst>
          </p:cNvPr>
          <p:cNvSpPr>
            <a:spLocks noGrp="1"/>
          </p:cNvSpPr>
          <p:nvPr>
            <p:ph type="sldNum" sz="quarter" idx="11"/>
          </p:nvPr>
        </p:nvSpPr>
        <p:spPr/>
        <p:txBody>
          <a:bodyPr/>
          <a:lstStyle/>
          <a:p>
            <a:fld id="{31311CA2-5603-4F1C-8B97-F29961F83655}" type="slidenum">
              <a:rPr lang="en-ZA" smtClean="0"/>
              <a:pPr/>
              <a:t>20</a:t>
            </a:fld>
            <a:endParaRPr lang="en-ZA" dirty="0"/>
          </a:p>
        </p:txBody>
      </p:sp>
      <p:sp>
        <p:nvSpPr>
          <p:cNvPr id="11" name="Title 3">
            <a:extLst>
              <a:ext uri="{FF2B5EF4-FFF2-40B4-BE49-F238E27FC236}">
                <a16:creationId xmlns:a16="http://schemas.microsoft.com/office/drawing/2014/main" id="{5B0A5F37-9F81-4CC1-ADF3-203662EB5874}"/>
              </a:ext>
            </a:extLst>
          </p:cNvPr>
          <p:cNvSpPr>
            <a:spLocks noGrp="1"/>
          </p:cNvSpPr>
          <p:nvPr>
            <p:ph type="title"/>
          </p:nvPr>
        </p:nvSpPr>
        <p:spPr>
          <a:xfrm>
            <a:off x="824253" y="244753"/>
            <a:ext cx="10528512" cy="408052"/>
          </a:xfrm>
        </p:spPr>
        <p:txBody>
          <a:bodyPr/>
          <a:lstStyle/>
          <a:p>
            <a:r>
              <a:rPr lang="en-ZA" dirty="0"/>
              <a:t>Deciding between competing priorities: theory</a:t>
            </a:r>
          </a:p>
        </p:txBody>
      </p:sp>
    </p:spTree>
    <p:extLst>
      <p:ext uri="{BB962C8B-B14F-4D97-AF65-F5344CB8AC3E}">
        <p14:creationId xmlns:p14="http://schemas.microsoft.com/office/powerpoint/2010/main" val="265935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9F959-B42C-4098-B01E-AAB148C1A48B}"/>
              </a:ext>
            </a:extLst>
          </p:cNvPr>
          <p:cNvSpPr>
            <a:spLocks noGrp="1"/>
          </p:cNvSpPr>
          <p:nvPr>
            <p:ph idx="1"/>
          </p:nvPr>
        </p:nvSpPr>
        <p:spPr>
          <a:xfrm>
            <a:off x="739739" y="747688"/>
            <a:ext cx="10528512" cy="5419510"/>
          </a:xfrm>
        </p:spPr>
        <p:txBody>
          <a:bodyPr/>
          <a:lstStyle/>
          <a:p>
            <a:pPr marL="362720" lvl="1"/>
            <a:r>
              <a:rPr lang="en-ZA" sz="2800" b="1" dirty="0"/>
              <a:t>What </a:t>
            </a:r>
            <a:r>
              <a:rPr lang="en-ZA" sz="2800" b="1" u="sng" dirty="0"/>
              <a:t>really</a:t>
            </a:r>
            <a:r>
              <a:rPr lang="en-ZA" sz="2800" b="1" dirty="0"/>
              <a:t> determines spending priorities?</a:t>
            </a:r>
          </a:p>
          <a:p>
            <a:pPr marL="740553" lvl="2"/>
            <a:r>
              <a:rPr lang="en-ZA" sz="2400" dirty="0"/>
              <a:t>Inertia: the mix of things we do today looks a lot like the mix of things we did before</a:t>
            </a:r>
          </a:p>
          <a:p>
            <a:pPr marL="740553" lvl="2"/>
            <a:r>
              <a:rPr lang="en-ZA" sz="2400" dirty="0"/>
              <a:t>Resistance to change by beneficiaries of current spending is often stronger than those who favour change</a:t>
            </a:r>
          </a:p>
          <a:p>
            <a:pPr marL="1118386" lvl="3"/>
            <a:r>
              <a:rPr lang="en-ZA" sz="2200" dirty="0"/>
              <a:t>Resistors</a:t>
            </a:r>
          </a:p>
          <a:p>
            <a:pPr marL="1506294" lvl="4"/>
            <a:r>
              <a:rPr lang="en-ZA" sz="2000" dirty="0"/>
              <a:t>Beneficiaries of existing policies</a:t>
            </a:r>
          </a:p>
          <a:p>
            <a:pPr marL="1506294" lvl="4"/>
            <a:r>
              <a:rPr lang="en-ZA" sz="2000" dirty="0"/>
              <a:t>Existing units/staff/management don’t want to lose jobs or be redeployed</a:t>
            </a:r>
          </a:p>
          <a:p>
            <a:pPr marL="1506294" lvl="4"/>
            <a:r>
              <a:rPr lang="en-ZA" sz="2000" dirty="0"/>
              <a:t>Politically powerful interest groups</a:t>
            </a:r>
          </a:p>
          <a:p>
            <a:pPr marL="1506294" lvl="4"/>
            <a:r>
              <a:rPr lang="en-ZA" sz="2000" dirty="0"/>
              <a:t>Suppliers who have favourable contracts</a:t>
            </a:r>
          </a:p>
          <a:p>
            <a:pPr marL="1118386" lvl="3"/>
            <a:r>
              <a:rPr lang="en-ZA" sz="2200" dirty="0"/>
              <a:t>Proponents of change</a:t>
            </a:r>
          </a:p>
          <a:p>
            <a:pPr marL="1506294" lvl="4"/>
            <a:r>
              <a:rPr lang="en-ZA" sz="2000" dirty="0"/>
              <a:t>Those who want to increase their budgets and the beneficiaries of those agencies</a:t>
            </a:r>
          </a:p>
          <a:p>
            <a:pPr marL="1506294" lvl="4"/>
            <a:r>
              <a:rPr lang="en-ZA" sz="2000" dirty="0"/>
              <a:t>Tax-payers (who might want to see less spending)</a:t>
            </a:r>
          </a:p>
          <a:p>
            <a:pPr marL="1118386" lvl="3"/>
            <a:endParaRPr lang="en-ZA" sz="2200" dirty="0"/>
          </a:p>
          <a:p>
            <a:pPr marL="362720" lvl="1"/>
            <a:endParaRPr lang="en-ZA" sz="2800" b="1" dirty="0"/>
          </a:p>
          <a:p>
            <a:pPr marL="740553" lvl="2"/>
            <a:endParaRPr lang="en-ZA" sz="2400" dirty="0"/>
          </a:p>
          <a:p>
            <a:endParaRPr lang="en-ZA" sz="3200" dirty="0"/>
          </a:p>
        </p:txBody>
      </p:sp>
      <p:sp>
        <p:nvSpPr>
          <p:cNvPr id="3" name="Slide Number Placeholder 2">
            <a:extLst>
              <a:ext uri="{FF2B5EF4-FFF2-40B4-BE49-F238E27FC236}">
                <a16:creationId xmlns:a16="http://schemas.microsoft.com/office/drawing/2014/main" id="{8F1D8AA7-4B0C-4610-B236-0292A83EAD64}"/>
              </a:ext>
            </a:extLst>
          </p:cNvPr>
          <p:cNvSpPr>
            <a:spLocks noGrp="1"/>
          </p:cNvSpPr>
          <p:nvPr>
            <p:ph type="sldNum" sz="quarter" idx="11"/>
          </p:nvPr>
        </p:nvSpPr>
        <p:spPr/>
        <p:txBody>
          <a:bodyPr/>
          <a:lstStyle/>
          <a:p>
            <a:fld id="{31311CA2-5603-4F1C-8B97-F29961F83655}" type="slidenum">
              <a:rPr lang="en-ZA" smtClean="0"/>
              <a:pPr/>
              <a:t>21</a:t>
            </a:fld>
            <a:endParaRPr lang="en-ZA" dirty="0"/>
          </a:p>
        </p:txBody>
      </p:sp>
      <p:sp>
        <p:nvSpPr>
          <p:cNvPr id="11" name="Title 3">
            <a:extLst>
              <a:ext uri="{FF2B5EF4-FFF2-40B4-BE49-F238E27FC236}">
                <a16:creationId xmlns:a16="http://schemas.microsoft.com/office/drawing/2014/main" id="{5B0A5F37-9F81-4CC1-ADF3-203662EB5874}"/>
              </a:ext>
            </a:extLst>
          </p:cNvPr>
          <p:cNvSpPr>
            <a:spLocks noGrp="1"/>
          </p:cNvSpPr>
          <p:nvPr>
            <p:ph type="title"/>
          </p:nvPr>
        </p:nvSpPr>
        <p:spPr>
          <a:xfrm>
            <a:off x="824253" y="244753"/>
            <a:ext cx="10528512" cy="408052"/>
          </a:xfrm>
        </p:spPr>
        <p:txBody>
          <a:bodyPr/>
          <a:lstStyle/>
          <a:p>
            <a:r>
              <a:rPr lang="en-ZA" dirty="0"/>
              <a:t>Deciding between competing priorities: in practice</a:t>
            </a:r>
          </a:p>
        </p:txBody>
      </p:sp>
    </p:spTree>
    <p:extLst>
      <p:ext uri="{BB962C8B-B14F-4D97-AF65-F5344CB8AC3E}">
        <p14:creationId xmlns:p14="http://schemas.microsoft.com/office/powerpoint/2010/main" val="3873203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09F959-B42C-4098-B01E-AAB148C1A48B}"/>
              </a:ext>
            </a:extLst>
          </p:cNvPr>
          <p:cNvSpPr>
            <a:spLocks noGrp="1"/>
          </p:cNvSpPr>
          <p:nvPr>
            <p:ph idx="1"/>
          </p:nvPr>
        </p:nvSpPr>
        <p:spPr>
          <a:xfrm>
            <a:off x="739739" y="964276"/>
            <a:ext cx="10528512" cy="5202922"/>
          </a:xfrm>
        </p:spPr>
        <p:txBody>
          <a:bodyPr/>
          <a:lstStyle/>
          <a:p>
            <a:pPr marL="740553" lvl="2"/>
            <a:r>
              <a:rPr lang="en-ZA" sz="2400" dirty="0"/>
              <a:t>It is not a good thing that the power of incumbents shapes spending so much</a:t>
            </a:r>
          </a:p>
          <a:p>
            <a:pPr marL="740553" lvl="2"/>
            <a:r>
              <a:rPr lang="en-ZA" sz="2400" dirty="0"/>
              <a:t>Public officials, collectively, need to give expression to the vision of society contained in the constitution</a:t>
            </a:r>
          </a:p>
          <a:p>
            <a:pPr marL="740553" lvl="2"/>
            <a:r>
              <a:rPr lang="en-ZA" sz="2400" dirty="0"/>
              <a:t>Need to find ways to allocate scarce public resources optimally, even though it is hard</a:t>
            </a:r>
          </a:p>
          <a:p>
            <a:pPr marL="740553" lvl="2"/>
            <a:r>
              <a:rPr lang="en-ZA" sz="2400" dirty="0"/>
              <a:t>How?</a:t>
            </a:r>
          </a:p>
          <a:p>
            <a:pPr marL="1118386" lvl="3"/>
            <a:r>
              <a:rPr lang="en-ZA" sz="2000" dirty="0"/>
              <a:t>Take seriously the commitments to enhancing the dignity of, and service delivery to, the poor and vulnerable</a:t>
            </a:r>
          </a:p>
          <a:p>
            <a:pPr marL="1118386" lvl="3"/>
            <a:r>
              <a:rPr lang="en-ZA" sz="2000" dirty="0"/>
              <a:t>Do as much as possible of the things that matter most and as little as possible of the things that matter least</a:t>
            </a:r>
          </a:p>
          <a:p>
            <a:pPr marL="1118386" lvl="3"/>
            <a:r>
              <a:rPr lang="en-ZA" sz="2000" dirty="0"/>
              <a:t>Try to do things as efficiently as possible and minimise waste and inefficiency</a:t>
            </a:r>
          </a:p>
          <a:p>
            <a:pPr marL="1118386" lvl="3"/>
            <a:r>
              <a:rPr lang="en-ZA" sz="2000" dirty="0"/>
              <a:t>Hold people accountable for how they use resources for which they are responsible</a:t>
            </a:r>
          </a:p>
          <a:p>
            <a:endParaRPr lang="en-ZA" sz="3200" dirty="0"/>
          </a:p>
        </p:txBody>
      </p:sp>
      <p:sp>
        <p:nvSpPr>
          <p:cNvPr id="3" name="Slide Number Placeholder 2">
            <a:extLst>
              <a:ext uri="{FF2B5EF4-FFF2-40B4-BE49-F238E27FC236}">
                <a16:creationId xmlns:a16="http://schemas.microsoft.com/office/drawing/2014/main" id="{8F1D8AA7-4B0C-4610-B236-0292A83EAD64}"/>
              </a:ext>
            </a:extLst>
          </p:cNvPr>
          <p:cNvSpPr>
            <a:spLocks noGrp="1"/>
          </p:cNvSpPr>
          <p:nvPr>
            <p:ph type="sldNum" sz="quarter" idx="11"/>
          </p:nvPr>
        </p:nvSpPr>
        <p:spPr/>
        <p:txBody>
          <a:bodyPr/>
          <a:lstStyle/>
          <a:p>
            <a:fld id="{31311CA2-5603-4F1C-8B97-F29961F83655}" type="slidenum">
              <a:rPr lang="en-ZA" smtClean="0"/>
              <a:pPr/>
              <a:t>22</a:t>
            </a:fld>
            <a:endParaRPr lang="en-ZA" dirty="0"/>
          </a:p>
        </p:txBody>
      </p:sp>
      <p:sp>
        <p:nvSpPr>
          <p:cNvPr id="11" name="Title 3">
            <a:extLst>
              <a:ext uri="{FF2B5EF4-FFF2-40B4-BE49-F238E27FC236}">
                <a16:creationId xmlns:a16="http://schemas.microsoft.com/office/drawing/2014/main" id="{5B0A5F37-9F81-4CC1-ADF3-203662EB5874}"/>
              </a:ext>
            </a:extLst>
          </p:cNvPr>
          <p:cNvSpPr>
            <a:spLocks noGrp="1"/>
          </p:cNvSpPr>
          <p:nvPr>
            <p:ph type="title"/>
          </p:nvPr>
        </p:nvSpPr>
        <p:spPr>
          <a:xfrm>
            <a:off x="824253" y="244753"/>
            <a:ext cx="10528512" cy="408052"/>
          </a:xfrm>
        </p:spPr>
        <p:txBody>
          <a:bodyPr/>
          <a:lstStyle/>
          <a:p>
            <a:r>
              <a:rPr lang="en-ZA" dirty="0"/>
              <a:t>Deciding between competing priorities: considerations other than power</a:t>
            </a:r>
          </a:p>
        </p:txBody>
      </p:sp>
    </p:spTree>
    <p:extLst>
      <p:ext uri="{BB962C8B-B14F-4D97-AF65-F5344CB8AC3E}">
        <p14:creationId xmlns:p14="http://schemas.microsoft.com/office/powerpoint/2010/main" val="3397998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DDDE55-29EB-403D-9E0C-1FC594C217E7}"/>
              </a:ext>
            </a:extLst>
          </p:cNvPr>
          <p:cNvSpPr>
            <a:spLocks noGrp="1"/>
          </p:cNvSpPr>
          <p:nvPr>
            <p:ph idx="1"/>
          </p:nvPr>
        </p:nvSpPr>
        <p:spPr/>
        <p:txBody>
          <a:bodyPr/>
          <a:lstStyle/>
          <a:p>
            <a:r>
              <a:rPr lang="en-ZA" dirty="0"/>
              <a:t>The costs and benefits of public goods services are not always obvious</a:t>
            </a:r>
          </a:p>
          <a:p>
            <a:r>
              <a:rPr lang="en-ZA" dirty="0"/>
              <a:t>There is a cost associated with ensuring accountable governance</a:t>
            </a:r>
          </a:p>
          <a:p>
            <a:pPr lvl="1"/>
            <a:r>
              <a:rPr lang="en-ZA" dirty="0"/>
              <a:t>the cost of representative institutions and accountability mechanisms</a:t>
            </a:r>
          </a:p>
          <a:p>
            <a:pPr lvl="1"/>
            <a:r>
              <a:rPr lang="en-ZA" dirty="0"/>
              <a:t>the cost of structures and processes required to implement </a:t>
            </a:r>
          </a:p>
          <a:p>
            <a:pPr lvl="2"/>
            <a:r>
              <a:rPr lang="en-ZA" dirty="0"/>
              <a:t>the PFMA, </a:t>
            </a:r>
          </a:p>
          <a:p>
            <a:pPr lvl="2"/>
            <a:r>
              <a:rPr lang="en-ZA" dirty="0"/>
              <a:t>the MFMA </a:t>
            </a:r>
          </a:p>
          <a:p>
            <a:pPr lvl="2"/>
            <a:r>
              <a:rPr lang="en-ZA" dirty="0"/>
              <a:t>the policy requirements linked to performance management   </a:t>
            </a:r>
          </a:p>
          <a:p>
            <a:endParaRPr lang="en-ZA" dirty="0"/>
          </a:p>
          <a:p>
            <a:r>
              <a:rPr lang="en-ZA" dirty="0"/>
              <a:t>Beware of recommending savings for government that shift costs onto other role-players or onto future generations</a:t>
            </a:r>
          </a:p>
          <a:p>
            <a:pPr lvl="1"/>
            <a:r>
              <a:rPr lang="en-ZA" dirty="0"/>
              <a:t>E.g. saving on infrastructure maintenance spending?</a:t>
            </a:r>
          </a:p>
          <a:p>
            <a:endParaRPr lang="en-ZA" sz="3600" dirty="0"/>
          </a:p>
        </p:txBody>
      </p:sp>
      <p:sp>
        <p:nvSpPr>
          <p:cNvPr id="3" name="Slide Number Placeholder 2">
            <a:extLst>
              <a:ext uri="{FF2B5EF4-FFF2-40B4-BE49-F238E27FC236}">
                <a16:creationId xmlns:a16="http://schemas.microsoft.com/office/drawing/2014/main" id="{2AE99579-BEC5-43E3-84FB-4E563B35A0B0}"/>
              </a:ext>
            </a:extLst>
          </p:cNvPr>
          <p:cNvSpPr>
            <a:spLocks noGrp="1"/>
          </p:cNvSpPr>
          <p:nvPr>
            <p:ph type="sldNum" sz="quarter" idx="11"/>
          </p:nvPr>
        </p:nvSpPr>
        <p:spPr/>
        <p:txBody>
          <a:bodyPr/>
          <a:lstStyle/>
          <a:p>
            <a:fld id="{31311CA2-5603-4F1C-8B97-F29961F83655}" type="slidenum">
              <a:rPr lang="en-ZA" smtClean="0"/>
              <a:pPr/>
              <a:t>23</a:t>
            </a:fld>
            <a:endParaRPr lang="en-ZA" dirty="0"/>
          </a:p>
        </p:txBody>
      </p:sp>
      <p:sp>
        <p:nvSpPr>
          <p:cNvPr id="4" name="Title 3">
            <a:extLst>
              <a:ext uri="{FF2B5EF4-FFF2-40B4-BE49-F238E27FC236}">
                <a16:creationId xmlns:a16="http://schemas.microsoft.com/office/drawing/2014/main" id="{DAB597F4-B835-417D-B217-622344CB995C}"/>
              </a:ext>
            </a:extLst>
          </p:cNvPr>
          <p:cNvSpPr>
            <a:spLocks noGrp="1"/>
          </p:cNvSpPr>
          <p:nvPr>
            <p:ph type="title"/>
          </p:nvPr>
        </p:nvSpPr>
        <p:spPr/>
        <p:txBody>
          <a:bodyPr/>
          <a:lstStyle/>
          <a:p>
            <a:r>
              <a:rPr lang="en-ZA" dirty="0"/>
              <a:t>Final thoughts</a:t>
            </a:r>
          </a:p>
        </p:txBody>
      </p:sp>
    </p:spTree>
    <p:extLst>
      <p:ext uri="{BB962C8B-B14F-4D97-AF65-F5344CB8AC3E}">
        <p14:creationId xmlns:p14="http://schemas.microsoft.com/office/powerpoint/2010/main" val="3488302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010400" y="6122988"/>
            <a:ext cx="2133600" cy="34607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3690667-295C-4548-A8F3-2AF8F8044C02}" type="slidenum">
              <a:rPr lang="en-ZA" smtClean="0"/>
              <a:pPr/>
              <a:t>24</a:t>
            </a:fld>
            <a:endParaRPr lang="en-ZA" dirty="0"/>
          </a:p>
        </p:txBody>
      </p:sp>
    </p:spTree>
    <p:extLst>
      <p:ext uri="{BB962C8B-B14F-4D97-AF65-F5344CB8AC3E}">
        <p14:creationId xmlns:p14="http://schemas.microsoft.com/office/powerpoint/2010/main" val="377819539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7EF0552-6EE3-43EB-8545-8B81E68560C9}"/>
              </a:ext>
            </a:extLst>
          </p:cNvPr>
          <p:cNvSpPr>
            <a:spLocks noGrp="1"/>
          </p:cNvSpPr>
          <p:nvPr>
            <p:ph idx="1"/>
          </p:nvPr>
        </p:nvSpPr>
        <p:spPr/>
        <p:txBody>
          <a:bodyPr/>
          <a:lstStyle/>
          <a:p>
            <a:r>
              <a:rPr lang="en-GB" sz="2800" dirty="0"/>
              <a:t>SRs ARE GENERALLY UNDERTAKEN </a:t>
            </a:r>
            <a:r>
              <a:rPr lang="en-GB" sz="2800" u="sng" dirty="0"/>
              <a:t>PRIMARILY</a:t>
            </a:r>
            <a:r>
              <a:rPr lang="en-GB" sz="2800" dirty="0"/>
              <a:t> TO FIND SAVINGS. </a:t>
            </a:r>
          </a:p>
          <a:p>
            <a:pPr lvl="1"/>
            <a:r>
              <a:rPr lang="en-GB" sz="2600" dirty="0"/>
              <a:t>Often they are targeted at programmes that someone in a treasury or a policy-making position believes is not delivering value for money. </a:t>
            </a:r>
          </a:p>
          <a:p>
            <a:r>
              <a:rPr lang="en-GB" sz="2800" dirty="0"/>
              <a:t>SRs ARE NOT </a:t>
            </a:r>
            <a:r>
              <a:rPr lang="en-GB" sz="2800" u="sng" dirty="0"/>
              <a:t>JUST</a:t>
            </a:r>
            <a:r>
              <a:rPr lang="en-GB" sz="2800" i="1" dirty="0"/>
              <a:t> </a:t>
            </a:r>
            <a:r>
              <a:rPr lang="en-GB" sz="2800" dirty="0"/>
              <a:t>ABOUT IMPROVING SPENDING PERFORMANCE</a:t>
            </a:r>
          </a:p>
          <a:p>
            <a:pPr lvl="1"/>
            <a:r>
              <a:rPr lang="en-GB" sz="2600" dirty="0"/>
              <a:t>Can seek to test whether a programme is worth having at all or if it could be cut/scaled back without undue harm.</a:t>
            </a:r>
          </a:p>
          <a:p>
            <a:pPr lvl="1"/>
            <a:r>
              <a:rPr lang="en-GB" sz="2600" dirty="0"/>
              <a:t>Sometimes a programme can be fixed and can be made to deliver VFM. Sometimes they cannot…</a:t>
            </a:r>
          </a:p>
        </p:txBody>
      </p:sp>
      <p:sp>
        <p:nvSpPr>
          <p:cNvPr id="2" name="Slide Number Placeholder 1">
            <a:extLst>
              <a:ext uri="{FF2B5EF4-FFF2-40B4-BE49-F238E27FC236}">
                <a16:creationId xmlns:a16="http://schemas.microsoft.com/office/drawing/2014/main" id="{71B4911E-F9CF-4878-8317-A0EC3B97DE00}"/>
              </a:ext>
            </a:extLst>
          </p:cNvPr>
          <p:cNvSpPr>
            <a:spLocks noGrp="1"/>
          </p:cNvSpPr>
          <p:nvPr>
            <p:ph type="sldNum" sz="quarter" idx="11"/>
          </p:nvPr>
        </p:nvSpPr>
        <p:spPr/>
        <p:txBody>
          <a:bodyPr/>
          <a:lstStyle/>
          <a:p>
            <a:fld id="{31311CA2-5603-4F1C-8B97-F29961F83655}" type="slidenum">
              <a:rPr lang="en-ZA" smtClean="0"/>
              <a:pPr/>
              <a:t>3</a:t>
            </a:fld>
            <a:endParaRPr lang="en-ZA" dirty="0"/>
          </a:p>
        </p:txBody>
      </p:sp>
      <p:sp>
        <p:nvSpPr>
          <p:cNvPr id="6" name="Title 5">
            <a:extLst>
              <a:ext uri="{FF2B5EF4-FFF2-40B4-BE49-F238E27FC236}">
                <a16:creationId xmlns:a16="http://schemas.microsoft.com/office/drawing/2014/main" id="{DB00D787-8465-442B-A7CE-0A1F93B600DB}"/>
              </a:ext>
            </a:extLst>
          </p:cNvPr>
          <p:cNvSpPr>
            <a:spLocks noGrp="1"/>
          </p:cNvSpPr>
          <p:nvPr>
            <p:ph type="title"/>
          </p:nvPr>
        </p:nvSpPr>
        <p:spPr/>
        <p:txBody>
          <a:bodyPr/>
          <a:lstStyle/>
          <a:p>
            <a:r>
              <a:rPr lang="en-ZA" dirty="0"/>
              <a:t>Why SRs matter….</a:t>
            </a:r>
          </a:p>
        </p:txBody>
      </p:sp>
    </p:spTree>
    <p:extLst>
      <p:ext uri="{BB962C8B-B14F-4D97-AF65-F5344CB8AC3E}">
        <p14:creationId xmlns:p14="http://schemas.microsoft.com/office/powerpoint/2010/main" val="2512919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690951" y="701337"/>
            <a:ext cx="8671709" cy="5448276"/>
          </a:xfrm>
        </p:spPr>
        <p:txBody>
          <a:bodyPr/>
          <a:lstStyle/>
          <a:p>
            <a:r>
              <a:rPr lang="en-GB" sz="2800" dirty="0"/>
              <a:t>What do we mean by “savings”?</a:t>
            </a:r>
          </a:p>
          <a:p>
            <a:r>
              <a:rPr lang="en-GB" sz="2800" dirty="0"/>
              <a:t>How does it relate to the idea of waste? </a:t>
            </a:r>
            <a:endParaRPr lang="en-ZA" sz="2800" dirty="0"/>
          </a:p>
          <a:p>
            <a:pPr lvl="0"/>
            <a:r>
              <a:rPr lang="en-ZA" sz="2800" dirty="0"/>
              <a:t>What is the difference between </a:t>
            </a:r>
          </a:p>
          <a:p>
            <a:pPr lvl="1"/>
            <a:r>
              <a:rPr lang="en-ZA" sz="2600" dirty="0"/>
              <a:t>Savings </a:t>
            </a:r>
          </a:p>
          <a:p>
            <a:pPr lvl="1"/>
            <a:r>
              <a:rPr lang="en-ZA" sz="2600" dirty="0"/>
              <a:t>Cuts</a:t>
            </a:r>
          </a:p>
          <a:p>
            <a:pPr lvl="1"/>
            <a:r>
              <a:rPr lang="en-ZA" sz="2600" dirty="0"/>
              <a:t>Underspending </a:t>
            </a:r>
          </a:p>
          <a:p>
            <a:r>
              <a:rPr lang="en-GB" sz="2800" dirty="0"/>
              <a:t>Why are savings important?</a:t>
            </a:r>
            <a:endParaRPr lang="en-ZA" sz="28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4</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Savings </a:t>
            </a:r>
          </a:p>
          <a:p>
            <a:r>
              <a:rPr lang="en-ZA" i="1" dirty="0"/>
              <a:t>vs</a:t>
            </a:r>
          </a:p>
          <a:p>
            <a:r>
              <a:rPr lang="en-ZA" dirty="0"/>
              <a:t>Expenditure Cuts </a:t>
            </a:r>
          </a:p>
        </p:txBody>
      </p:sp>
    </p:spTree>
    <p:extLst>
      <p:ext uri="{BB962C8B-B14F-4D97-AF65-F5344CB8AC3E}">
        <p14:creationId xmlns:p14="http://schemas.microsoft.com/office/powerpoint/2010/main" val="206253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a:xfrm>
            <a:off x="2071199" y="687049"/>
            <a:ext cx="8671709" cy="5448276"/>
          </a:xfrm>
        </p:spPr>
        <p:txBody>
          <a:bodyPr/>
          <a:lstStyle/>
          <a:p>
            <a:r>
              <a:rPr lang="en-GB" sz="2800" dirty="0"/>
              <a:t>PFMA definition</a:t>
            </a:r>
          </a:p>
          <a:p>
            <a:endParaRPr lang="en-GB" sz="2800" dirty="0"/>
          </a:p>
          <a:p>
            <a:endParaRPr lang="en-GB" sz="2800" dirty="0"/>
          </a:p>
          <a:p>
            <a:r>
              <a:rPr lang="en-GB" sz="2800" dirty="0"/>
              <a:t>Useful as an accounting definition, not incorrect</a:t>
            </a:r>
          </a:p>
          <a:p>
            <a:endParaRPr lang="en-GB" sz="2800" dirty="0"/>
          </a:p>
          <a:p>
            <a:r>
              <a:rPr lang="en-GB" sz="2800" dirty="0"/>
              <a:t>But, waste also expenditure that is fully authorised, properly planned (and survived audit!) but achieved nothing</a:t>
            </a:r>
          </a:p>
          <a:p>
            <a:r>
              <a:rPr lang="en-GB" sz="2800" dirty="0"/>
              <a:t>Savings can only be found when there is ‘waste’ in non-PFMA sense</a:t>
            </a:r>
          </a:p>
          <a:p>
            <a:endParaRPr lang="en-GB" sz="28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5</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Waste </a:t>
            </a:r>
          </a:p>
        </p:txBody>
      </p:sp>
      <p:pic>
        <p:nvPicPr>
          <p:cNvPr id="2050" name="Picture 2" descr="https://gm1.ggpht.com/W0QHcvsTxIoEKBvOgnCm-QKw4EAxKVFOori30i8Ql1yAlTenRpRN-lIEn3w28aDvMUb0iUaX7WibvEDs94GzUGpNEU-MMyLMLKb3JGKkt1LxqwfO5isR0LuPlX_qwlwMyi8E2jiYAufWuArRRAhKtg0_d0rNeOG1WK-ZNHakDiAFqPfVLjv9DePBKFKAWFrAHOKut3G7ZHtWMOv-x_n5LNA38LUltGKhwO8JpHcgawX8fREIuktiG2d5W5n8K05DaYdVK1_yKU2H0hTp942xpesbjk_j98SzDD4mdJQlzsbhTytUQ1yvZbcajo_1CbAJSBPLrWak3M2Mhc-R4id6RAQLzRqNTuPeoQC-tzOmRZMHHbtFo-hkwsQecbiI54QaZZ0jeLrDz7INyHc88VogCCdf0lmETjioKqfsCW_i4Zx3iUOU5dXZ9HwQ5a6fgrPZ2Isz_uCrHUL29luU4dc04O-47FCvmMKug3ZyjfPHx8zf9dWXAXmTv5gAha17lb8tJRyspzFCsmBQdTvT2paYUT4V50Ws05Z7q56ftx6nHNZt6dEBhyKTib6ExYD937HvmWJ0X9_QsuyfShJORN10qGve-PwJimvgE6gVrd_u-qdBvhj788E0AMFNbRWhl2wrEZzU8hVOEwnhTPujUurChiw2Zbf-Y0iKkhU_7MCFQs433a4AjTFH13h6juSm9RzX8PmZtP0T9df6S6oEXvojrQYOZkL3_XjuXls6=s0-l75-ft-l75-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4375" y="1266935"/>
            <a:ext cx="10129454" cy="77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14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p:txBody>
          <a:bodyPr/>
          <a:lstStyle/>
          <a:p>
            <a:pPr>
              <a:spcAft>
                <a:spcPts val="1200"/>
              </a:spcAft>
            </a:pPr>
            <a:r>
              <a:rPr lang="en-ZA" dirty="0"/>
              <a:t>Think of how </a:t>
            </a:r>
            <a:r>
              <a:rPr lang="en-ZA" i="1" dirty="0"/>
              <a:t>across the board cuts </a:t>
            </a:r>
            <a:r>
              <a:rPr lang="en-ZA" dirty="0"/>
              <a:t>in budget might impact on the quality of services in different sectors</a:t>
            </a:r>
          </a:p>
          <a:p>
            <a:r>
              <a:rPr lang="en-ZA" dirty="0"/>
              <a:t>Unplanned cuts in education will result in</a:t>
            </a:r>
          </a:p>
          <a:p>
            <a:pPr lvl="1"/>
            <a:r>
              <a:rPr lang="en-ZA" sz="2000" dirty="0"/>
              <a:t>increasing </a:t>
            </a:r>
            <a:r>
              <a:rPr lang="en-ZA" sz="2000" dirty="0" err="1"/>
              <a:t>pupil:teacher</a:t>
            </a:r>
            <a:r>
              <a:rPr lang="en-ZA" sz="2000" dirty="0"/>
              <a:t> ratios</a:t>
            </a:r>
          </a:p>
          <a:p>
            <a:pPr lvl="1"/>
            <a:r>
              <a:rPr lang="en-ZA" sz="2000" dirty="0"/>
              <a:t>decline in the choice of subjects offered at schools</a:t>
            </a:r>
          </a:p>
          <a:p>
            <a:pPr lvl="1"/>
            <a:r>
              <a:rPr lang="en-ZA" sz="2000" dirty="0"/>
              <a:t>deteriorating maintenance of infrastructure</a:t>
            </a:r>
          </a:p>
          <a:p>
            <a:pPr lvl="1">
              <a:spcAft>
                <a:spcPts val="1200"/>
              </a:spcAft>
            </a:pPr>
            <a:r>
              <a:rPr lang="en-ZA" sz="2000" dirty="0"/>
              <a:t>cutting expenditure on library books, art materials and computers</a:t>
            </a:r>
          </a:p>
          <a:p>
            <a:r>
              <a:rPr lang="en-ZA" dirty="0"/>
              <a:t>To avoid unintended consequences or general reduction in services, cuts must:</a:t>
            </a:r>
          </a:p>
          <a:p>
            <a:pPr lvl="1"/>
            <a:r>
              <a:rPr lang="en-ZA" sz="2000" dirty="0"/>
              <a:t>target specific inputs, activities or programmes </a:t>
            </a:r>
          </a:p>
          <a:p>
            <a:pPr lvl="1"/>
            <a:r>
              <a:rPr lang="en-ZA" sz="2000" dirty="0"/>
              <a:t>be the product of deliberate changes in how things are done</a:t>
            </a:r>
          </a:p>
          <a:p>
            <a:pPr lvl="1"/>
            <a:r>
              <a:rPr lang="en-ZA" sz="2000" dirty="0"/>
              <a:t>result from an informed set of trade-offs or priority choices</a:t>
            </a:r>
            <a:endParaRPr lang="en-ZA" sz="2800" dirty="0"/>
          </a:p>
          <a:p>
            <a:pPr lvl="2"/>
            <a:endParaRPr lang="en-ZA" dirty="0"/>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6</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sz="2400" dirty="0"/>
              <a:t>Cuts</a:t>
            </a:r>
            <a:endParaRPr lang="en-ZA" dirty="0"/>
          </a:p>
        </p:txBody>
      </p:sp>
    </p:spTree>
    <p:extLst>
      <p:ext uri="{BB962C8B-B14F-4D97-AF65-F5344CB8AC3E}">
        <p14:creationId xmlns:p14="http://schemas.microsoft.com/office/powerpoint/2010/main" val="146089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p:txBody>
          <a:bodyPr/>
          <a:lstStyle/>
          <a:p>
            <a:r>
              <a:rPr lang="en-GB" sz="2800" dirty="0"/>
              <a:t>What do we mean by savings?</a:t>
            </a:r>
            <a:endParaRPr lang="en-ZA" sz="2800" dirty="0"/>
          </a:p>
          <a:p>
            <a:pPr lvl="1"/>
            <a:r>
              <a:rPr lang="en-GB" dirty="0"/>
              <a:t>Spending less to achieve the same result</a:t>
            </a:r>
          </a:p>
          <a:p>
            <a:pPr lvl="1"/>
            <a:r>
              <a:rPr lang="en-GB" dirty="0"/>
              <a:t>Spending the same amount to achieve more</a:t>
            </a:r>
          </a:p>
          <a:p>
            <a:pPr lvl="1"/>
            <a:r>
              <a:rPr lang="en-GB" dirty="0"/>
              <a:t>Savings are often possible because of waste</a:t>
            </a:r>
            <a:endParaRPr lang="en-ZA" dirty="0"/>
          </a:p>
          <a:p>
            <a:pPr lvl="1"/>
            <a:endParaRPr lang="en-GB" dirty="0"/>
          </a:p>
          <a:p>
            <a:pPr lvl="1"/>
            <a:endParaRPr lang="en-GB" dirty="0"/>
          </a:p>
          <a:p>
            <a:pPr marL="362720" lvl="1"/>
            <a:r>
              <a:rPr lang="en-GB" sz="2800" dirty="0"/>
              <a:t>What do we not mean by savings?</a:t>
            </a:r>
            <a:endParaRPr lang="en-ZA" sz="2800" dirty="0"/>
          </a:p>
          <a:p>
            <a:pPr lvl="1"/>
            <a:r>
              <a:rPr lang="en-GB" dirty="0"/>
              <a:t>Cutting expenditure on a programme</a:t>
            </a:r>
          </a:p>
          <a:p>
            <a:pPr lvl="1"/>
            <a:r>
              <a:rPr lang="en-GB" dirty="0"/>
              <a:t>Underspending on a programme i.e. allocated funds, but lack institutional capacity to spend it </a:t>
            </a:r>
          </a:p>
          <a:p>
            <a:pPr marL="0" indent="0">
              <a:buNone/>
            </a:pPr>
            <a:endParaRPr lang="en-ZA" sz="2800"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7</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dirty="0"/>
              <a:t>Savings </a:t>
            </a:r>
          </a:p>
        </p:txBody>
      </p:sp>
    </p:spTree>
    <p:extLst>
      <p:ext uri="{BB962C8B-B14F-4D97-AF65-F5344CB8AC3E}">
        <p14:creationId xmlns:p14="http://schemas.microsoft.com/office/powerpoint/2010/main" val="357260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E646FD-C3B3-4C31-9695-DD53DAB4C407}"/>
              </a:ext>
            </a:extLst>
          </p:cNvPr>
          <p:cNvSpPr>
            <a:spLocks noGrp="1"/>
          </p:cNvSpPr>
          <p:nvPr>
            <p:ph idx="1"/>
          </p:nvPr>
        </p:nvSpPr>
        <p:spPr/>
        <p:txBody>
          <a:bodyPr/>
          <a:lstStyle/>
          <a:p>
            <a:pPr marL="0" lvl="0" indent="0">
              <a:buNone/>
            </a:pPr>
            <a:r>
              <a:rPr lang="en-GB" b="1" i="1" dirty="0">
                <a:solidFill>
                  <a:srgbClr val="0B6C36"/>
                </a:solidFill>
              </a:rPr>
              <a:t>Cash savings</a:t>
            </a:r>
            <a:r>
              <a:rPr lang="en-GB" b="1" dirty="0">
                <a:solidFill>
                  <a:srgbClr val="0B6C36"/>
                </a:solidFill>
              </a:rPr>
              <a:t> </a:t>
            </a:r>
          </a:p>
          <a:p>
            <a:pPr lvl="1">
              <a:spcBef>
                <a:spcPts val="0"/>
              </a:spcBef>
            </a:pPr>
            <a:r>
              <a:rPr lang="en-GB" dirty="0"/>
              <a:t>When budgeted funds are released in the forward estimates to be reallocated to other priorities or to reduce overall spending</a:t>
            </a:r>
          </a:p>
          <a:p>
            <a:pPr lvl="2">
              <a:spcBef>
                <a:spcPts val="0"/>
              </a:spcBef>
            </a:pPr>
            <a:r>
              <a:rPr lang="en-GB" dirty="0"/>
              <a:t>To count as a saving, this must be without reducing benefits of programme</a:t>
            </a:r>
          </a:p>
          <a:p>
            <a:pPr lvl="2">
              <a:spcBef>
                <a:spcPts val="0"/>
              </a:spcBef>
            </a:pPr>
            <a:r>
              <a:rPr lang="en-GB" dirty="0"/>
              <a:t>Cash is released for other activities or to reduce total spending</a:t>
            </a:r>
          </a:p>
          <a:p>
            <a:pPr marL="0" lvl="0" indent="0">
              <a:buNone/>
            </a:pPr>
            <a:r>
              <a:rPr lang="en-GB" b="1" i="1" dirty="0">
                <a:solidFill>
                  <a:srgbClr val="0B6C36"/>
                </a:solidFill>
              </a:rPr>
              <a:t>Non-cash savings</a:t>
            </a:r>
            <a:r>
              <a:rPr lang="en-GB" dirty="0"/>
              <a:t> </a:t>
            </a:r>
          </a:p>
          <a:p>
            <a:pPr lvl="1">
              <a:spcBef>
                <a:spcPts val="0"/>
              </a:spcBef>
            </a:pPr>
            <a:r>
              <a:rPr lang="en-GB" dirty="0"/>
              <a:t>When the quantity and/or quality of programme outputs are increased at no additional expense</a:t>
            </a:r>
          </a:p>
          <a:p>
            <a:pPr lvl="2"/>
            <a:r>
              <a:rPr lang="en-GB" dirty="0"/>
              <a:t>result of operational efficiencies </a:t>
            </a:r>
          </a:p>
          <a:p>
            <a:pPr lvl="2"/>
            <a:r>
              <a:rPr lang="en-GB" dirty="0"/>
              <a:t>improved economy in the cost of inputs through better pricing,</a:t>
            </a:r>
          </a:p>
          <a:p>
            <a:pPr lvl="2"/>
            <a:r>
              <a:rPr lang="en-GB" dirty="0"/>
              <a:t>input substitution</a:t>
            </a:r>
          </a:p>
          <a:p>
            <a:pPr lvl="2"/>
            <a:r>
              <a:rPr lang="en-GB" dirty="0"/>
              <a:t>new technologies</a:t>
            </a:r>
            <a:endParaRPr lang="en-ZA" dirty="0"/>
          </a:p>
          <a:p>
            <a:endParaRPr lang="en-ZA" dirty="0"/>
          </a:p>
        </p:txBody>
      </p:sp>
      <p:sp>
        <p:nvSpPr>
          <p:cNvPr id="3" name="Slide Number Placeholder 2">
            <a:extLst>
              <a:ext uri="{FF2B5EF4-FFF2-40B4-BE49-F238E27FC236}">
                <a16:creationId xmlns:a16="http://schemas.microsoft.com/office/drawing/2014/main" id="{0B314349-7C76-4DE8-BD8A-D284152F256F}"/>
              </a:ext>
            </a:extLst>
          </p:cNvPr>
          <p:cNvSpPr>
            <a:spLocks noGrp="1"/>
          </p:cNvSpPr>
          <p:nvPr>
            <p:ph type="sldNum" sz="quarter" idx="11"/>
          </p:nvPr>
        </p:nvSpPr>
        <p:spPr/>
        <p:txBody>
          <a:bodyPr/>
          <a:lstStyle/>
          <a:p>
            <a:fld id="{31311CA2-5603-4F1C-8B97-F29961F83655}" type="slidenum">
              <a:rPr lang="en-ZA" smtClean="0"/>
              <a:pPr/>
              <a:t>8</a:t>
            </a:fld>
            <a:endParaRPr lang="en-ZA" dirty="0"/>
          </a:p>
        </p:txBody>
      </p:sp>
      <p:sp>
        <p:nvSpPr>
          <p:cNvPr id="4" name="Text Placeholder 3">
            <a:extLst>
              <a:ext uri="{FF2B5EF4-FFF2-40B4-BE49-F238E27FC236}">
                <a16:creationId xmlns:a16="http://schemas.microsoft.com/office/drawing/2014/main" id="{AEEAAC5C-DD58-40C5-88E6-A9988F650D09}"/>
              </a:ext>
            </a:extLst>
          </p:cNvPr>
          <p:cNvSpPr>
            <a:spLocks noGrp="1"/>
          </p:cNvSpPr>
          <p:nvPr>
            <p:ph type="body" sz="quarter" idx="12"/>
          </p:nvPr>
        </p:nvSpPr>
        <p:spPr/>
        <p:txBody>
          <a:bodyPr/>
          <a:lstStyle/>
          <a:p>
            <a:r>
              <a:rPr lang="en-ZA" sz="2400" dirty="0"/>
              <a:t>Cash versus non-cash savings</a:t>
            </a:r>
            <a:endParaRPr lang="en-ZA" dirty="0"/>
          </a:p>
        </p:txBody>
      </p:sp>
    </p:spTree>
    <p:extLst>
      <p:ext uri="{BB962C8B-B14F-4D97-AF65-F5344CB8AC3E}">
        <p14:creationId xmlns:p14="http://schemas.microsoft.com/office/powerpoint/2010/main" val="141382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210AB0-BDAA-4FA8-A32D-23A0B5E8676D}"/>
              </a:ext>
            </a:extLst>
          </p:cNvPr>
          <p:cNvSpPr>
            <a:spLocks noGrp="1"/>
          </p:cNvSpPr>
          <p:nvPr>
            <p:ph idx="1"/>
          </p:nvPr>
        </p:nvSpPr>
        <p:spPr/>
        <p:txBody>
          <a:bodyPr/>
          <a:lstStyle/>
          <a:p>
            <a:pPr marL="376238" lvl="1" indent="0" algn="ctr">
              <a:buNone/>
            </a:pPr>
            <a:r>
              <a:rPr lang="en-ZA" sz="3600" b="1" dirty="0">
                <a:solidFill>
                  <a:srgbClr val="0070C0"/>
                </a:solidFill>
              </a:rPr>
              <a:t>Cuts that are not properly </a:t>
            </a:r>
            <a:br>
              <a:rPr lang="en-ZA" sz="3600" b="1" dirty="0">
                <a:solidFill>
                  <a:srgbClr val="0070C0"/>
                </a:solidFill>
              </a:rPr>
            </a:br>
            <a:r>
              <a:rPr lang="en-ZA" sz="3600" b="1" dirty="0">
                <a:solidFill>
                  <a:srgbClr val="0070C0"/>
                </a:solidFill>
              </a:rPr>
              <a:t>planned and managed </a:t>
            </a:r>
            <a:br>
              <a:rPr lang="en-ZA" sz="3600" b="1" dirty="0">
                <a:solidFill>
                  <a:srgbClr val="0070C0"/>
                </a:solidFill>
              </a:rPr>
            </a:br>
            <a:r>
              <a:rPr lang="en-ZA" sz="3600" b="1" dirty="0">
                <a:solidFill>
                  <a:srgbClr val="0070C0"/>
                </a:solidFill>
              </a:rPr>
              <a:t>invariably result in </a:t>
            </a:r>
            <a:br>
              <a:rPr lang="en-ZA" sz="3600" b="1" dirty="0">
                <a:solidFill>
                  <a:srgbClr val="0070C0"/>
                </a:solidFill>
              </a:rPr>
            </a:br>
            <a:r>
              <a:rPr lang="en-ZA" sz="3600" b="1" dirty="0">
                <a:solidFill>
                  <a:srgbClr val="0070C0"/>
                </a:solidFill>
              </a:rPr>
              <a:t>decreasing service quality</a:t>
            </a:r>
          </a:p>
          <a:p>
            <a:pPr marL="376238" lvl="1" indent="0" algn="ctr">
              <a:buNone/>
            </a:pPr>
            <a:endParaRPr lang="en-ZA" sz="3600" b="1" dirty="0">
              <a:solidFill>
                <a:srgbClr val="0070C0"/>
              </a:solidFill>
            </a:endParaRPr>
          </a:p>
          <a:p>
            <a:pPr marL="376238" lvl="1" indent="0" algn="ctr">
              <a:buNone/>
            </a:pPr>
            <a:r>
              <a:rPr lang="en-ZA" sz="3600" b="1" dirty="0">
                <a:solidFill>
                  <a:srgbClr val="0070C0"/>
                </a:solidFill>
              </a:rPr>
              <a:t>Cuts must result </a:t>
            </a:r>
          </a:p>
          <a:p>
            <a:pPr marL="376238" lvl="1" indent="0" algn="ctr">
              <a:buNone/>
            </a:pPr>
            <a:r>
              <a:rPr lang="en-ZA" sz="3600" b="1" dirty="0">
                <a:solidFill>
                  <a:srgbClr val="0070C0"/>
                </a:solidFill>
              </a:rPr>
              <a:t>from deliberate management action </a:t>
            </a:r>
          </a:p>
          <a:p>
            <a:pPr marL="376238" lvl="1" indent="0" algn="ctr">
              <a:buNone/>
            </a:pPr>
            <a:r>
              <a:rPr lang="en-ZA" sz="3600" b="1" dirty="0">
                <a:solidFill>
                  <a:srgbClr val="0070C0"/>
                </a:solidFill>
              </a:rPr>
              <a:t>and not chance</a:t>
            </a:r>
            <a:endParaRPr lang="en-GB" sz="3600" b="1" dirty="0">
              <a:solidFill>
                <a:srgbClr val="0070C0"/>
              </a:solidFill>
            </a:endParaRPr>
          </a:p>
          <a:p>
            <a:pPr marL="376238" lvl="1" indent="0" algn="ctr">
              <a:buNone/>
            </a:pPr>
            <a:endParaRPr lang="en-ZA" sz="3600" b="1" dirty="0">
              <a:solidFill>
                <a:srgbClr val="0070C0"/>
              </a:solidFill>
            </a:endParaRPr>
          </a:p>
          <a:p>
            <a:endParaRPr lang="en-ZA" dirty="0"/>
          </a:p>
        </p:txBody>
      </p:sp>
      <p:sp>
        <p:nvSpPr>
          <p:cNvPr id="3" name="Slide Number Placeholder 2">
            <a:extLst>
              <a:ext uri="{FF2B5EF4-FFF2-40B4-BE49-F238E27FC236}">
                <a16:creationId xmlns:a16="http://schemas.microsoft.com/office/drawing/2014/main" id="{C70F4453-25AC-4DB4-B88A-9F22AB36D7C4}"/>
              </a:ext>
            </a:extLst>
          </p:cNvPr>
          <p:cNvSpPr>
            <a:spLocks noGrp="1"/>
          </p:cNvSpPr>
          <p:nvPr>
            <p:ph type="sldNum" sz="quarter" idx="11"/>
          </p:nvPr>
        </p:nvSpPr>
        <p:spPr/>
        <p:txBody>
          <a:bodyPr/>
          <a:lstStyle/>
          <a:p>
            <a:fld id="{31311CA2-5603-4F1C-8B97-F29961F83655}" type="slidenum">
              <a:rPr lang="en-ZA" smtClean="0"/>
              <a:pPr/>
              <a:t>9</a:t>
            </a:fld>
            <a:endParaRPr lang="en-ZA" dirty="0"/>
          </a:p>
        </p:txBody>
      </p:sp>
    </p:spTree>
    <p:extLst>
      <p:ext uri="{BB962C8B-B14F-4D97-AF65-F5344CB8AC3E}">
        <p14:creationId xmlns:p14="http://schemas.microsoft.com/office/powerpoint/2010/main" val="528951086"/>
      </p:ext>
    </p:extLst>
  </p:cSld>
  <p:clrMapOvr>
    <a:masterClrMapping/>
  </p:clrMapOvr>
</p:sld>
</file>

<file path=ppt/theme/theme1.xml><?xml version="1.0" encoding="utf-8"?>
<a:theme xmlns:a="http://schemas.openxmlformats.org/drawingml/2006/main" name="1_Office Theme">
  <a:themeElements>
    <a:clrScheme name="GTAC">
      <a:dk1>
        <a:sysClr val="windowText" lastClr="000000"/>
      </a:dk1>
      <a:lt1>
        <a:sysClr val="window" lastClr="FFFFFF"/>
      </a:lt1>
      <a:dk2>
        <a:srgbClr val="1F497D"/>
      </a:dk2>
      <a:lt2>
        <a:srgbClr val="EEECE1"/>
      </a:lt2>
      <a:accent1>
        <a:srgbClr val="0B6C36"/>
      </a:accent1>
      <a:accent2>
        <a:srgbClr val="D3B052"/>
      </a:accent2>
      <a:accent3>
        <a:srgbClr val="8E1E25"/>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TAC PER Training Template.potx" id="{0730B642-26BE-448C-A1F2-FEF72B568617}" vid="{31699F93-D757-429A-88E1-6B74794F0A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7A96867530E964BB8C2BAD600ADF732" ma:contentTypeVersion="2" ma:contentTypeDescription="Create a new document." ma:contentTypeScope="" ma:versionID="5262bff8fa188cac1fbdfa4eb828ec9a">
  <xsd:schema xmlns:xsd="http://www.w3.org/2001/XMLSchema" xmlns:xs="http://www.w3.org/2001/XMLSchema" xmlns:p="http://schemas.microsoft.com/office/2006/metadata/properties" xmlns:ns2="4f6a6593-3f1a-45db-9fbb-7c2fe78d580d" targetNamespace="http://schemas.microsoft.com/office/2006/metadata/properties" ma:root="true" ma:fieldsID="b14ed4e80aee148ea89719136c6cfe09" ns2:_="">
    <xsd:import namespace="4f6a6593-3f1a-45db-9fbb-7c2fe78d580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6a6593-3f1a-45db-9fbb-7c2fe78d58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CA3549-EE98-4281-B72A-6B7B601F058A}"/>
</file>

<file path=customXml/itemProps2.xml><?xml version="1.0" encoding="utf-8"?>
<ds:datastoreItem xmlns:ds="http://schemas.openxmlformats.org/officeDocument/2006/customXml" ds:itemID="{326102F0-31F6-41BB-A30F-9748E9A09312}"/>
</file>

<file path=customXml/itemProps3.xml><?xml version="1.0" encoding="utf-8"?>
<ds:datastoreItem xmlns:ds="http://schemas.openxmlformats.org/officeDocument/2006/customXml" ds:itemID="{0EC79C71-0C75-4989-B412-336F3907EA20}"/>
</file>

<file path=docProps/app.xml><?xml version="1.0" encoding="utf-8"?>
<Properties xmlns="http://schemas.openxmlformats.org/officeDocument/2006/extended-properties" xmlns:vt="http://schemas.openxmlformats.org/officeDocument/2006/docPropsVTypes">
  <Template>GTAC PER Training Template (1)</Template>
  <TotalTime>28328</TotalTime>
  <Words>2678</Words>
  <Application>Microsoft Office PowerPoint</Application>
  <PresentationFormat>Widescreen</PresentationFormat>
  <Paragraphs>293</Paragraphs>
  <Slides>24</Slides>
  <Notes>24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Wingdings</vt:lpstr>
      <vt:lpstr>1_Office Theme</vt:lpstr>
      <vt:lpstr>Spending Reviews 2021  Core Concepts &amp; Savings  </vt:lpstr>
      <vt:lpstr>Learning outcomes</vt:lpstr>
      <vt:lpstr>Why SRs matter….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Scarcity, budgets, costing and savings</vt:lpstr>
      <vt:lpstr>PowerPoint Presentation</vt:lpstr>
      <vt:lpstr>PowerPoint Presentation</vt:lpstr>
      <vt:lpstr>What drives public spending?</vt:lpstr>
      <vt:lpstr>Deciding between competing priorities: theory</vt:lpstr>
      <vt:lpstr>Deciding between competing priorities: theory</vt:lpstr>
      <vt:lpstr>Deciding between competing priorities: in practice</vt:lpstr>
      <vt:lpstr>Deciding between competing priorities: considerations other than power</vt:lpstr>
      <vt:lpstr>Final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BASELINE ASSESSMENT AND NEW POLICY COSTING COURSE</dc:title>
  <dc:creator>Conrad Barberton</dc:creator>
  <cp:lastModifiedBy>Mbali Buthelezi</cp:lastModifiedBy>
  <cp:revision>96</cp:revision>
  <cp:lastPrinted>2021-09-01T07:12:17Z</cp:lastPrinted>
  <dcterms:created xsi:type="dcterms:W3CDTF">2019-03-14T08:28:31Z</dcterms:created>
  <dcterms:modified xsi:type="dcterms:W3CDTF">2021-11-09T11:15:26Z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0x01010077A96867530E964BB8C2BAD600ADF732</vt:lpwstr>
  </property>
</Properties>
</file>