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00" r:id="rId3"/>
    <p:sldId id="302" r:id="rId4"/>
    <p:sldId id="320" r:id="rId5"/>
    <p:sldId id="322" r:id="rId6"/>
    <p:sldId id="331" r:id="rId7"/>
    <p:sldId id="332" r:id="rId8"/>
    <p:sldId id="3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C75A"/>
    <a:srgbClr val="9CE884"/>
    <a:srgbClr val="83E9A5"/>
    <a:srgbClr val="1BCF60"/>
    <a:srgbClr val="009900"/>
    <a:srgbClr val="43A923"/>
    <a:srgbClr val="CBE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33" autoAdjust="0"/>
    <p:restoredTop sz="83770" autoAdjust="0"/>
  </p:normalViewPr>
  <p:slideViewPr>
    <p:cSldViewPr snapToGrid="0" showGuides="1">
      <p:cViewPr varScale="1">
        <p:scale>
          <a:sx n="72" d="100"/>
          <a:sy n="72" d="100"/>
        </p:scale>
        <p:origin x="68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2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To both Treasury officials</a:t>
            </a:r>
            <a:r>
              <a:rPr lang="en-ZA" baseline="0" dirty="0"/>
              <a:t> and service delivery departments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8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7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3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0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85629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81067" y="6490249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5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813639"/>
            <a:ext cx="10552365" cy="870407"/>
          </a:xfrm>
        </p:spPr>
        <p:txBody>
          <a:bodyPr/>
          <a:lstStyle>
            <a:lvl1pPr>
              <a:defRPr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875705"/>
            <a:ext cx="4966563" cy="639762"/>
          </a:xfrm>
        </p:spPr>
        <p:txBody>
          <a:bodyPr anchor="b"/>
          <a:lstStyle>
            <a:lvl1pPr marL="0" indent="0">
              <a:buNone/>
              <a:defRPr sz="1904" b="1">
                <a:solidFill>
                  <a:srgbClr val="0E5B2A"/>
                </a:solidFill>
              </a:defRPr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252" y="2667986"/>
            <a:ext cx="4966563" cy="3519470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105" y="1875705"/>
            <a:ext cx="4968513" cy="639762"/>
          </a:xfrm>
        </p:spPr>
        <p:txBody>
          <a:bodyPr anchor="b"/>
          <a:lstStyle>
            <a:lvl1pPr marL="0" indent="0">
              <a:buNone/>
              <a:defRPr sz="1904" b="1">
                <a:solidFill>
                  <a:srgbClr val="0E5B2A"/>
                </a:solidFill>
              </a:defRPr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105" y="2667986"/>
            <a:ext cx="4968513" cy="3519470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64133" y="6503682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5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283827"/>
            <a:ext cx="10552365" cy="378440"/>
          </a:xfrm>
        </p:spPr>
        <p:txBody>
          <a:bodyPr>
            <a:normAutofit/>
          </a:bodyPr>
          <a:lstStyle>
            <a:lvl1pPr>
              <a:defRPr sz="1481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891767"/>
            <a:ext cx="4966563" cy="639762"/>
          </a:xfrm>
        </p:spPr>
        <p:txBody>
          <a:bodyPr anchor="b"/>
          <a:lstStyle>
            <a:lvl1pPr marL="0" indent="0">
              <a:buNone/>
              <a:defRPr sz="1904" b="1">
                <a:solidFill>
                  <a:srgbClr val="0E5B2A"/>
                </a:solidFill>
              </a:defRPr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252" y="1655665"/>
            <a:ext cx="4966563" cy="4531791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105" y="891767"/>
            <a:ext cx="4968513" cy="639762"/>
          </a:xfrm>
        </p:spPr>
        <p:txBody>
          <a:bodyPr anchor="b"/>
          <a:lstStyle>
            <a:lvl1pPr marL="0" indent="0">
              <a:buNone/>
              <a:defRPr sz="1904" b="1">
                <a:solidFill>
                  <a:srgbClr val="0E5B2A"/>
                </a:solidFill>
              </a:defRPr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105" y="1655665"/>
            <a:ext cx="4968513" cy="4531791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13333" y="6490249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8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5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813639"/>
            <a:ext cx="10552365" cy="870407"/>
          </a:xfrm>
        </p:spPr>
        <p:txBody>
          <a:bodyPr/>
          <a:lstStyle>
            <a:lvl1pPr>
              <a:defRPr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252" y="1892188"/>
            <a:ext cx="4966563" cy="4295268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105" y="1892188"/>
            <a:ext cx="4968513" cy="4295268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30267" y="6490249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6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5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312211"/>
            <a:ext cx="10552365" cy="350055"/>
          </a:xfrm>
        </p:spPr>
        <p:txBody>
          <a:bodyPr>
            <a:normAutofit/>
          </a:bodyPr>
          <a:lstStyle>
            <a:lvl1pPr>
              <a:defRPr sz="1481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252" y="993399"/>
            <a:ext cx="4966563" cy="5194057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105" y="993399"/>
            <a:ext cx="4968513" cy="5194057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64133" y="6490249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9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 PRESENTATION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5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5421120"/>
            <a:ext cx="10552365" cy="794717"/>
          </a:xfrm>
        </p:spPr>
        <p:txBody>
          <a:bodyPr anchor="b" anchorCtr="0">
            <a:normAutofit/>
          </a:bodyPr>
          <a:lstStyle>
            <a:lvl1pPr>
              <a:defRPr sz="2645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823385" y="889328"/>
            <a:ext cx="10553700" cy="44372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81067" y="6476815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6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 PRESENTATION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5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312211"/>
            <a:ext cx="10552365" cy="350055"/>
          </a:xfrm>
        </p:spPr>
        <p:txBody>
          <a:bodyPr>
            <a:normAutofit/>
          </a:bodyPr>
          <a:lstStyle>
            <a:lvl1pPr>
              <a:defRPr sz="1481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823385" y="889328"/>
            <a:ext cx="10553700" cy="53075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296400" y="6490249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5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5326509"/>
            <a:ext cx="10552365" cy="870407"/>
          </a:xfrm>
        </p:spPr>
        <p:txBody>
          <a:bodyPr anchor="b" anchorCtr="0">
            <a:normAutofit/>
          </a:bodyPr>
          <a:lstStyle>
            <a:lvl1pPr>
              <a:defRPr sz="2645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823385" y="747415"/>
            <a:ext cx="10553700" cy="4777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47200" y="6490249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4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5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312211"/>
            <a:ext cx="10552365" cy="350055"/>
          </a:xfrm>
        </p:spPr>
        <p:txBody>
          <a:bodyPr>
            <a:normAutofit/>
          </a:bodyPr>
          <a:lstStyle>
            <a:lvl1pPr>
              <a:defRPr sz="1481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823385" y="794719"/>
            <a:ext cx="10553700" cy="485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364133" y="6517116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2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5"/>
            <a:ext cx="12191999" cy="68379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58613" y="737951"/>
            <a:ext cx="3762073" cy="5388212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737953"/>
            <a:ext cx="6550257" cy="5388211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1008738" y="4884299"/>
            <a:ext cx="3596687" cy="1357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13" y="737952"/>
            <a:ext cx="3762073" cy="1002862"/>
          </a:xfrm>
        </p:spPr>
        <p:txBody>
          <a:bodyPr anchor="b"/>
          <a:lstStyle>
            <a:lvl1pPr algn="l">
              <a:defRPr sz="2116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8613" y="1958414"/>
            <a:ext cx="3762073" cy="4167749"/>
          </a:xfrm>
        </p:spPr>
        <p:txBody>
          <a:bodyPr/>
          <a:lstStyle>
            <a:lvl1pPr marL="0" indent="0">
              <a:buNone/>
              <a:defRPr sz="1904">
                <a:solidFill>
                  <a:srgbClr val="FFFFFF"/>
                </a:solidFill>
              </a:defRPr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81067" y="6517116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5"/>
            <a:ext cx="12191999" cy="683795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58613" y="737951"/>
            <a:ext cx="3762073" cy="5388212"/>
          </a:xfrm>
          <a:prstGeom prst="rect">
            <a:avLst/>
          </a:prstGeom>
          <a:solidFill>
            <a:srgbClr val="E196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737953"/>
            <a:ext cx="6550257" cy="5388211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1008738" y="4884299"/>
            <a:ext cx="3596687" cy="1357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13" y="737952"/>
            <a:ext cx="3762073" cy="1002862"/>
          </a:xfrm>
        </p:spPr>
        <p:txBody>
          <a:bodyPr anchor="b"/>
          <a:lstStyle>
            <a:lvl1pPr algn="l">
              <a:defRPr sz="2116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8613" y="1958414"/>
            <a:ext cx="3762073" cy="4167749"/>
          </a:xfrm>
        </p:spPr>
        <p:txBody>
          <a:bodyPr/>
          <a:lstStyle>
            <a:lvl1pPr marL="0" indent="0">
              <a:buNone/>
              <a:defRPr sz="1904">
                <a:solidFill>
                  <a:schemeClr val="tx1"/>
                </a:solidFill>
              </a:defRPr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81067" y="6490249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5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1914"/>
            <a:ext cx="10363200" cy="1500187"/>
          </a:xfrm>
        </p:spPr>
        <p:txBody>
          <a:bodyPr anchor="b"/>
          <a:lstStyle>
            <a:lvl1pPr marL="0" indent="0" algn="ctr">
              <a:buNone/>
              <a:defRPr sz="2116">
                <a:solidFill>
                  <a:schemeClr val="tx1"/>
                </a:solidFill>
              </a:defRPr>
            </a:lvl1pPr>
            <a:lvl2pPr marL="483626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252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450878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50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8131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175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38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900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64133" y="6476815"/>
            <a:ext cx="2844800" cy="366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4"/>
            <a:ext cx="12191999" cy="683795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58613" y="737951"/>
            <a:ext cx="3762073" cy="5388212"/>
          </a:xfrm>
          <a:prstGeom prst="rect">
            <a:avLst/>
          </a:prstGeom>
          <a:solidFill>
            <a:srgbClr val="0E5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021782"/>
            <a:ext cx="6550257" cy="5104381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1008738" y="4884299"/>
            <a:ext cx="3596687" cy="1357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13" y="737952"/>
            <a:ext cx="3762073" cy="1002862"/>
          </a:xfrm>
        </p:spPr>
        <p:txBody>
          <a:bodyPr anchor="b"/>
          <a:lstStyle>
            <a:lvl1pPr algn="l">
              <a:defRPr sz="2116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8613" y="1958414"/>
            <a:ext cx="3762073" cy="4167749"/>
          </a:xfrm>
        </p:spPr>
        <p:txBody>
          <a:bodyPr/>
          <a:lstStyle>
            <a:lvl1pPr marL="0" indent="0">
              <a:buNone/>
              <a:defRPr sz="1904">
                <a:solidFill>
                  <a:srgbClr val="FFFFFF"/>
                </a:solidFill>
              </a:defRPr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30267" y="6517116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14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4"/>
            <a:ext cx="12191999" cy="683795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58613" y="737951"/>
            <a:ext cx="3762073" cy="5388212"/>
          </a:xfrm>
          <a:prstGeom prst="rect">
            <a:avLst/>
          </a:prstGeom>
          <a:solidFill>
            <a:srgbClr val="E196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002860"/>
            <a:ext cx="6550257" cy="5123303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1008738" y="4884299"/>
            <a:ext cx="3596687" cy="1357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13" y="737952"/>
            <a:ext cx="3762073" cy="1002862"/>
          </a:xfrm>
        </p:spPr>
        <p:txBody>
          <a:bodyPr anchor="b"/>
          <a:lstStyle>
            <a:lvl1pPr algn="l">
              <a:defRPr sz="2116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8613" y="1958414"/>
            <a:ext cx="3762073" cy="4167749"/>
          </a:xfrm>
        </p:spPr>
        <p:txBody>
          <a:bodyPr/>
          <a:lstStyle>
            <a:lvl1pPr marL="0" indent="0">
              <a:buNone/>
              <a:defRPr sz="1904">
                <a:solidFill>
                  <a:schemeClr val="tx1"/>
                </a:solidFill>
              </a:defRPr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13333" y="6476815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34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4"/>
            <a:ext cx="12191999" cy="6837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12" y="4800600"/>
            <a:ext cx="10470304" cy="566738"/>
          </a:xfrm>
        </p:spPr>
        <p:txBody>
          <a:bodyPr anchor="b"/>
          <a:lstStyle>
            <a:lvl1pPr algn="l">
              <a:defRPr sz="2116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8612" y="917712"/>
            <a:ext cx="10470304" cy="3809862"/>
          </a:xfrm>
        </p:spPr>
        <p:txBody>
          <a:bodyPr/>
          <a:lstStyle>
            <a:lvl1pPr marL="0" indent="0">
              <a:buNone/>
              <a:defRPr sz="3385"/>
            </a:lvl1pPr>
            <a:lvl2pPr marL="483626" indent="0">
              <a:buNone/>
              <a:defRPr sz="2962"/>
            </a:lvl2pPr>
            <a:lvl3pPr marL="967252" indent="0">
              <a:buNone/>
              <a:defRPr sz="2539"/>
            </a:lvl3pPr>
            <a:lvl4pPr marL="1450878" indent="0">
              <a:buNone/>
              <a:defRPr sz="2116"/>
            </a:lvl4pPr>
            <a:lvl5pPr marL="1934505" indent="0">
              <a:buNone/>
              <a:defRPr sz="2116"/>
            </a:lvl5pPr>
            <a:lvl6pPr marL="2418131" indent="0">
              <a:buNone/>
              <a:defRPr sz="2116"/>
            </a:lvl6pPr>
            <a:lvl7pPr marL="2901757" indent="0">
              <a:buNone/>
              <a:defRPr sz="2116"/>
            </a:lvl7pPr>
            <a:lvl8pPr marL="3385383" indent="0">
              <a:buNone/>
              <a:defRPr sz="2116"/>
            </a:lvl8pPr>
            <a:lvl9pPr marL="3869009" indent="0">
              <a:buNone/>
              <a:defRPr sz="211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8612" y="5367338"/>
            <a:ext cx="10470304" cy="804862"/>
          </a:xfrm>
        </p:spPr>
        <p:txBody>
          <a:bodyPr/>
          <a:lstStyle>
            <a:lvl1pPr marL="0" indent="0">
              <a:buNone/>
              <a:defRPr sz="1481"/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30267" y="6530550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92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4"/>
            <a:ext cx="12191997" cy="6837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612" y="4800600"/>
            <a:ext cx="8013717" cy="566738"/>
          </a:xfrm>
        </p:spPr>
        <p:txBody>
          <a:bodyPr anchor="b"/>
          <a:lstStyle>
            <a:lvl1pPr algn="l">
              <a:defRPr sz="2116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8612" y="756877"/>
            <a:ext cx="10470304" cy="3970698"/>
          </a:xfrm>
        </p:spPr>
        <p:txBody>
          <a:bodyPr/>
          <a:lstStyle>
            <a:lvl1pPr marL="0" indent="0">
              <a:buNone/>
              <a:defRPr sz="3385"/>
            </a:lvl1pPr>
            <a:lvl2pPr marL="483626" indent="0">
              <a:buNone/>
              <a:defRPr sz="2962"/>
            </a:lvl2pPr>
            <a:lvl3pPr marL="967252" indent="0">
              <a:buNone/>
              <a:defRPr sz="2539"/>
            </a:lvl3pPr>
            <a:lvl4pPr marL="1450878" indent="0">
              <a:buNone/>
              <a:defRPr sz="2116"/>
            </a:lvl4pPr>
            <a:lvl5pPr marL="1934505" indent="0">
              <a:buNone/>
              <a:defRPr sz="2116"/>
            </a:lvl5pPr>
            <a:lvl6pPr marL="2418131" indent="0">
              <a:buNone/>
              <a:defRPr sz="2116"/>
            </a:lvl6pPr>
            <a:lvl7pPr marL="2901757" indent="0">
              <a:buNone/>
              <a:defRPr sz="2116"/>
            </a:lvl7pPr>
            <a:lvl8pPr marL="3385383" indent="0">
              <a:buNone/>
              <a:defRPr sz="2116"/>
            </a:lvl8pPr>
            <a:lvl9pPr marL="3869009" indent="0">
              <a:buNone/>
              <a:defRPr sz="211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8612" y="5367338"/>
            <a:ext cx="8013717" cy="804862"/>
          </a:xfrm>
        </p:spPr>
        <p:txBody>
          <a:bodyPr/>
          <a:lstStyle>
            <a:lvl1pPr marL="0" indent="0">
              <a:buNone/>
              <a:defRPr sz="1481"/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13333" y="6476815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91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13333" y="6476815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68" y="32829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10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109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591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24-B825-43E0-AEDF-A1C5CA0EE626}" type="datetimeFigureOut">
              <a:rPr lang="en-ZA" smtClean="0"/>
              <a:t>2021/11/09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59CD-1F12-42C8-83F9-1B5584AAA0A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9623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394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5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1914"/>
            <a:ext cx="10363200" cy="1500187"/>
          </a:xfrm>
        </p:spPr>
        <p:txBody>
          <a:bodyPr anchor="b"/>
          <a:lstStyle>
            <a:lvl1pPr marL="0" indent="0" algn="ctr">
              <a:buNone/>
              <a:defRPr sz="2116">
                <a:solidFill>
                  <a:schemeClr val="tx1"/>
                </a:solidFill>
              </a:defRPr>
            </a:lvl1pPr>
            <a:lvl2pPr marL="483626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252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450878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50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8131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175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38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900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96400" y="6490249"/>
            <a:ext cx="2844800" cy="3660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PRESENTATION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5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3" y="244753"/>
            <a:ext cx="8048076" cy="408052"/>
          </a:xfrm>
        </p:spPr>
        <p:txBody>
          <a:bodyPr>
            <a:normAutofit/>
          </a:bodyPr>
          <a:lstStyle>
            <a:lvl1pPr>
              <a:defRPr sz="1481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64133" y="6503682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045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3" cy="408052"/>
          </a:xfrm>
        </p:spPr>
        <p:txBody>
          <a:bodyPr>
            <a:normAutofit/>
          </a:bodyPr>
          <a:lstStyle>
            <a:lvl1pPr>
              <a:defRPr sz="1481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47200" y="6476815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 PRESENTATION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5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813639"/>
            <a:ext cx="10552365" cy="870407"/>
          </a:xfrm>
        </p:spPr>
        <p:txBody>
          <a:bodyPr/>
          <a:lstStyle>
            <a:lvl1pPr>
              <a:defRPr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875705"/>
            <a:ext cx="4966563" cy="639762"/>
          </a:xfrm>
        </p:spPr>
        <p:txBody>
          <a:bodyPr anchor="b"/>
          <a:lstStyle>
            <a:lvl1pPr marL="0" indent="0">
              <a:buNone/>
              <a:defRPr sz="1904" b="1">
                <a:solidFill>
                  <a:srgbClr val="0E5B2A"/>
                </a:solidFill>
              </a:defRPr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252" y="2667986"/>
            <a:ext cx="4966563" cy="3519470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105" y="1875705"/>
            <a:ext cx="4968513" cy="639762"/>
          </a:xfrm>
        </p:spPr>
        <p:txBody>
          <a:bodyPr anchor="b"/>
          <a:lstStyle>
            <a:lvl1pPr marL="0" indent="0">
              <a:buNone/>
              <a:defRPr sz="1904" b="1">
                <a:solidFill>
                  <a:srgbClr val="0E5B2A"/>
                </a:solidFill>
              </a:defRPr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105" y="2667986"/>
            <a:ext cx="4968513" cy="3519470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64133" y="6463381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2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 PRESENTATION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5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283827"/>
            <a:ext cx="10552365" cy="378440"/>
          </a:xfrm>
        </p:spPr>
        <p:txBody>
          <a:bodyPr>
            <a:normAutofit/>
          </a:bodyPr>
          <a:lstStyle>
            <a:lvl1pPr>
              <a:defRPr sz="1481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891767"/>
            <a:ext cx="4966563" cy="639762"/>
          </a:xfrm>
        </p:spPr>
        <p:txBody>
          <a:bodyPr anchor="b"/>
          <a:lstStyle>
            <a:lvl1pPr marL="0" indent="0">
              <a:buNone/>
              <a:defRPr sz="1904" b="1">
                <a:solidFill>
                  <a:srgbClr val="0E5B2A"/>
                </a:solidFill>
              </a:defRPr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252" y="1655665"/>
            <a:ext cx="4966563" cy="4531791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105" y="891767"/>
            <a:ext cx="4968513" cy="639762"/>
          </a:xfrm>
        </p:spPr>
        <p:txBody>
          <a:bodyPr anchor="b"/>
          <a:lstStyle>
            <a:lvl1pPr marL="0" indent="0">
              <a:buNone/>
              <a:defRPr sz="1904" b="1">
                <a:solidFill>
                  <a:srgbClr val="0E5B2A"/>
                </a:solidFill>
              </a:defRPr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105" y="1655665"/>
            <a:ext cx="4968513" cy="4531791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47200" y="6476815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8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 PRESENTATION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5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813639"/>
            <a:ext cx="10552365" cy="870407"/>
          </a:xfrm>
        </p:spPr>
        <p:txBody>
          <a:bodyPr/>
          <a:lstStyle>
            <a:lvl1pPr>
              <a:defRPr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252" y="1892188"/>
            <a:ext cx="4966563" cy="4295268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105" y="1892188"/>
            <a:ext cx="4968513" cy="4295268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81067" y="6476815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6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 PRESENTATION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5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52" y="312211"/>
            <a:ext cx="10552365" cy="350055"/>
          </a:xfrm>
        </p:spPr>
        <p:txBody>
          <a:bodyPr>
            <a:normAutofit/>
          </a:bodyPr>
          <a:lstStyle>
            <a:lvl1pPr>
              <a:defRPr sz="1481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252" y="993399"/>
            <a:ext cx="4966563" cy="5194057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105" y="993399"/>
            <a:ext cx="4968513" cy="5194057"/>
          </a:xfrm>
        </p:spPr>
        <p:txBody>
          <a:bodyPr/>
          <a:lstStyle>
            <a:lvl1pPr>
              <a:defRPr sz="2327"/>
            </a:lvl1pPr>
            <a:lvl2pPr>
              <a:defRPr sz="2327"/>
            </a:lvl2pPr>
            <a:lvl3pPr>
              <a:defRPr sz="2327"/>
            </a:lvl3pPr>
            <a:lvl4pPr>
              <a:defRPr sz="2327"/>
            </a:lvl4pPr>
            <a:lvl5pPr>
              <a:defRPr sz="2327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30267" y="6476815"/>
            <a:ext cx="2844800" cy="366073"/>
          </a:xfrm>
        </p:spPr>
        <p:txBody>
          <a:bodyPr/>
          <a:lstStyle/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8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5910"/>
            <a:ext cx="2844800" cy="366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83626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1" r:id="rId28"/>
    <p:sldLayoutId id="2147483692" r:id="rId29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sz="2327" kern="120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sz="2327" kern="120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sz="2327" kern="120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sz="2327" kern="120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sz="2327" kern="120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Session 1 </a:t>
            </a:r>
            <a:br>
              <a:rPr lang="en-US" b="1" dirty="0"/>
            </a:br>
            <a:r>
              <a:rPr lang="en-US" b="1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Why am I here?</a:t>
            </a:r>
          </a:p>
          <a:p>
            <a:r>
              <a:rPr lang="en-US" i="1" dirty="0"/>
              <a:t>What am I going to be doing here?</a:t>
            </a:r>
          </a:p>
          <a:p>
            <a:r>
              <a:rPr lang="en-US" i="1" dirty="0"/>
              <a:t>and other questions….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48460" y="5157014"/>
            <a:ext cx="4543781" cy="1371036"/>
          </a:xfrm>
          <a:prstGeom prst="rect">
            <a:avLst/>
          </a:prstGeom>
        </p:spPr>
        <p:txBody>
          <a:bodyPr vert="horz" lIns="96724" tIns="48362" rIns="96724" bIns="48362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22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338" algn="l"/>
              </a:tabLst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625" algn="l"/>
              </a:tabLst>
              <a:defRPr sz="2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83626">
              <a:lnSpc>
                <a:spcPct val="120000"/>
              </a:lnSpc>
            </a:pPr>
            <a:endParaRPr lang="en-US" sz="2539" baseline="30000" dirty="0">
              <a:solidFill>
                <a:srgbClr val="000000"/>
              </a:solidFill>
            </a:endParaRPr>
          </a:p>
          <a:p>
            <a:pPr algn="l" defTabSz="483626">
              <a:lnSpc>
                <a:spcPct val="120000"/>
              </a:lnSpc>
            </a:pPr>
            <a:r>
              <a:rPr lang="en-US" sz="2539" baseline="30000" dirty="0">
                <a:solidFill>
                  <a:srgbClr val="000000"/>
                </a:solidFill>
              </a:rPr>
              <a:t>Ronette Engela </a:t>
            </a:r>
          </a:p>
          <a:p>
            <a:pPr algn="l" defTabSz="483626">
              <a:lnSpc>
                <a:spcPct val="120000"/>
              </a:lnSpc>
            </a:pPr>
            <a:endParaRPr lang="en-US" sz="2500" baseline="30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626"/>
            <a:fld id="{23690667-295C-4548-A8F3-2AF8F8044C02}" type="slidenum">
              <a:rPr lang="en-ZA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83626"/>
              <a:t>1</a:t>
            </a:fld>
            <a:endParaRPr lang="en-Z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85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56F37-EF83-446D-945C-2656464666E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endParaRPr lang="en-ZA" sz="11500" b="1" dirty="0"/>
          </a:p>
          <a:p>
            <a:pPr marL="0" indent="0" algn="ctr">
              <a:buNone/>
            </a:pPr>
            <a:r>
              <a:rPr lang="en-ZA" sz="9600" b="1" dirty="0"/>
              <a:t>Welcome</a:t>
            </a:r>
          </a:p>
          <a:p>
            <a:pPr lvl="1"/>
            <a:r>
              <a:rPr lang="en-ZA" sz="2200" b="1" dirty="0"/>
              <a:t>Thank you for giving us your time &amp; attention</a:t>
            </a:r>
          </a:p>
          <a:p>
            <a:pPr marL="397984" lvl="1" indent="0">
              <a:buNone/>
            </a:pPr>
            <a:endParaRPr lang="en-ZA" sz="22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130B85-0E70-4CE2-9E0B-2C540B663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885" y="516904"/>
            <a:ext cx="3077428" cy="5426522"/>
          </a:xfrm>
        </p:spPr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pPr algn="ctr"/>
            <a:r>
              <a:rPr lang="en-ZA" sz="3200" dirty="0"/>
              <a:t>Spending Review Course</a:t>
            </a:r>
          </a:p>
          <a:p>
            <a:pPr algn="ctr"/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2728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646FD-C3B3-4C31-9695-DD53DAB4C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35"/>
              </a:spcBef>
              <a:spcAft>
                <a:spcPts val="635"/>
              </a:spcAft>
            </a:pPr>
            <a:r>
              <a:rPr lang="en-ZA" sz="2800" b="1" dirty="0"/>
              <a:t>Baseline analysis </a:t>
            </a:r>
            <a:r>
              <a:rPr lang="en-ZA" sz="2800" dirty="0"/>
              <a:t>of existing expenditure programmes</a:t>
            </a:r>
          </a:p>
          <a:p>
            <a:pPr lvl="1">
              <a:spcBef>
                <a:spcPts val="635"/>
              </a:spcBef>
              <a:spcAft>
                <a:spcPts val="635"/>
              </a:spcAft>
            </a:pPr>
            <a:r>
              <a:rPr lang="en-ZA" sz="2800" dirty="0"/>
              <a:t>sustainability </a:t>
            </a:r>
          </a:p>
          <a:p>
            <a:pPr lvl="1">
              <a:spcBef>
                <a:spcPts val="635"/>
              </a:spcBef>
              <a:spcAft>
                <a:spcPts val="635"/>
              </a:spcAft>
            </a:pPr>
            <a:r>
              <a:rPr lang="en-ZA" sz="2800" dirty="0"/>
              <a:t>credible savings and re-allocation </a:t>
            </a:r>
          </a:p>
          <a:p>
            <a:pPr lvl="1">
              <a:spcBef>
                <a:spcPts val="635"/>
              </a:spcBef>
              <a:spcAft>
                <a:spcPts val="635"/>
              </a:spcAft>
            </a:pPr>
            <a:r>
              <a:rPr lang="en-ZA" sz="2800" dirty="0"/>
              <a:t>efficiency</a:t>
            </a:r>
            <a:endParaRPr lang="en-US" sz="2800" dirty="0"/>
          </a:p>
          <a:p>
            <a:pPr>
              <a:spcBef>
                <a:spcPts val="635"/>
              </a:spcBef>
              <a:spcAft>
                <a:spcPts val="635"/>
              </a:spcAft>
            </a:pPr>
            <a:r>
              <a:rPr lang="en-ZA" sz="2800" b="1" dirty="0"/>
              <a:t>Costing </a:t>
            </a:r>
            <a:r>
              <a:rPr lang="en-ZA" sz="2800" dirty="0"/>
              <a:t>of new policy proposals and legislation</a:t>
            </a:r>
          </a:p>
          <a:p>
            <a:pPr lvl="1">
              <a:spcBef>
                <a:spcPts val="635"/>
              </a:spcBef>
              <a:spcAft>
                <a:spcPts val="635"/>
              </a:spcAft>
            </a:pPr>
            <a:r>
              <a:rPr lang="en-ZA" sz="2800" dirty="0"/>
              <a:t>costing of extensive new proposals and </a:t>
            </a:r>
          </a:p>
          <a:p>
            <a:pPr lvl="1">
              <a:spcBef>
                <a:spcPts val="635"/>
              </a:spcBef>
              <a:spcAft>
                <a:spcPts val="635"/>
              </a:spcAft>
            </a:pPr>
            <a:r>
              <a:rPr lang="en-ZA" sz="2800" dirty="0"/>
              <a:t>financial implications of Cabinet memorandum </a:t>
            </a:r>
            <a:endParaRPr lang="en-US" sz="2800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sz="3600" dirty="0"/>
              <a:t>Spending Reviews</a:t>
            </a:r>
          </a:p>
        </p:txBody>
      </p:sp>
    </p:spTree>
    <p:extLst>
      <p:ext uri="{BB962C8B-B14F-4D97-AF65-F5344CB8AC3E}">
        <p14:creationId xmlns:p14="http://schemas.microsoft.com/office/powerpoint/2010/main" val="107176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B2A1DB-A442-4D6B-B8E6-92B401929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2800" dirty="0"/>
              <a:t>Why are we doing this course?</a:t>
            </a:r>
          </a:p>
          <a:p>
            <a:endParaRPr lang="en-ZA" sz="2800" dirty="0"/>
          </a:p>
          <a:p>
            <a:r>
              <a:rPr lang="en-ZA" sz="2800" dirty="0" err="1"/>
              <a:t>Dept</a:t>
            </a:r>
            <a:r>
              <a:rPr lang="en-ZA" sz="2800" dirty="0"/>
              <a:t> reasons</a:t>
            </a:r>
          </a:p>
          <a:p>
            <a:endParaRPr lang="en-ZA" sz="2800" dirty="0"/>
          </a:p>
          <a:p>
            <a:r>
              <a:rPr lang="en-ZA" sz="2800" dirty="0"/>
              <a:t>Treasury reasons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34006"/>
              </p:ext>
            </p:extLst>
          </p:nvPr>
        </p:nvGraphicFramePr>
        <p:xfrm>
          <a:off x="3633849" y="336408"/>
          <a:ext cx="8182098" cy="5854537"/>
        </p:xfrm>
        <a:graphic>
          <a:graphicData uri="http://schemas.openxmlformats.org/drawingml/2006/table">
            <a:tbl>
              <a:tblPr/>
              <a:tblGrid>
                <a:gridCol w="3776354">
                  <a:extLst>
                    <a:ext uri="{9D8B030D-6E8A-4147-A177-3AD203B41FA5}">
                      <a16:colId xmlns:a16="http://schemas.microsoft.com/office/drawing/2014/main" val="2783050126"/>
                    </a:ext>
                  </a:extLst>
                </a:gridCol>
                <a:gridCol w="4405744">
                  <a:extLst>
                    <a:ext uri="{9D8B030D-6E8A-4147-A177-3AD203B41FA5}">
                      <a16:colId xmlns:a16="http://schemas.microsoft.com/office/drawing/2014/main" val="120612721"/>
                    </a:ext>
                  </a:extLst>
                </a:gridCol>
              </a:tblGrid>
              <a:tr h="504492"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Department</a:t>
                      </a:r>
                    </a:p>
                  </a:txBody>
                  <a:tcPr marL="3964" marR="3964" marT="3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Treasury</a:t>
                      </a:r>
                    </a:p>
                  </a:txBody>
                  <a:tcPr marL="3964" marR="3964" marT="3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822148"/>
                  </a:ext>
                </a:extLst>
              </a:tr>
              <a:tr h="643712">
                <a:tc rowSpan="2">
                  <a:txBody>
                    <a:bodyPr/>
                    <a:lstStyle/>
                    <a:p>
                      <a:pPr marL="72000"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 want our policies to be sustainable</a:t>
                      </a:r>
                    </a:p>
                  </a:txBody>
                  <a:tcPr marL="3964" marR="3964" marT="3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 want policies that is affordable and therefore sustainable</a:t>
                      </a:r>
                    </a:p>
                  </a:txBody>
                  <a:tcPr marL="3964" marR="3964" marT="3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0767"/>
                  </a:ext>
                </a:extLst>
              </a:tr>
              <a:tr h="6141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What is the full cost of existing programmes ? </a:t>
                      </a:r>
                    </a:p>
                  </a:txBody>
                  <a:tcPr marL="3964" marR="3964" marT="3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791059"/>
                  </a:ext>
                </a:extLst>
              </a:tr>
              <a:tr h="626447"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 need big policy discussions</a:t>
                      </a:r>
                    </a:p>
                  </a:txBody>
                  <a:tcPr marL="3964" marR="3964" marT="3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Show us credible costing for the new policies - might help in budget negotiations</a:t>
                      </a:r>
                    </a:p>
                  </a:txBody>
                  <a:tcPr marL="3964" marR="3964" marT="3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188516"/>
                  </a:ext>
                </a:extLst>
              </a:tr>
              <a:tr h="633491"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 need more money </a:t>
                      </a:r>
                    </a:p>
                  </a:txBody>
                  <a:tcPr marL="3964" marR="3964" marT="3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Departments ‘have to do more with less’ stay within budget but deliver more</a:t>
                      </a:r>
                    </a:p>
                  </a:txBody>
                  <a:tcPr marL="3964" marR="3964" marT="3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694342"/>
                  </a:ext>
                </a:extLst>
              </a:tr>
              <a:tr h="989831"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 need to roll policy out wider</a:t>
                      </a:r>
                    </a:p>
                  </a:txBody>
                  <a:tcPr marL="3964" marR="3964" marT="3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Before we spend more money, what are we getting against performance? How efficient are you? </a:t>
                      </a:r>
                    </a:p>
                  </a:txBody>
                  <a:tcPr marL="3964" marR="3964" marT="3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43879"/>
                  </a:ext>
                </a:extLst>
              </a:tr>
              <a:tr h="614141"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 have to close a programme down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4" marR="3964" marT="3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What are the trade-offs? </a:t>
                      </a:r>
                    </a:p>
                  </a:txBody>
                  <a:tcPr marL="3964" marR="3964" marT="3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813992"/>
                  </a:ext>
                </a:extLst>
              </a:tr>
              <a:tr h="614141"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Can we be accurate in our savings cuts?</a:t>
                      </a:r>
                    </a:p>
                  </a:txBody>
                  <a:tcPr marL="3964" marR="3964" marT="3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 have a constrained fiscal environment and have to</a:t>
                      </a:r>
                      <a:r>
                        <a:rPr lang="en-GB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find savings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4" marR="3964" marT="3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883813"/>
                  </a:ext>
                </a:extLst>
              </a:tr>
              <a:tr h="614141">
                <a:tc>
                  <a:txBody>
                    <a:bodyPr/>
                    <a:lstStyle/>
                    <a:p>
                      <a:pPr marL="72000" algn="l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Accurate planning and proper oversight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64" marR="3964" marT="3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Annual 'budget challenge' function</a:t>
                      </a:r>
                    </a:p>
                  </a:txBody>
                  <a:tcPr marL="3964" marR="3964" marT="3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034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96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B2A1DB-A442-4D6B-B8E6-92B401929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2800" dirty="0"/>
              <a:t>Why are we doing this course?</a:t>
            </a:r>
          </a:p>
          <a:p>
            <a:endParaRPr lang="en-ZA" sz="2800" dirty="0"/>
          </a:p>
          <a:p>
            <a:endParaRPr lang="en-ZA" sz="2800" dirty="0"/>
          </a:p>
          <a:p>
            <a:r>
              <a:rPr lang="en-ZA" sz="2800" dirty="0"/>
              <a:t>Personal development</a:t>
            </a:r>
          </a:p>
          <a:p>
            <a:endParaRPr lang="en-ZA" sz="28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5977" y="300447"/>
            <a:ext cx="8229600" cy="5849166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635"/>
              </a:spcBef>
              <a:spcAft>
                <a:spcPts val="635"/>
              </a:spcAft>
            </a:pPr>
            <a:r>
              <a:rPr lang="en-ZA" sz="2800" dirty="0"/>
              <a:t>Big data analytics - new frontier </a:t>
            </a:r>
          </a:p>
          <a:p>
            <a:pPr marL="0" lvl="1">
              <a:spcBef>
                <a:spcPts val="635"/>
              </a:spcBef>
              <a:spcAft>
                <a:spcPts val="635"/>
              </a:spcAft>
            </a:pPr>
            <a:r>
              <a:rPr lang="en-ZA" sz="2800" dirty="0"/>
              <a:t>Career progression requires investment in broadening and deepening skills </a:t>
            </a:r>
          </a:p>
          <a:p>
            <a:pPr marL="0" lvl="1">
              <a:spcBef>
                <a:spcPts val="635"/>
              </a:spcBef>
              <a:spcAft>
                <a:spcPts val="635"/>
              </a:spcAft>
            </a:pPr>
            <a:endParaRPr lang="en-ZA" sz="2800" dirty="0"/>
          </a:p>
          <a:p>
            <a:pPr marL="0" lvl="1">
              <a:spcBef>
                <a:spcPts val="635"/>
              </a:spcBef>
              <a:spcAft>
                <a:spcPts val="635"/>
              </a:spcAft>
            </a:pPr>
            <a:r>
              <a:rPr lang="en-ZA" sz="2800" dirty="0"/>
              <a:t>Concern about pipeline of staff for strategic roles </a:t>
            </a:r>
          </a:p>
          <a:p>
            <a:pPr marL="0" lvl="1">
              <a:spcBef>
                <a:spcPts val="635"/>
              </a:spcBef>
              <a:spcAft>
                <a:spcPts val="635"/>
              </a:spcAft>
            </a:pPr>
            <a:r>
              <a:rPr lang="en-ZA" sz="2800" dirty="0"/>
              <a:t>In-depth analysis by officials not consultants</a:t>
            </a:r>
          </a:p>
          <a:p>
            <a:pPr marL="0">
              <a:spcBef>
                <a:spcPts val="635"/>
              </a:spcBef>
              <a:spcAft>
                <a:spcPts val="635"/>
              </a:spcAft>
            </a:pPr>
            <a:r>
              <a:rPr lang="en-ZA" sz="2800" dirty="0"/>
              <a:t>2-3 years to train a new person to do serious public finance analysis / programme analysis</a:t>
            </a:r>
          </a:p>
          <a:p>
            <a:pPr marL="0">
              <a:spcBef>
                <a:spcPts val="635"/>
              </a:spcBef>
              <a:spcAft>
                <a:spcPts val="635"/>
              </a:spcAft>
            </a:pPr>
            <a:r>
              <a:rPr lang="en-ZA" sz="2800" dirty="0"/>
              <a:t>Equip staff with the advanced analytical skills</a:t>
            </a:r>
          </a:p>
        </p:txBody>
      </p:sp>
    </p:spTree>
    <p:extLst>
      <p:ext uri="{BB962C8B-B14F-4D97-AF65-F5344CB8AC3E}">
        <p14:creationId xmlns:p14="http://schemas.microsoft.com/office/powerpoint/2010/main" val="196790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B2A1DB-A442-4D6B-B8E6-92B401929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2800" dirty="0"/>
              <a:t>How do we do this course?</a:t>
            </a:r>
          </a:p>
          <a:p>
            <a:endParaRPr lang="en-ZA" sz="2800" dirty="0"/>
          </a:p>
          <a:p>
            <a:r>
              <a:rPr lang="en-GB" sz="2800" dirty="0"/>
              <a:t>Structured way to help you think</a:t>
            </a:r>
            <a:endParaRPr lang="en-ZA" sz="28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96789" y="507182"/>
            <a:ext cx="8229600" cy="5849166"/>
          </a:xfrm>
          <a:prstGeom prst="rect">
            <a:avLst/>
          </a:prstGeom>
        </p:spPr>
        <p:txBody>
          <a:bodyPr/>
          <a:lstStyle/>
          <a:p>
            <a:r>
              <a:rPr lang="en-GB" sz="2800" dirty="0"/>
              <a:t>Not a set of techniques applied mechanistically</a:t>
            </a:r>
          </a:p>
          <a:p>
            <a:r>
              <a:rPr lang="en-GB" sz="2800" dirty="0"/>
              <a:t>Structured way to help you think systemically about policy or programme</a:t>
            </a:r>
          </a:p>
          <a:p>
            <a:r>
              <a:rPr lang="en-GB" sz="2800" dirty="0"/>
              <a:t>Implicit knowledge 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Inherently multidisciplinary</a:t>
            </a:r>
          </a:p>
          <a:p>
            <a:pPr lvl="1"/>
            <a:r>
              <a:rPr lang="en-ZA" sz="2800" dirty="0"/>
              <a:t>Public economics and finance</a:t>
            </a:r>
          </a:p>
          <a:p>
            <a:pPr lvl="1"/>
            <a:r>
              <a:rPr lang="en-ZA" sz="2800" dirty="0"/>
              <a:t>Cost accounting</a:t>
            </a:r>
          </a:p>
          <a:p>
            <a:pPr lvl="1"/>
            <a:r>
              <a:rPr lang="en-ZA" sz="2800" dirty="0"/>
              <a:t>Policy analysis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01739" y="2638978"/>
            <a:ext cx="4545873" cy="665926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You already know this!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8046" y="2442754"/>
            <a:ext cx="5408023" cy="11104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08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B2A1DB-A442-4D6B-B8E6-92B401929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2800" dirty="0"/>
              <a:t>How do we do this course?</a:t>
            </a:r>
          </a:p>
          <a:p>
            <a:endParaRPr lang="en-ZA" sz="2800" dirty="0"/>
          </a:p>
          <a:p>
            <a:r>
              <a:rPr lang="en-GB" sz="2800" dirty="0"/>
              <a:t>Structured way to help you think</a:t>
            </a:r>
            <a:endParaRPr lang="en-ZA" sz="28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96789" y="507182"/>
            <a:ext cx="8229600" cy="5849166"/>
          </a:xfrm>
          <a:prstGeom prst="rect">
            <a:avLst/>
          </a:prstGeom>
        </p:spPr>
        <p:txBody>
          <a:bodyPr/>
          <a:lstStyle/>
          <a:p>
            <a:r>
              <a:rPr lang="en-GB" sz="2800" dirty="0"/>
              <a:t>Not a set of techniques applied mechanistically</a:t>
            </a:r>
          </a:p>
          <a:p>
            <a:r>
              <a:rPr lang="en-GB" sz="2800" dirty="0"/>
              <a:t>Structured way to help you think systemically about policy or programme</a:t>
            </a:r>
          </a:p>
          <a:p>
            <a:r>
              <a:rPr lang="en-GB" sz="2800" dirty="0"/>
              <a:t>Implicit knowledge 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Inherently multidisciplinary</a:t>
            </a:r>
          </a:p>
          <a:p>
            <a:pPr lvl="1"/>
            <a:r>
              <a:rPr lang="en-ZA" sz="2800" dirty="0"/>
              <a:t>Public economics and finance</a:t>
            </a:r>
          </a:p>
          <a:p>
            <a:pPr lvl="1"/>
            <a:r>
              <a:rPr lang="en-ZA" sz="2800" dirty="0"/>
              <a:t>Cost accounting</a:t>
            </a:r>
          </a:p>
          <a:p>
            <a:pPr lvl="1"/>
            <a:r>
              <a:rPr lang="en-ZA" sz="2800" dirty="0"/>
              <a:t>Policy analysis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E7EF0552-6EE3-43EB-8545-8B81E68560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68285" y="2597751"/>
            <a:ext cx="4545873" cy="665926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You already know this!</a:t>
            </a:r>
          </a:p>
        </p:txBody>
      </p:sp>
    </p:spTree>
    <p:extLst>
      <p:ext uri="{BB962C8B-B14F-4D97-AF65-F5344CB8AC3E}">
        <p14:creationId xmlns:p14="http://schemas.microsoft.com/office/powerpoint/2010/main" val="41733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B2A1DB-A442-4D6B-B8E6-92B401929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sz="2800" dirty="0"/>
              <a:t>What do we do? </a:t>
            </a:r>
          </a:p>
          <a:p>
            <a:endParaRPr lang="en-ZA" sz="2400" b="0" dirty="0"/>
          </a:p>
          <a:p>
            <a:pPr>
              <a:spcBef>
                <a:spcPts val="635"/>
              </a:spcBef>
              <a:spcAft>
                <a:spcPts val="635"/>
              </a:spcAft>
            </a:pPr>
            <a:r>
              <a:rPr lang="en-ZA" sz="2400" b="0" dirty="0"/>
              <a:t>Teach a set of 6 steps </a:t>
            </a:r>
          </a:p>
          <a:p>
            <a:pPr>
              <a:spcBef>
                <a:spcPts val="635"/>
              </a:spcBef>
              <a:spcAft>
                <a:spcPts val="635"/>
              </a:spcAft>
            </a:pPr>
            <a:endParaRPr lang="en-ZA" sz="2400" b="0" dirty="0"/>
          </a:p>
          <a:p>
            <a:pPr>
              <a:spcBef>
                <a:spcPts val="635"/>
              </a:spcBef>
              <a:spcAft>
                <a:spcPts val="635"/>
              </a:spcAft>
            </a:pPr>
            <a:r>
              <a:rPr lang="en-ZA" sz="2400" b="0" dirty="0"/>
              <a:t>Customised per sector</a:t>
            </a:r>
          </a:p>
          <a:p>
            <a:pPr>
              <a:spcBef>
                <a:spcPts val="635"/>
              </a:spcBef>
              <a:spcAft>
                <a:spcPts val="635"/>
              </a:spcAft>
            </a:pPr>
            <a:endParaRPr lang="en-ZA" sz="2400" b="0" dirty="0"/>
          </a:p>
          <a:p>
            <a:pPr>
              <a:spcBef>
                <a:spcPts val="635"/>
              </a:spcBef>
              <a:spcAft>
                <a:spcPts val="635"/>
              </a:spcAft>
            </a:pPr>
            <a:r>
              <a:rPr lang="en-ZA" sz="2400" b="0" dirty="0"/>
              <a:t>Apply to your workspace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A097A-414F-42FB-AE19-94978A367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905" y="-7106"/>
            <a:ext cx="8792130" cy="68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076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411</Words>
  <Application>Microsoft Office PowerPoint</Application>
  <PresentationFormat>Widescreen</PresentationFormat>
  <Paragraphs>105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1_Office Theme</vt:lpstr>
      <vt:lpstr>Session 1 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COURSE: INTRODUCTION</dc:title>
  <dc:creator>Ronette Engela</dc:creator>
  <cp:lastModifiedBy>Mbali Buthelezi</cp:lastModifiedBy>
  <cp:revision>110</cp:revision>
  <dcterms:created xsi:type="dcterms:W3CDTF">2018-10-06T09:09:34Z</dcterms:created>
  <dcterms:modified xsi:type="dcterms:W3CDTF">2021-11-09T10:23:16Z</dcterms:modified>
</cp:coreProperties>
</file>