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57" r:id="rId2"/>
    <p:sldId id="258" r:id="rId3"/>
    <p:sldId id="342" r:id="rId4"/>
    <p:sldId id="357" r:id="rId5"/>
    <p:sldId id="260" r:id="rId6"/>
    <p:sldId id="369" r:id="rId7"/>
    <p:sldId id="424" r:id="rId8"/>
    <p:sldId id="375" r:id="rId9"/>
    <p:sldId id="399" r:id="rId10"/>
    <p:sldId id="377"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400" r:id="rId25"/>
    <p:sldId id="401" r:id="rId26"/>
    <p:sldId id="402" r:id="rId27"/>
    <p:sldId id="403" r:id="rId28"/>
    <p:sldId id="404" r:id="rId29"/>
    <p:sldId id="259" r:id="rId30"/>
    <p:sldId id="405" r:id="rId31"/>
    <p:sldId id="406" r:id="rId32"/>
    <p:sldId id="407" r:id="rId33"/>
    <p:sldId id="408" r:id="rId34"/>
    <p:sldId id="409" r:id="rId35"/>
    <p:sldId id="410" r:id="rId36"/>
    <p:sldId id="411" r:id="rId37"/>
    <p:sldId id="261" r:id="rId38"/>
    <p:sldId id="412" r:id="rId39"/>
    <p:sldId id="4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FF00"/>
    <a:srgbClr val="0B6C36"/>
    <a:srgbClr val="8E1E25"/>
    <a:srgbClr val="D3B052"/>
    <a:srgbClr val="59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7327" autoAdjust="0"/>
  </p:normalViewPr>
  <p:slideViewPr>
    <p:cSldViewPr snapToGrid="0" showGuides="1">
      <p:cViewPr varScale="1">
        <p:scale>
          <a:sx n="57" d="100"/>
          <a:sy n="57" d="100"/>
        </p:scale>
        <p:origin x="948" y="36"/>
      </p:cViewPr>
      <p:guideLst>
        <p:guide orient="horz" pos="1774"/>
        <p:guide pos="3840"/>
      </p:guideLst>
    </p:cSldViewPr>
  </p:slideViewPr>
  <p:notesTextViewPr>
    <p:cViewPr>
      <p:scale>
        <a:sx n="1" d="1"/>
        <a:sy n="1" d="1"/>
      </p:scale>
      <p:origin x="0" y="0"/>
    </p:cViewPr>
  </p:notesTextViewPr>
  <p:sorterViewPr>
    <p:cViewPr>
      <p:scale>
        <a:sx n="103" d="100"/>
        <a:sy n="103" d="100"/>
      </p:scale>
      <p:origin x="0" y="-15608"/>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19653966487079"/>
          <c:y val="2.7366729711903293E-2"/>
          <c:w val="0.88280346033512924"/>
          <c:h val="0.84677602235130978"/>
        </c:manualLayout>
      </c:layout>
      <c:barChart>
        <c:barDir val="col"/>
        <c:grouping val="clustered"/>
        <c:varyColors val="0"/>
        <c:ser>
          <c:idx val="0"/>
          <c:order val="0"/>
          <c:spPr>
            <a:solidFill>
              <a:srgbClr val="0070C0"/>
            </a:solidFill>
            <a:ln w="28575">
              <a:noFill/>
            </a:ln>
          </c:spPr>
          <c:invertIfNegative val="0"/>
          <c:cat>
            <c:strRef>
              <c:f>Sheet1!$A$2:$A$8</c:f>
              <c:strCache>
                <c:ptCount val="7"/>
                <c:pt idx="0">
                  <c:v>Budget 2015</c:v>
                </c:pt>
                <c:pt idx="1">
                  <c:v>Normal budget growth</c:v>
                </c:pt>
                <c:pt idx="2">
                  <c:v>Savings Admin - 3%</c:v>
                </c:pt>
                <c:pt idx="3">
                  <c:v>Savings post freeze - 5%</c:v>
                </c:pt>
                <c:pt idx="4">
                  <c:v>Closing down two clinics</c:v>
                </c:pt>
                <c:pt idx="5">
                  <c:v>Opening new clinic</c:v>
                </c:pt>
                <c:pt idx="6">
                  <c:v>Budget 2016</c:v>
                </c:pt>
              </c:strCache>
            </c:strRef>
          </c:cat>
          <c:val>
            <c:numRef>
              <c:f>Sheet1!$B$2:$B$8</c:f>
              <c:numCache>
                <c:formatCode>General</c:formatCode>
                <c:ptCount val="7"/>
                <c:pt idx="0">
                  <c:v>3000</c:v>
                </c:pt>
                <c:pt idx="6">
                  <c:v>2790</c:v>
                </c:pt>
              </c:numCache>
            </c:numRef>
          </c:val>
          <c:extLst>
            <c:ext xmlns:c16="http://schemas.microsoft.com/office/drawing/2014/chart" uri="{C3380CC4-5D6E-409C-BE32-E72D297353CC}">
              <c16:uniqueId val="{00000000-7820-4763-ABEA-742D06362EBE}"/>
            </c:ext>
          </c:extLst>
        </c:ser>
        <c:dLbls>
          <c:showLegendKey val="0"/>
          <c:showVal val="0"/>
          <c:showCatName val="0"/>
          <c:showSerName val="0"/>
          <c:showPercent val="0"/>
          <c:showBubbleSize val="0"/>
        </c:dLbls>
        <c:gapWidth val="150"/>
        <c:axId val="60019456"/>
        <c:axId val="60020992"/>
      </c:barChart>
      <c:stockChart>
        <c:ser>
          <c:idx val="1"/>
          <c:order val="1"/>
          <c:spPr>
            <a:ln w="28575">
              <a:noFill/>
            </a:ln>
          </c:spPr>
          <c:marker>
            <c:symbol val="none"/>
          </c:marker>
          <c:cat>
            <c:strRef>
              <c:f>Sheet1!$A$2:$A$8</c:f>
              <c:strCache>
                <c:ptCount val="7"/>
                <c:pt idx="0">
                  <c:v>Budget 2015</c:v>
                </c:pt>
                <c:pt idx="1">
                  <c:v>Normal budget growth</c:v>
                </c:pt>
                <c:pt idx="2">
                  <c:v>Savings Admin - 3%</c:v>
                </c:pt>
                <c:pt idx="3">
                  <c:v>Savings post freeze - 5%</c:v>
                </c:pt>
                <c:pt idx="4">
                  <c:v>Closing down two clinics</c:v>
                </c:pt>
                <c:pt idx="5">
                  <c:v>Opening new clinic</c:v>
                </c:pt>
                <c:pt idx="6">
                  <c:v>Budget 2016</c:v>
                </c:pt>
              </c:strCache>
            </c:strRef>
          </c:cat>
          <c:val>
            <c:numRef>
              <c:f>Sheet1!$C$2:$C$8</c:f>
              <c:numCache>
                <c:formatCode>General</c:formatCode>
                <c:ptCount val="7"/>
                <c:pt idx="1">
                  <c:v>3000</c:v>
                </c:pt>
                <c:pt idx="2">
                  <c:v>3180</c:v>
                </c:pt>
                <c:pt idx="3">
                  <c:v>3090</c:v>
                </c:pt>
                <c:pt idx="4">
                  <c:v>2940</c:v>
                </c:pt>
                <c:pt idx="5">
                  <c:v>2640</c:v>
                </c:pt>
              </c:numCache>
            </c:numRef>
          </c:val>
          <c:smooth val="0"/>
          <c:extLst>
            <c:ext xmlns:c16="http://schemas.microsoft.com/office/drawing/2014/chart" uri="{C3380CC4-5D6E-409C-BE32-E72D297353CC}">
              <c16:uniqueId val="{00000001-7820-4763-ABEA-742D06362EBE}"/>
            </c:ext>
          </c:extLst>
        </c:ser>
        <c:ser>
          <c:idx val="2"/>
          <c:order val="2"/>
          <c:spPr>
            <a:ln w="28575">
              <a:noFill/>
            </a:ln>
          </c:spPr>
          <c:marker>
            <c:symbol val="none"/>
          </c:marker>
          <c:cat>
            <c:strRef>
              <c:f>Sheet1!$A$2:$A$8</c:f>
              <c:strCache>
                <c:ptCount val="7"/>
                <c:pt idx="0">
                  <c:v>Budget 2015</c:v>
                </c:pt>
                <c:pt idx="1">
                  <c:v>Normal budget growth</c:v>
                </c:pt>
                <c:pt idx="2">
                  <c:v>Savings Admin - 3%</c:v>
                </c:pt>
                <c:pt idx="3">
                  <c:v>Savings post freeze - 5%</c:v>
                </c:pt>
                <c:pt idx="4">
                  <c:v>Closing down two clinics</c:v>
                </c:pt>
                <c:pt idx="5">
                  <c:v>Opening new clinic</c:v>
                </c:pt>
                <c:pt idx="6">
                  <c:v>Budget 2016</c:v>
                </c:pt>
              </c:strCache>
            </c:strRef>
          </c:cat>
          <c:val>
            <c:numRef>
              <c:f>Sheet1!$D$2:$D$8</c:f>
              <c:numCache>
                <c:formatCode>General</c:formatCode>
                <c:ptCount val="7"/>
              </c:numCache>
            </c:numRef>
          </c:val>
          <c:smooth val="0"/>
          <c:extLst>
            <c:ext xmlns:c16="http://schemas.microsoft.com/office/drawing/2014/chart" uri="{C3380CC4-5D6E-409C-BE32-E72D297353CC}">
              <c16:uniqueId val="{00000002-7820-4763-ABEA-742D06362EBE}"/>
            </c:ext>
          </c:extLst>
        </c:ser>
        <c:ser>
          <c:idx val="3"/>
          <c:order val="3"/>
          <c:spPr>
            <a:ln w="28575">
              <a:noFill/>
            </a:ln>
          </c:spPr>
          <c:marker>
            <c:symbol val="none"/>
          </c:marker>
          <c:cat>
            <c:strRef>
              <c:f>Sheet1!$A$2:$A$8</c:f>
              <c:strCache>
                <c:ptCount val="7"/>
                <c:pt idx="0">
                  <c:v>Budget 2015</c:v>
                </c:pt>
                <c:pt idx="1">
                  <c:v>Normal budget growth</c:v>
                </c:pt>
                <c:pt idx="2">
                  <c:v>Savings Admin - 3%</c:v>
                </c:pt>
                <c:pt idx="3">
                  <c:v>Savings post freeze - 5%</c:v>
                </c:pt>
                <c:pt idx="4">
                  <c:v>Closing down two clinics</c:v>
                </c:pt>
                <c:pt idx="5">
                  <c:v>Opening new clinic</c:v>
                </c:pt>
                <c:pt idx="6">
                  <c:v>Budget 2016</c:v>
                </c:pt>
              </c:strCache>
            </c:strRef>
          </c:cat>
          <c:val>
            <c:numRef>
              <c:f>Sheet1!$E$2:$E$8</c:f>
              <c:numCache>
                <c:formatCode>General</c:formatCode>
                <c:ptCount val="7"/>
              </c:numCache>
            </c:numRef>
          </c:val>
          <c:smooth val="0"/>
          <c:extLst>
            <c:ext xmlns:c16="http://schemas.microsoft.com/office/drawing/2014/chart" uri="{C3380CC4-5D6E-409C-BE32-E72D297353CC}">
              <c16:uniqueId val="{00000003-7820-4763-ABEA-742D06362EBE}"/>
            </c:ext>
          </c:extLst>
        </c:ser>
        <c:ser>
          <c:idx val="4"/>
          <c:order val="4"/>
          <c:spPr>
            <a:ln w="28575">
              <a:noFill/>
            </a:ln>
          </c:spPr>
          <c:marker>
            <c:symbol val="none"/>
          </c:marker>
          <c:cat>
            <c:strRef>
              <c:f>Sheet1!$A$2:$A$8</c:f>
              <c:strCache>
                <c:ptCount val="7"/>
                <c:pt idx="0">
                  <c:v>Budget 2015</c:v>
                </c:pt>
                <c:pt idx="1">
                  <c:v>Normal budget growth</c:v>
                </c:pt>
                <c:pt idx="2">
                  <c:v>Savings Admin - 3%</c:v>
                </c:pt>
                <c:pt idx="3">
                  <c:v>Savings post freeze - 5%</c:v>
                </c:pt>
                <c:pt idx="4">
                  <c:v>Closing down two clinics</c:v>
                </c:pt>
                <c:pt idx="5">
                  <c:v>Opening new clinic</c:v>
                </c:pt>
                <c:pt idx="6">
                  <c:v>Budget 2016</c:v>
                </c:pt>
              </c:strCache>
            </c:strRef>
          </c:cat>
          <c:val>
            <c:numRef>
              <c:f>Sheet1!$F$2:$F$8</c:f>
              <c:numCache>
                <c:formatCode>General</c:formatCode>
                <c:ptCount val="7"/>
                <c:pt idx="1">
                  <c:v>3180</c:v>
                </c:pt>
                <c:pt idx="2">
                  <c:v>3090</c:v>
                </c:pt>
                <c:pt idx="3">
                  <c:v>2940</c:v>
                </c:pt>
                <c:pt idx="4">
                  <c:v>2640</c:v>
                </c:pt>
                <c:pt idx="5">
                  <c:v>2790</c:v>
                </c:pt>
              </c:numCache>
            </c:numRef>
          </c:val>
          <c:smooth val="0"/>
          <c:extLst>
            <c:ext xmlns:c16="http://schemas.microsoft.com/office/drawing/2014/chart" uri="{C3380CC4-5D6E-409C-BE32-E72D297353CC}">
              <c16:uniqueId val="{00000004-7820-4763-ABEA-742D06362EBE}"/>
            </c:ext>
          </c:extLst>
        </c:ser>
        <c:dLbls>
          <c:showLegendKey val="0"/>
          <c:showVal val="0"/>
          <c:showCatName val="0"/>
          <c:showSerName val="0"/>
          <c:showPercent val="0"/>
          <c:showBubbleSize val="0"/>
        </c:dLbls>
        <c:hiLowLines/>
        <c:upDownBars>
          <c:gapWidth val="150"/>
          <c:upBars>
            <c:spPr>
              <a:solidFill>
                <a:schemeClr val="tx1"/>
              </a:solidFill>
            </c:spPr>
          </c:upBars>
          <c:downBars>
            <c:spPr>
              <a:solidFill>
                <a:srgbClr val="FF0000"/>
              </a:solidFill>
            </c:spPr>
          </c:downBars>
        </c:upDownBars>
        <c:axId val="60024704"/>
        <c:axId val="60023168"/>
      </c:stockChart>
      <c:catAx>
        <c:axId val="60019456"/>
        <c:scaling>
          <c:orientation val="minMax"/>
        </c:scaling>
        <c:delete val="0"/>
        <c:axPos val="b"/>
        <c:numFmt formatCode="General" sourceLinked="0"/>
        <c:majorTickMark val="out"/>
        <c:minorTickMark val="none"/>
        <c:tickLblPos val="nextTo"/>
        <c:txPr>
          <a:bodyPr/>
          <a:lstStyle/>
          <a:p>
            <a:pPr>
              <a:defRPr sz="1200"/>
            </a:pPr>
            <a:endParaRPr lang="en-US"/>
          </a:p>
        </c:txPr>
        <c:crossAx val="60020992"/>
        <c:crosses val="autoZero"/>
        <c:auto val="1"/>
        <c:lblAlgn val="ctr"/>
        <c:lblOffset val="100"/>
        <c:noMultiLvlLbl val="0"/>
      </c:catAx>
      <c:valAx>
        <c:axId val="60020992"/>
        <c:scaling>
          <c:orientation val="minMax"/>
        </c:scaling>
        <c:delete val="0"/>
        <c:axPos val="l"/>
        <c:majorGridlines/>
        <c:title>
          <c:tx>
            <c:rich>
              <a:bodyPr rot="-5400000" vert="horz"/>
              <a:lstStyle/>
              <a:p>
                <a:pPr>
                  <a:defRPr/>
                </a:pPr>
                <a:r>
                  <a:rPr lang="en-GB"/>
                  <a:t>Rands</a:t>
                </a:r>
                <a:r>
                  <a:rPr lang="en-GB" baseline="0"/>
                  <a:t> 000</a:t>
                </a:r>
                <a:r>
                  <a:rPr lang="en-GB"/>
                  <a:t>s </a:t>
                </a:r>
              </a:p>
            </c:rich>
          </c:tx>
          <c:overlay val="0"/>
        </c:title>
        <c:numFmt formatCode="General" sourceLinked="1"/>
        <c:majorTickMark val="out"/>
        <c:minorTickMark val="none"/>
        <c:tickLblPos val="nextTo"/>
        <c:crossAx val="60019456"/>
        <c:crosses val="autoZero"/>
        <c:crossBetween val="between"/>
      </c:valAx>
      <c:valAx>
        <c:axId val="60023168"/>
        <c:scaling>
          <c:orientation val="minMax"/>
        </c:scaling>
        <c:delete val="1"/>
        <c:axPos val="r"/>
        <c:numFmt formatCode="General" sourceLinked="1"/>
        <c:majorTickMark val="out"/>
        <c:minorTickMark val="none"/>
        <c:tickLblPos val="nextTo"/>
        <c:crossAx val="60024704"/>
        <c:crosses val="max"/>
        <c:crossBetween val="between"/>
      </c:valAx>
      <c:catAx>
        <c:axId val="60024704"/>
        <c:scaling>
          <c:orientation val="minMax"/>
        </c:scaling>
        <c:delete val="1"/>
        <c:axPos val="b"/>
        <c:numFmt formatCode="General" sourceLinked="1"/>
        <c:majorTickMark val="out"/>
        <c:minorTickMark val="none"/>
        <c:tickLblPos val="nextTo"/>
        <c:crossAx val="60023168"/>
        <c:crosses val="autoZero"/>
        <c:auto val="1"/>
        <c:lblAlgn val="ctr"/>
        <c:lblOffset val="100"/>
        <c:noMultiLvlLbl val="0"/>
      </c:cat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2019/11/18</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341422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3</a:t>
            </a:fld>
            <a:endParaRPr lang="en-ZA" dirty="0"/>
          </a:p>
        </p:txBody>
      </p:sp>
    </p:spTree>
    <p:extLst>
      <p:ext uri="{BB962C8B-B14F-4D97-AF65-F5344CB8AC3E}">
        <p14:creationId xmlns:p14="http://schemas.microsoft.com/office/powerpoint/2010/main" val="76063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354982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CF764EB-D10C-4945-B08D-ADA3570253A0}" type="slidenum">
              <a:rPr lang="en-ZA" smtClean="0"/>
              <a:t>8</a:t>
            </a:fld>
            <a:endParaRPr lang="en-ZA"/>
          </a:p>
        </p:txBody>
      </p:sp>
    </p:spTree>
    <p:extLst>
      <p:ext uri="{BB962C8B-B14F-4D97-AF65-F5344CB8AC3E}">
        <p14:creationId xmlns:p14="http://schemas.microsoft.com/office/powerpoint/2010/main" val="162617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CF764EB-D10C-4945-B08D-ADA3570253A0}" type="slidenum">
              <a:rPr lang="en-ZA" smtClean="0"/>
              <a:t>28</a:t>
            </a:fld>
            <a:endParaRPr lang="en-ZA"/>
          </a:p>
        </p:txBody>
      </p:sp>
    </p:spTree>
    <p:extLst>
      <p:ext uri="{BB962C8B-B14F-4D97-AF65-F5344CB8AC3E}">
        <p14:creationId xmlns:p14="http://schemas.microsoft.com/office/powerpoint/2010/main" val="319704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CF764EB-D10C-4945-B08D-ADA3570253A0}" type="slidenum">
              <a:rPr lang="en-ZA" smtClean="0"/>
              <a:t>39</a:t>
            </a:fld>
            <a:endParaRPr lang="en-ZA"/>
          </a:p>
        </p:txBody>
      </p:sp>
    </p:spTree>
    <p:extLst>
      <p:ext uri="{BB962C8B-B14F-4D97-AF65-F5344CB8AC3E}">
        <p14:creationId xmlns:p14="http://schemas.microsoft.com/office/powerpoint/2010/main" val="4197492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1587" b="0" i="0" u="none" strike="noStrike" kern="1200" cap="none" spc="0" normalizeH="0" baseline="0" noProof="0" dirty="0">
                <a:ln>
                  <a:noFill/>
                </a:ln>
                <a:solidFill>
                  <a:srgbClr val="FFFFFF"/>
                </a:solidFill>
                <a:effectLst/>
                <a:uLnTx/>
                <a:uFillTx/>
                <a:latin typeface="Arial"/>
                <a:ea typeface="+mn-ea"/>
                <a:cs typeface="Arial"/>
              </a:rPr>
              <a:t/>
            </a: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141914"/>
            <a:ext cx="10363200" cy="1500187"/>
          </a:xfrm>
        </p:spPr>
        <p:txBody>
          <a:bodyPr anchor="b"/>
          <a:lstStyle>
            <a:lvl1pPr marL="0" indent="0" algn="ctr">
              <a:buNone/>
              <a:defRPr sz="2116">
                <a:solidFill>
                  <a:schemeClr val="tx1"/>
                </a:solidFill>
              </a:defRPr>
            </a:lvl1pPr>
            <a:lvl2pPr marL="483626" indent="0">
              <a:buNone/>
              <a:defRPr sz="1904">
                <a:solidFill>
                  <a:schemeClr val="tx1">
                    <a:tint val="75000"/>
                  </a:schemeClr>
                </a:solidFill>
              </a:defRPr>
            </a:lvl2pPr>
            <a:lvl3pPr marL="967252" indent="0">
              <a:buNone/>
              <a:defRPr sz="1692">
                <a:solidFill>
                  <a:schemeClr val="tx1">
                    <a:tint val="75000"/>
                  </a:schemeClr>
                </a:solidFill>
              </a:defRPr>
            </a:lvl3pPr>
            <a:lvl4pPr marL="1450878" indent="0">
              <a:buNone/>
              <a:defRPr sz="1481">
                <a:solidFill>
                  <a:schemeClr val="tx1">
                    <a:tint val="75000"/>
                  </a:schemeClr>
                </a:solidFill>
              </a:defRPr>
            </a:lvl4pPr>
            <a:lvl5pPr marL="1934505" indent="0">
              <a:buNone/>
              <a:defRPr sz="1481">
                <a:solidFill>
                  <a:schemeClr val="tx1">
                    <a:tint val="75000"/>
                  </a:schemeClr>
                </a:solidFill>
              </a:defRPr>
            </a:lvl5pPr>
            <a:lvl6pPr marL="2418131" indent="0">
              <a:buNone/>
              <a:defRPr sz="1481">
                <a:solidFill>
                  <a:schemeClr val="tx1">
                    <a:tint val="75000"/>
                  </a:schemeClr>
                </a:solidFill>
              </a:defRPr>
            </a:lvl6pPr>
            <a:lvl7pPr marL="2901757" indent="0">
              <a:buNone/>
              <a:defRPr sz="1481">
                <a:solidFill>
                  <a:schemeClr val="tx1">
                    <a:tint val="75000"/>
                  </a:schemeClr>
                </a:solidFill>
              </a:defRPr>
            </a:lvl7pPr>
            <a:lvl8pPr marL="3385383" indent="0">
              <a:buNone/>
              <a:defRPr sz="1481">
                <a:solidFill>
                  <a:schemeClr val="tx1">
                    <a:tint val="75000"/>
                  </a:schemeClr>
                </a:solidFill>
              </a:defRPr>
            </a:lvl8pPr>
            <a:lvl9pPr marL="3869009" indent="0">
              <a:buNone/>
              <a:defRPr sz="1481">
                <a:solidFill>
                  <a:schemeClr val="tx1">
                    <a:tint val="75000"/>
                  </a:schemeClr>
                </a:solidFill>
              </a:defRPr>
            </a:lvl9pPr>
          </a:lstStyle>
          <a:p>
            <a:pPr lvl="0"/>
            <a:r>
              <a:rPr lang="en-US"/>
              <a:t>Click to edit Master text styles</a:t>
            </a:r>
          </a:p>
        </p:txBody>
      </p:sp>
      <p:pic>
        <p:nvPicPr>
          <p:cNvPr id="8" name="Picture 7"/>
          <p:cNvPicPr>
            <a:picLocks noChangeAspect="1"/>
          </p:cNvPicPr>
          <p:nvPr/>
        </p:nvPicPr>
        <p:blipFill>
          <a:blip r:embed="rId3"/>
          <a:stretch>
            <a:fillRect/>
          </a:stretch>
        </p:blipFill>
        <p:spPr>
          <a:xfrm>
            <a:off x="8204521" y="372046"/>
            <a:ext cx="3514887" cy="1119470"/>
          </a:xfrm>
          <a:prstGeom prst="rect">
            <a:avLst/>
          </a:prstGeom>
        </p:spPr>
      </p:pic>
      <p:pic>
        <p:nvPicPr>
          <p:cNvPr id="10" name="Picture 9"/>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3"/>
          <p:cNvSpPr>
            <a:spLocks noGrp="1"/>
          </p:cNvSpPr>
          <p:nvPr>
            <p:ph type="sldNum" sz="quarter" idx="4"/>
          </p:nvPr>
        </p:nvSpPr>
        <p:spPr>
          <a:xfrm>
            <a:off x="9296400" y="6463381"/>
            <a:ext cx="2844800" cy="366073"/>
          </a:xfrm>
          <a:prstGeom prst="rect">
            <a:avLst/>
          </a:prstGeom>
        </p:spPr>
        <p:txBody>
          <a:bodyPr vert="horz" lIns="91440" tIns="45720" rIns="91440" bIns="45720" rtlCol="0" anchor="ctr"/>
          <a:lstStyle>
            <a:lvl1pPr algn="r">
              <a:defRPr sz="1058">
                <a:solidFill>
                  <a:schemeClr val="bg1"/>
                </a:solidFill>
              </a:defRPr>
            </a:lvl1pPr>
          </a:lstStyle>
          <a:p>
            <a:fld id="{23690667-295C-4548-A8F3-2AF8F8044C02}" type="slidenum">
              <a:rPr lang="en-ZA" smtClean="0"/>
              <a:pPr/>
              <a:t>‹#›</a:t>
            </a:fld>
            <a:endParaRPr lang="en-ZA"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pic>
        <p:nvPicPr>
          <p:cNvPr id="12" name="Picture 11"/>
          <p:cNvPicPr>
            <a:picLocks noChangeAspect="1"/>
          </p:cNvPicPr>
          <p:nvPr userDrawn="1"/>
        </p:nvPicPr>
        <p:blipFill>
          <a:blip r:embed="rId3"/>
          <a:stretch>
            <a:fillRect/>
          </a:stretch>
        </p:blipFill>
        <p:spPr>
          <a:xfrm>
            <a:off x="8204521" y="372046"/>
            <a:ext cx="3514887" cy="1119470"/>
          </a:xfrm>
          <a:prstGeom prst="rect">
            <a:avLst/>
          </a:prstGeom>
        </p:spPr>
      </p:pic>
      <p:pic>
        <p:nvPicPr>
          <p:cNvPr id="13" name="Picture 12"/>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14" name="Slide Number Placeholder 3"/>
          <p:cNvSpPr txBox="1">
            <a:spLocks/>
          </p:cNvSpPr>
          <p:nvPr userDrawn="1"/>
        </p:nvSpPr>
        <p:spPr>
          <a:xfrm>
            <a:off x="9347200" y="6490249"/>
            <a:ext cx="2844800" cy="366073"/>
          </a:xfrm>
          <a:prstGeom prst="rect">
            <a:avLst/>
          </a:prstGeom>
        </p:spPr>
        <p:txBody>
          <a:bodyPr vert="horz" lIns="96724" tIns="48362" rIns="96724" bIns="48362"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690667-295C-4548-A8F3-2AF8F8044C02}" type="slidenum">
              <a:rPr lang="en-ZA" sz="1058" smtClean="0">
                <a:solidFill>
                  <a:schemeClr val="bg1"/>
                </a:solidFill>
              </a:rPr>
              <a:pPr/>
              <a:t>‹#›</a:t>
            </a:fld>
            <a:endParaRPr lang="en-ZA" sz="1058" dirty="0">
              <a:solidFill>
                <a:schemeClr val="bg1"/>
              </a:solidFill>
            </a:endParaRPr>
          </a:p>
        </p:txBody>
      </p:sp>
    </p:spTree>
    <p:extLst>
      <p:ext uri="{BB962C8B-B14F-4D97-AF65-F5344CB8AC3E}">
        <p14:creationId xmlns:p14="http://schemas.microsoft.com/office/powerpoint/2010/main" val="13943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 id="2147483695" r:id="rId16"/>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Session 16</a:t>
            </a:r>
            <a:br>
              <a:rPr lang="en-US" dirty="0" smtClean="0"/>
            </a:br>
            <a:r>
              <a:rPr lang="en-US" dirty="0" smtClean="0"/>
              <a:t> </a:t>
            </a:r>
            <a:br>
              <a:rPr lang="en-US" dirty="0" smtClean="0"/>
            </a:br>
            <a:r>
              <a:rPr lang="en-US" dirty="0" smtClean="0"/>
              <a:t>Savings  </a:t>
            </a:r>
            <a:r>
              <a:rPr lang="en-US" dirty="0"/>
              <a:t>- Technical Aspects </a:t>
            </a:r>
          </a:p>
        </p:txBody>
      </p:sp>
      <p:sp>
        <p:nvSpPr>
          <p:cNvPr id="14" name="Subtitle 13">
            <a:extLst>
              <a:ext uri="{FF2B5EF4-FFF2-40B4-BE49-F238E27FC236}">
                <a16:creationId xmlns:a16="http://schemas.microsoft.com/office/drawing/2014/main" id="{7400BDCE-000F-44B8-8D9A-F459E8357973}"/>
              </a:ext>
            </a:extLst>
          </p:cNvPr>
          <p:cNvSpPr>
            <a:spLocks noGrp="1"/>
          </p:cNvSpPr>
          <p:nvPr>
            <p:ph type="subTitle" idx="1"/>
          </p:nvPr>
        </p:nvSpPr>
        <p:spPr/>
        <p:txBody>
          <a:bodyPr/>
          <a:lstStyle/>
          <a:p>
            <a:r>
              <a:rPr lang="en-US" sz="2000" dirty="0"/>
              <a:t>Identifying opportunities to </a:t>
            </a:r>
            <a:br>
              <a:rPr lang="en-US" sz="2000" dirty="0"/>
            </a:br>
            <a:r>
              <a:rPr lang="en-US" sz="2000" dirty="0"/>
              <a:t>use scarce public resources better</a:t>
            </a:r>
            <a:endParaRPr lang="en-ZA" dirty="0"/>
          </a:p>
        </p:txBody>
      </p:sp>
    </p:spTree>
    <p:extLst>
      <p:ext uri="{BB962C8B-B14F-4D97-AF65-F5344CB8AC3E}">
        <p14:creationId xmlns:p14="http://schemas.microsoft.com/office/powerpoint/2010/main" val="261285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EA2EE-E760-43EC-B141-D6280B577A01}"/>
              </a:ext>
            </a:extLst>
          </p:cNvPr>
          <p:cNvSpPr>
            <a:spLocks noGrp="1"/>
          </p:cNvSpPr>
          <p:nvPr>
            <p:ph idx="1"/>
          </p:nvPr>
        </p:nvSpPr>
        <p:spPr/>
        <p:txBody>
          <a:bodyPr/>
          <a:lstStyle/>
          <a:p>
            <a:pPr marL="0" indent="0" algn="ctr">
              <a:buNone/>
            </a:pPr>
            <a:r>
              <a:rPr lang="en-ZA" sz="3600" b="1" dirty="0">
                <a:solidFill>
                  <a:srgbClr val="0070C0"/>
                </a:solidFill>
              </a:rPr>
              <a:t>The overall aim is to improve</a:t>
            </a:r>
            <a:br>
              <a:rPr lang="en-ZA" sz="3600" b="1" dirty="0">
                <a:solidFill>
                  <a:srgbClr val="0070C0"/>
                </a:solidFill>
              </a:rPr>
            </a:br>
            <a:r>
              <a:rPr lang="en-ZA" sz="3600" b="1" dirty="0">
                <a:solidFill>
                  <a:srgbClr val="FF0000"/>
                </a:solidFill>
              </a:rPr>
              <a:t>allocative efficiency </a:t>
            </a:r>
            <a:r>
              <a:rPr lang="en-ZA" sz="3600" b="1" dirty="0">
                <a:solidFill>
                  <a:srgbClr val="0070C0"/>
                </a:solidFill>
              </a:rPr>
              <a:t/>
            </a:r>
            <a:br>
              <a:rPr lang="en-ZA" sz="3600" b="1" dirty="0">
                <a:solidFill>
                  <a:srgbClr val="0070C0"/>
                </a:solidFill>
              </a:rPr>
            </a:br>
            <a:r>
              <a:rPr lang="en-ZA" sz="3600" b="1" dirty="0">
                <a:solidFill>
                  <a:srgbClr val="0070C0"/>
                </a:solidFill>
              </a:rPr>
              <a:t>and </a:t>
            </a:r>
            <a:br>
              <a:rPr lang="en-ZA" sz="3600" b="1" dirty="0">
                <a:solidFill>
                  <a:srgbClr val="0070C0"/>
                </a:solidFill>
              </a:rPr>
            </a:br>
            <a:r>
              <a:rPr lang="en-ZA" sz="3600" b="1" dirty="0">
                <a:solidFill>
                  <a:srgbClr val="FF0000"/>
                </a:solidFill>
              </a:rPr>
              <a:t>operational efficiency </a:t>
            </a:r>
            <a:r>
              <a:rPr lang="en-ZA" sz="3600" b="1" dirty="0">
                <a:solidFill>
                  <a:srgbClr val="0070C0"/>
                </a:solidFill>
              </a:rPr>
              <a:t/>
            </a:r>
            <a:br>
              <a:rPr lang="en-ZA" sz="3600" b="1" dirty="0">
                <a:solidFill>
                  <a:srgbClr val="0070C0"/>
                </a:solidFill>
              </a:rPr>
            </a:br>
            <a:r>
              <a:rPr lang="en-ZA" sz="3600" b="1" dirty="0">
                <a:solidFill>
                  <a:srgbClr val="0070C0"/>
                </a:solidFill>
              </a:rPr>
              <a:t>so as to ensure the </a:t>
            </a:r>
            <a:br>
              <a:rPr lang="en-ZA" sz="3600" b="1" dirty="0">
                <a:solidFill>
                  <a:srgbClr val="0070C0"/>
                </a:solidFill>
              </a:rPr>
            </a:br>
            <a:r>
              <a:rPr lang="en-ZA" sz="3600" b="1" dirty="0">
                <a:solidFill>
                  <a:srgbClr val="FF0000"/>
                </a:solidFill>
              </a:rPr>
              <a:t>cost effective use </a:t>
            </a:r>
            <a:r>
              <a:rPr lang="en-ZA" sz="3600" b="1" dirty="0">
                <a:solidFill>
                  <a:srgbClr val="0070C0"/>
                </a:solidFill>
              </a:rPr>
              <a:t/>
            </a:r>
            <a:br>
              <a:rPr lang="en-ZA" sz="3600" b="1" dirty="0">
                <a:solidFill>
                  <a:srgbClr val="0070C0"/>
                </a:solidFill>
              </a:rPr>
            </a:br>
            <a:r>
              <a:rPr lang="en-ZA" sz="3600" b="1" dirty="0">
                <a:solidFill>
                  <a:srgbClr val="0070C0"/>
                </a:solidFill>
              </a:rPr>
              <a:t>of resources</a:t>
            </a:r>
            <a:endParaRPr lang="en-GB" sz="3600" b="1" dirty="0"/>
          </a:p>
          <a:p>
            <a:pPr algn="ctr"/>
            <a:endParaRPr lang="en-ZA" sz="3200" dirty="0"/>
          </a:p>
        </p:txBody>
      </p:sp>
      <p:sp>
        <p:nvSpPr>
          <p:cNvPr id="3" name="Slide Number Placeholder 2">
            <a:extLst>
              <a:ext uri="{FF2B5EF4-FFF2-40B4-BE49-F238E27FC236}">
                <a16:creationId xmlns:a16="http://schemas.microsoft.com/office/drawing/2014/main" id="{9D45975E-B7B5-49B7-9F96-D258DC9AA55C}"/>
              </a:ext>
            </a:extLst>
          </p:cNvPr>
          <p:cNvSpPr>
            <a:spLocks noGrp="1"/>
          </p:cNvSpPr>
          <p:nvPr>
            <p:ph type="sldNum" sz="quarter" idx="11"/>
          </p:nvPr>
        </p:nvSpPr>
        <p:spPr/>
        <p:txBody>
          <a:bodyPr/>
          <a:lstStyle/>
          <a:p>
            <a:fld id="{31311CA2-5603-4F1C-8B97-F29961F83655}" type="slidenum">
              <a:rPr lang="en-ZA" smtClean="0"/>
              <a:pPr/>
              <a:t>10</a:t>
            </a:fld>
            <a:endParaRPr lang="en-ZA" dirty="0"/>
          </a:p>
        </p:txBody>
      </p:sp>
      <p:pic>
        <p:nvPicPr>
          <p:cNvPr id="5" name="Picture 4" descr="A close up of a logo&#10;&#10;Description automatically generated">
            <a:extLst>
              <a:ext uri="{FF2B5EF4-FFF2-40B4-BE49-F238E27FC236}">
                <a16:creationId xmlns:a16="http://schemas.microsoft.com/office/drawing/2014/main" id="{066B0C2D-1DB0-4B78-863A-605C4A880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11678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3B4EAA-06A0-4043-B7FC-823B79EAB9E2}"/>
              </a:ext>
            </a:extLst>
          </p:cNvPr>
          <p:cNvSpPr>
            <a:spLocks noGrp="1"/>
          </p:cNvSpPr>
          <p:nvPr>
            <p:ph idx="1"/>
          </p:nvPr>
        </p:nvSpPr>
        <p:spPr>
          <a:xfrm>
            <a:off x="2488019" y="1431851"/>
            <a:ext cx="8864745" cy="4717761"/>
          </a:xfrm>
        </p:spPr>
        <p:txBody>
          <a:bodyPr/>
          <a:lstStyle/>
          <a:p>
            <a:r>
              <a:rPr lang="en-US" dirty="0"/>
              <a:t>Assesses the manner in which a </a:t>
            </a:r>
            <a:r>
              <a:rPr lang="en-US" dirty="0" err="1"/>
              <a:t>programme</a:t>
            </a:r>
            <a:r>
              <a:rPr lang="en-US" dirty="0"/>
              <a:t> is supposed to achieve its intended outcomes </a:t>
            </a:r>
          </a:p>
          <a:p>
            <a:endParaRPr lang="en-US" dirty="0"/>
          </a:p>
          <a:p>
            <a:pPr lvl="1"/>
            <a:r>
              <a:rPr lang="en-US" dirty="0"/>
              <a:t>Given relevant theory and experience is the </a:t>
            </a:r>
            <a:r>
              <a:rPr lang="en-US" dirty="0" err="1"/>
              <a:t>programme</a:t>
            </a:r>
            <a:r>
              <a:rPr lang="en-US" dirty="0"/>
              <a:t> likely to achieve those outcomes cost-effectively?</a:t>
            </a:r>
            <a:endParaRPr lang="en-ZA" dirty="0"/>
          </a:p>
        </p:txBody>
      </p:sp>
      <p:sp>
        <p:nvSpPr>
          <p:cNvPr id="3" name="Slide Number Placeholder 2">
            <a:extLst>
              <a:ext uri="{FF2B5EF4-FFF2-40B4-BE49-F238E27FC236}">
                <a16:creationId xmlns:a16="http://schemas.microsoft.com/office/drawing/2014/main" id="{4F163718-6C42-41CA-AFDC-6B7FAA0FEC48}"/>
              </a:ext>
            </a:extLst>
          </p:cNvPr>
          <p:cNvSpPr>
            <a:spLocks noGrp="1"/>
          </p:cNvSpPr>
          <p:nvPr>
            <p:ph type="sldNum" sz="quarter" idx="11"/>
          </p:nvPr>
        </p:nvSpPr>
        <p:spPr/>
        <p:txBody>
          <a:bodyPr/>
          <a:lstStyle/>
          <a:p>
            <a:fld id="{31311CA2-5603-4F1C-8B97-F29961F83655}" type="slidenum">
              <a:rPr lang="en-ZA" smtClean="0"/>
              <a:pPr/>
              <a:t>11</a:t>
            </a:fld>
            <a:endParaRPr lang="en-ZA" dirty="0"/>
          </a:p>
        </p:txBody>
      </p:sp>
      <p:sp>
        <p:nvSpPr>
          <p:cNvPr id="4" name="Title 3">
            <a:extLst>
              <a:ext uri="{FF2B5EF4-FFF2-40B4-BE49-F238E27FC236}">
                <a16:creationId xmlns:a16="http://schemas.microsoft.com/office/drawing/2014/main" id="{6041F467-9EF5-4ED4-9C12-78F674949231}"/>
              </a:ext>
            </a:extLst>
          </p:cNvPr>
          <p:cNvSpPr>
            <a:spLocks noGrp="1"/>
          </p:cNvSpPr>
          <p:nvPr>
            <p:ph type="title"/>
          </p:nvPr>
        </p:nvSpPr>
        <p:spPr>
          <a:xfrm>
            <a:off x="2555715" y="244753"/>
            <a:ext cx="8797050" cy="1038242"/>
          </a:xfrm>
        </p:spPr>
        <p:txBody>
          <a:bodyPr/>
          <a:lstStyle/>
          <a:p>
            <a:r>
              <a:rPr lang="en-ZA" dirty="0"/>
              <a:t>Track 1: Strategic </a:t>
            </a:r>
            <a:r>
              <a:rPr lang="en-GB" dirty="0"/>
              <a:t>perspective </a:t>
            </a:r>
            <a:r>
              <a:rPr lang="en-GB" sz="3200" dirty="0"/>
              <a:t>– </a:t>
            </a:r>
            <a:br>
              <a:rPr lang="en-GB" sz="3200" dirty="0"/>
            </a:br>
            <a:r>
              <a:rPr lang="en-GB" sz="3200" dirty="0"/>
              <a:t>                                    </a:t>
            </a:r>
            <a:r>
              <a:rPr lang="en-GB" dirty="0">
                <a:solidFill>
                  <a:schemeClr val="tx2"/>
                </a:solidFill>
              </a:rPr>
              <a:t>programme logic analysis</a:t>
            </a:r>
            <a:endParaRPr lang="en-ZA" dirty="0"/>
          </a:p>
        </p:txBody>
      </p:sp>
      <p:pic>
        <p:nvPicPr>
          <p:cNvPr id="5" name="Picture 4" descr="A close up of a logo&#10;&#10;Description automatically generated">
            <a:extLst>
              <a:ext uri="{FF2B5EF4-FFF2-40B4-BE49-F238E27FC236}">
                <a16:creationId xmlns:a16="http://schemas.microsoft.com/office/drawing/2014/main" id="{5D6ABD08-E8F6-4C3E-A9A7-913ADE233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326758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911ED4-4E0A-442A-B77C-F1AFFB8B746B}"/>
              </a:ext>
            </a:extLst>
          </p:cNvPr>
          <p:cNvSpPr>
            <a:spLocks noGrp="1"/>
          </p:cNvSpPr>
          <p:nvPr>
            <p:ph idx="1"/>
          </p:nvPr>
        </p:nvSpPr>
        <p:spPr/>
        <p:txBody>
          <a:bodyPr/>
          <a:lstStyle/>
          <a:p>
            <a:endParaRPr lang="en-ZA" dirty="0"/>
          </a:p>
        </p:txBody>
      </p:sp>
      <p:sp>
        <p:nvSpPr>
          <p:cNvPr id="3" name="Slide Number Placeholder 2">
            <a:extLst>
              <a:ext uri="{FF2B5EF4-FFF2-40B4-BE49-F238E27FC236}">
                <a16:creationId xmlns:a16="http://schemas.microsoft.com/office/drawing/2014/main" id="{B7ABC0AF-BEAB-4B91-A8C0-7F81F9AE6E91}"/>
              </a:ext>
            </a:extLst>
          </p:cNvPr>
          <p:cNvSpPr>
            <a:spLocks noGrp="1"/>
          </p:cNvSpPr>
          <p:nvPr>
            <p:ph type="sldNum" sz="quarter" idx="11"/>
          </p:nvPr>
        </p:nvSpPr>
        <p:spPr/>
        <p:txBody>
          <a:bodyPr/>
          <a:lstStyle/>
          <a:p>
            <a:fld id="{31311CA2-5603-4F1C-8B97-F29961F83655}" type="slidenum">
              <a:rPr lang="en-ZA" smtClean="0"/>
              <a:pPr/>
              <a:t>12</a:t>
            </a:fld>
            <a:endParaRPr lang="en-ZA" dirty="0"/>
          </a:p>
        </p:txBody>
      </p:sp>
      <p:sp>
        <p:nvSpPr>
          <p:cNvPr id="4" name="Title 3">
            <a:extLst>
              <a:ext uri="{FF2B5EF4-FFF2-40B4-BE49-F238E27FC236}">
                <a16:creationId xmlns:a16="http://schemas.microsoft.com/office/drawing/2014/main" id="{713FEB93-0CE5-42FD-AAEB-97C18C715488}"/>
              </a:ext>
            </a:extLst>
          </p:cNvPr>
          <p:cNvSpPr>
            <a:spLocks noGrp="1"/>
          </p:cNvSpPr>
          <p:nvPr>
            <p:ph type="title"/>
          </p:nvPr>
        </p:nvSpPr>
        <p:spPr/>
        <p:txBody>
          <a:bodyPr/>
          <a:lstStyle/>
          <a:p>
            <a:endParaRPr lang="en-ZA"/>
          </a:p>
        </p:txBody>
      </p:sp>
      <p:graphicFrame>
        <p:nvGraphicFramePr>
          <p:cNvPr id="5" name="Content Placeholder 7">
            <a:extLst>
              <a:ext uri="{FF2B5EF4-FFF2-40B4-BE49-F238E27FC236}">
                <a16:creationId xmlns:a16="http://schemas.microsoft.com/office/drawing/2014/main" id="{E93A7C78-D1AA-456C-9B0D-5779D7865976}"/>
              </a:ext>
            </a:extLst>
          </p:cNvPr>
          <p:cNvGraphicFramePr>
            <a:graphicFrameLocks/>
          </p:cNvGraphicFramePr>
          <p:nvPr>
            <p:extLst>
              <p:ext uri="{D42A27DB-BD31-4B8C-83A1-F6EECF244321}">
                <p14:modId xmlns:p14="http://schemas.microsoft.com/office/powerpoint/2010/main" val="1203687648"/>
              </p:ext>
            </p:extLst>
          </p:nvPr>
        </p:nvGraphicFramePr>
        <p:xfrm>
          <a:off x="155541" y="141591"/>
          <a:ext cx="11865935" cy="6538466"/>
        </p:xfrm>
        <a:graphic>
          <a:graphicData uri="http://schemas.openxmlformats.org/drawingml/2006/table">
            <a:tbl>
              <a:tblPr firstRow="1" bandRow="1">
                <a:tableStyleId>{7DF18680-E054-41AD-8BC1-D1AEF772440D}</a:tableStyleId>
              </a:tblPr>
              <a:tblGrid>
                <a:gridCol w="3207942">
                  <a:extLst>
                    <a:ext uri="{9D8B030D-6E8A-4147-A177-3AD203B41FA5}">
                      <a16:colId xmlns:a16="http://schemas.microsoft.com/office/drawing/2014/main" val="20000"/>
                    </a:ext>
                  </a:extLst>
                </a:gridCol>
                <a:gridCol w="917541">
                  <a:extLst>
                    <a:ext uri="{9D8B030D-6E8A-4147-A177-3AD203B41FA5}">
                      <a16:colId xmlns:a16="http://schemas.microsoft.com/office/drawing/2014/main" val="20001"/>
                    </a:ext>
                  </a:extLst>
                </a:gridCol>
                <a:gridCol w="7740452">
                  <a:extLst>
                    <a:ext uri="{9D8B030D-6E8A-4147-A177-3AD203B41FA5}">
                      <a16:colId xmlns:a16="http://schemas.microsoft.com/office/drawing/2014/main" val="20002"/>
                    </a:ext>
                  </a:extLst>
                </a:gridCol>
              </a:tblGrid>
              <a:tr h="770141">
                <a:tc>
                  <a:txBody>
                    <a:bodyPr/>
                    <a:lstStyle/>
                    <a:p>
                      <a:pPr algn="l" fontAlgn="b"/>
                      <a:r>
                        <a:rPr lang="en-ZA" sz="2000" dirty="0">
                          <a:solidFill>
                            <a:srgbClr val="FFFF00"/>
                          </a:solidFill>
                        </a:rPr>
                        <a:t>Track 1: Strategic </a:t>
                      </a:r>
                      <a:r>
                        <a:rPr lang="en-GB" sz="2000" dirty="0">
                          <a:solidFill>
                            <a:srgbClr val="FFFF00"/>
                          </a:solidFill>
                        </a:rPr>
                        <a:t>perspective </a:t>
                      </a:r>
                      <a:r>
                        <a:rPr lang="en-GB" sz="2400" dirty="0">
                          <a:solidFill>
                            <a:srgbClr val="FFFF00"/>
                          </a:solidFill>
                        </a:rPr>
                        <a:t>– </a:t>
                      </a:r>
                      <a:r>
                        <a:rPr lang="en-GB" sz="2000" dirty="0">
                          <a:solidFill>
                            <a:srgbClr val="FFFF00"/>
                          </a:solidFill>
                        </a:rPr>
                        <a:t>programme logic analysis</a:t>
                      </a:r>
                      <a:endParaRPr lang="en-GB" sz="2000" b="1" i="0" u="none" strike="noStrike" dirty="0">
                        <a:solidFill>
                          <a:srgbClr val="FFFF00"/>
                        </a:solidFill>
                        <a:effectLst/>
                        <a:latin typeface="Calibri"/>
                      </a:endParaRPr>
                    </a:p>
                  </a:txBody>
                  <a:tcPr marL="9525" marR="9525" marT="9525" marB="0" anchor="b"/>
                </a:tc>
                <a:tc>
                  <a:txBody>
                    <a:bodyPr/>
                    <a:lstStyle/>
                    <a:p>
                      <a:pPr algn="ctr" fontAlgn="b"/>
                      <a:r>
                        <a:rPr lang="en-GB" sz="1600" u="none" strike="noStrike" dirty="0">
                          <a:solidFill>
                            <a:schemeClr val="tx1"/>
                          </a:solidFill>
                          <a:effectLst/>
                        </a:rPr>
                        <a:t>Relevant PER steps</a:t>
                      </a:r>
                      <a:endParaRPr lang="en-GB" sz="1600" b="1" i="0" u="none" strike="noStrike" dirty="0">
                        <a:solidFill>
                          <a:schemeClr val="tx1"/>
                        </a:solidFill>
                        <a:effectLst/>
                        <a:latin typeface="Calibri"/>
                      </a:endParaRPr>
                    </a:p>
                  </a:txBody>
                  <a:tcPr marL="9525" marR="9525" marT="9525" marB="0" anchor="b"/>
                </a:tc>
                <a:tc>
                  <a:txBody>
                    <a:bodyPr/>
                    <a:lstStyle/>
                    <a:p>
                      <a:pPr algn="l" fontAlgn="b"/>
                      <a:r>
                        <a:rPr lang="en-GB" sz="2400" u="none" strike="noStrike" dirty="0">
                          <a:solidFill>
                            <a:schemeClr val="tx1"/>
                          </a:solidFill>
                          <a:effectLst/>
                        </a:rPr>
                        <a:t>Key actions to ensure that questions can be answered</a:t>
                      </a:r>
                      <a:endParaRPr lang="en-GB" sz="24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0"/>
                  </a:ext>
                </a:extLst>
              </a:tr>
              <a:tr h="661284">
                <a:tc rowSpan="2">
                  <a:txBody>
                    <a:bodyPr/>
                    <a:lstStyle/>
                    <a:p>
                      <a:pPr algn="l" fontAlgn="t"/>
                      <a:r>
                        <a:rPr lang="en-GB" sz="2000" b="1" u="none" strike="noStrike" dirty="0">
                          <a:effectLst/>
                        </a:rPr>
                        <a:t>1.</a:t>
                      </a:r>
                      <a:r>
                        <a:rPr lang="en-GB" sz="1400" b="1" u="none" strike="noStrike" dirty="0">
                          <a:effectLst/>
                        </a:rPr>
                        <a:t>     </a:t>
                      </a:r>
                      <a:r>
                        <a:rPr lang="en-GB" sz="2000" b="1" u="none" strike="noStrike" dirty="0">
                          <a:effectLst/>
                        </a:rPr>
                        <a:t>Is the programme still relevant within the current policy and macro-environmental context?</a:t>
                      </a:r>
                      <a:endParaRPr lang="en-GB" sz="2000" b="1"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tcPr>
                </a:tc>
                <a:tc rowSpan="2">
                  <a:txBody>
                    <a:bodyPr/>
                    <a:lstStyle/>
                    <a:p>
                      <a:pPr algn="ctr" fontAlgn="t"/>
                      <a:r>
                        <a:rPr lang="en-GB" sz="1600" u="none" strike="noStrike" dirty="0">
                          <a:effectLst/>
                        </a:rPr>
                        <a:t>Steps 2 and 3</a:t>
                      </a:r>
                      <a:endParaRPr lang="en-GB" sz="1600" b="0"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t"/>
                      <a:r>
                        <a:rPr lang="en-GB" sz="1800" u="none" strike="noStrike" dirty="0">
                          <a:effectLst/>
                        </a:rPr>
                        <a:t>1.</a:t>
                      </a:r>
                      <a:r>
                        <a:rPr lang="en-GB" sz="1200" u="none" strike="noStrike" dirty="0">
                          <a:effectLst/>
                        </a:rPr>
                        <a:t>     </a:t>
                      </a:r>
                      <a:r>
                        <a:rPr lang="en-GB" sz="1800" u="none" strike="noStrike" dirty="0">
                          <a:effectLst/>
                        </a:rPr>
                        <a:t>During step 2 assess any changes in the programme’s context/environment that may render the programme redundant </a:t>
                      </a:r>
                      <a:endParaRPr lang="en-GB" sz="1800" b="0" i="0" u="none" strike="noStrike" dirty="0">
                        <a:solidFill>
                          <a:srgbClr val="000000"/>
                        </a:solidFill>
                        <a:effectLst/>
                        <a:latin typeface="Calibri"/>
                      </a:endParaRPr>
                    </a:p>
                  </a:txBody>
                  <a:tcPr marL="171450" marR="9525" marT="9525" marB="0"/>
                </a:tc>
                <a:extLst>
                  <a:ext uri="{0D108BD9-81ED-4DB2-BD59-A6C34878D82A}">
                    <a16:rowId xmlns:a16="http://schemas.microsoft.com/office/drawing/2014/main" val="10001"/>
                  </a:ext>
                </a:extLst>
              </a:tr>
              <a:tr h="1139337">
                <a:tc vMerge="1">
                  <a:txBody>
                    <a:bodyPr/>
                    <a:lstStyle/>
                    <a:p>
                      <a:endParaRPr lang="en-GB"/>
                    </a:p>
                  </a:txBody>
                  <a:tcPr/>
                </a:tc>
                <a:tc vMerge="1">
                  <a:txBody>
                    <a:bodyPr/>
                    <a:lstStyle/>
                    <a:p>
                      <a:endParaRPr lang="en-GB"/>
                    </a:p>
                  </a:txBody>
                  <a:tcPr/>
                </a:tc>
                <a:tc>
                  <a:txBody>
                    <a:bodyPr/>
                    <a:lstStyle/>
                    <a:p>
                      <a:pPr algn="l" fontAlgn="ctr"/>
                      <a:r>
                        <a:rPr lang="en-GB" sz="1800" u="none" strike="noStrike" dirty="0">
                          <a:effectLst/>
                        </a:rPr>
                        <a:t>2.</a:t>
                      </a:r>
                      <a:r>
                        <a:rPr lang="en-GB" sz="1200" u="none" strike="noStrike" dirty="0">
                          <a:effectLst/>
                        </a:rPr>
                        <a:t>     </a:t>
                      </a:r>
                      <a:r>
                        <a:rPr lang="en-GB" sz="1800" u="none" strike="noStrike" dirty="0">
                          <a:effectLst/>
                        </a:rPr>
                        <a:t>During step 3, assess trends in macro-environment indicators (e.g. demographic changes) and comment on how these could affect the continued relevance of the programme or its original intent (e.g. Is a childhood nutrition programme still necessary in a ward with increasing household income)</a:t>
                      </a:r>
                      <a:endParaRPr lang="en-GB" sz="1800" b="0" i="0" u="none" strike="noStrike" dirty="0">
                        <a:solidFill>
                          <a:srgbClr val="000000"/>
                        </a:solidFill>
                        <a:effectLst/>
                        <a:latin typeface="Calibri"/>
                      </a:endParaRPr>
                    </a:p>
                  </a:txBody>
                  <a:tcPr marL="171450"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1284">
                <a:tc rowSpan="4">
                  <a:txBody>
                    <a:bodyPr/>
                    <a:lstStyle/>
                    <a:p>
                      <a:pPr algn="l" fontAlgn="t"/>
                      <a:r>
                        <a:rPr lang="en-GB" sz="2000" b="1" u="none" strike="noStrike" dirty="0">
                          <a:effectLst/>
                        </a:rPr>
                        <a:t>2.</a:t>
                      </a:r>
                      <a:r>
                        <a:rPr lang="en-GB" sz="1400" b="1" u="none" strike="noStrike" dirty="0">
                          <a:effectLst/>
                        </a:rPr>
                        <a:t>     </a:t>
                      </a:r>
                      <a:r>
                        <a:rPr lang="en-GB" sz="2000" b="1" u="none" strike="noStrike" dirty="0">
                          <a:effectLst/>
                        </a:rPr>
                        <a:t>Could the same results be achieved in a better way or cheaper way?</a:t>
                      </a:r>
                      <a:endParaRPr lang="en-GB" sz="20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t"/>
                      <a:r>
                        <a:rPr lang="en-GB" sz="1600" u="none" strike="noStrike" dirty="0">
                          <a:effectLst/>
                        </a:rPr>
                        <a:t>Steps 2, 3 and 5</a:t>
                      </a:r>
                      <a:endParaRPr lang="en-GB" sz="16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u="none" strike="noStrike" dirty="0">
                          <a:effectLst/>
                        </a:rPr>
                        <a:t>1.</a:t>
                      </a:r>
                      <a:r>
                        <a:rPr lang="en-GB" sz="1200" u="none" strike="noStrike" dirty="0">
                          <a:effectLst/>
                        </a:rPr>
                        <a:t>     </a:t>
                      </a:r>
                      <a:r>
                        <a:rPr lang="en-GB" sz="1800" u="none" strike="noStrike" dirty="0">
                          <a:effectLst/>
                        </a:rPr>
                        <a:t>During step 2 and 3 map out alternative programme logic or delivery mechanism by: </a:t>
                      </a:r>
                      <a:endParaRPr lang="en-GB" sz="1800" b="0" i="0" u="none" strike="noStrike" dirty="0">
                        <a:solidFill>
                          <a:srgbClr val="000000"/>
                        </a:solidFill>
                        <a:effectLst/>
                        <a:latin typeface="Calibri"/>
                      </a:endParaRPr>
                    </a:p>
                  </a:txBody>
                  <a:tcPr marL="171450"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661284">
                <a:tc vMerge="1">
                  <a:txBody>
                    <a:bodyPr/>
                    <a:lstStyle/>
                    <a:p>
                      <a:endParaRPr lang="en-GB"/>
                    </a:p>
                  </a:txBody>
                  <a:tcPr/>
                </a:tc>
                <a:tc vMerge="1">
                  <a:txBody>
                    <a:bodyPr/>
                    <a:lstStyle/>
                    <a:p>
                      <a:endParaRPr lang="en-GB"/>
                    </a:p>
                  </a:txBody>
                  <a:tcPr/>
                </a:tc>
                <a:tc>
                  <a:txBody>
                    <a:bodyPr/>
                    <a:lstStyle/>
                    <a:p>
                      <a:pPr algn="l" fontAlgn="ctr"/>
                      <a:r>
                        <a:rPr lang="en-GB" sz="1800" u="none" strike="noStrike" dirty="0">
                          <a:effectLst/>
                        </a:rPr>
                        <a:t>a.</a:t>
                      </a:r>
                      <a:r>
                        <a:rPr lang="en-GB" sz="1200" u="none" strike="noStrike" dirty="0">
                          <a:effectLst/>
                        </a:rPr>
                        <a:t>     </a:t>
                      </a:r>
                      <a:r>
                        <a:rPr lang="en-GB" sz="1800" u="none" strike="noStrike" dirty="0">
                          <a:effectLst/>
                        </a:rPr>
                        <a:t>Identifying alternative programme elements in step 2 or programme elements that can be omitted</a:t>
                      </a:r>
                      <a:endParaRPr lang="en-GB" sz="1800" b="0" i="0" u="none" strike="noStrike" dirty="0">
                        <a:solidFill>
                          <a:srgbClr val="000000"/>
                        </a:solidFill>
                        <a:effectLst/>
                        <a:latin typeface="Calibri"/>
                      </a:endParaRPr>
                    </a:p>
                  </a:txBody>
                  <a:tcPr marL="342900" marR="9525" marT="9525" marB="0" anchor="ctr"/>
                </a:tc>
                <a:extLst>
                  <a:ext uri="{0D108BD9-81ED-4DB2-BD59-A6C34878D82A}">
                    <a16:rowId xmlns:a16="http://schemas.microsoft.com/office/drawing/2014/main" val="10004"/>
                  </a:ext>
                </a:extLst>
              </a:tr>
              <a:tr h="661284">
                <a:tc vMerge="1">
                  <a:txBody>
                    <a:bodyPr/>
                    <a:lstStyle/>
                    <a:p>
                      <a:endParaRPr lang="en-GB"/>
                    </a:p>
                  </a:txBody>
                  <a:tcPr/>
                </a:tc>
                <a:tc vMerge="1">
                  <a:txBody>
                    <a:bodyPr/>
                    <a:lstStyle/>
                    <a:p>
                      <a:endParaRPr lang="en-GB"/>
                    </a:p>
                  </a:txBody>
                  <a:tcPr/>
                </a:tc>
                <a:tc>
                  <a:txBody>
                    <a:bodyPr/>
                    <a:lstStyle/>
                    <a:p>
                      <a:pPr algn="l" fontAlgn="ctr"/>
                      <a:r>
                        <a:rPr lang="en-GB" sz="1800" u="none" strike="noStrike" dirty="0">
                          <a:effectLst/>
                        </a:rPr>
                        <a:t>b.</a:t>
                      </a:r>
                      <a:r>
                        <a:rPr lang="en-GB" sz="1200" u="none" strike="noStrike" dirty="0">
                          <a:effectLst/>
                        </a:rPr>
                        <a:t>     </a:t>
                      </a:r>
                      <a:r>
                        <a:rPr lang="en-GB" sz="1800" u="none" strike="noStrike" dirty="0">
                          <a:effectLst/>
                        </a:rPr>
                        <a:t>Identifying alternative delivery chains for key programme elements in step 3.</a:t>
                      </a:r>
                      <a:endParaRPr lang="en-GB" sz="1800" b="0" i="0" u="none" strike="noStrike" dirty="0">
                        <a:solidFill>
                          <a:srgbClr val="000000"/>
                        </a:solidFill>
                        <a:effectLst/>
                        <a:latin typeface="Calibri"/>
                      </a:endParaRPr>
                    </a:p>
                  </a:txBody>
                  <a:tcPr marL="342900" marR="9525" marT="9525" marB="0" anchor="ctr"/>
                </a:tc>
                <a:extLst>
                  <a:ext uri="{0D108BD9-81ED-4DB2-BD59-A6C34878D82A}">
                    <a16:rowId xmlns:a16="http://schemas.microsoft.com/office/drawing/2014/main" val="10005"/>
                  </a:ext>
                </a:extLst>
              </a:tr>
              <a:tr h="661284">
                <a:tc vMerge="1">
                  <a:txBody>
                    <a:bodyPr/>
                    <a:lstStyle/>
                    <a:p>
                      <a:endParaRPr lang="en-GB"/>
                    </a:p>
                  </a:txBody>
                  <a:tcPr/>
                </a:tc>
                <a:tc vMerge="1">
                  <a:txBody>
                    <a:bodyPr/>
                    <a:lstStyle/>
                    <a:p>
                      <a:endParaRPr lang="en-GB"/>
                    </a:p>
                  </a:txBody>
                  <a:tcPr/>
                </a:tc>
                <a:tc>
                  <a:txBody>
                    <a:bodyPr/>
                    <a:lstStyle/>
                    <a:p>
                      <a:pPr algn="l" fontAlgn="ctr"/>
                      <a:r>
                        <a:rPr lang="en-GB" sz="1800" u="none" strike="noStrike" dirty="0">
                          <a:effectLst/>
                        </a:rPr>
                        <a:t>2.</a:t>
                      </a:r>
                      <a:r>
                        <a:rPr lang="en-GB" sz="1200" u="none" strike="noStrike" dirty="0">
                          <a:effectLst/>
                        </a:rPr>
                        <a:t>     </a:t>
                      </a:r>
                      <a:r>
                        <a:rPr lang="en-GB" sz="1800" u="none" strike="noStrike" dirty="0">
                          <a:effectLst/>
                        </a:rPr>
                        <a:t>During step 5, quantify the cost impact of implementing the alternative programme logic</a:t>
                      </a:r>
                      <a:endParaRPr lang="en-GB" sz="1800" b="0" i="0" u="none" strike="noStrike" dirty="0">
                        <a:solidFill>
                          <a:srgbClr val="000000"/>
                        </a:solidFill>
                        <a:effectLst/>
                        <a:latin typeface="Calibri"/>
                      </a:endParaRPr>
                    </a:p>
                  </a:txBody>
                  <a:tcPr marL="171450"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61284">
                <a:tc rowSpan="2">
                  <a:txBody>
                    <a:bodyPr/>
                    <a:lstStyle/>
                    <a:p>
                      <a:pPr algn="l" fontAlgn="t"/>
                      <a:r>
                        <a:rPr lang="en-GB" sz="2000" b="1" u="none" strike="noStrike" dirty="0">
                          <a:effectLst/>
                        </a:rPr>
                        <a:t>3.</a:t>
                      </a:r>
                      <a:r>
                        <a:rPr lang="en-GB" sz="1400" b="1" u="none" strike="noStrike" dirty="0">
                          <a:effectLst/>
                        </a:rPr>
                        <a:t>     </a:t>
                      </a:r>
                      <a:r>
                        <a:rPr lang="en-GB" sz="2000" b="1" u="none" strike="noStrike" dirty="0">
                          <a:effectLst/>
                        </a:rPr>
                        <a:t>Has the programme been achieving its objectives?</a:t>
                      </a:r>
                      <a:endParaRPr lang="en-GB" sz="20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GB" sz="1600" u="none" strike="noStrike" dirty="0">
                          <a:effectLst/>
                        </a:rPr>
                        <a:t>Step 3</a:t>
                      </a:r>
                      <a:endParaRPr lang="en-GB" sz="16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u="none" strike="noStrike" dirty="0">
                          <a:effectLst/>
                        </a:rPr>
                        <a:t>1.</a:t>
                      </a:r>
                      <a:r>
                        <a:rPr lang="en-GB" sz="1200" u="none" strike="noStrike" dirty="0">
                          <a:effectLst/>
                        </a:rPr>
                        <a:t>     </a:t>
                      </a:r>
                      <a:r>
                        <a:rPr lang="en-GB" sz="1800" u="none" strike="noStrike" dirty="0">
                          <a:effectLst/>
                        </a:rPr>
                        <a:t>During step 3 collect historical performance information at both an output and outcomes level </a:t>
                      </a:r>
                      <a:endParaRPr lang="en-GB" sz="1800" b="0" i="0" u="none" strike="noStrike" dirty="0">
                        <a:solidFill>
                          <a:srgbClr val="000000"/>
                        </a:solidFill>
                        <a:effectLst/>
                        <a:latin typeface="Calibri"/>
                      </a:endParaRPr>
                    </a:p>
                  </a:txBody>
                  <a:tcPr marL="171450"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661284">
                <a:tc vMerge="1">
                  <a:txBody>
                    <a:bodyPr/>
                    <a:lstStyle/>
                    <a:p>
                      <a:endParaRPr lang="en-GB"/>
                    </a:p>
                  </a:txBody>
                  <a:tcPr/>
                </a:tc>
                <a:tc vMerge="1">
                  <a:txBody>
                    <a:bodyPr/>
                    <a:lstStyle/>
                    <a:p>
                      <a:endParaRPr lang="en-GB"/>
                    </a:p>
                  </a:txBody>
                  <a:tcPr/>
                </a:tc>
                <a:tc>
                  <a:txBody>
                    <a:bodyPr/>
                    <a:lstStyle/>
                    <a:p>
                      <a:pPr algn="l" fontAlgn="ctr"/>
                      <a:r>
                        <a:rPr lang="en-GB" sz="1800" u="none" strike="noStrike" dirty="0">
                          <a:effectLst/>
                        </a:rPr>
                        <a:t>2.</a:t>
                      </a:r>
                      <a:r>
                        <a:rPr lang="en-GB" sz="1200" u="none" strike="noStrike" dirty="0">
                          <a:effectLst/>
                        </a:rPr>
                        <a:t>     </a:t>
                      </a:r>
                      <a:r>
                        <a:rPr lang="en-GB" sz="1800" u="none" strike="noStrike" dirty="0">
                          <a:effectLst/>
                        </a:rPr>
                        <a:t>Use the data to assess the presence of a plausible link between programme outputs and intended outcomes</a:t>
                      </a:r>
                      <a:endParaRPr lang="en-GB" sz="1800" b="0" i="0" u="none" strike="noStrike" dirty="0">
                        <a:solidFill>
                          <a:srgbClr val="000000"/>
                        </a:solidFill>
                        <a:effectLst/>
                        <a:latin typeface="Calibri"/>
                      </a:endParaRPr>
                    </a:p>
                  </a:txBody>
                  <a:tcPr marL="171450"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1484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78E1A-EC6B-4EC1-9C03-BA530198BB63}"/>
              </a:ext>
            </a:extLst>
          </p:cNvPr>
          <p:cNvSpPr>
            <a:spLocks noGrp="1"/>
          </p:cNvSpPr>
          <p:nvPr>
            <p:ph idx="1"/>
          </p:nvPr>
        </p:nvSpPr>
        <p:spPr>
          <a:xfrm>
            <a:off x="184298" y="853264"/>
            <a:ext cx="2899144" cy="5268443"/>
          </a:xfrm>
        </p:spPr>
        <p:txBody>
          <a:bodyPr/>
          <a:lstStyle/>
          <a:p>
            <a:r>
              <a:rPr lang="en-ZA" dirty="0"/>
              <a:t>Looking at processes to register partial care facilities by the provincial departments of social development</a:t>
            </a:r>
            <a:endParaRPr lang="en-GB" dirty="0"/>
          </a:p>
          <a:p>
            <a:endParaRPr lang="en-ZA" dirty="0"/>
          </a:p>
        </p:txBody>
      </p:sp>
      <p:sp>
        <p:nvSpPr>
          <p:cNvPr id="3" name="Slide Number Placeholder 2">
            <a:extLst>
              <a:ext uri="{FF2B5EF4-FFF2-40B4-BE49-F238E27FC236}">
                <a16:creationId xmlns:a16="http://schemas.microsoft.com/office/drawing/2014/main" id="{7602A457-8243-4EEF-BF9E-0525B93DBB71}"/>
              </a:ext>
            </a:extLst>
          </p:cNvPr>
          <p:cNvSpPr>
            <a:spLocks noGrp="1"/>
          </p:cNvSpPr>
          <p:nvPr>
            <p:ph type="sldNum" sz="quarter" idx="11"/>
          </p:nvPr>
        </p:nvSpPr>
        <p:spPr/>
        <p:txBody>
          <a:bodyPr/>
          <a:lstStyle/>
          <a:p>
            <a:fld id="{31311CA2-5603-4F1C-8B97-F29961F83655}" type="slidenum">
              <a:rPr lang="en-ZA" smtClean="0"/>
              <a:pPr/>
              <a:t>13</a:t>
            </a:fld>
            <a:endParaRPr lang="en-ZA" dirty="0"/>
          </a:p>
        </p:txBody>
      </p:sp>
      <p:sp>
        <p:nvSpPr>
          <p:cNvPr id="4" name="Title 3">
            <a:extLst>
              <a:ext uri="{FF2B5EF4-FFF2-40B4-BE49-F238E27FC236}">
                <a16:creationId xmlns:a16="http://schemas.microsoft.com/office/drawing/2014/main" id="{CB71FF4D-9AA2-447F-B9BE-22BC3E277950}"/>
              </a:ext>
            </a:extLst>
          </p:cNvPr>
          <p:cNvSpPr>
            <a:spLocks noGrp="1"/>
          </p:cNvSpPr>
          <p:nvPr>
            <p:ph type="title"/>
          </p:nvPr>
        </p:nvSpPr>
        <p:spPr/>
        <p:txBody>
          <a:bodyPr/>
          <a:lstStyle/>
          <a:p>
            <a:r>
              <a:rPr lang="en-ZA" dirty="0"/>
              <a:t>Application of the </a:t>
            </a:r>
            <a:r>
              <a:rPr lang="en-ZA" dirty="0">
                <a:solidFill>
                  <a:schemeClr val="tx2"/>
                </a:solidFill>
              </a:rPr>
              <a:t>programme logic analysis</a:t>
            </a:r>
            <a:endParaRPr lang="en-ZA" dirty="0"/>
          </a:p>
        </p:txBody>
      </p:sp>
      <p:pic>
        <p:nvPicPr>
          <p:cNvPr id="5" name="Picture 4">
            <a:extLst>
              <a:ext uri="{FF2B5EF4-FFF2-40B4-BE49-F238E27FC236}">
                <a16:creationId xmlns:a16="http://schemas.microsoft.com/office/drawing/2014/main" id="{EB272180-224E-4E22-BEAD-F77F34E23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181" y="853263"/>
            <a:ext cx="8895894" cy="537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0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0B051-1510-4468-8706-CEBDB8E9AA05}"/>
              </a:ext>
            </a:extLst>
          </p:cNvPr>
          <p:cNvSpPr>
            <a:spLocks noGrp="1"/>
          </p:cNvSpPr>
          <p:nvPr>
            <p:ph idx="1"/>
          </p:nvPr>
        </p:nvSpPr>
        <p:spPr>
          <a:xfrm>
            <a:off x="2555715" y="1297172"/>
            <a:ext cx="8797050" cy="4852440"/>
          </a:xfrm>
        </p:spPr>
        <p:txBody>
          <a:bodyPr/>
          <a:lstStyle/>
          <a:p>
            <a:r>
              <a:rPr lang="en-US" sz="2800" dirty="0"/>
              <a:t>Assesses whether costs can be reduced if:</a:t>
            </a:r>
          </a:p>
          <a:p>
            <a:pPr lvl="1"/>
            <a:r>
              <a:rPr lang="en-US" sz="2600" dirty="0"/>
              <a:t>intended beneficiaries are redefined </a:t>
            </a:r>
          </a:p>
          <a:p>
            <a:pPr lvl="1"/>
            <a:r>
              <a:rPr lang="en-US" sz="2600" dirty="0"/>
              <a:t>the pace of implementation is changed</a:t>
            </a:r>
          </a:p>
          <a:p>
            <a:endParaRPr lang="en-US" sz="2800" dirty="0"/>
          </a:p>
          <a:p>
            <a:r>
              <a:rPr lang="en-US" sz="2800" dirty="0"/>
              <a:t>Explore whether there is duplication with other </a:t>
            </a:r>
            <a:r>
              <a:rPr lang="en-US" sz="2800" dirty="0" err="1"/>
              <a:t>programmes</a:t>
            </a:r>
            <a:endParaRPr lang="en-ZA" dirty="0"/>
          </a:p>
        </p:txBody>
      </p:sp>
      <p:sp>
        <p:nvSpPr>
          <p:cNvPr id="3" name="Slide Number Placeholder 2">
            <a:extLst>
              <a:ext uri="{FF2B5EF4-FFF2-40B4-BE49-F238E27FC236}">
                <a16:creationId xmlns:a16="http://schemas.microsoft.com/office/drawing/2014/main" id="{B3408C96-26B8-45DE-BDCE-D2ABEA057EA9}"/>
              </a:ext>
            </a:extLst>
          </p:cNvPr>
          <p:cNvSpPr>
            <a:spLocks noGrp="1"/>
          </p:cNvSpPr>
          <p:nvPr>
            <p:ph type="sldNum" sz="quarter" idx="11"/>
          </p:nvPr>
        </p:nvSpPr>
        <p:spPr/>
        <p:txBody>
          <a:bodyPr/>
          <a:lstStyle/>
          <a:p>
            <a:fld id="{31311CA2-5603-4F1C-8B97-F29961F83655}" type="slidenum">
              <a:rPr lang="en-ZA" smtClean="0"/>
              <a:pPr/>
              <a:t>14</a:t>
            </a:fld>
            <a:endParaRPr lang="en-ZA" dirty="0"/>
          </a:p>
        </p:txBody>
      </p:sp>
      <p:sp>
        <p:nvSpPr>
          <p:cNvPr id="4" name="Title 3">
            <a:extLst>
              <a:ext uri="{FF2B5EF4-FFF2-40B4-BE49-F238E27FC236}">
                <a16:creationId xmlns:a16="http://schemas.microsoft.com/office/drawing/2014/main" id="{628A65E3-4E17-4A04-BC27-17D1A9266EA1}"/>
              </a:ext>
            </a:extLst>
          </p:cNvPr>
          <p:cNvSpPr>
            <a:spLocks noGrp="1"/>
          </p:cNvSpPr>
          <p:nvPr>
            <p:ph type="title"/>
          </p:nvPr>
        </p:nvSpPr>
        <p:spPr>
          <a:xfrm>
            <a:off x="2555715" y="244752"/>
            <a:ext cx="8797050" cy="889387"/>
          </a:xfrm>
        </p:spPr>
        <p:txBody>
          <a:bodyPr/>
          <a:lstStyle/>
          <a:p>
            <a:r>
              <a:rPr lang="en-ZA" dirty="0"/>
              <a:t>Track 1: S</a:t>
            </a:r>
            <a:r>
              <a:rPr lang="en-GB" dirty="0" err="1"/>
              <a:t>trategic</a:t>
            </a:r>
            <a:r>
              <a:rPr lang="en-GB" dirty="0"/>
              <a:t> perspective – </a:t>
            </a:r>
            <a:br>
              <a:rPr lang="en-GB" dirty="0"/>
            </a:br>
            <a:r>
              <a:rPr lang="en-GB" dirty="0"/>
              <a:t> 								</a:t>
            </a:r>
            <a:r>
              <a:rPr lang="en-GB" dirty="0">
                <a:solidFill>
                  <a:schemeClr val="tx2"/>
                </a:solidFill>
              </a:rPr>
              <a:t>programme intent analysis</a:t>
            </a:r>
            <a:endParaRPr lang="en-ZA" dirty="0"/>
          </a:p>
        </p:txBody>
      </p:sp>
      <p:pic>
        <p:nvPicPr>
          <p:cNvPr id="5" name="Picture 4" descr="A close up of a logo&#10;&#10;Description automatically generated">
            <a:extLst>
              <a:ext uri="{FF2B5EF4-FFF2-40B4-BE49-F238E27FC236}">
                <a16:creationId xmlns:a16="http://schemas.microsoft.com/office/drawing/2014/main" id="{6EECCFC5-2A98-4E9E-B7AC-8889EDE9D0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252286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CB6342-362D-4AF4-9618-19C6B7502EBF}"/>
              </a:ext>
            </a:extLst>
          </p:cNvPr>
          <p:cNvSpPr>
            <a:spLocks noGrp="1"/>
          </p:cNvSpPr>
          <p:nvPr>
            <p:ph type="sldNum" sz="quarter" idx="11"/>
          </p:nvPr>
        </p:nvSpPr>
        <p:spPr/>
        <p:txBody>
          <a:bodyPr/>
          <a:lstStyle/>
          <a:p>
            <a:fld id="{31311CA2-5603-4F1C-8B97-F29961F83655}" type="slidenum">
              <a:rPr lang="en-ZA" smtClean="0"/>
              <a:pPr/>
              <a:t>15</a:t>
            </a:fld>
            <a:endParaRPr lang="en-ZA" dirty="0"/>
          </a:p>
        </p:txBody>
      </p:sp>
      <p:graphicFrame>
        <p:nvGraphicFramePr>
          <p:cNvPr id="8" name="Content Placeholder 7">
            <a:extLst>
              <a:ext uri="{FF2B5EF4-FFF2-40B4-BE49-F238E27FC236}">
                <a16:creationId xmlns:a16="http://schemas.microsoft.com/office/drawing/2014/main" id="{8554F63A-4570-49AC-A8D4-70324BC17939}"/>
              </a:ext>
            </a:extLst>
          </p:cNvPr>
          <p:cNvGraphicFramePr>
            <a:graphicFrameLocks/>
          </p:cNvGraphicFramePr>
          <p:nvPr>
            <p:extLst>
              <p:ext uri="{D42A27DB-BD31-4B8C-83A1-F6EECF244321}">
                <p14:modId xmlns:p14="http://schemas.microsoft.com/office/powerpoint/2010/main" val="3113323414"/>
              </p:ext>
            </p:extLst>
          </p:nvPr>
        </p:nvGraphicFramePr>
        <p:xfrm>
          <a:off x="163033" y="99238"/>
          <a:ext cx="11850952" cy="4732136"/>
        </p:xfrm>
        <a:graphic>
          <a:graphicData uri="http://schemas.openxmlformats.org/drawingml/2006/table">
            <a:tbl>
              <a:tblPr firstRow="1" bandRow="1">
                <a:tableStyleId>{7DF18680-E054-41AD-8BC1-D1AEF772440D}</a:tableStyleId>
              </a:tblPr>
              <a:tblGrid>
                <a:gridCol w="3203541">
                  <a:extLst>
                    <a:ext uri="{9D8B030D-6E8A-4147-A177-3AD203B41FA5}">
                      <a16:colId xmlns:a16="http://schemas.microsoft.com/office/drawing/2014/main" val="20000"/>
                    </a:ext>
                  </a:extLst>
                </a:gridCol>
                <a:gridCol w="900223">
                  <a:extLst>
                    <a:ext uri="{9D8B030D-6E8A-4147-A177-3AD203B41FA5}">
                      <a16:colId xmlns:a16="http://schemas.microsoft.com/office/drawing/2014/main" val="20001"/>
                    </a:ext>
                  </a:extLst>
                </a:gridCol>
                <a:gridCol w="7747188">
                  <a:extLst>
                    <a:ext uri="{9D8B030D-6E8A-4147-A177-3AD203B41FA5}">
                      <a16:colId xmlns:a16="http://schemas.microsoft.com/office/drawing/2014/main" val="20002"/>
                    </a:ext>
                  </a:extLst>
                </a:gridCol>
              </a:tblGrid>
              <a:tr h="552892">
                <a:tc>
                  <a:txBody>
                    <a:bodyPr/>
                    <a:lstStyle/>
                    <a:p>
                      <a:pPr algn="l" fontAlgn="b"/>
                      <a:r>
                        <a:rPr lang="en-ZA" sz="2000" dirty="0">
                          <a:solidFill>
                            <a:srgbClr val="FFFF00"/>
                          </a:solidFill>
                        </a:rPr>
                        <a:t>Track 1: S</a:t>
                      </a:r>
                      <a:r>
                        <a:rPr lang="en-GB" sz="2000" dirty="0" err="1">
                          <a:solidFill>
                            <a:srgbClr val="FFFF00"/>
                          </a:solidFill>
                        </a:rPr>
                        <a:t>trategic</a:t>
                      </a:r>
                      <a:r>
                        <a:rPr lang="en-GB" sz="2000" dirty="0">
                          <a:solidFill>
                            <a:srgbClr val="FFFF00"/>
                          </a:solidFill>
                        </a:rPr>
                        <a:t> perspective – programme intent analysis</a:t>
                      </a:r>
                      <a:endParaRPr lang="en-GB" sz="2000" b="1" i="0" u="none" strike="noStrike" dirty="0">
                        <a:solidFill>
                          <a:srgbClr val="FFFF00"/>
                        </a:solidFill>
                        <a:effectLst/>
                        <a:latin typeface="Calibri"/>
                      </a:endParaRPr>
                    </a:p>
                  </a:txBody>
                  <a:tcPr marL="9525" marR="9525" marT="9525" marB="0" anchor="b"/>
                </a:tc>
                <a:tc>
                  <a:txBody>
                    <a:bodyPr/>
                    <a:lstStyle/>
                    <a:p>
                      <a:pPr algn="ctr" fontAlgn="b"/>
                      <a:r>
                        <a:rPr lang="en-GB" sz="1600" u="none" strike="noStrike" dirty="0">
                          <a:solidFill>
                            <a:schemeClr val="tx1"/>
                          </a:solidFill>
                          <a:effectLst/>
                        </a:rPr>
                        <a:t>Relevant PER steps</a:t>
                      </a:r>
                      <a:endParaRPr lang="en-GB" sz="1600" b="1" i="0" u="none" strike="noStrike" dirty="0">
                        <a:solidFill>
                          <a:schemeClr val="tx1"/>
                        </a:solidFill>
                        <a:effectLst/>
                        <a:latin typeface="Calibri"/>
                      </a:endParaRPr>
                    </a:p>
                  </a:txBody>
                  <a:tcPr marL="9525" marR="9525" marT="9525" marB="0" anchor="b"/>
                </a:tc>
                <a:tc>
                  <a:txBody>
                    <a:bodyPr/>
                    <a:lstStyle/>
                    <a:p>
                      <a:pPr algn="l" fontAlgn="b"/>
                      <a:r>
                        <a:rPr lang="en-GB" sz="2400" u="none" strike="noStrike" dirty="0">
                          <a:solidFill>
                            <a:schemeClr val="tx1"/>
                          </a:solidFill>
                          <a:effectLst/>
                        </a:rPr>
                        <a:t>Key actions to ensure that questions can be answered</a:t>
                      </a:r>
                      <a:endParaRPr lang="en-GB" sz="24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0"/>
                  </a:ext>
                </a:extLst>
              </a:tr>
              <a:tr h="814274">
                <a:tc rowSpan="2">
                  <a:txBody>
                    <a:bodyPr/>
                    <a:lstStyle/>
                    <a:p>
                      <a:pPr algn="l" fontAlgn="t"/>
                      <a:r>
                        <a:rPr lang="en-GB" sz="2000" b="1" i="0" u="none" strike="noStrike" dirty="0">
                          <a:solidFill>
                            <a:srgbClr val="000000"/>
                          </a:solidFill>
                          <a:effectLst/>
                          <a:latin typeface="Calibri"/>
                        </a:rPr>
                        <a:t>1.</a:t>
                      </a:r>
                      <a:r>
                        <a:rPr lang="en-GB" sz="1400" b="1" i="0" u="none" strike="noStrike" dirty="0">
                          <a:solidFill>
                            <a:srgbClr val="000000"/>
                          </a:solidFill>
                          <a:effectLst/>
                          <a:latin typeface="Times New Roman"/>
                        </a:rPr>
                        <a:t>     </a:t>
                      </a:r>
                      <a:r>
                        <a:rPr lang="en-GB" sz="2000" b="1" i="0" u="none" strike="noStrike" dirty="0">
                          <a:solidFill>
                            <a:srgbClr val="000000"/>
                          </a:solidFill>
                          <a:effectLst/>
                          <a:latin typeface="Calibri"/>
                        </a:rPr>
                        <a:t>Can the programme cost be reduced if the programme’s intended beneficiaries are redefined?</a:t>
                      </a:r>
                    </a:p>
                  </a:txBody>
                  <a:tcPr marL="9525" marR="9525" marT="9525" marB="0">
                    <a:lnB w="12700" cap="flat" cmpd="sng" algn="ctr">
                      <a:solidFill>
                        <a:schemeClr val="tx1"/>
                      </a:solidFill>
                      <a:prstDash val="solid"/>
                      <a:round/>
                      <a:headEnd type="none" w="med" len="med"/>
                      <a:tailEnd type="none" w="med" len="med"/>
                    </a:lnB>
                  </a:tcPr>
                </a:tc>
                <a:tc rowSpan="2">
                  <a:txBody>
                    <a:bodyPr/>
                    <a:lstStyle/>
                    <a:p>
                      <a:pPr algn="ctr" fontAlgn="t"/>
                      <a:r>
                        <a:rPr lang="en-GB" sz="1600" b="0" i="0" u="none" strike="noStrike" dirty="0">
                          <a:solidFill>
                            <a:srgbClr val="000000"/>
                          </a:solidFill>
                          <a:effectLst/>
                          <a:latin typeface="Calibri"/>
                          <a:cs typeface="Arial"/>
                        </a:rPr>
                        <a:t>Step 3 and 5</a:t>
                      </a:r>
                      <a:endParaRPr lang="en-GB" sz="1600" b="0"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1.</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During step 3, assess trends in macro-environment indicators (e.g. demographic changes) and comment on how these could affect the continued relevance of the programme or its original intent </a:t>
                      </a:r>
                    </a:p>
                  </a:txBody>
                  <a:tcPr marL="171450" marR="9525" marT="9525" marB="0" anchor="ctr"/>
                </a:tc>
                <a:extLst>
                  <a:ext uri="{0D108BD9-81ED-4DB2-BD59-A6C34878D82A}">
                    <a16:rowId xmlns:a16="http://schemas.microsoft.com/office/drawing/2014/main" val="10001"/>
                  </a:ext>
                </a:extLst>
              </a:tr>
              <a:tr h="814274">
                <a:tc vMerge="1">
                  <a:txBody>
                    <a:bodyPr/>
                    <a:lstStyle/>
                    <a:p>
                      <a:endParaRPr lang="en-GB"/>
                    </a:p>
                  </a:txBody>
                  <a:tcPr/>
                </a:tc>
                <a:tc vMerge="1">
                  <a:txBody>
                    <a:bodyPr/>
                    <a:lstStyle/>
                    <a:p>
                      <a:endParaRPr lang="en-GB"/>
                    </a:p>
                  </a:txBody>
                  <a:tcPr/>
                </a:tc>
                <a:tc>
                  <a:txBody>
                    <a:bodyPr/>
                    <a:lstStyle/>
                    <a:p>
                      <a:pPr marL="90488" indent="0" algn="l" fontAlgn="ctr"/>
                      <a:r>
                        <a:rPr lang="en-GB" sz="1800" b="0" i="0" u="none" strike="noStrike" dirty="0">
                          <a:solidFill>
                            <a:srgbClr val="000000"/>
                          </a:solidFill>
                          <a:effectLst/>
                          <a:latin typeface="Calibri"/>
                        </a:rPr>
                        <a:t>2.</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During step 5 model the cost impacts of redefining the target beneficiary groups</a:t>
                      </a:r>
                    </a:p>
                  </a:txBody>
                  <a:tcPr marL="857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59447">
                <a:tc>
                  <a:txBody>
                    <a:bodyPr/>
                    <a:lstStyle/>
                    <a:p>
                      <a:pPr algn="l" fontAlgn="t"/>
                      <a:r>
                        <a:rPr lang="en-GB" sz="2000" b="1" i="0" u="none" strike="noStrike" dirty="0">
                          <a:solidFill>
                            <a:srgbClr val="000000"/>
                          </a:solidFill>
                          <a:effectLst/>
                          <a:latin typeface="Calibri"/>
                        </a:rPr>
                        <a:t>2.</a:t>
                      </a:r>
                      <a:r>
                        <a:rPr lang="en-GB" sz="1400" b="1" i="0" u="none" strike="noStrike" dirty="0">
                          <a:solidFill>
                            <a:srgbClr val="000000"/>
                          </a:solidFill>
                          <a:effectLst/>
                          <a:latin typeface="Times New Roman"/>
                        </a:rPr>
                        <a:t>     </a:t>
                      </a:r>
                      <a:r>
                        <a:rPr lang="en-GB" sz="2000" b="1" i="0" u="none" strike="noStrike" dirty="0">
                          <a:solidFill>
                            <a:srgbClr val="000000"/>
                          </a:solidFill>
                          <a:effectLst/>
                          <a:latin typeface="Calibri"/>
                        </a:rPr>
                        <a:t>Can the programme cost be reduced if the programme’s pace of implementation is reduced</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b="0" i="0" u="none" strike="noStrike" dirty="0">
                          <a:solidFill>
                            <a:srgbClr val="000000"/>
                          </a:solidFill>
                          <a:effectLst/>
                          <a:latin typeface="Calibri"/>
                          <a:cs typeface="Arial"/>
                        </a:rPr>
                        <a:t>Step 2, 3 and 5</a:t>
                      </a:r>
                      <a:endParaRPr lang="en-GB" sz="16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1.</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Taking note of the programme intent and performance information in step 3, during step 5 model the cost impacts of increasing or decreasing the timelines by which the programme will have achieved its objectives?</a:t>
                      </a:r>
                    </a:p>
                  </a:txBody>
                  <a:tcPr marL="171450"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39203">
                <a:tc>
                  <a:txBody>
                    <a:bodyPr/>
                    <a:lstStyle/>
                    <a:p>
                      <a:pPr algn="l" fontAlgn="t"/>
                      <a:r>
                        <a:rPr lang="en-GB" sz="2000" b="1" u="none" strike="noStrike" dirty="0">
                          <a:effectLst/>
                        </a:rPr>
                        <a:t>3.</a:t>
                      </a:r>
                      <a:r>
                        <a:rPr lang="en-GB" sz="1400" b="1" u="none" strike="noStrike" dirty="0">
                          <a:effectLst/>
                        </a:rPr>
                        <a:t>     </a:t>
                      </a:r>
                      <a:r>
                        <a:rPr lang="en-GB" sz="2000" b="1" u="none" strike="noStrike" dirty="0">
                          <a:effectLst/>
                        </a:rPr>
                        <a:t>Is there potential duplication with other programmes? </a:t>
                      </a:r>
                      <a:endParaRPr lang="en-GB" sz="20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u="none" strike="noStrike" dirty="0">
                          <a:effectLst/>
                        </a:rPr>
                        <a:t>Step 2</a:t>
                      </a:r>
                      <a:endParaRPr lang="en-GB" sz="16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u="none" strike="noStrike" dirty="0">
                          <a:effectLst/>
                        </a:rPr>
                        <a:t>1.</a:t>
                      </a:r>
                      <a:r>
                        <a:rPr lang="en-GB" sz="1200" u="none" strike="noStrike" dirty="0">
                          <a:effectLst/>
                        </a:rPr>
                        <a:t>     </a:t>
                      </a:r>
                      <a:r>
                        <a:rPr lang="en-GB" sz="1800" u="none" strike="noStrike" dirty="0">
                          <a:effectLst/>
                        </a:rPr>
                        <a:t>Assess how the programme fits in with other programmes of (</a:t>
                      </a:r>
                      <a:r>
                        <a:rPr lang="en-GB" sz="1800" u="none" strike="noStrike" dirty="0" err="1">
                          <a:effectLst/>
                        </a:rPr>
                        <a:t>i</a:t>
                      </a:r>
                      <a:r>
                        <a:rPr lang="en-GB" sz="1800" u="none" strike="noStrike" dirty="0">
                          <a:effectLst/>
                        </a:rPr>
                        <a:t>) the Department, (ii) other Departments, and/or (iii) other public and private bodies delivering on the Government’s overall policy objectives in the area in which the programme operates</a:t>
                      </a:r>
                      <a:endParaRPr lang="en-GB" sz="1800" b="0" i="0" u="none" strike="noStrike" dirty="0">
                        <a:solidFill>
                          <a:srgbClr val="000000"/>
                        </a:solidFill>
                        <a:effectLst/>
                        <a:latin typeface="Calibri"/>
                      </a:endParaRPr>
                    </a:p>
                  </a:txBody>
                  <a:tcPr marL="171450"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487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C9D15C-6C67-4BE1-AEFD-4A302E2C4330}"/>
              </a:ext>
            </a:extLst>
          </p:cNvPr>
          <p:cNvSpPr>
            <a:spLocks noGrp="1"/>
          </p:cNvSpPr>
          <p:nvPr>
            <p:ph idx="1"/>
          </p:nvPr>
        </p:nvSpPr>
        <p:spPr>
          <a:xfrm>
            <a:off x="824253" y="853264"/>
            <a:ext cx="10580939" cy="5268443"/>
          </a:xfrm>
        </p:spPr>
        <p:txBody>
          <a:bodyPr/>
          <a:lstStyle/>
          <a:p>
            <a:pPr>
              <a:spcBef>
                <a:spcPts val="0"/>
              </a:spcBef>
            </a:pPr>
            <a:r>
              <a:rPr lang="en-ZA" sz="2400" dirty="0"/>
              <a:t>In 2013, a PER covering the following institutions was done:</a:t>
            </a:r>
          </a:p>
          <a:p>
            <a:pPr lvl="1">
              <a:spcBef>
                <a:spcPts val="0"/>
              </a:spcBef>
            </a:pPr>
            <a:r>
              <a:rPr lang="en-US" altLang="en-US" sz="2000" dirty="0"/>
              <a:t>The National Language Service </a:t>
            </a:r>
            <a:r>
              <a:rPr lang="en-US" altLang="en-US" sz="2000" dirty="0" err="1"/>
              <a:t>programme</a:t>
            </a:r>
            <a:r>
              <a:rPr lang="en-US" altLang="en-US" sz="2000" dirty="0"/>
              <a:t> of national DAC </a:t>
            </a:r>
          </a:p>
          <a:p>
            <a:pPr lvl="1">
              <a:spcBef>
                <a:spcPts val="0"/>
              </a:spcBef>
            </a:pPr>
            <a:r>
              <a:rPr lang="en-US" altLang="en-US" sz="2000" dirty="0"/>
              <a:t>Pan South African Language Board (</a:t>
            </a:r>
            <a:r>
              <a:rPr lang="en-US" altLang="en-US" sz="2000" dirty="0" err="1"/>
              <a:t>PanSALB</a:t>
            </a:r>
            <a:r>
              <a:rPr lang="en-US" altLang="en-US" sz="2000" dirty="0"/>
              <a:t>) </a:t>
            </a:r>
          </a:p>
          <a:p>
            <a:pPr lvl="1">
              <a:spcBef>
                <a:spcPts val="0"/>
              </a:spcBef>
              <a:spcAft>
                <a:spcPts val="300"/>
              </a:spcAft>
            </a:pPr>
            <a:r>
              <a:rPr lang="en-US" altLang="en-US" sz="2000" dirty="0"/>
              <a:t>Linguistic rights functions of the Commission for the Promotion and Protection of the Rights of Cultural, Religious and Linguistic Communities (CRL)</a:t>
            </a:r>
          </a:p>
          <a:p>
            <a:pPr>
              <a:spcBef>
                <a:spcPts val="0"/>
              </a:spcBef>
            </a:pPr>
            <a:r>
              <a:rPr lang="en-ZA" sz="2400" b="1" dirty="0">
                <a:solidFill>
                  <a:srgbClr val="0070C0"/>
                </a:solidFill>
              </a:rPr>
              <a:t>The key findings were:</a:t>
            </a:r>
          </a:p>
          <a:p>
            <a:pPr lvl="1">
              <a:spcBef>
                <a:spcPts val="0"/>
              </a:spcBef>
              <a:buFont typeface="Calibri" pitchFamily="34" charset="0"/>
              <a:buAutoNum type="arabicPeriod"/>
            </a:pPr>
            <a:r>
              <a:rPr lang="en-ZA" altLang="en-US" sz="2000" dirty="0">
                <a:solidFill>
                  <a:srgbClr val="000000"/>
                </a:solidFill>
                <a:cs typeface="Arial" pitchFamily="34" charset="0"/>
              </a:rPr>
              <a:t>Unclear mandates have contributed to poor operational focus.</a:t>
            </a:r>
          </a:p>
          <a:p>
            <a:pPr lvl="1">
              <a:spcBef>
                <a:spcPts val="0"/>
              </a:spcBef>
              <a:buFont typeface="Calibri" pitchFamily="34" charset="0"/>
              <a:buAutoNum type="arabicPeriod"/>
            </a:pPr>
            <a:r>
              <a:rPr lang="en-US" altLang="en-US" sz="2000" dirty="0">
                <a:cs typeface="Arial" pitchFamily="34" charset="0"/>
              </a:rPr>
              <a:t>There are duplications of function, both among the three entities and also with other areas of government. </a:t>
            </a:r>
          </a:p>
          <a:p>
            <a:pPr lvl="1">
              <a:spcBef>
                <a:spcPts val="0"/>
              </a:spcBef>
              <a:buFont typeface="Calibri" pitchFamily="34" charset="0"/>
              <a:buAutoNum type="arabicPeriod"/>
            </a:pPr>
            <a:r>
              <a:rPr lang="en-US" altLang="en-US" sz="2000" dirty="0">
                <a:cs typeface="Arial" pitchFamily="34" charset="0"/>
              </a:rPr>
              <a:t>A disproportionate amount of expenditure is being allocated to administration, rather than the delivery of core services. </a:t>
            </a:r>
          </a:p>
          <a:p>
            <a:pPr lvl="1">
              <a:spcBef>
                <a:spcPts val="0"/>
              </a:spcBef>
              <a:buFont typeface="Calibri" pitchFamily="34" charset="0"/>
              <a:buAutoNum type="arabicPeriod"/>
            </a:pPr>
            <a:r>
              <a:rPr lang="en-US" altLang="en-US" sz="2000" dirty="0">
                <a:cs typeface="Arial" pitchFamily="34" charset="0"/>
              </a:rPr>
              <a:t>There are serious management problems at </a:t>
            </a:r>
            <a:r>
              <a:rPr lang="en-US" altLang="en-US" sz="2000" dirty="0" err="1">
                <a:cs typeface="Arial" pitchFamily="34" charset="0"/>
              </a:rPr>
              <a:t>PanSALB</a:t>
            </a:r>
            <a:r>
              <a:rPr lang="en-US" altLang="en-US" sz="2000" dirty="0">
                <a:cs typeface="Arial" pitchFamily="34" charset="0"/>
              </a:rPr>
              <a:t>. </a:t>
            </a:r>
          </a:p>
          <a:p>
            <a:pPr lvl="1">
              <a:spcBef>
                <a:spcPts val="0"/>
              </a:spcBef>
              <a:buFont typeface="Calibri" pitchFamily="34" charset="0"/>
              <a:buAutoNum type="arabicPeriod"/>
            </a:pPr>
            <a:r>
              <a:rPr lang="en-US" altLang="en-US" sz="2000" dirty="0">
                <a:cs typeface="Arial" pitchFamily="34" charset="0"/>
              </a:rPr>
              <a:t>CRL’s Commissioners are not contributing to the organization as envisaged. </a:t>
            </a:r>
          </a:p>
          <a:p>
            <a:pPr lvl="1">
              <a:spcBef>
                <a:spcPts val="0"/>
              </a:spcBef>
              <a:buFont typeface="Calibri" pitchFamily="34" charset="0"/>
              <a:buAutoNum type="arabicPeriod"/>
            </a:pPr>
            <a:r>
              <a:rPr lang="en-US" altLang="en-US" sz="2000" dirty="0">
                <a:cs typeface="Arial" pitchFamily="34" charset="0"/>
              </a:rPr>
              <a:t>All three entities, but particularly </a:t>
            </a:r>
            <a:r>
              <a:rPr lang="en-US" altLang="en-US" sz="2000" dirty="0" err="1">
                <a:cs typeface="Arial" pitchFamily="34" charset="0"/>
              </a:rPr>
              <a:t>PanSALB</a:t>
            </a:r>
            <a:r>
              <a:rPr lang="en-US" altLang="en-US" sz="2000" dirty="0">
                <a:cs typeface="Arial" pitchFamily="34" charset="0"/>
              </a:rPr>
              <a:t> and CRL, require better-aligned and objective performance indicators. </a:t>
            </a:r>
          </a:p>
          <a:p>
            <a:pPr lvl="1">
              <a:spcBef>
                <a:spcPts val="0"/>
              </a:spcBef>
              <a:buFont typeface="Calibri" pitchFamily="34" charset="0"/>
              <a:buAutoNum type="arabicPeriod"/>
            </a:pPr>
            <a:r>
              <a:rPr lang="en-US" altLang="en-US" sz="2000" dirty="0">
                <a:cs typeface="Arial" pitchFamily="34" charset="0"/>
              </a:rPr>
              <a:t>Not enough attention has been paid to the cost implications of the Use of Official Languages Act</a:t>
            </a:r>
          </a:p>
          <a:p>
            <a:endParaRPr lang="en-ZA" sz="2800" dirty="0"/>
          </a:p>
        </p:txBody>
      </p:sp>
      <p:sp>
        <p:nvSpPr>
          <p:cNvPr id="3" name="Slide Number Placeholder 2">
            <a:extLst>
              <a:ext uri="{FF2B5EF4-FFF2-40B4-BE49-F238E27FC236}">
                <a16:creationId xmlns:a16="http://schemas.microsoft.com/office/drawing/2014/main" id="{6837C835-5322-4425-AEE6-5DBE9EBDB9F6}"/>
              </a:ext>
            </a:extLst>
          </p:cNvPr>
          <p:cNvSpPr>
            <a:spLocks noGrp="1"/>
          </p:cNvSpPr>
          <p:nvPr>
            <p:ph type="sldNum" sz="quarter" idx="11"/>
          </p:nvPr>
        </p:nvSpPr>
        <p:spPr/>
        <p:txBody>
          <a:bodyPr/>
          <a:lstStyle/>
          <a:p>
            <a:fld id="{31311CA2-5603-4F1C-8B97-F29961F83655}" type="slidenum">
              <a:rPr lang="en-ZA" smtClean="0"/>
              <a:pPr/>
              <a:t>16</a:t>
            </a:fld>
            <a:endParaRPr lang="en-ZA" dirty="0"/>
          </a:p>
        </p:txBody>
      </p:sp>
      <p:sp>
        <p:nvSpPr>
          <p:cNvPr id="4" name="Title 3">
            <a:extLst>
              <a:ext uri="{FF2B5EF4-FFF2-40B4-BE49-F238E27FC236}">
                <a16:creationId xmlns:a16="http://schemas.microsoft.com/office/drawing/2014/main" id="{D0110BF3-D3AF-4642-94A1-A49D80F29677}"/>
              </a:ext>
            </a:extLst>
          </p:cNvPr>
          <p:cNvSpPr>
            <a:spLocks noGrp="1"/>
          </p:cNvSpPr>
          <p:nvPr>
            <p:ph type="title"/>
          </p:nvPr>
        </p:nvSpPr>
        <p:spPr/>
        <p:txBody>
          <a:bodyPr/>
          <a:lstStyle/>
          <a:p>
            <a:r>
              <a:rPr lang="en-ZA" dirty="0"/>
              <a:t>Application of the </a:t>
            </a:r>
            <a:r>
              <a:rPr lang="en-GB" dirty="0">
                <a:solidFill>
                  <a:schemeClr val="tx2"/>
                </a:solidFill>
              </a:rPr>
              <a:t>programme intent analysis (1)</a:t>
            </a:r>
            <a:endParaRPr lang="en-ZA" sz="2400" dirty="0"/>
          </a:p>
        </p:txBody>
      </p:sp>
    </p:spTree>
    <p:extLst>
      <p:ext uri="{BB962C8B-B14F-4D97-AF65-F5344CB8AC3E}">
        <p14:creationId xmlns:p14="http://schemas.microsoft.com/office/powerpoint/2010/main" val="217535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E6262A-85DA-490F-BF83-DEFE15C5208E}"/>
              </a:ext>
            </a:extLst>
          </p:cNvPr>
          <p:cNvSpPr>
            <a:spLocks noGrp="1"/>
          </p:cNvSpPr>
          <p:nvPr>
            <p:ph idx="1"/>
          </p:nvPr>
        </p:nvSpPr>
        <p:spPr/>
        <p:txBody>
          <a:bodyPr/>
          <a:lstStyle/>
          <a:p>
            <a:pPr>
              <a:spcBef>
                <a:spcPts val="0"/>
              </a:spcBef>
              <a:spcAft>
                <a:spcPts val="300"/>
              </a:spcAft>
            </a:pPr>
            <a:r>
              <a:rPr lang="en-ZA" sz="2400" dirty="0"/>
              <a:t>In 2013, a PER of the </a:t>
            </a:r>
            <a:r>
              <a:rPr lang="en-GB" sz="2400" dirty="0"/>
              <a:t>Micro Agriculture Finance Institutions of South Africa (MAFISA) was conducted.</a:t>
            </a:r>
          </a:p>
          <a:p>
            <a:pPr>
              <a:spcAft>
                <a:spcPts val="300"/>
              </a:spcAft>
            </a:pPr>
            <a:r>
              <a:rPr lang="en-ZA" sz="2400" b="1" dirty="0">
                <a:solidFill>
                  <a:srgbClr val="0070C0"/>
                </a:solidFill>
              </a:rPr>
              <a:t>Some key findings were:</a:t>
            </a:r>
          </a:p>
          <a:p>
            <a:pPr lvl="1"/>
            <a:r>
              <a:rPr lang="en-ZA" sz="2000" dirty="0"/>
              <a:t>If the intention of MAFISA is to reach smallholder farmers, the issue of how write-offs are dealt with needs to be re-examined. The costing model allows for a risk sharing approach to be modelled – for instance, 50% of write-offs can be attributed to the financial intermediary and 50% to DAFF. A better approach may be that DAFF takes the first 10 or 20% and anything above that gets attributed to the financial intermediary. This approach would incentivise prudent lending by the financial intermediaries.</a:t>
            </a:r>
          </a:p>
          <a:p>
            <a:pPr lvl="1" fontAlgn="base"/>
            <a:r>
              <a:rPr lang="en-ZA" sz="2000" dirty="0"/>
              <a:t>National Treasury’s instruction to the Land Bank to return unutilised MAFISA funds to the national revenue fund has effectively put a cap on the MAFISA scheme. It is therefore probably advisable to close MAFISA. Will this leave a significant gap in the agricultural micro-finance market? No. There are other government grants and loan products available to small-scale farmers.</a:t>
            </a:r>
            <a:endParaRPr lang="en-GB" sz="2000" dirty="0"/>
          </a:p>
          <a:p>
            <a:endParaRPr lang="en-ZA" sz="3200" dirty="0"/>
          </a:p>
        </p:txBody>
      </p:sp>
      <p:sp>
        <p:nvSpPr>
          <p:cNvPr id="3" name="Slide Number Placeholder 2">
            <a:extLst>
              <a:ext uri="{FF2B5EF4-FFF2-40B4-BE49-F238E27FC236}">
                <a16:creationId xmlns:a16="http://schemas.microsoft.com/office/drawing/2014/main" id="{E5BD6733-1DD9-49B0-B64A-068B30666FEB}"/>
              </a:ext>
            </a:extLst>
          </p:cNvPr>
          <p:cNvSpPr>
            <a:spLocks noGrp="1"/>
          </p:cNvSpPr>
          <p:nvPr>
            <p:ph type="sldNum" sz="quarter" idx="11"/>
          </p:nvPr>
        </p:nvSpPr>
        <p:spPr/>
        <p:txBody>
          <a:bodyPr/>
          <a:lstStyle/>
          <a:p>
            <a:fld id="{31311CA2-5603-4F1C-8B97-F29961F83655}" type="slidenum">
              <a:rPr lang="en-ZA" smtClean="0"/>
              <a:pPr/>
              <a:t>17</a:t>
            </a:fld>
            <a:endParaRPr lang="en-ZA" dirty="0"/>
          </a:p>
        </p:txBody>
      </p:sp>
      <p:sp>
        <p:nvSpPr>
          <p:cNvPr id="4" name="Title 3">
            <a:extLst>
              <a:ext uri="{FF2B5EF4-FFF2-40B4-BE49-F238E27FC236}">
                <a16:creationId xmlns:a16="http://schemas.microsoft.com/office/drawing/2014/main" id="{856F32A4-BFF3-4CF5-8BB4-2D8CAF7EB27E}"/>
              </a:ext>
            </a:extLst>
          </p:cNvPr>
          <p:cNvSpPr>
            <a:spLocks noGrp="1"/>
          </p:cNvSpPr>
          <p:nvPr>
            <p:ph type="title"/>
          </p:nvPr>
        </p:nvSpPr>
        <p:spPr/>
        <p:txBody>
          <a:bodyPr/>
          <a:lstStyle/>
          <a:p>
            <a:r>
              <a:rPr lang="en-ZA" dirty="0"/>
              <a:t>Application of the </a:t>
            </a:r>
            <a:r>
              <a:rPr lang="en-GB" dirty="0">
                <a:solidFill>
                  <a:schemeClr val="tx2"/>
                </a:solidFill>
              </a:rPr>
              <a:t>programme intent analysis (2)</a:t>
            </a:r>
            <a:endParaRPr lang="en-ZA" dirty="0"/>
          </a:p>
        </p:txBody>
      </p:sp>
    </p:spTree>
    <p:extLst>
      <p:ext uri="{BB962C8B-B14F-4D97-AF65-F5344CB8AC3E}">
        <p14:creationId xmlns:p14="http://schemas.microsoft.com/office/powerpoint/2010/main" val="43104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C7708-F0DE-4B0C-8CE8-534B3960A82E}"/>
              </a:ext>
            </a:extLst>
          </p:cNvPr>
          <p:cNvSpPr>
            <a:spLocks noGrp="1"/>
          </p:cNvSpPr>
          <p:nvPr>
            <p:ph idx="1"/>
          </p:nvPr>
        </p:nvSpPr>
        <p:spPr>
          <a:xfrm>
            <a:off x="2452577" y="1304261"/>
            <a:ext cx="8900188" cy="4845352"/>
          </a:xfrm>
        </p:spPr>
        <p:txBody>
          <a:bodyPr/>
          <a:lstStyle/>
          <a:p>
            <a:r>
              <a:rPr lang="en-US" sz="2800" dirty="0"/>
              <a:t>Focuses on saving money by reducing the cost of delivery through operational changes</a:t>
            </a:r>
          </a:p>
          <a:p>
            <a:pPr lvl="1"/>
            <a:r>
              <a:rPr lang="en-US" sz="2600" dirty="0"/>
              <a:t>Important to maintain the quantity and quality of outputs</a:t>
            </a:r>
            <a:endParaRPr lang="en-GB" sz="2600" dirty="0"/>
          </a:p>
          <a:p>
            <a:endParaRPr lang="en-ZA" dirty="0"/>
          </a:p>
        </p:txBody>
      </p:sp>
      <p:sp>
        <p:nvSpPr>
          <p:cNvPr id="3" name="Slide Number Placeholder 2">
            <a:extLst>
              <a:ext uri="{FF2B5EF4-FFF2-40B4-BE49-F238E27FC236}">
                <a16:creationId xmlns:a16="http://schemas.microsoft.com/office/drawing/2014/main" id="{85891746-8EF5-4B2C-8924-A9A4942D6850}"/>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4" name="Title 3">
            <a:extLst>
              <a:ext uri="{FF2B5EF4-FFF2-40B4-BE49-F238E27FC236}">
                <a16:creationId xmlns:a16="http://schemas.microsoft.com/office/drawing/2014/main" id="{85E6D8C5-74D8-4D37-9912-A39A89681519}"/>
              </a:ext>
            </a:extLst>
          </p:cNvPr>
          <p:cNvSpPr>
            <a:spLocks noGrp="1"/>
          </p:cNvSpPr>
          <p:nvPr>
            <p:ph type="title"/>
          </p:nvPr>
        </p:nvSpPr>
        <p:spPr>
          <a:xfrm>
            <a:off x="2555715" y="244753"/>
            <a:ext cx="8797050" cy="797238"/>
          </a:xfrm>
        </p:spPr>
        <p:txBody>
          <a:bodyPr/>
          <a:lstStyle/>
          <a:p>
            <a:r>
              <a:rPr lang="en-ZA" dirty="0"/>
              <a:t>Track 2: Operational </a:t>
            </a:r>
            <a:r>
              <a:rPr lang="en-GB" dirty="0"/>
              <a:t>perspective </a:t>
            </a:r>
            <a:r>
              <a:rPr lang="en-GB" sz="3200" dirty="0"/>
              <a:t>– </a:t>
            </a:r>
            <a:br>
              <a:rPr lang="en-GB" sz="3200" dirty="0"/>
            </a:br>
            <a:r>
              <a:rPr lang="en-GB" sz="3200" dirty="0"/>
              <a:t>											</a:t>
            </a:r>
            <a:r>
              <a:rPr lang="en-GB" dirty="0">
                <a:solidFill>
                  <a:schemeClr val="tx2"/>
                </a:solidFill>
              </a:rPr>
              <a:t>efficiency analysis</a:t>
            </a:r>
            <a:endParaRPr lang="en-ZA" dirty="0"/>
          </a:p>
        </p:txBody>
      </p:sp>
      <p:pic>
        <p:nvPicPr>
          <p:cNvPr id="5" name="Picture 4" descr="A close up of a logo&#10;&#10;Description automatically generated">
            <a:extLst>
              <a:ext uri="{FF2B5EF4-FFF2-40B4-BE49-F238E27FC236}">
                <a16:creationId xmlns:a16="http://schemas.microsoft.com/office/drawing/2014/main" id="{EEBC99BB-5805-4C21-B58F-35FABE2F6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199732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FE611F-8147-43CE-A677-9CF815A20812}"/>
              </a:ext>
            </a:extLst>
          </p:cNvPr>
          <p:cNvSpPr>
            <a:spLocks noGrp="1"/>
          </p:cNvSpPr>
          <p:nvPr>
            <p:ph idx="1"/>
          </p:nvPr>
        </p:nvSpPr>
        <p:spPr/>
        <p:txBody>
          <a:bodyPr/>
          <a:lstStyle/>
          <a:p>
            <a:endParaRPr lang="en-ZA"/>
          </a:p>
        </p:txBody>
      </p:sp>
      <p:sp>
        <p:nvSpPr>
          <p:cNvPr id="3" name="Slide Number Placeholder 2">
            <a:extLst>
              <a:ext uri="{FF2B5EF4-FFF2-40B4-BE49-F238E27FC236}">
                <a16:creationId xmlns:a16="http://schemas.microsoft.com/office/drawing/2014/main" id="{2BD11FFE-DAD3-4638-B1A7-2AB73CF7E464}"/>
              </a:ext>
            </a:extLst>
          </p:cNvPr>
          <p:cNvSpPr>
            <a:spLocks noGrp="1"/>
          </p:cNvSpPr>
          <p:nvPr>
            <p:ph type="sldNum" sz="quarter" idx="11"/>
          </p:nvPr>
        </p:nvSpPr>
        <p:spPr/>
        <p:txBody>
          <a:bodyPr/>
          <a:lstStyle/>
          <a:p>
            <a:fld id="{31311CA2-5603-4F1C-8B97-F29961F83655}" type="slidenum">
              <a:rPr lang="en-ZA" smtClean="0"/>
              <a:pPr/>
              <a:t>19</a:t>
            </a:fld>
            <a:endParaRPr lang="en-ZA" dirty="0"/>
          </a:p>
        </p:txBody>
      </p:sp>
      <p:sp>
        <p:nvSpPr>
          <p:cNvPr id="4" name="Title 3">
            <a:extLst>
              <a:ext uri="{FF2B5EF4-FFF2-40B4-BE49-F238E27FC236}">
                <a16:creationId xmlns:a16="http://schemas.microsoft.com/office/drawing/2014/main" id="{E841CB3F-089C-4D6F-9C3D-2773964A6E0F}"/>
              </a:ext>
            </a:extLst>
          </p:cNvPr>
          <p:cNvSpPr>
            <a:spLocks noGrp="1"/>
          </p:cNvSpPr>
          <p:nvPr>
            <p:ph type="title"/>
          </p:nvPr>
        </p:nvSpPr>
        <p:spPr/>
        <p:txBody>
          <a:bodyPr/>
          <a:lstStyle/>
          <a:p>
            <a:endParaRPr lang="en-ZA"/>
          </a:p>
        </p:txBody>
      </p:sp>
      <p:graphicFrame>
        <p:nvGraphicFramePr>
          <p:cNvPr id="5" name="Content Placeholder 7">
            <a:extLst>
              <a:ext uri="{FF2B5EF4-FFF2-40B4-BE49-F238E27FC236}">
                <a16:creationId xmlns:a16="http://schemas.microsoft.com/office/drawing/2014/main" id="{7350A668-96A4-4697-AD17-DFF3031B9AA8}"/>
              </a:ext>
            </a:extLst>
          </p:cNvPr>
          <p:cNvGraphicFramePr>
            <a:graphicFrameLocks/>
          </p:cNvGraphicFramePr>
          <p:nvPr>
            <p:extLst>
              <p:ext uri="{D42A27DB-BD31-4B8C-83A1-F6EECF244321}">
                <p14:modId xmlns:p14="http://schemas.microsoft.com/office/powerpoint/2010/main" val="249521154"/>
              </p:ext>
            </p:extLst>
          </p:nvPr>
        </p:nvGraphicFramePr>
        <p:xfrm>
          <a:off x="173665" y="80010"/>
          <a:ext cx="11829688" cy="6351270"/>
        </p:xfrm>
        <a:graphic>
          <a:graphicData uri="http://schemas.openxmlformats.org/drawingml/2006/table">
            <a:tbl>
              <a:tblPr firstRow="1" bandRow="1">
                <a:tableStyleId>{7DF18680-E054-41AD-8BC1-D1AEF772440D}</a:tableStyleId>
              </a:tblPr>
              <a:tblGrid>
                <a:gridCol w="3175590">
                  <a:extLst>
                    <a:ext uri="{9D8B030D-6E8A-4147-A177-3AD203B41FA5}">
                      <a16:colId xmlns:a16="http://schemas.microsoft.com/office/drawing/2014/main" val="20000"/>
                    </a:ext>
                  </a:extLst>
                </a:gridCol>
                <a:gridCol w="921489">
                  <a:extLst>
                    <a:ext uri="{9D8B030D-6E8A-4147-A177-3AD203B41FA5}">
                      <a16:colId xmlns:a16="http://schemas.microsoft.com/office/drawing/2014/main" val="20001"/>
                    </a:ext>
                  </a:extLst>
                </a:gridCol>
                <a:gridCol w="7732609">
                  <a:extLst>
                    <a:ext uri="{9D8B030D-6E8A-4147-A177-3AD203B41FA5}">
                      <a16:colId xmlns:a16="http://schemas.microsoft.com/office/drawing/2014/main" val="20002"/>
                    </a:ext>
                  </a:extLst>
                </a:gridCol>
              </a:tblGrid>
              <a:tr h="559918">
                <a:tc>
                  <a:txBody>
                    <a:bodyPr/>
                    <a:lstStyle/>
                    <a:p>
                      <a:pPr marL="0" algn="l" defTabSz="457200" rtl="0" eaLnBrk="1" fontAlgn="b" latinLnBrk="0" hangingPunct="1"/>
                      <a:r>
                        <a:rPr lang="en-ZA" sz="1800" dirty="0">
                          <a:solidFill>
                            <a:srgbClr val="FFFF00"/>
                          </a:solidFill>
                        </a:rPr>
                        <a:t>Track 2: Operational </a:t>
                      </a:r>
                      <a:r>
                        <a:rPr lang="en-GB" sz="1800" dirty="0">
                          <a:solidFill>
                            <a:srgbClr val="FFFF00"/>
                          </a:solidFill>
                        </a:rPr>
                        <a:t>perspective </a:t>
                      </a:r>
                      <a:r>
                        <a:rPr lang="en-GB" sz="2000" dirty="0">
                          <a:solidFill>
                            <a:srgbClr val="FFFF00"/>
                          </a:solidFill>
                        </a:rPr>
                        <a:t>– </a:t>
                      </a:r>
                      <a:r>
                        <a:rPr lang="en-GB" sz="1800" dirty="0">
                          <a:solidFill>
                            <a:srgbClr val="FFFF00"/>
                          </a:solidFill>
                        </a:rPr>
                        <a:t>efficiency analysis</a:t>
                      </a:r>
                      <a:endParaRPr lang="en-GB" sz="1800" b="1" u="none" strike="noStrike" kern="1200" dirty="0">
                        <a:solidFill>
                          <a:srgbClr val="FFFF00"/>
                        </a:solidFill>
                        <a:effectLst/>
                        <a:latin typeface="+mn-lt"/>
                        <a:ea typeface="+mn-ea"/>
                        <a:cs typeface="+mn-cs"/>
                      </a:endParaRPr>
                    </a:p>
                  </a:txBody>
                  <a:tcPr marL="9525" marR="9525" marT="9525" marB="0" anchor="b">
                    <a:lnB w="38100" cmpd="sng">
                      <a:noFill/>
                    </a:lnB>
                  </a:tcPr>
                </a:tc>
                <a:tc>
                  <a:txBody>
                    <a:bodyPr/>
                    <a:lstStyle/>
                    <a:p>
                      <a:pPr marL="0" algn="ctr" defTabSz="457200" rtl="0" eaLnBrk="1" fontAlgn="b" latinLnBrk="0" hangingPunct="1"/>
                      <a:r>
                        <a:rPr lang="en-GB" sz="1600" b="1" u="none" strike="noStrike" kern="1200" dirty="0">
                          <a:solidFill>
                            <a:schemeClr val="tx1"/>
                          </a:solidFill>
                          <a:effectLst/>
                          <a:latin typeface="+mn-lt"/>
                          <a:ea typeface="+mn-ea"/>
                          <a:cs typeface="+mn-cs"/>
                        </a:rPr>
                        <a:t>Relevant PER steps</a:t>
                      </a:r>
                    </a:p>
                  </a:txBody>
                  <a:tcPr marL="9525" marR="9525" marT="9525" marB="0" anchor="b">
                    <a:lnB w="38100" cmpd="sng">
                      <a:noFill/>
                    </a:lnB>
                  </a:tcPr>
                </a:tc>
                <a:tc>
                  <a:txBody>
                    <a:bodyPr/>
                    <a:lstStyle/>
                    <a:p>
                      <a:pPr algn="l" fontAlgn="b"/>
                      <a:r>
                        <a:rPr lang="en-GB" sz="2400" u="none" strike="noStrike" dirty="0">
                          <a:solidFill>
                            <a:schemeClr val="tx1"/>
                          </a:solidFill>
                          <a:effectLst/>
                        </a:rPr>
                        <a:t>Key actions to ensure that questions can be answered</a:t>
                      </a:r>
                      <a:endParaRPr lang="en-GB" sz="24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0"/>
                  </a:ext>
                </a:extLst>
              </a:tr>
              <a:tr h="222262">
                <a:tc rowSpan="7">
                  <a:txBody>
                    <a:bodyPr/>
                    <a:lstStyle/>
                    <a:p>
                      <a:pPr algn="l" fontAlgn="t"/>
                      <a:r>
                        <a:rPr lang="en-GB" sz="2000" b="1" i="0" u="none" strike="noStrike" dirty="0">
                          <a:solidFill>
                            <a:srgbClr val="000000"/>
                          </a:solidFill>
                          <a:effectLst/>
                          <a:latin typeface="Calibri"/>
                        </a:rPr>
                        <a:t>1.</a:t>
                      </a:r>
                      <a:r>
                        <a:rPr lang="en-GB" sz="1400" b="1" i="0" u="none" strike="noStrike" dirty="0">
                          <a:solidFill>
                            <a:srgbClr val="000000"/>
                          </a:solidFill>
                          <a:effectLst/>
                          <a:latin typeface="Times New Roman"/>
                        </a:rPr>
                        <a:t>     </a:t>
                      </a:r>
                      <a:r>
                        <a:rPr lang="en-GB" sz="2000" b="1" i="0" u="none" strike="noStrike" dirty="0">
                          <a:solidFill>
                            <a:srgbClr val="000000"/>
                          </a:solidFill>
                          <a:effectLst/>
                          <a:latin typeface="Calibri"/>
                        </a:rPr>
                        <a:t>How much did the outputs cost, per item and altogether?</a:t>
                      </a:r>
                    </a:p>
                  </a:txBody>
                  <a:tcPr marL="9525" marR="9525" marT="9525" marB="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ctr" fontAlgn="t"/>
                      <a:r>
                        <a:rPr lang="en-GB" sz="1600" b="0" i="0" u="none" strike="noStrike" dirty="0">
                          <a:solidFill>
                            <a:srgbClr val="000000"/>
                          </a:solidFill>
                          <a:effectLst/>
                          <a:latin typeface="Calibri"/>
                          <a:cs typeface="Arial"/>
                        </a:rPr>
                        <a:t>Step 3 and 4</a:t>
                      </a:r>
                      <a:endParaRPr lang="en-GB" sz="1600" b="0" i="0" u="none" strike="noStrike" dirty="0">
                        <a:solidFill>
                          <a:srgbClr val="000000"/>
                        </a:solidFill>
                        <a:effectLst/>
                        <a:latin typeface="Calibri"/>
                      </a:endParaRPr>
                    </a:p>
                  </a:txBody>
                  <a:tcPr marL="9525" marR="9525" marT="9525" marB="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800" b="0" i="0" u="none" strike="noStrike" dirty="0">
                          <a:solidFill>
                            <a:srgbClr val="000000"/>
                          </a:solidFill>
                          <a:effectLst/>
                          <a:latin typeface="Calibri"/>
                        </a:rPr>
                        <a:t>1.</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During step 3, collect quantitative and qualitative data on:</a:t>
                      </a:r>
                    </a:p>
                  </a:txBody>
                  <a:tcPr marL="171450" marR="9525" marT="9525" marB="0" anchor="ctr">
                    <a:lnL w="12700" cmpd="sng">
                      <a:noFill/>
                    </a:lnL>
                    <a:lnB w="12700" cmpd="sng">
                      <a:noFill/>
                    </a:lnB>
                  </a:tcPr>
                </a:tc>
                <a:extLst>
                  <a:ext uri="{0D108BD9-81ED-4DB2-BD59-A6C34878D82A}">
                    <a16:rowId xmlns:a16="http://schemas.microsoft.com/office/drawing/2014/main" val="10001"/>
                  </a:ext>
                </a:extLst>
              </a:tr>
              <a:tr h="222262">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a.</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The number of outputs produced per time period</a:t>
                      </a:r>
                    </a:p>
                  </a:txBody>
                  <a:tcPr marL="342900"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2262">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b.</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The time taken to produce an output</a:t>
                      </a:r>
                    </a:p>
                  </a:txBody>
                  <a:tcPr marL="342900"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8296">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c.</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The quality of outputs produced in terms of completeness, customer waiting times / service standards</a:t>
                      </a:r>
                    </a:p>
                  </a:txBody>
                  <a:tcPr marL="342900"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2262">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d.</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The time it takes to produce an output and the cost of the output</a:t>
                      </a:r>
                    </a:p>
                  </a:txBody>
                  <a:tcPr marL="342900"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2262">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e.</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The link between the quality of the outputs and the cost of the output</a:t>
                      </a:r>
                    </a:p>
                  </a:txBody>
                  <a:tcPr marL="342900" marR="9525" marT="9525" marB="0" anchor="ctr">
                    <a:lnL w="12700" cmpd="sng">
                      <a:noFill/>
                    </a:lnL>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06"/>
                  </a:ext>
                </a:extLst>
              </a:tr>
              <a:tr h="431450">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2.</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Use data to work out the unit costs of the outputs and the potential changes in costs if productivity (time taken to produce an output) and quality is changed</a:t>
                      </a:r>
                    </a:p>
                  </a:txBody>
                  <a:tcPr marL="171450"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2262">
                <a:tc rowSpan="6">
                  <a:txBody>
                    <a:bodyPr/>
                    <a:lstStyle/>
                    <a:p>
                      <a:pPr algn="l" fontAlgn="t"/>
                      <a:r>
                        <a:rPr lang="en-GB" sz="2000" b="1" i="0" u="none" strike="noStrike" dirty="0">
                          <a:solidFill>
                            <a:srgbClr val="000000"/>
                          </a:solidFill>
                          <a:effectLst/>
                          <a:latin typeface="Calibri"/>
                        </a:rPr>
                        <a:t>2.</a:t>
                      </a:r>
                      <a:r>
                        <a:rPr lang="en-GB" sz="1400" b="1" i="0" u="none" strike="noStrike" dirty="0">
                          <a:solidFill>
                            <a:srgbClr val="000000"/>
                          </a:solidFill>
                          <a:effectLst/>
                          <a:latin typeface="Times New Roman"/>
                        </a:rPr>
                        <a:t>     </a:t>
                      </a:r>
                      <a:r>
                        <a:rPr lang="en-GB" sz="2000" b="1" i="0" u="none" strike="noStrike" dirty="0">
                          <a:solidFill>
                            <a:srgbClr val="000000"/>
                          </a:solidFill>
                          <a:effectLst/>
                          <a:latin typeface="Calibri"/>
                        </a:rPr>
                        <a:t>Could the outputs be produced at a lower cost? (e.g., Performing work during normal hours instead of on overtime; could  lower grade staff or inputs be used)</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t"/>
                      <a:r>
                        <a:rPr lang="en-GB" sz="1600" b="0" i="0" u="none" strike="noStrike" dirty="0">
                          <a:solidFill>
                            <a:srgbClr val="000000"/>
                          </a:solidFill>
                          <a:effectLst/>
                          <a:latin typeface="Calibri"/>
                          <a:cs typeface="Arial"/>
                        </a:rPr>
                        <a:t>Step 3 and 4</a:t>
                      </a:r>
                      <a:endParaRPr lang="en-GB" sz="16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1.</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During step 3, collect quantitative and qualitative data on:</a:t>
                      </a:r>
                    </a:p>
                  </a:txBody>
                  <a:tcPr marL="171450" marR="9525" marT="9525" marB="0" anchor="ct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8"/>
                  </a:ext>
                </a:extLst>
              </a:tr>
              <a:tr h="222262">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a.</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How the outputs were produced</a:t>
                      </a:r>
                    </a:p>
                  </a:txBody>
                  <a:tcPr marL="342900"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31450">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b.</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Key management practices and policies used to  determine the allocation of resources and inputs to the production process</a:t>
                      </a:r>
                    </a:p>
                  </a:txBody>
                  <a:tcPr marL="342900"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40638">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c.</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Administrative data on the inputs used to produce the output? (e.g., Number and level of staff; number and type of vehicles, number of normal hours vs. overtime hours, extent that staff have been trained to complete a function, etc.)</a:t>
                      </a:r>
                    </a:p>
                  </a:txBody>
                  <a:tcPr marL="342900"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2262">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b="0" i="0" u="none" strike="noStrike" dirty="0">
                          <a:solidFill>
                            <a:srgbClr val="000000"/>
                          </a:solidFill>
                          <a:effectLst/>
                          <a:latin typeface="Calibri"/>
                        </a:rPr>
                        <a:t>2.</a:t>
                      </a:r>
                      <a:r>
                        <a:rPr lang="en-GB" sz="1100" b="0" i="0" u="none" strike="noStrike" dirty="0">
                          <a:solidFill>
                            <a:srgbClr val="000000"/>
                          </a:solidFill>
                          <a:effectLst/>
                          <a:latin typeface="Times New Roman"/>
                        </a:rPr>
                        <a:t>    </a:t>
                      </a:r>
                      <a:r>
                        <a:rPr lang="en-GB" sz="1600" b="0" i="0" u="none" strike="noStrike" dirty="0">
                          <a:solidFill>
                            <a:srgbClr val="000000"/>
                          </a:solidFill>
                          <a:effectLst/>
                          <a:latin typeface="Calibri"/>
                        </a:rPr>
                        <a:t>Use the data to make a judgement and/or quantify the potential to produce the outputs at a lower costs</a:t>
                      </a:r>
                    </a:p>
                  </a:txBody>
                  <a:tcPr marL="171450"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431450">
                <a:tc vMerge="1">
                  <a:txBody>
                    <a:bodyPr/>
                    <a:lstStyle/>
                    <a:p>
                      <a:endParaRPr lang="en-GB"/>
                    </a:p>
                  </a:txBody>
                  <a:tcPr/>
                </a:tc>
                <a:tc vMerge="1">
                  <a:txBody>
                    <a:bodyPr/>
                    <a:lstStyle/>
                    <a:p>
                      <a:endParaRPr lang="en-GB"/>
                    </a:p>
                  </a:txBody>
                  <a:tcPr/>
                </a:tc>
                <a:tc>
                  <a:txBody>
                    <a:bodyPr/>
                    <a:lstStyle/>
                    <a:p>
                      <a:pPr algn="l" fontAlgn="ctr"/>
                      <a:r>
                        <a:rPr lang="en-GB" sz="1600" b="0" i="0" u="none" strike="noStrike" dirty="0">
                          <a:solidFill>
                            <a:srgbClr val="000000"/>
                          </a:solidFill>
                          <a:effectLst/>
                          <a:latin typeface="Calibri"/>
                        </a:rPr>
                        <a:t>3.</a:t>
                      </a:r>
                      <a:r>
                        <a:rPr lang="en-GB" sz="1100" b="0" i="0" u="none" strike="noStrike" dirty="0">
                          <a:solidFill>
                            <a:srgbClr val="000000"/>
                          </a:solidFill>
                          <a:effectLst/>
                          <a:latin typeface="Times New Roman"/>
                        </a:rPr>
                        <a:t>    </a:t>
                      </a:r>
                      <a:r>
                        <a:rPr lang="en-GB" sz="1600" b="0" i="0" u="none" strike="noStrike" dirty="0">
                          <a:solidFill>
                            <a:srgbClr val="000000"/>
                          </a:solidFill>
                          <a:effectLst/>
                          <a:latin typeface="Calibri"/>
                        </a:rPr>
                        <a:t>During step 4, compare the cost of producing an output across time periods, locations and if possible to an external benchmark (e.g., Private sector)</a:t>
                      </a:r>
                    </a:p>
                  </a:txBody>
                  <a:tcPr marL="171450" marR="9525" marT="9525" marB="0" anchor="ct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6609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pPr marL="0" indent="0">
              <a:buNone/>
            </a:pPr>
            <a:r>
              <a:rPr lang="en-ZA" b="1" dirty="0">
                <a:solidFill>
                  <a:srgbClr val="8B0E18"/>
                </a:solidFill>
              </a:rPr>
              <a:t>In the last session you became familiar with</a:t>
            </a:r>
          </a:p>
          <a:p>
            <a:pPr marL="514350" indent="-514350">
              <a:buFont typeface="+mj-lt"/>
              <a:buAutoNum type="arabicPeriod"/>
            </a:pPr>
            <a:r>
              <a:rPr lang="en-ZA" dirty="0"/>
              <a:t>The importance of </a:t>
            </a:r>
            <a:r>
              <a:rPr lang="en-ZA" b="1" dirty="0">
                <a:solidFill>
                  <a:srgbClr val="0B6C36"/>
                </a:solidFill>
              </a:rPr>
              <a:t>understanding the programme </a:t>
            </a:r>
            <a:r>
              <a:rPr lang="en-ZA" dirty="0"/>
              <a:t>for which you are going to build a costing model</a:t>
            </a:r>
          </a:p>
          <a:p>
            <a:pPr marL="514350" indent="-514350">
              <a:buFont typeface="+mj-lt"/>
              <a:buAutoNum type="arabicPeriod"/>
            </a:pPr>
            <a:r>
              <a:rPr lang="en-ZA" dirty="0"/>
              <a:t>How to approach </a:t>
            </a:r>
          </a:p>
          <a:p>
            <a:pPr marL="855184" lvl="1" indent="-457200">
              <a:buFont typeface="+mj-lt"/>
              <a:buAutoNum type="alphaLcPeriod"/>
            </a:pPr>
            <a:r>
              <a:rPr lang="en-ZA" dirty="0"/>
              <a:t>the costing of different types of </a:t>
            </a:r>
            <a:r>
              <a:rPr lang="en-ZA" b="1" dirty="0">
                <a:solidFill>
                  <a:srgbClr val="0B6C36"/>
                </a:solidFill>
              </a:rPr>
              <a:t>demand and input variables</a:t>
            </a:r>
          </a:p>
          <a:p>
            <a:pPr marL="855184" lvl="1" indent="-457200">
              <a:buFont typeface="+mj-lt"/>
              <a:buAutoNum type="alphaLcPeriod"/>
            </a:pPr>
            <a:r>
              <a:rPr lang="en-ZA" dirty="0"/>
              <a:t>the development of different </a:t>
            </a:r>
            <a:r>
              <a:rPr lang="en-ZA" b="1" dirty="0">
                <a:solidFill>
                  <a:srgbClr val="0B6C36"/>
                </a:solidFill>
              </a:rPr>
              <a:t>scenarios</a:t>
            </a:r>
          </a:p>
          <a:p>
            <a:pPr marL="855184" lvl="1" indent="-457200">
              <a:buFont typeface="+mj-lt"/>
              <a:buAutoNum type="alphaLcPeriod"/>
            </a:pPr>
            <a:r>
              <a:rPr lang="en-ZA" dirty="0"/>
              <a:t>the summarising and </a:t>
            </a:r>
            <a:r>
              <a:rPr lang="en-ZA" b="1" dirty="0">
                <a:solidFill>
                  <a:srgbClr val="0B6C36"/>
                </a:solidFill>
              </a:rPr>
              <a:t>presentation of costing results</a:t>
            </a:r>
          </a:p>
          <a:p>
            <a:pPr marL="855184" lvl="1" indent="-457200">
              <a:buFont typeface="+mj-lt"/>
              <a:buAutoNum type="alphaLcPeriod"/>
            </a:pPr>
            <a:r>
              <a:rPr lang="en-ZA" dirty="0"/>
              <a:t>developing ‘</a:t>
            </a:r>
            <a:r>
              <a:rPr lang="en-ZA" b="1" dirty="0">
                <a:solidFill>
                  <a:srgbClr val="0B6C36"/>
                </a:solidFill>
              </a:rPr>
              <a:t>policy choices</a:t>
            </a:r>
            <a:r>
              <a:rPr lang="en-ZA" dirty="0"/>
              <a:t>’ analysis  </a:t>
            </a:r>
          </a:p>
          <a:p>
            <a:pPr marL="514350" indent="-514350">
              <a:buFont typeface="+mj-lt"/>
              <a:buAutoNum type="arabicPeriod"/>
            </a:pPr>
            <a:r>
              <a:rPr lang="en-ZA" dirty="0"/>
              <a:t>The </a:t>
            </a:r>
            <a:r>
              <a:rPr lang="en-ZA" b="1" dirty="0">
                <a:solidFill>
                  <a:srgbClr val="0B6C36"/>
                </a:solidFill>
              </a:rPr>
              <a:t>principles </a:t>
            </a:r>
            <a:r>
              <a:rPr lang="en-ZA" dirty="0"/>
              <a:t>and </a:t>
            </a:r>
            <a:r>
              <a:rPr lang="en-ZA" b="1" dirty="0">
                <a:solidFill>
                  <a:srgbClr val="0B6C36"/>
                </a:solidFill>
              </a:rPr>
              <a:t>steps </a:t>
            </a:r>
            <a:r>
              <a:rPr lang="en-ZA" dirty="0"/>
              <a:t>to go about building a costing model</a:t>
            </a:r>
          </a:p>
          <a:p>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2</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a:noFill/>
        </p:spPr>
        <p:txBody>
          <a:bodyPr/>
          <a:lstStyle/>
          <a:p>
            <a:r>
              <a:rPr lang="en-US" dirty="0"/>
              <a:t>Recap of Sessions </a:t>
            </a:r>
            <a:r>
              <a:rPr lang="en-US" dirty="0" smtClean="0"/>
              <a:t>14-15</a:t>
            </a:r>
            <a:endParaRPr lang="en-ZA" dirty="0"/>
          </a:p>
        </p:txBody>
      </p:sp>
    </p:spTree>
    <p:extLst>
      <p:ext uri="{BB962C8B-B14F-4D97-AF65-F5344CB8AC3E}">
        <p14:creationId xmlns:p14="http://schemas.microsoft.com/office/powerpoint/2010/main" val="3939082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40B-90CF-46EF-94D8-95E44CCE7FBE}"/>
              </a:ext>
            </a:extLst>
          </p:cNvPr>
          <p:cNvSpPr>
            <a:spLocks noGrp="1"/>
          </p:cNvSpPr>
          <p:nvPr>
            <p:ph idx="1"/>
          </p:nvPr>
        </p:nvSpPr>
        <p:spPr/>
        <p:txBody>
          <a:bodyPr/>
          <a:lstStyle/>
          <a:p>
            <a:r>
              <a:rPr lang="en-ZA" sz="2000" dirty="0"/>
              <a:t>From the PER on </a:t>
            </a:r>
            <a:r>
              <a:rPr lang="en-ZA" sz="2000" dirty="0" err="1"/>
              <a:t>PanSALB</a:t>
            </a:r>
            <a:r>
              <a:rPr lang="en-ZA" sz="2000" dirty="0"/>
              <a:t>:</a:t>
            </a:r>
          </a:p>
          <a:p>
            <a:pPr lvl="1">
              <a:spcBef>
                <a:spcPts val="600"/>
              </a:spcBef>
            </a:pPr>
            <a:r>
              <a:rPr lang="en-US" altLang="en-US" sz="2000" dirty="0"/>
              <a:t>Of the R99.8 million allocated by government to the three entities (NLS, </a:t>
            </a:r>
            <a:r>
              <a:rPr lang="en-US" altLang="en-US" sz="2000" dirty="0" err="1"/>
              <a:t>PanSALB</a:t>
            </a:r>
            <a:r>
              <a:rPr lang="en-US" altLang="en-US" sz="2000" dirty="0"/>
              <a:t> and CRL) in the 2011/2012 financial year</a:t>
            </a:r>
          </a:p>
          <a:p>
            <a:pPr lvl="2">
              <a:spcBef>
                <a:spcPts val="600"/>
              </a:spcBef>
            </a:pPr>
            <a:r>
              <a:rPr lang="en-US" altLang="en-US" dirty="0"/>
              <a:t>46% (R45.9m) was spent on activities directly related to the development and protection of languages and language diversity. </a:t>
            </a:r>
          </a:p>
          <a:p>
            <a:pPr lvl="2">
              <a:spcBef>
                <a:spcPts val="600"/>
              </a:spcBef>
            </a:pPr>
            <a:r>
              <a:rPr lang="en-US" altLang="en-US" dirty="0"/>
              <a:t>The remaining 54% (R53.9m) was spent on administration. </a:t>
            </a:r>
          </a:p>
          <a:p>
            <a:pPr lvl="1">
              <a:spcBef>
                <a:spcPts val="600"/>
              </a:spcBef>
            </a:pPr>
            <a:r>
              <a:rPr lang="en-US" altLang="en-US" sz="2000" dirty="0"/>
              <a:t>Problem is most acute at </a:t>
            </a:r>
            <a:r>
              <a:rPr lang="en-US" altLang="en-US" sz="2000" dirty="0" err="1"/>
              <a:t>PanSALB</a:t>
            </a:r>
            <a:r>
              <a:rPr lang="en-US" altLang="en-US" sz="2000" dirty="0"/>
              <a:t> where:</a:t>
            </a:r>
          </a:p>
          <a:p>
            <a:pPr lvl="2">
              <a:spcBef>
                <a:spcPts val="600"/>
              </a:spcBef>
            </a:pPr>
            <a:r>
              <a:rPr lang="en-US" altLang="en-US" dirty="0"/>
              <a:t>spending has shifted increasingly towards Management and Corporate Services. In 2009 this made up 59% (R31.2m) of total expenditure, but increased to 75% (R57.2m) in 2013.</a:t>
            </a:r>
          </a:p>
          <a:p>
            <a:pPr lvl="2">
              <a:spcBef>
                <a:spcPts val="600"/>
              </a:spcBef>
            </a:pPr>
            <a:r>
              <a:rPr lang="en-US" altLang="en-US" dirty="0"/>
              <a:t>If transfers from </a:t>
            </a:r>
            <a:r>
              <a:rPr lang="en-US" altLang="en-US" dirty="0" err="1"/>
              <a:t>PanSALB</a:t>
            </a:r>
            <a:r>
              <a:rPr lang="en-US" altLang="en-US" dirty="0"/>
              <a:t> to the National Language Units are taken out of the analysis then </a:t>
            </a:r>
            <a:r>
              <a:rPr lang="en-US" altLang="en-US" dirty="0" err="1"/>
              <a:t>PanSALB’s</a:t>
            </a:r>
            <a:r>
              <a:rPr lang="en-US" altLang="en-US" dirty="0"/>
              <a:t> expenditure on admin makes up 98% of the remaining expenditure. </a:t>
            </a:r>
          </a:p>
          <a:p>
            <a:pPr lvl="2">
              <a:spcBef>
                <a:spcPts val="600"/>
              </a:spcBef>
            </a:pPr>
            <a:r>
              <a:rPr lang="en-US" altLang="en-US" dirty="0"/>
              <a:t>In 2012 </a:t>
            </a:r>
            <a:r>
              <a:rPr lang="en-US" altLang="en-US" dirty="0" err="1"/>
              <a:t>PanSALB</a:t>
            </a:r>
            <a:r>
              <a:rPr lang="en-US" altLang="en-US" dirty="0"/>
              <a:t> spent R42m on Admin. to manage R838 000 worth of language related activities and projects.</a:t>
            </a:r>
            <a:r>
              <a:rPr lang="en-GB" altLang="en-US" dirty="0"/>
              <a:t> </a:t>
            </a:r>
            <a:endParaRPr lang="en-US" altLang="en-US" dirty="0"/>
          </a:p>
          <a:p>
            <a:endParaRPr lang="en-ZA" sz="2800" dirty="0"/>
          </a:p>
        </p:txBody>
      </p:sp>
      <p:sp>
        <p:nvSpPr>
          <p:cNvPr id="3" name="Slide Number Placeholder 2">
            <a:extLst>
              <a:ext uri="{FF2B5EF4-FFF2-40B4-BE49-F238E27FC236}">
                <a16:creationId xmlns:a16="http://schemas.microsoft.com/office/drawing/2014/main" id="{5667A17E-F0AB-4008-B8DA-3F2F968A7BCD}"/>
              </a:ext>
            </a:extLst>
          </p:cNvPr>
          <p:cNvSpPr>
            <a:spLocks noGrp="1"/>
          </p:cNvSpPr>
          <p:nvPr>
            <p:ph type="sldNum" sz="quarter" idx="11"/>
          </p:nvPr>
        </p:nvSpPr>
        <p:spPr/>
        <p:txBody>
          <a:bodyPr/>
          <a:lstStyle/>
          <a:p>
            <a:fld id="{31311CA2-5603-4F1C-8B97-F29961F83655}" type="slidenum">
              <a:rPr lang="en-ZA" smtClean="0"/>
              <a:pPr/>
              <a:t>20</a:t>
            </a:fld>
            <a:endParaRPr lang="en-ZA" dirty="0"/>
          </a:p>
        </p:txBody>
      </p:sp>
      <p:sp>
        <p:nvSpPr>
          <p:cNvPr id="4" name="Title 3">
            <a:extLst>
              <a:ext uri="{FF2B5EF4-FFF2-40B4-BE49-F238E27FC236}">
                <a16:creationId xmlns:a16="http://schemas.microsoft.com/office/drawing/2014/main" id="{CFF4ADA2-5BB4-4929-8B51-90B58A3F0C08}"/>
              </a:ext>
            </a:extLst>
          </p:cNvPr>
          <p:cNvSpPr>
            <a:spLocks noGrp="1"/>
          </p:cNvSpPr>
          <p:nvPr>
            <p:ph type="title"/>
          </p:nvPr>
        </p:nvSpPr>
        <p:spPr/>
        <p:txBody>
          <a:bodyPr/>
          <a:lstStyle/>
          <a:p>
            <a:r>
              <a:rPr lang="en-ZA" dirty="0"/>
              <a:t>Application of the </a:t>
            </a:r>
            <a:r>
              <a:rPr lang="en-GB" dirty="0">
                <a:solidFill>
                  <a:schemeClr val="tx2"/>
                </a:solidFill>
              </a:rPr>
              <a:t>efficiency analysis (1)</a:t>
            </a:r>
            <a:endParaRPr lang="en-ZA" dirty="0"/>
          </a:p>
        </p:txBody>
      </p:sp>
    </p:spTree>
    <p:extLst>
      <p:ext uri="{BB962C8B-B14F-4D97-AF65-F5344CB8AC3E}">
        <p14:creationId xmlns:p14="http://schemas.microsoft.com/office/powerpoint/2010/main" val="278607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8E1C7-025E-4E0B-956B-2B001D126B39}"/>
              </a:ext>
            </a:extLst>
          </p:cNvPr>
          <p:cNvSpPr>
            <a:spLocks noGrp="1"/>
          </p:cNvSpPr>
          <p:nvPr>
            <p:ph idx="1"/>
          </p:nvPr>
        </p:nvSpPr>
        <p:spPr>
          <a:xfrm>
            <a:off x="824253" y="881170"/>
            <a:ext cx="10528512" cy="1046868"/>
          </a:xfrm>
        </p:spPr>
        <p:txBody>
          <a:bodyPr/>
          <a:lstStyle/>
          <a:p>
            <a:r>
              <a:rPr lang="en-ZA" sz="2800" dirty="0"/>
              <a:t>From the PER on </a:t>
            </a:r>
            <a:r>
              <a:rPr lang="en-ZA" sz="2800" dirty="0" err="1"/>
              <a:t>PanSALB</a:t>
            </a:r>
            <a:r>
              <a:rPr lang="en-ZA" sz="2800" dirty="0"/>
              <a:t> </a:t>
            </a:r>
          </a:p>
          <a:p>
            <a:pPr lvl="1"/>
            <a:r>
              <a:rPr lang="en-ZA" altLang="en-US" sz="2600" dirty="0">
                <a:latin typeface="Arial" pitchFamily="34" charset="0"/>
                <a:ea typeface="ＭＳ Ｐゴシック" pitchFamily="34" charset="-128"/>
                <a:cs typeface="Arial" pitchFamily="34" charset="0"/>
              </a:rPr>
              <a:t>Use of funds:</a:t>
            </a:r>
            <a:endParaRPr lang="en-ZA" dirty="0"/>
          </a:p>
        </p:txBody>
      </p:sp>
      <p:sp>
        <p:nvSpPr>
          <p:cNvPr id="3" name="Slide Number Placeholder 2">
            <a:extLst>
              <a:ext uri="{FF2B5EF4-FFF2-40B4-BE49-F238E27FC236}">
                <a16:creationId xmlns:a16="http://schemas.microsoft.com/office/drawing/2014/main" id="{A0528EB4-9636-46A8-8CD0-EB09A3B1DADC}"/>
              </a:ext>
            </a:extLst>
          </p:cNvPr>
          <p:cNvSpPr>
            <a:spLocks noGrp="1"/>
          </p:cNvSpPr>
          <p:nvPr>
            <p:ph type="sldNum" sz="quarter" idx="11"/>
          </p:nvPr>
        </p:nvSpPr>
        <p:spPr/>
        <p:txBody>
          <a:bodyPr/>
          <a:lstStyle/>
          <a:p>
            <a:fld id="{31311CA2-5603-4F1C-8B97-F29961F83655}" type="slidenum">
              <a:rPr lang="en-ZA" smtClean="0"/>
              <a:pPr/>
              <a:t>21</a:t>
            </a:fld>
            <a:endParaRPr lang="en-ZA" dirty="0"/>
          </a:p>
        </p:txBody>
      </p:sp>
      <p:sp>
        <p:nvSpPr>
          <p:cNvPr id="4" name="Title 3">
            <a:extLst>
              <a:ext uri="{FF2B5EF4-FFF2-40B4-BE49-F238E27FC236}">
                <a16:creationId xmlns:a16="http://schemas.microsoft.com/office/drawing/2014/main" id="{24AF0B1A-2474-4343-AF1F-6073EB997F17}"/>
              </a:ext>
            </a:extLst>
          </p:cNvPr>
          <p:cNvSpPr>
            <a:spLocks noGrp="1"/>
          </p:cNvSpPr>
          <p:nvPr>
            <p:ph type="title"/>
          </p:nvPr>
        </p:nvSpPr>
        <p:spPr/>
        <p:txBody>
          <a:bodyPr/>
          <a:lstStyle/>
          <a:p>
            <a:r>
              <a:rPr lang="en-ZA" dirty="0"/>
              <a:t>Application of the </a:t>
            </a:r>
            <a:r>
              <a:rPr lang="en-GB" dirty="0">
                <a:solidFill>
                  <a:schemeClr val="tx2"/>
                </a:solidFill>
              </a:rPr>
              <a:t>efficiency analysis (2)</a:t>
            </a:r>
            <a:endParaRPr lang="en-ZA" dirty="0"/>
          </a:p>
        </p:txBody>
      </p:sp>
      <p:pic>
        <p:nvPicPr>
          <p:cNvPr id="5" name="Picture 5">
            <a:extLst>
              <a:ext uri="{FF2B5EF4-FFF2-40B4-BE49-F238E27FC236}">
                <a16:creationId xmlns:a16="http://schemas.microsoft.com/office/drawing/2014/main" id="{B5ECC753-AA6F-4AD9-827D-75279F4B8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861" y="1928038"/>
            <a:ext cx="9886277"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21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C2657B-45E7-4AEB-B7CB-46FA0F74F5EC}"/>
              </a:ext>
            </a:extLst>
          </p:cNvPr>
          <p:cNvSpPr>
            <a:spLocks noGrp="1"/>
          </p:cNvSpPr>
          <p:nvPr>
            <p:ph idx="1"/>
          </p:nvPr>
        </p:nvSpPr>
        <p:spPr>
          <a:xfrm>
            <a:off x="831744" y="799941"/>
            <a:ext cx="10528512" cy="1826589"/>
          </a:xfrm>
        </p:spPr>
        <p:txBody>
          <a:bodyPr/>
          <a:lstStyle/>
          <a:p>
            <a:r>
              <a:rPr lang="en-ZA" dirty="0"/>
              <a:t>From the INSET PER</a:t>
            </a:r>
          </a:p>
          <a:p>
            <a:pPr lvl="1"/>
            <a:r>
              <a:rPr lang="en-ZA" dirty="0"/>
              <a:t>Model allows easy changing of policy variables to facilitate exploring the cost impact of different scenarios</a:t>
            </a:r>
          </a:p>
          <a:p>
            <a:pPr lvl="1"/>
            <a:r>
              <a:rPr lang="en-ZA" dirty="0"/>
              <a:t>Some options relate to programme intent, others deal with efficiency</a:t>
            </a:r>
            <a:endParaRPr lang="en-GB" dirty="0"/>
          </a:p>
          <a:p>
            <a:endParaRPr lang="en-ZA" dirty="0"/>
          </a:p>
        </p:txBody>
      </p:sp>
      <p:sp>
        <p:nvSpPr>
          <p:cNvPr id="3" name="Slide Number Placeholder 2">
            <a:extLst>
              <a:ext uri="{FF2B5EF4-FFF2-40B4-BE49-F238E27FC236}">
                <a16:creationId xmlns:a16="http://schemas.microsoft.com/office/drawing/2014/main" id="{70CC5A71-A417-4AFF-833F-55D371479CC8}"/>
              </a:ext>
            </a:extLst>
          </p:cNvPr>
          <p:cNvSpPr>
            <a:spLocks noGrp="1"/>
          </p:cNvSpPr>
          <p:nvPr>
            <p:ph type="sldNum" sz="quarter" idx="11"/>
          </p:nvPr>
        </p:nvSpPr>
        <p:spPr/>
        <p:txBody>
          <a:bodyPr/>
          <a:lstStyle/>
          <a:p>
            <a:fld id="{31311CA2-5603-4F1C-8B97-F29961F83655}" type="slidenum">
              <a:rPr lang="en-ZA" smtClean="0"/>
              <a:pPr/>
              <a:t>22</a:t>
            </a:fld>
            <a:endParaRPr lang="en-ZA" dirty="0"/>
          </a:p>
        </p:txBody>
      </p:sp>
      <p:sp>
        <p:nvSpPr>
          <p:cNvPr id="4" name="Title 3">
            <a:extLst>
              <a:ext uri="{FF2B5EF4-FFF2-40B4-BE49-F238E27FC236}">
                <a16:creationId xmlns:a16="http://schemas.microsoft.com/office/drawing/2014/main" id="{E735F01B-19CC-487A-B0BA-2ACA94AA19B5}"/>
              </a:ext>
            </a:extLst>
          </p:cNvPr>
          <p:cNvSpPr>
            <a:spLocks noGrp="1"/>
          </p:cNvSpPr>
          <p:nvPr>
            <p:ph type="title"/>
          </p:nvPr>
        </p:nvSpPr>
        <p:spPr/>
        <p:txBody>
          <a:bodyPr/>
          <a:lstStyle/>
          <a:p>
            <a:r>
              <a:rPr lang="en-ZA" dirty="0"/>
              <a:t>Application of the </a:t>
            </a:r>
            <a:r>
              <a:rPr lang="en-GB" dirty="0">
                <a:solidFill>
                  <a:schemeClr val="tx2"/>
                </a:solidFill>
              </a:rPr>
              <a:t>efficiency analysis (3)</a:t>
            </a:r>
            <a:endParaRPr lang="en-ZA" dirty="0"/>
          </a:p>
        </p:txBody>
      </p:sp>
      <p:pic>
        <p:nvPicPr>
          <p:cNvPr id="5" name="Picture 3">
            <a:extLst>
              <a:ext uri="{FF2B5EF4-FFF2-40B4-BE49-F238E27FC236}">
                <a16:creationId xmlns:a16="http://schemas.microsoft.com/office/drawing/2014/main" id="{0A28C97A-A866-4EDA-B60F-19588C3C4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37" y="2576911"/>
            <a:ext cx="10855920" cy="421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230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E2CCD-182E-4AF9-9C05-1BC1722CA805}"/>
              </a:ext>
            </a:extLst>
          </p:cNvPr>
          <p:cNvSpPr>
            <a:spLocks noGrp="1"/>
          </p:cNvSpPr>
          <p:nvPr>
            <p:ph idx="1"/>
          </p:nvPr>
        </p:nvSpPr>
        <p:spPr>
          <a:xfrm>
            <a:off x="2555715" y="1368056"/>
            <a:ext cx="8797050" cy="4781556"/>
          </a:xfrm>
        </p:spPr>
        <p:txBody>
          <a:bodyPr/>
          <a:lstStyle/>
          <a:p>
            <a:r>
              <a:rPr lang="en-GB" sz="2800" dirty="0"/>
              <a:t>Assess whether the best price is paid for the inputs.</a:t>
            </a:r>
            <a:endParaRPr lang="en-ZA" dirty="0"/>
          </a:p>
        </p:txBody>
      </p:sp>
      <p:sp>
        <p:nvSpPr>
          <p:cNvPr id="3" name="Slide Number Placeholder 2">
            <a:extLst>
              <a:ext uri="{FF2B5EF4-FFF2-40B4-BE49-F238E27FC236}">
                <a16:creationId xmlns:a16="http://schemas.microsoft.com/office/drawing/2014/main" id="{FDBF26A6-214D-434A-BD96-EC32527492A3}"/>
              </a:ext>
            </a:extLst>
          </p:cNvPr>
          <p:cNvSpPr>
            <a:spLocks noGrp="1"/>
          </p:cNvSpPr>
          <p:nvPr>
            <p:ph type="sldNum" sz="quarter" idx="11"/>
          </p:nvPr>
        </p:nvSpPr>
        <p:spPr/>
        <p:txBody>
          <a:bodyPr/>
          <a:lstStyle/>
          <a:p>
            <a:fld id="{31311CA2-5603-4F1C-8B97-F29961F83655}" type="slidenum">
              <a:rPr lang="en-ZA" smtClean="0"/>
              <a:pPr/>
              <a:t>23</a:t>
            </a:fld>
            <a:endParaRPr lang="en-ZA" dirty="0"/>
          </a:p>
        </p:txBody>
      </p:sp>
      <p:sp>
        <p:nvSpPr>
          <p:cNvPr id="4" name="Title 3">
            <a:extLst>
              <a:ext uri="{FF2B5EF4-FFF2-40B4-BE49-F238E27FC236}">
                <a16:creationId xmlns:a16="http://schemas.microsoft.com/office/drawing/2014/main" id="{8D5DD72A-8024-4E26-BD0D-D2B9C569B8CA}"/>
              </a:ext>
            </a:extLst>
          </p:cNvPr>
          <p:cNvSpPr>
            <a:spLocks noGrp="1"/>
          </p:cNvSpPr>
          <p:nvPr>
            <p:ph type="title"/>
          </p:nvPr>
        </p:nvSpPr>
        <p:spPr>
          <a:xfrm>
            <a:off x="2502195" y="244752"/>
            <a:ext cx="8850570" cy="896475"/>
          </a:xfrm>
        </p:spPr>
        <p:txBody>
          <a:bodyPr/>
          <a:lstStyle/>
          <a:p>
            <a:r>
              <a:rPr lang="en-ZA" dirty="0"/>
              <a:t>Track 2: Operational </a:t>
            </a:r>
            <a:r>
              <a:rPr lang="en-GB" dirty="0"/>
              <a:t>perspective – </a:t>
            </a:r>
            <a:br>
              <a:rPr lang="en-GB" dirty="0"/>
            </a:br>
            <a:r>
              <a:rPr lang="en-GB" dirty="0"/>
              <a:t>											</a:t>
            </a:r>
            <a:r>
              <a:rPr lang="en-GB" dirty="0">
                <a:solidFill>
                  <a:schemeClr val="tx2"/>
                </a:solidFill>
              </a:rPr>
              <a:t>economy analysis</a:t>
            </a:r>
            <a:endParaRPr lang="en-ZA" dirty="0"/>
          </a:p>
        </p:txBody>
      </p:sp>
      <p:pic>
        <p:nvPicPr>
          <p:cNvPr id="5" name="Picture 4" descr="A close up of a logo&#10;&#10;Description automatically generated">
            <a:extLst>
              <a:ext uri="{FF2B5EF4-FFF2-40B4-BE49-F238E27FC236}">
                <a16:creationId xmlns:a16="http://schemas.microsoft.com/office/drawing/2014/main" id="{5668D904-4E4C-45AE-89FF-E766376A6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256646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E1953-B346-46C6-9626-D5A16B520901}"/>
              </a:ext>
            </a:extLst>
          </p:cNvPr>
          <p:cNvSpPr>
            <a:spLocks noGrp="1"/>
          </p:cNvSpPr>
          <p:nvPr>
            <p:ph type="sldNum" sz="quarter" idx="11"/>
          </p:nvPr>
        </p:nvSpPr>
        <p:spPr/>
        <p:txBody>
          <a:bodyPr/>
          <a:lstStyle/>
          <a:p>
            <a:fld id="{31311CA2-5603-4F1C-8B97-F29961F83655}" type="slidenum">
              <a:rPr lang="en-ZA" smtClean="0"/>
              <a:pPr/>
              <a:t>24</a:t>
            </a:fld>
            <a:endParaRPr lang="en-ZA" dirty="0"/>
          </a:p>
        </p:txBody>
      </p:sp>
      <p:graphicFrame>
        <p:nvGraphicFramePr>
          <p:cNvPr id="5" name="Content Placeholder 7">
            <a:extLst>
              <a:ext uri="{FF2B5EF4-FFF2-40B4-BE49-F238E27FC236}">
                <a16:creationId xmlns:a16="http://schemas.microsoft.com/office/drawing/2014/main" id="{A0F7A781-5443-46EC-AFDD-EC1BA01BA041}"/>
              </a:ext>
            </a:extLst>
          </p:cNvPr>
          <p:cNvGraphicFramePr>
            <a:graphicFrameLocks/>
          </p:cNvGraphicFramePr>
          <p:nvPr>
            <p:extLst>
              <p:ext uri="{D42A27DB-BD31-4B8C-83A1-F6EECF244321}">
                <p14:modId xmlns:p14="http://schemas.microsoft.com/office/powerpoint/2010/main" val="327087004"/>
              </p:ext>
            </p:extLst>
          </p:nvPr>
        </p:nvGraphicFramePr>
        <p:xfrm>
          <a:off x="181155" y="106870"/>
          <a:ext cx="11829689" cy="5386389"/>
        </p:xfrm>
        <a:graphic>
          <a:graphicData uri="http://schemas.openxmlformats.org/drawingml/2006/table">
            <a:tbl>
              <a:tblPr firstRow="1" bandRow="1">
                <a:tableStyleId>{7DF18680-E054-41AD-8BC1-D1AEF772440D}</a:tableStyleId>
              </a:tblPr>
              <a:tblGrid>
                <a:gridCol w="3186224">
                  <a:extLst>
                    <a:ext uri="{9D8B030D-6E8A-4147-A177-3AD203B41FA5}">
                      <a16:colId xmlns:a16="http://schemas.microsoft.com/office/drawing/2014/main" val="20000"/>
                    </a:ext>
                  </a:extLst>
                </a:gridCol>
                <a:gridCol w="900224">
                  <a:extLst>
                    <a:ext uri="{9D8B030D-6E8A-4147-A177-3AD203B41FA5}">
                      <a16:colId xmlns:a16="http://schemas.microsoft.com/office/drawing/2014/main" val="20001"/>
                    </a:ext>
                  </a:extLst>
                </a:gridCol>
                <a:gridCol w="7743241">
                  <a:extLst>
                    <a:ext uri="{9D8B030D-6E8A-4147-A177-3AD203B41FA5}">
                      <a16:colId xmlns:a16="http://schemas.microsoft.com/office/drawing/2014/main" val="20002"/>
                    </a:ext>
                  </a:extLst>
                </a:gridCol>
              </a:tblGrid>
              <a:tr h="0">
                <a:tc>
                  <a:txBody>
                    <a:bodyPr/>
                    <a:lstStyle/>
                    <a:p>
                      <a:pPr algn="l" fontAlgn="b"/>
                      <a:r>
                        <a:rPr lang="en-ZA" sz="1800" dirty="0">
                          <a:solidFill>
                            <a:srgbClr val="FFFF00"/>
                          </a:solidFill>
                        </a:rPr>
                        <a:t>Track 2: Operational </a:t>
                      </a:r>
                      <a:r>
                        <a:rPr lang="en-GB" sz="1800" dirty="0">
                          <a:solidFill>
                            <a:srgbClr val="FFFF00"/>
                          </a:solidFill>
                        </a:rPr>
                        <a:t>perspective – economy analysis</a:t>
                      </a:r>
                      <a:endParaRPr lang="en-GB" sz="1800" b="1" i="0" u="none" strike="noStrike" dirty="0">
                        <a:solidFill>
                          <a:srgbClr val="FFFF00"/>
                        </a:solidFill>
                        <a:effectLst/>
                        <a:latin typeface="Calibri"/>
                      </a:endParaRPr>
                    </a:p>
                  </a:txBody>
                  <a:tcPr marL="9525" marR="9525" marT="9525" marB="0" anchor="b"/>
                </a:tc>
                <a:tc>
                  <a:txBody>
                    <a:bodyPr/>
                    <a:lstStyle/>
                    <a:p>
                      <a:pPr algn="ctr" fontAlgn="b"/>
                      <a:r>
                        <a:rPr lang="en-GB" sz="1600" u="none" strike="noStrike" dirty="0">
                          <a:solidFill>
                            <a:schemeClr val="tx1"/>
                          </a:solidFill>
                          <a:effectLst/>
                        </a:rPr>
                        <a:t>Relevant PER steps</a:t>
                      </a:r>
                      <a:endParaRPr lang="en-GB" sz="1600" b="1" i="0" u="none" strike="noStrike" dirty="0">
                        <a:solidFill>
                          <a:schemeClr val="tx1"/>
                        </a:solidFill>
                        <a:effectLst/>
                        <a:latin typeface="Calibri"/>
                      </a:endParaRPr>
                    </a:p>
                  </a:txBody>
                  <a:tcPr marL="9525" marR="9525" marT="9525" marB="0" anchor="b"/>
                </a:tc>
                <a:tc>
                  <a:txBody>
                    <a:bodyPr/>
                    <a:lstStyle/>
                    <a:p>
                      <a:pPr algn="l" fontAlgn="b"/>
                      <a:r>
                        <a:rPr lang="en-GB" sz="2400" u="none" strike="noStrike" dirty="0">
                          <a:solidFill>
                            <a:schemeClr val="tx1"/>
                          </a:solidFill>
                          <a:effectLst/>
                        </a:rPr>
                        <a:t>Key actions to ensure that questions can be answered</a:t>
                      </a:r>
                      <a:endParaRPr lang="en-GB" sz="24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0"/>
                  </a:ext>
                </a:extLst>
              </a:tr>
              <a:tr h="526572">
                <a:tc rowSpan="8">
                  <a:txBody>
                    <a:bodyPr/>
                    <a:lstStyle/>
                    <a:p>
                      <a:pPr algn="l" fontAlgn="t"/>
                      <a:r>
                        <a:rPr lang="en-GB" sz="2000" b="1" i="0" u="none" strike="noStrike" dirty="0">
                          <a:solidFill>
                            <a:srgbClr val="000000"/>
                          </a:solidFill>
                          <a:effectLst/>
                          <a:latin typeface="Calibri"/>
                        </a:rPr>
                        <a:t>1.</a:t>
                      </a:r>
                      <a:r>
                        <a:rPr lang="en-GB" sz="1400" b="1" i="0" u="none" strike="noStrike" dirty="0">
                          <a:solidFill>
                            <a:srgbClr val="000000"/>
                          </a:solidFill>
                          <a:effectLst/>
                          <a:latin typeface="Times New Roman"/>
                        </a:rPr>
                        <a:t>     </a:t>
                      </a:r>
                      <a:r>
                        <a:rPr lang="en-GB" sz="2000" b="1" i="0" u="none" strike="noStrike" dirty="0">
                          <a:solidFill>
                            <a:srgbClr val="000000"/>
                          </a:solidFill>
                          <a:effectLst/>
                          <a:latin typeface="Calibri"/>
                        </a:rPr>
                        <a:t>Was the best price paid  for the inputs?</a:t>
                      </a:r>
                    </a:p>
                  </a:txBody>
                  <a:tcPr marL="9525" marR="9525" marT="9525" marB="0">
                    <a:lnB w="12700" cap="flat" cmpd="sng" algn="ctr">
                      <a:solidFill>
                        <a:schemeClr val="tx1"/>
                      </a:solidFill>
                      <a:prstDash val="solid"/>
                      <a:round/>
                      <a:headEnd type="none" w="med" len="med"/>
                      <a:tailEnd type="none" w="med" len="med"/>
                    </a:lnB>
                  </a:tcPr>
                </a:tc>
                <a:tc rowSpan="8">
                  <a:txBody>
                    <a:bodyPr/>
                    <a:lstStyle/>
                    <a:p>
                      <a:pPr algn="ctr" fontAlgn="t"/>
                      <a:r>
                        <a:rPr lang="en-GB" sz="1400" b="0" i="0" u="none" strike="noStrike" dirty="0">
                          <a:solidFill>
                            <a:srgbClr val="000000"/>
                          </a:solidFill>
                          <a:effectLst/>
                          <a:latin typeface="Calibri"/>
                          <a:cs typeface="Arial"/>
                        </a:rPr>
                        <a:t>Step 3 and 4</a:t>
                      </a:r>
                      <a:endParaRPr lang="en-GB" sz="1400" b="0"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1.</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During step 3 collect quantitative and qualitative administrative data that will help to</a:t>
                      </a:r>
                    </a:p>
                  </a:txBody>
                  <a:tcPr marL="171450" marR="9525" marT="9525" marB="0" anchor="ctr">
                    <a:lnB w="12700" cmpd="sng">
                      <a:noFill/>
                    </a:lnB>
                  </a:tcPr>
                </a:tc>
                <a:extLst>
                  <a:ext uri="{0D108BD9-81ED-4DB2-BD59-A6C34878D82A}">
                    <a16:rowId xmlns:a16="http://schemas.microsoft.com/office/drawing/2014/main" val="10001"/>
                  </a:ext>
                </a:extLst>
              </a:tr>
              <a:tr h="511731">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a.</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Identify and quantify the inputs used</a:t>
                      </a:r>
                    </a:p>
                  </a:txBody>
                  <a:tcPr marL="25717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1731">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b.</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Identify the average unit price per input and the variations in unit price</a:t>
                      </a:r>
                    </a:p>
                  </a:txBody>
                  <a:tcPr marL="25717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1731">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2.</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As a guide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84110">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a.</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Where staff are the key input, collect data on the number of staff and level of staff involved in each programme element from the department. Use this to determine the cost of the staff</a:t>
                      </a:r>
                    </a:p>
                  </a:txBody>
                  <a:tcPr marL="25717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6572">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b.</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Where goods and services are the key inputs, submit a request for information regarding input prices</a:t>
                      </a:r>
                    </a:p>
                  </a:txBody>
                  <a:tcPr marL="25717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1731">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0" i="0" u="none" strike="noStrike" dirty="0">
                          <a:solidFill>
                            <a:srgbClr val="000000"/>
                          </a:solidFill>
                          <a:effectLst/>
                          <a:latin typeface="Calibri"/>
                        </a:rPr>
                        <a:t>3.</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Obtain comparative benchmark data from the market</a:t>
                      </a:r>
                    </a:p>
                  </a:txBody>
                  <a:tcPr marL="171450" marR="9525" marT="9525" marB="0" anchor="ctr">
                    <a:lnT w="12700" cap="flat" cmpd="sng" algn="ctr">
                      <a:noFill/>
                      <a:prstDash val="solid"/>
                      <a:round/>
                      <a:headEnd type="none" w="med" len="med"/>
                      <a:tailEnd type="none" w="med" len="med"/>
                    </a:lnT>
                  </a:tcPr>
                </a:tc>
                <a:extLst>
                  <a:ext uri="{0D108BD9-81ED-4DB2-BD59-A6C34878D82A}">
                    <a16:rowId xmlns:a16="http://schemas.microsoft.com/office/drawing/2014/main" val="10007"/>
                  </a:ext>
                </a:extLst>
              </a:tr>
              <a:tr h="784110">
                <a:tc vMerge="1">
                  <a:txBody>
                    <a:bodyPr/>
                    <a:lstStyle/>
                    <a:p>
                      <a:endParaRPr lang="en-GB"/>
                    </a:p>
                  </a:txBody>
                  <a:tcPr/>
                </a:tc>
                <a:tc vMerge="1">
                  <a:txBody>
                    <a:bodyPr/>
                    <a:lstStyle/>
                    <a:p>
                      <a:endParaRPr lang="en-GB"/>
                    </a:p>
                  </a:txBody>
                  <a:tcPr/>
                </a:tc>
                <a:tc>
                  <a:txBody>
                    <a:bodyPr/>
                    <a:lstStyle/>
                    <a:p>
                      <a:pPr algn="l" fontAlgn="ctr"/>
                      <a:r>
                        <a:rPr lang="en-GB" sz="1800" b="0" i="0" u="none" strike="noStrike" dirty="0">
                          <a:solidFill>
                            <a:srgbClr val="000000"/>
                          </a:solidFill>
                          <a:effectLst/>
                          <a:latin typeface="Calibri"/>
                        </a:rPr>
                        <a:t>4.</a:t>
                      </a:r>
                      <a:r>
                        <a:rPr lang="en-GB" sz="1200" b="0" i="0" u="none" strike="noStrike" dirty="0">
                          <a:solidFill>
                            <a:srgbClr val="000000"/>
                          </a:solidFill>
                          <a:effectLst/>
                          <a:latin typeface="Times New Roman"/>
                        </a:rPr>
                        <a:t>    </a:t>
                      </a:r>
                      <a:r>
                        <a:rPr lang="en-GB" sz="1800" b="0" i="0" u="none" strike="noStrike" dirty="0">
                          <a:solidFill>
                            <a:srgbClr val="000000"/>
                          </a:solidFill>
                          <a:effectLst/>
                          <a:latin typeface="Calibri"/>
                        </a:rPr>
                        <a:t>During step 4, use the appropriate “ item level” from BAS and the administrative data from the department to evaluate the unit price for inputs and compare to the benchmark data</a:t>
                      </a:r>
                    </a:p>
                  </a:txBody>
                  <a:tcPr marL="171450"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6142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F3E8F-FBD7-4672-BA01-73B4F065AF7D}"/>
              </a:ext>
            </a:extLst>
          </p:cNvPr>
          <p:cNvSpPr>
            <a:spLocks noGrp="1"/>
          </p:cNvSpPr>
          <p:nvPr>
            <p:ph idx="1"/>
          </p:nvPr>
        </p:nvSpPr>
        <p:spPr>
          <a:xfrm>
            <a:off x="292625" y="1931354"/>
            <a:ext cx="2251776" cy="557771"/>
          </a:xfrm>
        </p:spPr>
        <p:txBody>
          <a:bodyPr/>
          <a:lstStyle/>
          <a:p>
            <a:r>
              <a:rPr lang="en-ZA" dirty="0"/>
              <a:t>From PER on foreign missions</a:t>
            </a:r>
          </a:p>
        </p:txBody>
      </p:sp>
      <p:sp>
        <p:nvSpPr>
          <p:cNvPr id="3" name="Slide Number Placeholder 2">
            <a:extLst>
              <a:ext uri="{FF2B5EF4-FFF2-40B4-BE49-F238E27FC236}">
                <a16:creationId xmlns:a16="http://schemas.microsoft.com/office/drawing/2014/main" id="{345EAD4C-6EEB-481F-A058-F9FE8D6AFA04}"/>
              </a:ext>
            </a:extLst>
          </p:cNvPr>
          <p:cNvSpPr>
            <a:spLocks noGrp="1"/>
          </p:cNvSpPr>
          <p:nvPr>
            <p:ph type="sldNum" sz="quarter" idx="11"/>
          </p:nvPr>
        </p:nvSpPr>
        <p:spPr/>
        <p:txBody>
          <a:bodyPr/>
          <a:lstStyle/>
          <a:p>
            <a:fld id="{31311CA2-5603-4F1C-8B97-F29961F83655}" type="slidenum">
              <a:rPr lang="en-ZA" smtClean="0"/>
              <a:pPr/>
              <a:t>25</a:t>
            </a:fld>
            <a:endParaRPr lang="en-ZA" dirty="0"/>
          </a:p>
        </p:txBody>
      </p:sp>
      <p:sp>
        <p:nvSpPr>
          <p:cNvPr id="4" name="Title 3">
            <a:extLst>
              <a:ext uri="{FF2B5EF4-FFF2-40B4-BE49-F238E27FC236}">
                <a16:creationId xmlns:a16="http://schemas.microsoft.com/office/drawing/2014/main" id="{4E57203E-E941-4EBC-A6FD-D18EA10B5C08}"/>
              </a:ext>
            </a:extLst>
          </p:cNvPr>
          <p:cNvSpPr>
            <a:spLocks noGrp="1"/>
          </p:cNvSpPr>
          <p:nvPr>
            <p:ph type="title"/>
          </p:nvPr>
        </p:nvSpPr>
        <p:spPr>
          <a:xfrm>
            <a:off x="183973" y="255183"/>
            <a:ext cx="2360428" cy="1353878"/>
          </a:xfrm>
        </p:spPr>
        <p:txBody>
          <a:bodyPr/>
          <a:lstStyle/>
          <a:p>
            <a:r>
              <a:rPr lang="en-ZA" dirty="0"/>
              <a:t>Application of the </a:t>
            </a:r>
            <a:r>
              <a:rPr lang="en-GB" dirty="0">
                <a:solidFill>
                  <a:schemeClr val="tx2"/>
                </a:solidFill>
              </a:rPr>
              <a:t>economy analysis</a:t>
            </a:r>
            <a:endParaRPr lang="en-ZA" dirty="0"/>
          </a:p>
        </p:txBody>
      </p:sp>
      <p:pic>
        <p:nvPicPr>
          <p:cNvPr id="6" name="Picture 3">
            <a:extLst>
              <a:ext uri="{FF2B5EF4-FFF2-40B4-BE49-F238E27FC236}">
                <a16:creationId xmlns:a16="http://schemas.microsoft.com/office/drawing/2014/main" id="{6B4070ED-96DD-4788-AB31-4C518F573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123" y="113414"/>
            <a:ext cx="9379172" cy="6566643"/>
          </a:xfrm>
          <a:prstGeom prst="rect">
            <a:avLst/>
          </a:prstGeom>
          <a:solidFill>
            <a:schemeClr val="bg1"/>
          </a:solidFill>
          <a:ln>
            <a:noFill/>
          </a:ln>
          <a:effectLst/>
        </p:spPr>
      </p:pic>
      <p:sp>
        <p:nvSpPr>
          <p:cNvPr id="7" name="Rectangle 6">
            <a:extLst>
              <a:ext uri="{FF2B5EF4-FFF2-40B4-BE49-F238E27FC236}">
                <a16:creationId xmlns:a16="http://schemas.microsoft.com/office/drawing/2014/main" id="{2FE8501D-A49E-45A1-8AD3-1855925B82D3}"/>
              </a:ext>
            </a:extLst>
          </p:cNvPr>
          <p:cNvSpPr/>
          <p:nvPr/>
        </p:nvSpPr>
        <p:spPr>
          <a:xfrm>
            <a:off x="4203404" y="1261730"/>
            <a:ext cx="1219200" cy="541832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Arrow: Curved Down 7">
            <a:extLst>
              <a:ext uri="{FF2B5EF4-FFF2-40B4-BE49-F238E27FC236}">
                <a16:creationId xmlns:a16="http://schemas.microsoft.com/office/drawing/2014/main" id="{944EE5D6-C8B2-4DCB-8C50-7558D8490991}"/>
              </a:ext>
            </a:extLst>
          </p:cNvPr>
          <p:cNvSpPr/>
          <p:nvPr/>
        </p:nvSpPr>
        <p:spPr>
          <a:xfrm>
            <a:off x="4550734" y="489098"/>
            <a:ext cx="3189767" cy="772632"/>
          </a:xfrm>
          <a:prstGeom prst="curvedDownArrow">
            <a:avLst/>
          </a:prstGeom>
          <a:gradFill>
            <a:gsLst>
              <a:gs pos="0">
                <a:srgbClr val="FF0000"/>
              </a:gs>
              <a:gs pos="100000">
                <a:srgbClr val="FF9966"/>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9" name="Arrow: Curved Down 8">
            <a:extLst>
              <a:ext uri="{FF2B5EF4-FFF2-40B4-BE49-F238E27FC236}">
                <a16:creationId xmlns:a16="http://schemas.microsoft.com/office/drawing/2014/main" id="{B88FF2CE-6B92-4B14-A074-9C75713A18BC}"/>
              </a:ext>
            </a:extLst>
          </p:cNvPr>
          <p:cNvSpPr/>
          <p:nvPr/>
        </p:nvSpPr>
        <p:spPr>
          <a:xfrm>
            <a:off x="4550734" y="396954"/>
            <a:ext cx="5883350" cy="850604"/>
          </a:xfrm>
          <a:prstGeom prst="curvedDownArrow">
            <a:avLst/>
          </a:prstGeom>
          <a:gradFill>
            <a:gsLst>
              <a:gs pos="0">
                <a:srgbClr val="FF0000"/>
              </a:gs>
              <a:gs pos="100000">
                <a:srgbClr val="FF9966"/>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10" name="Rectangle 9">
            <a:extLst>
              <a:ext uri="{FF2B5EF4-FFF2-40B4-BE49-F238E27FC236}">
                <a16:creationId xmlns:a16="http://schemas.microsoft.com/office/drawing/2014/main" id="{6D9857BE-AAAE-4C43-AF57-8BB981952C32}"/>
              </a:ext>
            </a:extLst>
          </p:cNvPr>
          <p:cNvSpPr/>
          <p:nvPr/>
        </p:nvSpPr>
        <p:spPr>
          <a:xfrm>
            <a:off x="6909133" y="1268816"/>
            <a:ext cx="1219200" cy="541832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70CA17B2-C626-4A9B-BA7C-78239E6AABEB}"/>
              </a:ext>
            </a:extLst>
          </p:cNvPr>
          <p:cNvSpPr/>
          <p:nvPr/>
        </p:nvSpPr>
        <p:spPr>
          <a:xfrm>
            <a:off x="9539877" y="1296133"/>
            <a:ext cx="1219200" cy="541832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82C72583-2857-4D35-9B89-7CB10020A323}"/>
              </a:ext>
            </a:extLst>
          </p:cNvPr>
          <p:cNvSpPr/>
          <p:nvPr/>
        </p:nvSpPr>
        <p:spPr>
          <a:xfrm>
            <a:off x="5530326" y="1236921"/>
            <a:ext cx="1107920" cy="5418327"/>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BFD9AF55-183A-45F0-A518-C5C3F9321DBB}"/>
              </a:ext>
            </a:extLst>
          </p:cNvPr>
          <p:cNvSpPr/>
          <p:nvPr/>
        </p:nvSpPr>
        <p:spPr>
          <a:xfrm>
            <a:off x="8236055" y="1244007"/>
            <a:ext cx="1107920" cy="5418327"/>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BD11FA9-615B-4A11-9CDD-5AA3A99431E5}"/>
              </a:ext>
            </a:extLst>
          </p:cNvPr>
          <p:cNvSpPr/>
          <p:nvPr/>
        </p:nvSpPr>
        <p:spPr>
          <a:xfrm>
            <a:off x="10866799" y="1271324"/>
            <a:ext cx="1107920" cy="5418327"/>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Arrow: Curved Down 14">
            <a:extLst>
              <a:ext uri="{FF2B5EF4-FFF2-40B4-BE49-F238E27FC236}">
                <a16:creationId xmlns:a16="http://schemas.microsoft.com/office/drawing/2014/main" id="{C283725A-FAD3-4711-98DE-904FC2CCDD4E}"/>
              </a:ext>
            </a:extLst>
          </p:cNvPr>
          <p:cNvSpPr/>
          <p:nvPr/>
        </p:nvSpPr>
        <p:spPr>
          <a:xfrm>
            <a:off x="6021570" y="478467"/>
            <a:ext cx="3189767" cy="772632"/>
          </a:xfrm>
          <a:prstGeom prst="curvedDownArrow">
            <a:avLst/>
          </a:prstGeom>
          <a:gradFill>
            <a:gsLst>
              <a:gs pos="0">
                <a:srgbClr val="0070C0"/>
              </a:gs>
              <a:gs pos="100000">
                <a:srgbClr val="00B0F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16" name="Arrow: Curved Down 15">
            <a:extLst>
              <a:ext uri="{FF2B5EF4-FFF2-40B4-BE49-F238E27FC236}">
                <a16:creationId xmlns:a16="http://schemas.microsoft.com/office/drawing/2014/main" id="{E72B6DC7-A8CD-4118-896B-60E4C31095A0}"/>
              </a:ext>
            </a:extLst>
          </p:cNvPr>
          <p:cNvSpPr/>
          <p:nvPr/>
        </p:nvSpPr>
        <p:spPr>
          <a:xfrm>
            <a:off x="6021570" y="386323"/>
            <a:ext cx="5883350" cy="850604"/>
          </a:xfrm>
          <a:prstGeom prst="curvedDownArrow">
            <a:avLst/>
          </a:prstGeom>
          <a:gradFill>
            <a:gsLst>
              <a:gs pos="0">
                <a:srgbClr val="0070C0"/>
              </a:gs>
              <a:gs pos="100000">
                <a:srgbClr val="00B0F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65589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4EC697-1E60-483A-ACD2-37E27519AE0D}"/>
              </a:ext>
            </a:extLst>
          </p:cNvPr>
          <p:cNvSpPr>
            <a:spLocks noGrp="1"/>
          </p:cNvSpPr>
          <p:nvPr>
            <p:ph idx="1"/>
          </p:nvPr>
        </p:nvSpPr>
        <p:spPr>
          <a:xfrm>
            <a:off x="2591412" y="219328"/>
            <a:ext cx="8898838" cy="5448276"/>
          </a:xfrm>
        </p:spPr>
        <p:txBody>
          <a:bodyPr/>
          <a:lstStyle/>
          <a:p>
            <a:r>
              <a:rPr lang="en-ZA" sz="2400" dirty="0"/>
              <a:t>Consider the government Supply Chain Management system</a:t>
            </a:r>
            <a:r>
              <a:rPr lang="en-ZA" sz="2400" dirty="0">
                <a:solidFill>
                  <a:srgbClr val="FF0000"/>
                </a:solidFill>
              </a:rPr>
              <a:t>: (may need to provide a SCM doc to assist)</a:t>
            </a:r>
          </a:p>
          <a:p>
            <a:pPr marL="833438" lvl="1" indent="-457200">
              <a:buFont typeface="+mj-lt"/>
              <a:buAutoNum type="arabicPeriod"/>
            </a:pPr>
            <a:r>
              <a:rPr lang="en-ZA" dirty="0"/>
              <a:t>Draw a high-level map of the SCM system within a department – 10 mins</a:t>
            </a:r>
          </a:p>
          <a:p>
            <a:pPr marL="833438" lvl="1" indent="-457200">
              <a:buFont typeface="+mj-lt"/>
              <a:buAutoNum type="arabicPeriod"/>
            </a:pPr>
            <a:r>
              <a:rPr lang="en-ZA" dirty="0"/>
              <a:t>Now treating SCM as a programme (i.e. looking at the SCM policy, structures and processes) conduct a rapid cost savings analysis – 45 mins</a:t>
            </a:r>
          </a:p>
          <a:p>
            <a:pPr lvl="2"/>
            <a:r>
              <a:rPr lang="en-GB" sz="2400" dirty="0"/>
              <a:t>Interrogate the </a:t>
            </a:r>
            <a:r>
              <a:rPr lang="en-GB" sz="2400" u="sng" dirty="0"/>
              <a:t>programme logic</a:t>
            </a:r>
          </a:p>
          <a:p>
            <a:pPr lvl="2"/>
            <a:r>
              <a:rPr lang="en-GB" sz="2400" dirty="0"/>
              <a:t>Assess the </a:t>
            </a:r>
            <a:r>
              <a:rPr lang="en-GB" sz="2400" u="sng" dirty="0"/>
              <a:t>programme’s intent</a:t>
            </a:r>
            <a:r>
              <a:rPr lang="en-GB" sz="2400" dirty="0"/>
              <a:t> </a:t>
            </a:r>
            <a:endParaRPr lang="en-ZA" sz="2400" dirty="0"/>
          </a:p>
          <a:p>
            <a:pPr lvl="2"/>
            <a:r>
              <a:rPr lang="en-ZA" sz="2400" dirty="0"/>
              <a:t>Assess the </a:t>
            </a:r>
            <a:r>
              <a:rPr lang="en-ZA" sz="2400" u="sng" dirty="0"/>
              <a:t>efficiency</a:t>
            </a:r>
            <a:r>
              <a:rPr lang="en-ZA" sz="2400" dirty="0"/>
              <a:t> of the programme delivery model</a:t>
            </a:r>
          </a:p>
          <a:p>
            <a:pPr lvl="2"/>
            <a:r>
              <a:rPr lang="en-ZA" sz="2400" dirty="0"/>
              <a:t>Explore the </a:t>
            </a:r>
            <a:r>
              <a:rPr lang="en-ZA" sz="2400" u="sng" dirty="0"/>
              <a:t>economy</a:t>
            </a:r>
            <a:r>
              <a:rPr lang="en-ZA" sz="2400" dirty="0"/>
              <a:t> of programme implementation</a:t>
            </a:r>
          </a:p>
          <a:p>
            <a:pPr marL="833438" lvl="1" indent="-457200">
              <a:buFont typeface="+mj-lt"/>
              <a:buAutoNum type="arabicPeriod"/>
            </a:pPr>
            <a:r>
              <a:rPr lang="en-ZA" dirty="0"/>
              <a:t>Still treating SCM as a programme, identify three areas that you believe offer substantial savings and should be investigated further. Substantiate your views – 30 mins</a:t>
            </a:r>
          </a:p>
          <a:p>
            <a:endParaRPr lang="en-ZA" sz="2800" dirty="0"/>
          </a:p>
        </p:txBody>
      </p:sp>
      <p:sp>
        <p:nvSpPr>
          <p:cNvPr id="3" name="Slide Number Placeholder 2">
            <a:extLst>
              <a:ext uri="{FF2B5EF4-FFF2-40B4-BE49-F238E27FC236}">
                <a16:creationId xmlns:a16="http://schemas.microsoft.com/office/drawing/2014/main" id="{2FE53638-DB84-406B-AA08-DC4B13D433CD}"/>
              </a:ext>
            </a:extLst>
          </p:cNvPr>
          <p:cNvSpPr>
            <a:spLocks noGrp="1"/>
          </p:cNvSpPr>
          <p:nvPr>
            <p:ph type="sldNum" sz="quarter" idx="11"/>
          </p:nvPr>
        </p:nvSpPr>
        <p:spPr/>
        <p:txBody>
          <a:bodyPr/>
          <a:lstStyle/>
          <a:p>
            <a:fld id="{31311CA2-5603-4F1C-8B97-F29961F83655}" type="slidenum">
              <a:rPr lang="en-ZA" smtClean="0"/>
              <a:pPr/>
              <a:t>26</a:t>
            </a:fld>
            <a:endParaRPr lang="en-ZA" dirty="0"/>
          </a:p>
        </p:txBody>
      </p:sp>
      <p:sp>
        <p:nvSpPr>
          <p:cNvPr id="4" name="Text Placeholder 3">
            <a:extLst>
              <a:ext uri="{FF2B5EF4-FFF2-40B4-BE49-F238E27FC236}">
                <a16:creationId xmlns:a16="http://schemas.microsoft.com/office/drawing/2014/main" id="{D06D9379-9CB1-4CCD-9C0A-700513377593}"/>
              </a:ext>
            </a:extLst>
          </p:cNvPr>
          <p:cNvSpPr>
            <a:spLocks noGrp="1"/>
          </p:cNvSpPr>
          <p:nvPr>
            <p:ph type="body" sz="quarter" idx="12"/>
          </p:nvPr>
        </p:nvSpPr>
        <p:spPr/>
        <p:txBody>
          <a:bodyPr/>
          <a:lstStyle/>
          <a:p>
            <a:r>
              <a:rPr lang="en-ZA" sz="2400" dirty="0"/>
              <a:t>Exercise 6.2: Conduct a rapid savings analysis</a:t>
            </a:r>
            <a:endParaRPr lang="en-ZA" dirty="0"/>
          </a:p>
        </p:txBody>
      </p:sp>
    </p:spTree>
    <p:extLst>
      <p:ext uri="{BB962C8B-B14F-4D97-AF65-F5344CB8AC3E}">
        <p14:creationId xmlns:p14="http://schemas.microsoft.com/office/powerpoint/2010/main" val="32059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27</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395929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information on </a:t>
            </a:r>
            <a:br>
              <a:rPr lang="en-US" dirty="0"/>
            </a:br>
            <a:r>
              <a:rPr lang="en-US" dirty="0"/>
              <a:t>savings and trade-offs</a:t>
            </a:r>
          </a:p>
        </p:txBody>
      </p:sp>
    </p:spTree>
    <p:extLst>
      <p:ext uri="{BB962C8B-B14F-4D97-AF65-F5344CB8AC3E}">
        <p14:creationId xmlns:p14="http://schemas.microsoft.com/office/powerpoint/2010/main" val="3194783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29</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p:txBody>
          <a:bodyPr/>
          <a:lstStyle/>
          <a:p>
            <a:pPr>
              <a:spcBef>
                <a:spcPts val="300"/>
              </a:spcBef>
              <a:spcAft>
                <a:spcPts val="600"/>
              </a:spcAft>
            </a:pPr>
            <a:r>
              <a:rPr lang="en-GB" dirty="0"/>
              <a:t>Develop different cuts / savings and trade-off scenarios that show the impact of:</a:t>
            </a:r>
          </a:p>
          <a:p>
            <a:pPr lvl="1">
              <a:spcBef>
                <a:spcPts val="300"/>
              </a:spcBef>
              <a:spcAft>
                <a:spcPts val="600"/>
              </a:spcAft>
            </a:pPr>
            <a:r>
              <a:rPr lang="en-GB" dirty="0"/>
              <a:t>changes in the price of inputs</a:t>
            </a:r>
          </a:p>
          <a:p>
            <a:pPr lvl="1">
              <a:spcBef>
                <a:spcPts val="300"/>
              </a:spcBef>
              <a:spcAft>
                <a:spcPts val="600"/>
              </a:spcAft>
            </a:pPr>
            <a:r>
              <a:rPr lang="en-GB" dirty="0"/>
              <a:t>increases in operational efficiency </a:t>
            </a:r>
          </a:p>
          <a:p>
            <a:pPr lvl="2">
              <a:spcBef>
                <a:spcPts val="300"/>
              </a:spcBef>
              <a:spcAft>
                <a:spcPts val="600"/>
              </a:spcAft>
            </a:pPr>
            <a:r>
              <a:rPr lang="en-GB" dirty="0"/>
              <a:t>resulting from changes in activities/processes</a:t>
            </a:r>
          </a:p>
          <a:p>
            <a:pPr lvl="1">
              <a:spcBef>
                <a:spcPts val="300"/>
              </a:spcBef>
              <a:spcAft>
                <a:spcPts val="600"/>
              </a:spcAft>
            </a:pPr>
            <a:r>
              <a:rPr lang="en-GB" dirty="0"/>
              <a:t>strengthened programme design </a:t>
            </a:r>
          </a:p>
          <a:p>
            <a:pPr lvl="2">
              <a:spcBef>
                <a:spcPts val="300"/>
              </a:spcBef>
              <a:spcAft>
                <a:spcPts val="600"/>
              </a:spcAft>
            </a:pPr>
            <a:r>
              <a:rPr lang="en-GB" dirty="0"/>
              <a:t>changes in quantity, quality, beneficiary targeting </a:t>
            </a:r>
          </a:p>
          <a:p>
            <a:pPr lvl="1">
              <a:spcBef>
                <a:spcPts val="300"/>
              </a:spcBef>
              <a:spcAft>
                <a:spcPts val="600"/>
              </a:spcAft>
            </a:pPr>
            <a:r>
              <a:rPr lang="en-GB" dirty="0"/>
              <a:t>programme rationalisation</a:t>
            </a:r>
          </a:p>
          <a:p>
            <a:pPr lvl="2">
              <a:spcBef>
                <a:spcPts val="300"/>
              </a:spcBef>
              <a:spcAft>
                <a:spcPts val="600"/>
              </a:spcAft>
            </a:pPr>
            <a:r>
              <a:rPr lang="en-ZA" dirty="0"/>
              <a:t>reducing the number of service points e.g. ports of entry</a:t>
            </a:r>
            <a:endParaRPr lang="en-GB" dirty="0"/>
          </a:p>
          <a:p>
            <a:pPr lvl="1">
              <a:spcBef>
                <a:spcPts val="300"/>
              </a:spcBef>
              <a:spcAft>
                <a:spcPts val="600"/>
              </a:spcAft>
            </a:pPr>
            <a:r>
              <a:rPr lang="en-ZA" dirty="0"/>
              <a:t>extending programme timelines</a:t>
            </a:r>
          </a:p>
          <a:p>
            <a:pPr lvl="2">
              <a:spcBef>
                <a:spcPts val="300"/>
              </a:spcBef>
              <a:spcAft>
                <a:spcPts val="600"/>
              </a:spcAft>
            </a:pPr>
            <a:r>
              <a:rPr lang="en-ZA" dirty="0"/>
              <a:t>less ambitious rollout</a:t>
            </a:r>
            <a:endParaRPr lang="en-GB" dirty="0"/>
          </a:p>
          <a:p>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ZA" sz="2400" dirty="0"/>
              <a:t>Develop cost cutting and savings scenarios</a:t>
            </a:r>
            <a:endParaRPr lang="en-ZA" dirty="0"/>
          </a:p>
        </p:txBody>
      </p:sp>
    </p:spTree>
    <p:extLst>
      <p:ext uri="{BB962C8B-B14F-4D97-AF65-F5344CB8AC3E}">
        <p14:creationId xmlns:p14="http://schemas.microsoft.com/office/powerpoint/2010/main" val="246775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Aft>
                <a:spcPts val="1200"/>
              </a:spcAft>
            </a:pPr>
            <a:r>
              <a:rPr lang="en-US" dirty="0"/>
              <a:t>By the end of this module, you </a:t>
            </a:r>
            <a:r>
              <a:rPr lang="en-US" b="1" dirty="0">
                <a:solidFill>
                  <a:srgbClr val="0B6C36"/>
                </a:solidFill>
              </a:rPr>
              <a:t>should</a:t>
            </a:r>
            <a:r>
              <a:rPr lang="en-US" dirty="0"/>
              <a:t> be able to:</a:t>
            </a:r>
          </a:p>
          <a:p>
            <a:pPr lvl="1">
              <a:spcAft>
                <a:spcPts val="1200"/>
              </a:spcAft>
              <a:buFont typeface="Wingdings" panose="05000000000000000000" pitchFamily="2" charset="2"/>
              <a:buChar char="ü"/>
            </a:pPr>
            <a:r>
              <a:rPr lang="en-US" b="1" dirty="0">
                <a:solidFill>
                  <a:srgbClr val="0B6C36"/>
                </a:solidFill>
              </a:rPr>
              <a:t>See </a:t>
            </a:r>
            <a:r>
              <a:rPr lang="en-US" dirty="0"/>
              <a:t>that the process of identifying savings, cuts and trade-offs is integral to all steps of the PER process. </a:t>
            </a:r>
          </a:p>
          <a:p>
            <a:pPr lvl="1">
              <a:spcAft>
                <a:spcPts val="1200"/>
              </a:spcAft>
              <a:buFont typeface="Wingdings" panose="05000000000000000000" pitchFamily="2" charset="2"/>
              <a:buChar char="ü"/>
            </a:pPr>
            <a:r>
              <a:rPr lang="en-US" b="1" dirty="0">
                <a:solidFill>
                  <a:srgbClr val="0B6C36"/>
                </a:solidFill>
              </a:rPr>
              <a:t>Apply </a:t>
            </a:r>
            <a:r>
              <a:rPr lang="en-US" dirty="0"/>
              <a:t>the different analytical approaches for identifying savings and trade-offs</a:t>
            </a:r>
          </a:p>
          <a:p>
            <a:pPr lvl="1">
              <a:buFont typeface="Wingdings" panose="05000000000000000000" pitchFamily="2" charset="2"/>
              <a:buChar char="ü"/>
            </a:pPr>
            <a:r>
              <a:rPr lang="en-US" b="1" dirty="0">
                <a:solidFill>
                  <a:srgbClr val="0B6C36"/>
                </a:solidFill>
              </a:rPr>
              <a:t>Present</a:t>
            </a:r>
            <a:r>
              <a:rPr lang="en-US" dirty="0"/>
              <a:t> your findings on savings and trade-offs</a:t>
            </a:r>
          </a:p>
        </p:txBody>
      </p:sp>
      <p:sp>
        <p:nvSpPr>
          <p:cNvPr id="2" name="Slide Number Placeholder 1"/>
          <p:cNvSpPr>
            <a:spLocks noGrp="1"/>
          </p:cNvSpPr>
          <p:nvPr>
            <p:ph type="sldNum" sz="quarter" idx="11"/>
          </p:nvPr>
        </p:nvSpPr>
        <p:spPr/>
        <p:txBody>
          <a:bodyPr/>
          <a:lstStyle/>
          <a:p>
            <a:fld id="{23690667-295C-4548-A8F3-2AF8F8044C02}" type="slidenum">
              <a:rPr lang="en-ZA" smtClean="0"/>
              <a:pPr/>
              <a:t>3</a:t>
            </a:fld>
            <a:endParaRPr lang="en-ZA" dirty="0"/>
          </a:p>
        </p:txBody>
      </p:sp>
      <p:sp>
        <p:nvSpPr>
          <p:cNvPr id="4" name="Title 3"/>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381175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994610-D6C1-410E-896F-00077A80FA76}"/>
              </a:ext>
            </a:extLst>
          </p:cNvPr>
          <p:cNvSpPr>
            <a:spLocks noGrp="1"/>
          </p:cNvSpPr>
          <p:nvPr>
            <p:ph idx="1"/>
          </p:nvPr>
        </p:nvSpPr>
        <p:spPr>
          <a:xfrm>
            <a:off x="824253" y="881170"/>
            <a:ext cx="10528512" cy="706626"/>
          </a:xfrm>
        </p:spPr>
        <p:txBody>
          <a:bodyPr/>
          <a:lstStyle/>
          <a:p>
            <a:r>
              <a:rPr lang="en-ZA" b="1" dirty="0"/>
              <a:t>No. of training days: Pragmatic scenario = 30 days</a:t>
            </a:r>
            <a:endParaRPr lang="en-GB" b="1" dirty="0"/>
          </a:p>
          <a:p>
            <a:endParaRPr lang="en-ZA" dirty="0"/>
          </a:p>
        </p:txBody>
      </p:sp>
      <p:sp>
        <p:nvSpPr>
          <p:cNvPr id="3" name="Slide Number Placeholder 2">
            <a:extLst>
              <a:ext uri="{FF2B5EF4-FFF2-40B4-BE49-F238E27FC236}">
                <a16:creationId xmlns:a16="http://schemas.microsoft.com/office/drawing/2014/main" id="{CE85AEBC-AD90-41F8-A1B3-70A60FD53671}"/>
              </a:ext>
            </a:extLst>
          </p:cNvPr>
          <p:cNvSpPr>
            <a:spLocks noGrp="1"/>
          </p:cNvSpPr>
          <p:nvPr>
            <p:ph type="sldNum" sz="quarter" idx="11"/>
          </p:nvPr>
        </p:nvSpPr>
        <p:spPr/>
        <p:txBody>
          <a:bodyPr/>
          <a:lstStyle/>
          <a:p>
            <a:fld id="{31311CA2-5603-4F1C-8B97-F29961F83655}" type="slidenum">
              <a:rPr lang="en-ZA" smtClean="0"/>
              <a:pPr/>
              <a:t>30</a:t>
            </a:fld>
            <a:endParaRPr lang="en-ZA" dirty="0"/>
          </a:p>
        </p:txBody>
      </p:sp>
      <p:sp>
        <p:nvSpPr>
          <p:cNvPr id="4" name="Title 3">
            <a:extLst>
              <a:ext uri="{FF2B5EF4-FFF2-40B4-BE49-F238E27FC236}">
                <a16:creationId xmlns:a16="http://schemas.microsoft.com/office/drawing/2014/main" id="{76ED020B-B2A6-4612-89A0-B270357022C8}"/>
              </a:ext>
            </a:extLst>
          </p:cNvPr>
          <p:cNvSpPr>
            <a:spLocks noGrp="1"/>
          </p:cNvSpPr>
          <p:nvPr>
            <p:ph type="title"/>
          </p:nvPr>
        </p:nvSpPr>
        <p:spPr>
          <a:xfrm>
            <a:off x="824253" y="244753"/>
            <a:ext cx="10528512" cy="408052"/>
          </a:xfrm>
        </p:spPr>
        <p:txBody>
          <a:bodyPr/>
          <a:lstStyle/>
          <a:p>
            <a:r>
              <a:rPr lang="en-ZA" dirty="0"/>
              <a:t>INSET PER examples of cost saving scenarios (1)</a:t>
            </a:r>
          </a:p>
        </p:txBody>
      </p:sp>
      <p:pic>
        <p:nvPicPr>
          <p:cNvPr id="5" name="Picture 2">
            <a:extLst>
              <a:ext uri="{FF2B5EF4-FFF2-40B4-BE49-F238E27FC236}">
                <a16:creationId xmlns:a16="http://schemas.microsoft.com/office/drawing/2014/main" id="{52B9F57B-D646-4EE6-9B91-E079D0865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0" y="1499789"/>
            <a:ext cx="12006504" cy="331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96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2C7EF2-3FC4-47C7-B99C-4A2D5D45C000}"/>
              </a:ext>
            </a:extLst>
          </p:cNvPr>
          <p:cNvSpPr>
            <a:spLocks noGrp="1"/>
          </p:cNvSpPr>
          <p:nvPr>
            <p:ph idx="1"/>
          </p:nvPr>
        </p:nvSpPr>
        <p:spPr>
          <a:xfrm>
            <a:off x="824253" y="881169"/>
            <a:ext cx="10814854" cy="649919"/>
          </a:xfrm>
        </p:spPr>
        <p:txBody>
          <a:bodyPr/>
          <a:lstStyle/>
          <a:p>
            <a:r>
              <a:rPr lang="en-ZA" b="1" dirty="0"/>
              <a:t>% of days allocated to short courses: Pragmatic scenario = 40%</a:t>
            </a:r>
            <a:endParaRPr lang="en-GB" b="1" dirty="0"/>
          </a:p>
          <a:p>
            <a:endParaRPr lang="en-ZA" dirty="0"/>
          </a:p>
        </p:txBody>
      </p:sp>
      <p:sp>
        <p:nvSpPr>
          <p:cNvPr id="3" name="Slide Number Placeholder 2">
            <a:extLst>
              <a:ext uri="{FF2B5EF4-FFF2-40B4-BE49-F238E27FC236}">
                <a16:creationId xmlns:a16="http://schemas.microsoft.com/office/drawing/2014/main" id="{D8FB3E1B-85E9-4EF5-A03F-3C7D29A5A8C8}"/>
              </a:ext>
            </a:extLst>
          </p:cNvPr>
          <p:cNvSpPr>
            <a:spLocks noGrp="1"/>
          </p:cNvSpPr>
          <p:nvPr>
            <p:ph type="sldNum" sz="quarter" idx="11"/>
          </p:nvPr>
        </p:nvSpPr>
        <p:spPr/>
        <p:txBody>
          <a:bodyPr/>
          <a:lstStyle/>
          <a:p>
            <a:fld id="{31311CA2-5603-4F1C-8B97-F29961F83655}" type="slidenum">
              <a:rPr lang="en-ZA" smtClean="0"/>
              <a:pPr/>
              <a:t>31</a:t>
            </a:fld>
            <a:endParaRPr lang="en-ZA" dirty="0"/>
          </a:p>
        </p:txBody>
      </p:sp>
      <p:sp>
        <p:nvSpPr>
          <p:cNvPr id="4" name="Title 3">
            <a:extLst>
              <a:ext uri="{FF2B5EF4-FFF2-40B4-BE49-F238E27FC236}">
                <a16:creationId xmlns:a16="http://schemas.microsoft.com/office/drawing/2014/main" id="{060ADB5D-583A-4DA3-BC63-6C09AFA21C30}"/>
              </a:ext>
            </a:extLst>
          </p:cNvPr>
          <p:cNvSpPr>
            <a:spLocks noGrp="1"/>
          </p:cNvSpPr>
          <p:nvPr>
            <p:ph type="title"/>
          </p:nvPr>
        </p:nvSpPr>
        <p:spPr/>
        <p:txBody>
          <a:bodyPr/>
          <a:lstStyle/>
          <a:p>
            <a:r>
              <a:rPr lang="en-ZA" dirty="0"/>
              <a:t>INSET PER examples of cost saving scenarios (2)</a:t>
            </a:r>
          </a:p>
        </p:txBody>
      </p:sp>
      <p:pic>
        <p:nvPicPr>
          <p:cNvPr id="5" name="Picture 3">
            <a:extLst>
              <a:ext uri="{FF2B5EF4-FFF2-40B4-BE49-F238E27FC236}">
                <a16:creationId xmlns:a16="http://schemas.microsoft.com/office/drawing/2014/main" id="{A4A1C9F9-C559-4589-941D-C79DDCDE5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5" y="1589758"/>
            <a:ext cx="11930481" cy="329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966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3FABE-CCBE-446F-9102-C3FE69F000B0}"/>
              </a:ext>
            </a:extLst>
          </p:cNvPr>
          <p:cNvSpPr>
            <a:spLocks noGrp="1"/>
          </p:cNvSpPr>
          <p:nvPr>
            <p:ph idx="1"/>
          </p:nvPr>
        </p:nvSpPr>
        <p:spPr>
          <a:xfrm>
            <a:off x="840432" y="652805"/>
            <a:ext cx="10528512" cy="5460916"/>
          </a:xfrm>
        </p:spPr>
        <p:txBody>
          <a:bodyPr/>
          <a:lstStyle/>
          <a:p>
            <a:r>
              <a:rPr lang="en-GB" dirty="0"/>
              <a:t>Savings must be clearly articulated </a:t>
            </a:r>
          </a:p>
          <a:p>
            <a:pPr lvl="1"/>
            <a:r>
              <a:rPr lang="en-ZA" dirty="0"/>
              <a:t>how are they realised and estimate their extent</a:t>
            </a:r>
          </a:p>
          <a:p>
            <a:endParaRPr lang="en-GB" dirty="0"/>
          </a:p>
          <a:p>
            <a:r>
              <a:rPr lang="en-GB" dirty="0"/>
              <a:t>Savings must be mapped to budget programmes, showing: </a:t>
            </a:r>
          </a:p>
          <a:p>
            <a:pPr lvl="2"/>
            <a:r>
              <a:rPr lang="en-GB" sz="2400" dirty="0"/>
              <a:t>the estimated impact on the department’s total budget</a:t>
            </a:r>
          </a:p>
          <a:p>
            <a:pPr lvl="2"/>
            <a:r>
              <a:rPr lang="en-GB" sz="2400" dirty="0"/>
              <a:t>the impact on budget programmes and sub-programmes</a:t>
            </a:r>
          </a:p>
          <a:p>
            <a:pPr lvl="2"/>
            <a:r>
              <a:rPr lang="en-GB" sz="2400" dirty="0"/>
              <a:t>the impact on specific expenditure items</a:t>
            </a:r>
          </a:p>
          <a:p>
            <a:pPr lvl="2"/>
            <a:endParaRPr lang="en-GB" sz="2400" dirty="0"/>
          </a:p>
          <a:p>
            <a:r>
              <a:rPr lang="en-ZA" dirty="0"/>
              <a:t>Show savings linked to specific cost centres</a:t>
            </a:r>
            <a:endParaRPr lang="en-GB" dirty="0"/>
          </a:p>
          <a:p>
            <a:endParaRPr lang="en-GB" dirty="0"/>
          </a:p>
          <a:p>
            <a:r>
              <a:rPr lang="en-GB" dirty="0"/>
              <a:t>Where necessary, suggest changes to the department’s budget programme structure to increase transparency and accountability</a:t>
            </a:r>
          </a:p>
          <a:p>
            <a:endParaRPr lang="en-ZA" sz="2800" dirty="0"/>
          </a:p>
        </p:txBody>
      </p:sp>
      <p:sp>
        <p:nvSpPr>
          <p:cNvPr id="3" name="Slide Number Placeholder 2">
            <a:extLst>
              <a:ext uri="{FF2B5EF4-FFF2-40B4-BE49-F238E27FC236}">
                <a16:creationId xmlns:a16="http://schemas.microsoft.com/office/drawing/2014/main" id="{F9D3A67E-BB6C-443E-846F-761DCE1613D9}"/>
              </a:ext>
            </a:extLst>
          </p:cNvPr>
          <p:cNvSpPr>
            <a:spLocks noGrp="1"/>
          </p:cNvSpPr>
          <p:nvPr>
            <p:ph type="sldNum" sz="quarter" idx="11"/>
          </p:nvPr>
        </p:nvSpPr>
        <p:spPr/>
        <p:txBody>
          <a:bodyPr/>
          <a:lstStyle/>
          <a:p>
            <a:fld id="{31311CA2-5603-4F1C-8B97-F29961F83655}" type="slidenum">
              <a:rPr lang="en-ZA" smtClean="0"/>
              <a:pPr/>
              <a:t>32</a:t>
            </a:fld>
            <a:endParaRPr lang="en-ZA" dirty="0"/>
          </a:p>
        </p:txBody>
      </p:sp>
      <p:sp>
        <p:nvSpPr>
          <p:cNvPr id="4" name="Title 3">
            <a:extLst>
              <a:ext uri="{FF2B5EF4-FFF2-40B4-BE49-F238E27FC236}">
                <a16:creationId xmlns:a16="http://schemas.microsoft.com/office/drawing/2014/main" id="{D018B35B-ABED-409D-A360-FBC1201C3C7B}"/>
              </a:ext>
            </a:extLst>
          </p:cNvPr>
          <p:cNvSpPr>
            <a:spLocks noGrp="1"/>
          </p:cNvSpPr>
          <p:nvPr>
            <p:ph type="title"/>
          </p:nvPr>
        </p:nvSpPr>
        <p:spPr/>
        <p:txBody>
          <a:bodyPr/>
          <a:lstStyle/>
          <a:p>
            <a:r>
              <a:rPr lang="en-ZA" dirty="0"/>
              <a:t>Show savings and map savings to budget</a:t>
            </a:r>
          </a:p>
        </p:txBody>
      </p:sp>
    </p:spTree>
    <p:extLst>
      <p:ext uri="{BB962C8B-B14F-4D97-AF65-F5344CB8AC3E}">
        <p14:creationId xmlns:p14="http://schemas.microsoft.com/office/powerpoint/2010/main" val="232525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4716DC-6435-4D23-BFEC-744C59CDF602}"/>
              </a:ext>
            </a:extLst>
          </p:cNvPr>
          <p:cNvSpPr>
            <a:spLocks noGrp="1"/>
          </p:cNvSpPr>
          <p:nvPr>
            <p:ph idx="1"/>
          </p:nvPr>
        </p:nvSpPr>
        <p:spPr>
          <a:xfrm>
            <a:off x="3048001" y="6233586"/>
            <a:ext cx="8920304" cy="259363"/>
          </a:xfrm>
        </p:spPr>
        <p:txBody>
          <a:bodyPr/>
          <a:lstStyle/>
          <a:p>
            <a:pPr marL="0" indent="0">
              <a:buNone/>
            </a:pPr>
            <a:r>
              <a:rPr lang="en-GB" sz="1200" dirty="0"/>
              <a:t>Select columns A through F (note that you </a:t>
            </a:r>
            <a:r>
              <a:rPr lang="en-GB" sz="1200" b="1" dirty="0"/>
              <a:t>don't</a:t>
            </a:r>
            <a:r>
              <a:rPr lang="en-GB" sz="1200" dirty="0"/>
              <a:t> select column G), and click Insert-&gt;Other Charts-&gt;Volume-Open-High-Low-Close, and delete the legend, the right hand axis and other things you don’t need</a:t>
            </a:r>
          </a:p>
          <a:p>
            <a:pPr marL="0" indent="0">
              <a:buNone/>
            </a:pPr>
            <a:r>
              <a:rPr lang="en-GB" sz="900" dirty="0"/>
              <a:t>http://financephd.typepad.com/blog/2011/08/building-a-bridge-or-waterfall-chart-with-excel.html</a:t>
            </a:r>
          </a:p>
          <a:p>
            <a:pPr marL="0" indent="0">
              <a:buNone/>
            </a:pPr>
            <a:endParaRPr lang="en-ZA" sz="1200" dirty="0"/>
          </a:p>
        </p:txBody>
      </p:sp>
      <p:sp>
        <p:nvSpPr>
          <p:cNvPr id="3" name="Slide Number Placeholder 2">
            <a:extLst>
              <a:ext uri="{FF2B5EF4-FFF2-40B4-BE49-F238E27FC236}">
                <a16:creationId xmlns:a16="http://schemas.microsoft.com/office/drawing/2014/main" id="{F04C99F3-BBE9-4DC9-9EB9-424DDC0F2367}"/>
              </a:ext>
            </a:extLst>
          </p:cNvPr>
          <p:cNvSpPr>
            <a:spLocks noGrp="1"/>
          </p:cNvSpPr>
          <p:nvPr>
            <p:ph type="sldNum" sz="quarter" idx="11"/>
          </p:nvPr>
        </p:nvSpPr>
        <p:spPr/>
        <p:txBody>
          <a:bodyPr/>
          <a:lstStyle/>
          <a:p>
            <a:fld id="{31311CA2-5603-4F1C-8B97-F29961F83655}" type="slidenum">
              <a:rPr lang="en-ZA" smtClean="0"/>
              <a:pPr/>
              <a:t>33</a:t>
            </a:fld>
            <a:endParaRPr lang="en-ZA" dirty="0"/>
          </a:p>
        </p:txBody>
      </p:sp>
      <p:sp>
        <p:nvSpPr>
          <p:cNvPr id="4" name="Text Placeholder 3">
            <a:extLst>
              <a:ext uri="{FF2B5EF4-FFF2-40B4-BE49-F238E27FC236}">
                <a16:creationId xmlns:a16="http://schemas.microsoft.com/office/drawing/2014/main" id="{441331D5-D78C-40E0-ADFD-8E9FDA54ABB7}"/>
              </a:ext>
            </a:extLst>
          </p:cNvPr>
          <p:cNvSpPr>
            <a:spLocks noGrp="1"/>
          </p:cNvSpPr>
          <p:nvPr>
            <p:ph type="body" sz="quarter" idx="12"/>
          </p:nvPr>
        </p:nvSpPr>
        <p:spPr/>
        <p:txBody>
          <a:bodyPr/>
          <a:lstStyle/>
          <a:p>
            <a:r>
              <a:rPr lang="en-ZA" dirty="0"/>
              <a:t>Showing savings using a waterfall chart</a:t>
            </a:r>
          </a:p>
        </p:txBody>
      </p:sp>
      <p:graphicFrame>
        <p:nvGraphicFramePr>
          <p:cNvPr id="5" name="Chart 4">
            <a:extLst>
              <a:ext uri="{FF2B5EF4-FFF2-40B4-BE49-F238E27FC236}">
                <a16:creationId xmlns:a16="http://schemas.microsoft.com/office/drawing/2014/main" id="{85E6A687-081C-4BED-A804-C536AA2694C3}"/>
              </a:ext>
            </a:extLst>
          </p:cNvPr>
          <p:cNvGraphicFramePr>
            <a:graphicFrameLocks/>
          </p:cNvGraphicFramePr>
          <p:nvPr>
            <p:extLst>
              <p:ext uri="{D42A27DB-BD31-4B8C-83A1-F6EECF244321}">
                <p14:modId xmlns:p14="http://schemas.microsoft.com/office/powerpoint/2010/main" val="1907026640"/>
              </p:ext>
            </p:extLst>
          </p:nvPr>
        </p:nvGraphicFramePr>
        <p:xfrm>
          <a:off x="2612678" y="92149"/>
          <a:ext cx="9444643" cy="418820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a:extLst>
              <a:ext uri="{FF2B5EF4-FFF2-40B4-BE49-F238E27FC236}">
                <a16:creationId xmlns:a16="http://schemas.microsoft.com/office/drawing/2014/main" id="{D5F10F88-77D2-450E-97E7-24153C172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409" y="4280351"/>
            <a:ext cx="9136911" cy="186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18604ABC-D875-46F0-8CB1-FBDBCC8E5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017" y="3807710"/>
            <a:ext cx="1989429" cy="1736487"/>
          </a:xfrm>
          <a:prstGeom prst="rect">
            <a:avLst/>
          </a:prstGeom>
        </p:spPr>
      </p:pic>
    </p:spTree>
    <p:extLst>
      <p:ext uri="{BB962C8B-B14F-4D97-AF65-F5344CB8AC3E}">
        <p14:creationId xmlns:p14="http://schemas.microsoft.com/office/powerpoint/2010/main" val="3438523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DEEC6-CC8B-427E-AC9A-C73943F24775}"/>
              </a:ext>
            </a:extLst>
          </p:cNvPr>
          <p:cNvSpPr>
            <a:spLocks noGrp="1"/>
          </p:cNvSpPr>
          <p:nvPr>
            <p:ph idx="1"/>
          </p:nvPr>
        </p:nvSpPr>
        <p:spPr>
          <a:xfrm>
            <a:off x="2669385" y="143762"/>
            <a:ext cx="8740087" cy="1061261"/>
          </a:xfrm>
        </p:spPr>
        <p:txBody>
          <a:bodyPr/>
          <a:lstStyle/>
          <a:p>
            <a:r>
              <a:rPr lang="en-ZA" dirty="0"/>
              <a:t>Shows changes to sub-programme budgets</a:t>
            </a:r>
          </a:p>
          <a:p>
            <a:pPr lvl="1">
              <a:spcBef>
                <a:spcPts val="0"/>
              </a:spcBef>
            </a:pPr>
            <a:r>
              <a:rPr lang="en-ZA" dirty="0"/>
              <a:t>needs to be shown at an even lower level</a:t>
            </a:r>
          </a:p>
        </p:txBody>
      </p:sp>
      <p:sp>
        <p:nvSpPr>
          <p:cNvPr id="3" name="Slide Number Placeholder 2">
            <a:extLst>
              <a:ext uri="{FF2B5EF4-FFF2-40B4-BE49-F238E27FC236}">
                <a16:creationId xmlns:a16="http://schemas.microsoft.com/office/drawing/2014/main" id="{05AF4EB0-F331-4495-8968-45FE3E1BB017}"/>
              </a:ext>
            </a:extLst>
          </p:cNvPr>
          <p:cNvSpPr>
            <a:spLocks noGrp="1"/>
          </p:cNvSpPr>
          <p:nvPr>
            <p:ph type="sldNum" sz="quarter" idx="11"/>
          </p:nvPr>
        </p:nvSpPr>
        <p:spPr/>
        <p:txBody>
          <a:bodyPr/>
          <a:lstStyle/>
          <a:p>
            <a:fld id="{31311CA2-5603-4F1C-8B97-F29961F83655}" type="slidenum">
              <a:rPr lang="en-ZA" smtClean="0"/>
              <a:pPr/>
              <a:t>34</a:t>
            </a:fld>
            <a:endParaRPr lang="en-ZA" dirty="0"/>
          </a:p>
        </p:txBody>
      </p:sp>
      <p:sp>
        <p:nvSpPr>
          <p:cNvPr id="4" name="Text Placeholder 3">
            <a:extLst>
              <a:ext uri="{FF2B5EF4-FFF2-40B4-BE49-F238E27FC236}">
                <a16:creationId xmlns:a16="http://schemas.microsoft.com/office/drawing/2014/main" id="{F87A1154-1B1F-4FB1-8E6C-C4971644DCD7}"/>
              </a:ext>
            </a:extLst>
          </p:cNvPr>
          <p:cNvSpPr>
            <a:spLocks noGrp="1"/>
          </p:cNvSpPr>
          <p:nvPr>
            <p:ph type="body" sz="quarter" idx="12"/>
          </p:nvPr>
        </p:nvSpPr>
        <p:spPr/>
        <p:txBody>
          <a:bodyPr/>
          <a:lstStyle/>
          <a:p>
            <a:r>
              <a:rPr lang="en-ZA" sz="2800" dirty="0"/>
              <a:t>Mapping of savings to budget</a:t>
            </a:r>
            <a:endParaRPr lang="en-ZA" dirty="0"/>
          </a:p>
        </p:txBody>
      </p:sp>
      <p:pic>
        <p:nvPicPr>
          <p:cNvPr id="5" name="Picture 1">
            <a:extLst>
              <a:ext uri="{FF2B5EF4-FFF2-40B4-BE49-F238E27FC236}">
                <a16:creationId xmlns:a16="http://schemas.microsoft.com/office/drawing/2014/main" id="{5EE60B93-C63C-44CD-AC74-86D8FE81C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31" y="1205023"/>
            <a:ext cx="9352705" cy="491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73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4B9C9-23FC-4396-A08E-64D3FED40973}"/>
              </a:ext>
            </a:extLst>
          </p:cNvPr>
          <p:cNvSpPr>
            <a:spLocks noGrp="1"/>
          </p:cNvSpPr>
          <p:nvPr>
            <p:ph idx="1"/>
          </p:nvPr>
        </p:nvSpPr>
        <p:spPr>
          <a:xfrm>
            <a:off x="2528637" y="0"/>
            <a:ext cx="3879252" cy="602923"/>
          </a:xfrm>
        </p:spPr>
        <p:txBody>
          <a:bodyPr/>
          <a:lstStyle/>
          <a:p>
            <a:r>
              <a:rPr lang="en-ZA" sz="2800" dirty="0">
                <a:solidFill>
                  <a:srgbClr val="FF0000"/>
                </a:solidFill>
              </a:rPr>
              <a:t>Department of Human Settlements</a:t>
            </a:r>
            <a:endParaRPr lang="en-GB" sz="2800" dirty="0">
              <a:solidFill>
                <a:srgbClr val="FF0000"/>
              </a:solidFill>
            </a:endParaRPr>
          </a:p>
          <a:p>
            <a:endParaRPr lang="en-ZA" dirty="0"/>
          </a:p>
        </p:txBody>
      </p:sp>
      <p:sp>
        <p:nvSpPr>
          <p:cNvPr id="3" name="Slide Number Placeholder 2">
            <a:extLst>
              <a:ext uri="{FF2B5EF4-FFF2-40B4-BE49-F238E27FC236}">
                <a16:creationId xmlns:a16="http://schemas.microsoft.com/office/drawing/2014/main" id="{0501EF23-E1AE-4F50-8D59-7B4CAB17446B}"/>
              </a:ext>
            </a:extLst>
          </p:cNvPr>
          <p:cNvSpPr>
            <a:spLocks noGrp="1"/>
          </p:cNvSpPr>
          <p:nvPr>
            <p:ph type="sldNum" sz="quarter" idx="11"/>
          </p:nvPr>
        </p:nvSpPr>
        <p:spPr/>
        <p:txBody>
          <a:bodyPr/>
          <a:lstStyle/>
          <a:p>
            <a:fld id="{31311CA2-5603-4F1C-8B97-F29961F83655}" type="slidenum">
              <a:rPr lang="en-ZA" smtClean="0"/>
              <a:pPr/>
              <a:t>35</a:t>
            </a:fld>
            <a:endParaRPr lang="en-ZA" dirty="0"/>
          </a:p>
        </p:txBody>
      </p:sp>
      <p:sp>
        <p:nvSpPr>
          <p:cNvPr id="4" name="Text Placeholder 3">
            <a:extLst>
              <a:ext uri="{FF2B5EF4-FFF2-40B4-BE49-F238E27FC236}">
                <a16:creationId xmlns:a16="http://schemas.microsoft.com/office/drawing/2014/main" id="{5C93B070-3E07-4BF8-AD20-F95626D4BC1C}"/>
              </a:ext>
            </a:extLst>
          </p:cNvPr>
          <p:cNvSpPr>
            <a:spLocks noGrp="1"/>
          </p:cNvSpPr>
          <p:nvPr>
            <p:ph type="body" sz="quarter" idx="12"/>
          </p:nvPr>
        </p:nvSpPr>
        <p:spPr/>
        <p:txBody>
          <a:bodyPr/>
          <a:lstStyle/>
          <a:p>
            <a:r>
              <a:rPr lang="en-ZA" sz="2400" dirty="0"/>
              <a:t>Alternative budget programme structure</a:t>
            </a:r>
            <a:endParaRPr lang="en-ZA" dirty="0"/>
          </a:p>
        </p:txBody>
      </p:sp>
      <p:grpSp>
        <p:nvGrpSpPr>
          <p:cNvPr id="7" name="Group 6">
            <a:extLst>
              <a:ext uri="{FF2B5EF4-FFF2-40B4-BE49-F238E27FC236}">
                <a16:creationId xmlns:a16="http://schemas.microsoft.com/office/drawing/2014/main" id="{89F517BF-F20E-48D9-BCCC-A07A47A8D46A}"/>
              </a:ext>
            </a:extLst>
          </p:cNvPr>
          <p:cNvGrpSpPr/>
          <p:nvPr/>
        </p:nvGrpSpPr>
        <p:grpSpPr>
          <a:xfrm>
            <a:off x="2318233" y="2170870"/>
            <a:ext cx="4472428" cy="4687130"/>
            <a:chOff x="509005" y="969511"/>
            <a:chExt cx="8343900" cy="5996795"/>
          </a:xfrm>
        </p:grpSpPr>
        <p:pic>
          <p:nvPicPr>
            <p:cNvPr id="8" name="Picture 2">
              <a:extLst>
                <a:ext uri="{FF2B5EF4-FFF2-40B4-BE49-F238E27FC236}">
                  <a16:creationId xmlns:a16="http://schemas.microsoft.com/office/drawing/2014/main" id="{4CECD15D-3A6C-4B95-89A5-4EC720C30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05" y="969511"/>
              <a:ext cx="83439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2F700E09-BC78-4DB4-A0CB-85396FEBC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05" y="2956281"/>
              <a:ext cx="83058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a:extLst>
              <a:ext uri="{FF2B5EF4-FFF2-40B4-BE49-F238E27FC236}">
                <a16:creationId xmlns:a16="http://schemas.microsoft.com/office/drawing/2014/main" id="{9A882B77-583C-4FB7-AEE2-0C2C3EF3B49C}"/>
              </a:ext>
            </a:extLst>
          </p:cNvPr>
          <p:cNvSpPr txBox="1"/>
          <p:nvPr/>
        </p:nvSpPr>
        <p:spPr>
          <a:xfrm>
            <a:off x="2318233" y="4921538"/>
            <a:ext cx="2024300" cy="369332"/>
          </a:xfrm>
          <a:prstGeom prst="rect">
            <a:avLst/>
          </a:prstGeom>
          <a:noFill/>
        </p:spPr>
        <p:txBody>
          <a:bodyPr wrap="square" rtlCol="0">
            <a:spAutoFit/>
          </a:bodyPr>
          <a:lstStyle/>
          <a:p>
            <a:r>
              <a:rPr lang="en-ZA" b="1" dirty="0">
                <a:solidFill>
                  <a:srgbClr val="FF0000"/>
                </a:solidFill>
              </a:rPr>
              <a:t>Old Structure</a:t>
            </a:r>
            <a:endParaRPr lang="en-GB" b="1" dirty="0">
              <a:solidFill>
                <a:srgbClr val="FF0000"/>
              </a:solidFill>
            </a:endParaRPr>
          </a:p>
        </p:txBody>
      </p:sp>
      <p:grpSp>
        <p:nvGrpSpPr>
          <p:cNvPr id="11" name="Group 10">
            <a:extLst>
              <a:ext uri="{FF2B5EF4-FFF2-40B4-BE49-F238E27FC236}">
                <a16:creationId xmlns:a16="http://schemas.microsoft.com/office/drawing/2014/main" id="{2E00CD39-FD75-4C44-9206-7EA68CB62517}"/>
              </a:ext>
            </a:extLst>
          </p:cNvPr>
          <p:cNvGrpSpPr/>
          <p:nvPr/>
        </p:nvGrpSpPr>
        <p:grpSpPr>
          <a:xfrm>
            <a:off x="6770239" y="0"/>
            <a:ext cx="5445516" cy="10969540"/>
            <a:chOff x="-162701" y="449750"/>
            <a:chExt cx="8864787" cy="13070509"/>
          </a:xfrm>
        </p:grpSpPr>
        <p:pic>
          <p:nvPicPr>
            <p:cNvPr id="12" name="Picture 7">
              <a:extLst>
                <a:ext uri="{FF2B5EF4-FFF2-40B4-BE49-F238E27FC236}">
                  <a16:creationId xmlns:a16="http://schemas.microsoft.com/office/drawing/2014/main" id="{E4471A07-0AD5-416E-B985-42FB40502F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 t="3523" r="-219" b="705"/>
            <a:stretch/>
          </p:blipFill>
          <p:spPr bwMode="auto">
            <a:xfrm>
              <a:off x="-147210" y="449750"/>
              <a:ext cx="8849296" cy="291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a:extLst>
                <a:ext uri="{FF2B5EF4-FFF2-40B4-BE49-F238E27FC236}">
                  <a16:creationId xmlns:a16="http://schemas.microsoft.com/office/drawing/2014/main" id="{5EFE0757-1D5E-4024-88DA-1CFD41AC44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 t="271" r="-316" b="271"/>
            <a:stretch/>
          </p:blipFill>
          <p:spPr bwMode="auto">
            <a:xfrm>
              <a:off x="-162701" y="3366609"/>
              <a:ext cx="8732087" cy="1015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13">
            <a:extLst>
              <a:ext uri="{FF2B5EF4-FFF2-40B4-BE49-F238E27FC236}">
                <a16:creationId xmlns:a16="http://schemas.microsoft.com/office/drawing/2014/main" id="{0834D0E7-2FDF-4BED-A41F-3E22B2EC4662}"/>
              </a:ext>
            </a:extLst>
          </p:cNvPr>
          <p:cNvSpPr txBox="1"/>
          <p:nvPr/>
        </p:nvSpPr>
        <p:spPr>
          <a:xfrm>
            <a:off x="7118218" y="2448000"/>
            <a:ext cx="3050573" cy="369332"/>
          </a:xfrm>
          <a:prstGeom prst="rect">
            <a:avLst/>
          </a:prstGeom>
          <a:noFill/>
        </p:spPr>
        <p:txBody>
          <a:bodyPr wrap="square" rtlCol="0">
            <a:spAutoFit/>
          </a:bodyPr>
          <a:lstStyle/>
          <a:p>
            <a:r>
              <a:rPr lang="en-ZA" b="1" dirty="0">
                <a:solidFill>
                  <a:srgbClr val="FF0000"/>
                </a:solidFill>
              </a:rPr>
              <a:t>New Structure</a:t>
            </a:r>
            <a:endParaRPr lang="en-GB" b="1" dirty="0">
              <a:solidFill>
                <a:srgbClr val="FF0000"/>
              </a:solidFill>
            </a:endParaRPr>
          </a:p>
        </p:txBody>
      </p:sp>
    </p:spTree>
    <p:extLst>
      <p:ext uri="{BB962C8B-B14F-4D97-AF65-F5344CB8AC3E}">
        <p14:creationId xmlns:p14="http://schemas.microsoft.com/office/powerpoint/2010/main" val="2925599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30E9BE-B5A1-447C-8D62-ED45662EF699}"/>
              </a:ext>
            </a:extLst>
          </p:cNvPr>
          <p:cNvSpPr>
            <a:spLocks noGrp="1"/>
          </p:cNvSpPr>
          <p:nvPr>
            <p:ph idx="1"/>
          </p:nvPr>
        </p:nvSpPr>
        <p:spPr>
          <a:xfrm>
            <a:off x="2697739" y="85906"/>
            <a:ext cx="8740087" cy="2367928"/>
          </a:xfrm>
        </p:spPr>
        <p:txBody>
          <a:bodyPr/>
          <a:lstStyle/>
          <a:p>
            <a:r>
              <a:rPr lang="en-ZA" b="1" dirty="0"/>
              <a:t>Ring-fencing the operations of NSFAS</a:t>
            </a:r>
          </a:p>
          <a:p>
            <a:pPr lvl="1"/>
            <a:r>
              <a:rPr lang="en-GB" sz="2000" dirty="0"/>
              <a:t>Easier to assess if the NSFAS entity is being efficient and effective in its administration</a:t>
            </a:r>
          </a:p>
          <a:p>
            <a:pPr lvl="1"/>
            <a:r>
              <a:rPr lang="en-GB" sz="2000" dirty="0"/>
              <a:t>Give assurance that funds designated for loans, grants and bursaries are not being used to fund operations</a:t>
            </a:r>
          </a:p>
          <a:p>
            <a:pPr lvl="1"/>
            <a:r>
              <a:rPr lang="en-GB" sz="2000" dirty="0"/>
              <a:t>Provide a better understanding of the actual position of the NSFAS loan scheme – an inherently complicated exercise</a:t>
            </a:r>
          </a:p>
          <a:p>
            <a:endParaRPr lang="en-ZA" dirty="0"/>
          </a:p>
        </p:txBody>
      </p:sp>
      <p:sp>
        <p:nvSpPr>
          <p:cNvPr id="3" name="Slide Number Placeholder 2">
            <a:extLst>
              <a:ext uri="{FF2B5EF4-FFF2-40B4-BE49-F238E27FC236}">
                <a16:creationId xmlns:a16="http://schemas.microsoft.com/office/drawing/2014/main" id="{D9F00362-1C52-410B-9F2E-A00D22049335}"/>
              </a:ext>
            </a:extLst>
          </p:cNvPr>
          <p:cNvSpPr>
            <a:spLocks noGrp="1"/>
          </p:cNvSpPr>
          <p:nvPr>
            <p:ph type="sldNum" sz="quarter" idx="11"/>
          </p:nvPr>
        </p:nvSpPr>
        <p:spPr/>
        <p:txBody>
          <a:bodyPr/>
          <a:lstStyle/>
          <a:p>
            <a:fld id="{31311CA2-5603-4F1C-8B97-F29961F83655}" type="slidenum">
              <a:rPr lang="en-ZA" smtClean="0"/>
              <a:pPr/>
              <a:t>36</a:t>
            </a:fld>
            <a:endParaRPr lang="en-ZA" dirty="0"/>
          </a:p>
        </p:txBody>
      </p:sp>
      <p:sp>
        <p:nvSpPr>
          <p:cNvPr id="4" name="Text Placeholder 3">
            <a:extLst>
              <a:ext uri="{FF2B5EF4-FFF2-40B4-BE49-F238E27FC236}">
                <a16:creationId xmlns:a16="http://schemas.microsoft.com/office/drawing/2014/main" id="{89E4430B-3E37-42AD-AF54-30D252F48B8C}"/>
              </a:ext>
            </a:extLst>
          </p:cNvPr>
          <p:cNvSpPr>
            <a:spLocks noGrp="1"/>
          </p:cNvSpPr>
          <p:nvPr>
            <p:ph type="body" sz="quarter" idx="12"/>
          </p:nvPr>
        </p:nvSpPr>
        <p:spPr/>
        <p:txBody>
          <a:bodyPr/>
          <a:lstStyle/>
          <a:p>
            <a:r>
              <a:rPr lang="en-ZA" dirty="0"/>
              <a:t>Example of alternative programme structure </a:t>
            </a:r>
          </a:p>
        </p:txBody>
      </p:sp>
      <p:grpSp>
        <p:nvGrpSpPr>
          <p:cNvPr id="5" name="Group 4">
            <a:extLst>
              <a:ext uri="{FF2B5EF4-FFF2-40B4-BE49-F238E27FC236}">
                <a16:creationId xmlns:a16="http://schemas.microsoft.com/office/drawing/2014/main" id="{34FC7494-F697-4A7F-B0B3-77140880AA48}"/>
              </a:ext>
            </a:extLst>
          </p:cNvPr>
          <p:cNvGrpSpPr/>
          <p:nvPr/>
        </p:nvGrpSpPr>
        <p:grpSpPr>
          <a:xfrm>
            <a:off x="2778642" y="2679405"/>
            <a:ext cx="9339094" cy="4144834"/>
            <a:chOff x="0" y="0"/>
            <a:chExt cx="6791324" cy="3041057"/>
          </a:xfrm>
        </p:grpSpPr>
        <p:sp>
          <p:nvSpPr>
            <p:cNvPr id="6" name="Rectangle 5">
              <a:extLst>
                <a:ext uri="{FF2B5EF4-FFF2-40B4-BE49-F238E27FC236}">
                  <a16:creationId xmlns:a16="http://schemas.microsoft.com/office/drawing/2014/main" id="{99607623-6A08-465D-8398-994595EE2302}"/>
                </a:ext>
              </a:extLst>
            </p:cNvPr>
            <p:cNvSpPr/>
            <p:nvPr/>
          </p:nvSpPr>
          <p:spPr>
            <a:xfrm>
              <a:off x="0" y="0"/>
              <a:ext cx="6791324" cy="30410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2400" b="1" dirty="0">
                  <a:solidFill>
                    <a:schemeClr val="tx1"/>
                  </a:solidFill>
                </a:rPr>
                <a:t>Consolidated Financial</a:t>
              </a:r>
              <a:r>
                <a:rPr lang="en-GB" sz="2400" b="1" baseline="0" dirty="0">
                  <a:solidFill>
                    <a:schemeClr val="tx1"/>
                  </a:solidFill>
                </a:rPr>
                <a:t> Statements of NSFAS</a:t>
              </a:r>
            </a:p>
            <a:p>
              <a:pPr algn="ctr"/>
              <a:r>
                <a:rPr lang="en-GB" sz="1400" b="1" baseline="0" dirty="0">
                  <a:solidFill>
                    <a:schemeClr val="tx1"/>
                  </a:solidFill>
                </a:rPr>
                <a:t>These would be essentially the same as the current financial statements, though structured to reflect the different components of NSFAS better.</a:t>
              </a:r>
              <a:endParaRPr lang="en-GB" sz="1400" b="1" dirty="0">
                <a:solidFill>
                  <a:schemeClr val="tx1"/>
                </a:solidFill>
              </a:endParaRPr>
            </a:p>
          </p:txBody>
        </p:sp>
        <p:sp>
          <p:nvSpPr>
            <p:cNvPr id="7" name="Rectangle 6">
              <a:extLst>
                <a:ext uri="{FF2B5EF4-FFF2-40B4-BE49-F238E27FC236}">
                  <a16:creationId xmlns:a16="http://schemas.microsoft.com/office/drawing/2014/main" id="{3FB1CA2B-1244-4A44-A773-528181BBA1EE}"/>
                </a:ext>
              </a:extLst>
            </p:cNvPr>
            <p:cNvSpPr/>
            <p:nvPr/>
          </p:nvSpPr>
          <p:spPr>
            <a:xfrm>
              <a:off x="104301" y="723905"/>
              <a:ext cx="1533525" cy="22270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00" b="1" dirty="0">
                  <a:solidFill>
                    <a:schemeClr val="tx1"/>
                  </a:solidFill>
                </a:rPr>
                <a:t>Financial</a:t>
              </a:r>
              <a:r>
                <a:rPr lang="en-GB" sz="1600" b="1" baseline="0" dirty="0">
                  <a:solidFill>
                    <a:schemeClr val="tx1"/>
                  </a:solidFill>
                </a:rPr>
                <a:t> Statements </a:t>
              </a:r>
              <a:br>
                <a:rPr lang="en-GB" sz="1600" b="1" baseline="0" dirty="0">
                  <a:solidFill>
                    <a:schemeClr val="tx1"/>
                  </a:solidFill>
                </a:rPr>
              </a:br>
              <a:r>
                <a:rPr lang="en-GB" sz="1600" b="1" baseline="0" dirty="0">
                  <a:solidFill>
                    <a:schemeClr val="tx1"/>
                  </a:solidFill>
                </a:rPr>
                <a:t>of the </a:t>
              </a:r>
              <a:br>
                <a:rPr lang="en-GB" sz="1600" b="1" baseline="0" dirty="0">
                  <a:solidFill>
                    <a:schemeClr val="tx1"/>
                  </a:solidFill>
                </a:rPr>
              </a:br>
              <a:r>
                <a:rPr lang="en-GB" sz="1600" b="1" dirty="0">
                  <a:solidFill>
                    <a:schemeClr val="tx1"/>
                  </a:solidFill>
                </a:rPr>
                <a:t>NSFAS Entity</a:t>
              </a:r>
              <a:r>
                <a:rPr lang="en-GB" sz="1600" b="1" baseline="0" dirty="0">
                  <a:solidFill>
                    <a:schemeClr val="tx1"/>
                  </a:solidFill>
                </a:rPr>
                <a:t> </a:t>
              </a:r>
            </a:p>
            <a:p>
              <a:pPr algn="ctr"/>
              <a:r>
                <a:rPr lang="en-GB" sz="1200" b="1" baseline="0" dirty="0">
                  <a:solidFill>
                    <a:schemeClr val="tx1"/>
                  </a:solidFill>
                </a:rPr>
                <a:t>These would cover the ring-fenced operations  of the NSFAS entity, including all operational income and expenditure related to managing the financial assistance products.</a:t>
              </a:r>
            </a:p>
            <a:p>
              <a:pPr algn="ctr"/>
              <a:endParaRPr lang="en-GB" sz="1600" b="1" baseline="0" dirty="0">
                <a:solidFill>
                  <a:schemeClr val="tx1"/>
                </a:solidFill>
              </a:endParaRPr>
            </a:p>
          </p:txBody>
        </p:sp>
        <p:sp>
          <p:nvSpPr>
            <p:cNvPr id="8" name="Rectangle 7">
              <a:extLst>
                <a:ext uri="{FF2B5EF4-FFF2-40B4-BE49-F238E27FC236}">
                  <a16:creationId xmlns:a16="http://schemas.microsoft.com/office/drawing/2014/main" id="{1128E5CA-63D8-49BD-8686-73C1032F1E14}"/>
                </a:ext>
              </a:extLst>
            </p:cNvPr>
            <p:cNvSpPr/>
            <p:nvPr/>
          </p:nvSpPr>
          <p:spPr>
            <a:xfrm>
              <a:off x="1818801" y="733430"/>
              <a:ext cx="1533525" cy="22270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00" b="1" dirty="0">
                  <a:solidFill>
                    <a:schemeClr val="tx1"/>
                  </a:solidFill>
                </a:rPr>
                <a:t>Financial</a:t>
              </a:r>
              <a:r>
                <a:rPr lang="en-GB" sz="1600" b="1" baseline="0" dirty="0">
                  <a:solidFill>
                    <a:schemeClr val="tx1"/>
                  </a:solidFill>
                </a:rPr>
                <a:t> Statements </a:t>
              </a:r>
              <a:br>
                <a:rPr lang="en-GB" sz="1600" b="1" baseline="0" dirty="0">
                  <a:solidFill>
                    <a:schemeClr val="tx1"/>
                  </a:solidFill>
                </a:rPr>
              </a:br>
              <a:r>
                <a:rPr lang="en-GB" sz="1600" b="1" baseline="0" dirty="0">
                  <a:solidFill>
                    <a:schemeClr val="tx1"/>
                  </a:solidFill>
                </a:rPr>
                <a:t>of the </a:t>
              </a:r>
              <a:br>
                <a:rPr lang="en-GB" sz="1600" b="1" baseline="0" dirty="0">
                  <a:solidFill>
                    <a:schemeClr val="tx1"/>
                  </a:solidFill>
                </a:rPr>
              </a:br>
              <a:r>
                <a:rPr lang="en-GB" sz="1600" b="1" dirty="0">
                  <a:solidFill>
                    <a:schemeClr val="tx1"/>
                  </a:solidFill>
                </a:rPr>
                <a:t>NSFAS loan scheme</a:t>
              </a:r>
            </a:p>
            <a:p>
              <a:pPr algn="ctr"/>
              <a:r>
                <a:rPr lang="en-GB" sz="1200" b="1" dirty="0">
                  <a:solidFill>
                    <a:schemeClr val="tx1"/>
                  </a:solidFill>
                </a:rPr>
                <a:t>These would cover the grant income received</a:t>
              </a:r>
              <a:r>
                <a:rPr lang="en-GB" sz="1200" b="1" baseline="0" dirty="0">
                  <a:solidFill>
                    <a:schemeClr val="tx1"/>
                  </a:solidFill>
                </a:rPr>
                <a:t> for the loan scheme, all loan disbursements and all transactions related to the debt book: interest, recoveries, debt write-off.</a:t>
              </a:r>
            </a:p>
            <a:p>
              <a:pPr algn="ctr"/>
              <a:r>
                <a:rPr lang="en-GB" sz="1200" b="1" baseline="0" dirty="0">
                  <a:solidFill>
                    <a:schemeClr val="tx1"/>
                  </a:solidFill>
                </a:rPr>
                <a:t>It would also cover any investments linked to the scheme.</a:t>
              </a:r>
            </a:p>
            <a:p>
              <a:pPr algn="ctr"/>
              <a:endParaRPr lang="en-GB" sz="1600" b="1" baseline="0" dirty="0">
                <a:solidFill>
                  <a:schemeClr val="tx1"/>
                </a:solidFill>
              </a:endParaRPr>
            </a:p>
            <a:p>
              <a:pPr algn="ctr"/>
              <a:endParaRPr lang="en-GB" sz="1600" b="1" dirty="0">
                <a:solidFill>
                  <a:schemeClr val="tx1"/>
                </a:solidFill>
              </a:endParaRPr>
            </a:p>
          </p:txBody>
        </p:sp>
        <p:sp>
          <p:nvSpPr>
            <p:cNvPr id="9" name="Rectangle 8">
              <a:extLst>
                <a:ext uri="{FF2B5EF4-FFF2-40B4-BE49-F238E27FC236}">
                  <a16:creationId xmlns:a16="http://schemas.microsoft.com/office/drawing/2014/main" id="{73538AF6-8080-4875-B28D-8B8C42577C49}"/>
                </a:ext>
              </a:extLst>
            </p:cNvPr>
            <p:cNvSpPr/>
            <p:nvPr/>
          </p:nvSpPr>
          <p:spPr>
            <a:xfrm>
              <a:off x="3504726" y="733430"/>
              <a:ext cx="1533525" cy="22270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600" b="1" dirty="0">
                  <a:solidFill>
                    <a:schemeClr val="tx1"/>
                  </a:solidFill>
                </a:rPr>
                <a:t>Financial</a:t>
              </a:r>
              <a:r>
                <a:rPr lang="en-GB" sz="1600" b="1" baseline="0" dirty="0">
                  <a:solidFill>
                    <a:schemeClr val="tx1"/>
                  </a:solidFill>
                </a:rPr>
                <a:t> Statements </a:t>
              </a:r>
              <a:br>
                <a:rPr lang="en-GB" sz="1600" b="1" baseline="0" dirty="0">
                  <a:solidFill>
                    <a:schemeClr val="tx1"/>
                  </a:solidFill>
                </a:rPr>
              </a:br>
              <a:r>
                <a:rPr lang="en-GB" sz="1600" b="1" baseline="0" dirty="0">
                  <a:solidFill>
                    <a:schemeClr val="tx1"/>
                  </a:solidFill>
                </a:rPr>
                <a:t>of the </a:t>
              </a:r>
              <a:br>
                <a:rPr lang="en-GB" sz="1600" b="1" baseline="0" dirty="0">
                  <a:solidFill>
                    <a:schemeClr val="tx1"/>
                  </a:solidFill>
                </a:rPr>
              </a:br>
              <a:r>
                <a:rPr lang="en-GB" sz="1600" b="1" dirty="0">
                  <a:solidFill>
                    <a:schemeClr val="tx1"/>
                  </a:solidFill>
                </a:rPr>
                <a:t>TVET grant scheme</a:t>
              </a:r>
            </a:p>
            <a:p>
              <a:pPr algn="ctr"/>
              <a:r>
                <a:rPr lang="en-GB" sz="1200" b="1" dirty="0">
                  <a:solidFill>
                    <a:schemeClr val="tx1"/>
                  </a:solidFill>
                  <a:effectLst/>
                  <a:latin typeface="+mn-lt"/>
                  <a:ea typeface="+mn-ea"/>
                  <a:cs typeface="+mn-cs"/>
                </a:rPr>
                <a:t>These would cover the grant income received</a:t>
              </a:r>
              <a:r>
                <a:rPr lang="en-GB" sz="1200" b="1" baseline="0" dirty="0">
                  <a:solidFill>
                    <a:schemeClr val="tx1"/>
                  </a:solidFill>
                  <a:effectLst/>
                  <a:latin typeface="+mn-lt"/>
                  <a:ea typeface="+mn-ea"/>
                  <a:cs typeface="+mn-cs"/>
                </a:rPr>
                <a:t> for the TVET grants </a:t>
              </a:r>
              <a:r>
                <a:rPr lang="en-GB" sz="1200" b="1" dirty="0">
                  <a:solidFill>
                    <a:schemeClr val="tx1"/>
                  </a:solidFill>
                  <a:effectLst/>
                  <a:latin typeface="+mn-lt"/>
                  <a:ea typeface="+mn-ea"/>
                  <a:cs typeface="+mn-cs"/>
                </a:rPr>
                <a:t>any</a:t>
              </a:r>
              <a:r>
                <a:rPr lang="en-GB" sz="1200" b="1" baseline="0" dirty="0">
                  <a:solidFill>
                    <a:schemeClr val="tx1"/>
                  </a:solidFill>
                  <a:effectLst/>
                  <a:latin typeface="+mn-lt"/>
                  <a:ea typeface="+mn-ea"/>
                  <a:cs typeface="+mn-cs"/>
                </a:rPr>
                <a:t> interest earned on the funds,</a:t>
              </a:r>
              <a:r>
                <a:rPr lang="en-GB" sz="1600" b="1" baseline="0" dirty="0">
                  <a:solidFill>
                    <a:schemeClr val="tx1"/>
                  </a:solidFill>
                  <a:effectLst/>
                  <a:latin typeface="+mn-lt"/>
                  <a:ea typeface="+mn-ea"/>
                  <a:cs typeface="+mn-cs"/>
                </a:rPr>
                <a:t> </a:t>
              </a:r>
              <a:r>
                <a:rPr lang="en-GB" sz="1200" b="1" baseline="0" dirty="0">
                  <a:solidFill>
                    <a:schemeClr val="tx1"/>
                  </a:solidFill>
                  <a:effectLst/>
                  <a:latin typeface="+mn-lt"/>
                  <a:ea typeface="+mn-ea"/>
                  <a:cs typeface="+mn-cs"/>
                </a:rPr>
                <a:t>and all  disbursements to beneficiaries.</a:t>
              </a:r>
              <a:endParaRPr lang="en-GB" sz="1050" b="1" dirty="0">
                <a:solidFill>
                  <a:schemeClr val="tx1"/>
                </a:solidFill>
              </a:endParaRPr>
            </a:p>
          </p:txBody>
        </p:sp>
        <p:sp>
          <p:nvSpPr>
            <p:cNvPr id="10" name="Rectangle 9">
              <a:extLst>
                <a:ext uri="{FF2B5EF4-FFF2-40B4-BE49-F238E27FC236}">
                  <a16:creationId xmlns:a16="http://schemas.microsoft.com/office/drawing/2014/main" id="{ABE7E421-61FD-4ECA-90FF-BFF783877B92}"/>
                </a:ext>
              </a:extLst>
            </p:cNvPr>
            <p:cNvSpPr/>
            <p:nvPr/>
          </p:nvSpPr>
          <p:spPr>
            <a:xfrm>
              <a:off x="5181599" y="733430"/>
              <a:ext cx="1533525" cy="22270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tx1"/>
                  </a:solidFill>
                </a:rPr>
                <a:t>Financial</a:t>
              </a:r>
              <a:r>
                <a:rPr lang="en-GB" sz="1400" b="1" baseline="0" dirty="0">
                  <a:solidFill>
                    <a:schemeClr val="tx1"/>
                  </a:solidFill>
                </a:rPr>
                <a:t> Statements </a:t>
              </a:r>
              <a:br>
                <a:rPr lang="en-GB" sz="1400" b="1" baseline="0" dirty="0">
                  <a:solidFill>
                    <a:schemeClr val="tx1"/>
                  </a:solidFill>
                </a:rPr>
              </a:br>
              <a:r>
                <a:rPr lang="en-GB" sz="1400" b="1" baseline="0" dirty="0">
                  <a:solidFill>
                    <a:schemeClr val="tx1"/>
                  </a:solidFill>
                </a:rPr>
                <a:t>of the </a:t>
              </a:r>
              <a:br>
                <a:rPr lang="en-GB" sz="1400" b="1" baseline="0" dirty="0">
                  <a:solidFill>
                    <a:schemeClr val="tx1"/>
                  </a:solidFill>
                </a:rPr>
              </a:br>
              <a:r>
                <a:rPr lang="en-GB" sz="1400" b="1" baseline="0" dirty="0">
                  <a:solidFill>
                    <a:schemeClr val="tx1"/>
                  </a:solidFill>
                </a:rPr>
                <a:t>managed bursary funds </a:t>
              </a:r>
            </a:p>
            <a:p>
              <a:pPr algn="ctr"/>
              <a:r>
                <a:rPr lang="en-GB" sz="1200" b="1" dirty="0">
                  <a:solidFill>
                    <a:schemeClr val="tx1"/>
                  </a:solidFill>
                  <a:effectLst/>
                </a:rPr>
                <a:t>These would cover the transfers</a:t>
              </a:r>
              <a:r>
                <a:rPr lang="en-GB" sz="1200" b="1" baseline="0" dirty="0">
                  <a:solidFill>
                    <a:schemeClr val="tx1"/>
                  </a:solidFill>
                  <a:effectLst/>
                </a:rPr>
                <a:t> received in relation to each of the </a:t>
              </a:r>
              <a:r>
                <a:rPr lang="en-GB" sz="1200" b="1" dirty="0">
                  <a:solidFill>
                    <a:schemeClr val="tx1"/>
                  </a:solidFill>
                  <a:effectLst/>
                </a:rPr>
                <a:t>managed bursary funds,</a:t>
              </a:r>
              <a:r>
                <a:rPr lang="en-GB" sz="1200" b="1" baseline="0" dirty="0">
                  <a:solidFill>
                    <a:schemeClr val="tx1"/>
                  </a:solidFill>
                  <a:effectLst/>
                </a:rPr>
                <a:t> </a:t>
              </a:r>
              <a:r>
                <a:rPr lang="en-GB" sz="1200" b="1" dirty="0">
                  <a:solidFill>
                    <a:schemeClr val="tx1"/>
                  </a:solidFill>
                  <a:effectLst/>
                </a:rPr>
                <a:t>any</a:t>
              </a:r>
              <a:r>
                <a:rPr lang="en-GB" sz="1200" b="1" baseline="0" dirty="0">
                  <a:solidFill>
                    <a:schemeClr val="tx1"/>
                  </a:solidFill>
                  <a:effectLst/>
                </a:rPr>
                <a:t> interest earned on the funds and all disbursements to beneficiaries.</a:t>
              </a:r>
              <a:endParaRPr lang="en-GB" sz="1200" b="1" dirty="0">
                <a:solidFill>
                  <a:schemeClr val="tx1"/>
                </a:solidFill>
              </a:endParaRPr>
            </a:p>
          </p:txBody>
        </p:sp>
      </p:grpSp>
    </p:spTree>
    <p:extLst>
      <p:ext uri="{BB962C8B-B14F-4D97-AF65-F5344CB8AC3E}">
        <p14:creationId xmlns:p14="http://schemas.microsoft.com/office/powerpoint/2010/main" val="3737090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p:txBody>
          <a:bodyPr/>
          <a:lstStyle/>
          <a:p>
            <a:r>
              <a:rPr lang="en-ZA" dirty="0"/>
              <a:t>Using the INSET Costing Model, on the Totals and Scenarios sheet:</a:t>
            </a:r>
          </a:p>
          <a:p>
            <a:pPr marL="833438" lvl="1" indent="-457200">
              <a:buFont typeface="+mj-lt"/>
              <a:buAutoNum type="arabicPeriod"/>
            </a:pPr>
            <a:endParaRPr lang="en-ZA" dirty="0"/>
          </a:p>
          <a:p>
            <a:pPr marL="833438" lvl="1" indent="-457200">
              <a:buFont typeface="+mj-lt"/>
              <a:buAutoNum type="arabicPeriod"/>
            </a:pPr>
            <a:r>
              <a:rPr lang="en-ZA" dirty="0"/>
              <a:t>Using Scenario 2, develop a set of cost saving proposals that you think would ensure a cost effective delivery of INSET</a:t>
            </a:r>
          </a:p>
          <a:p>
            <a:pPr marL="833438" lvl="1" indent="-457200">
              <a:buFont typeface="+mj-lt"/>
              <a:buAutoNum type="arabicPeriod"/>
            </a:pPr>
            <a:endParaRPr lang="en-ZA" dirty="0"/>
          </a:p>
          <a:p>
            <a:pPr marL="833438" lvl="1" indent="-457200">
              <a:buFont typeface="+mj-lt"/>
              <a:buAutoNum type="arabicPeriod"/>
            </a:pPr>
            <a:r>
              <a:rPr lang="en-ZA" dirty="0"/>
              <a:t>You are informed by MTEC that the budget allocation for INSET rollout will be R800m in 2014/15, increasing by R500m in both 2015/16 and 2016/17, with an additional R500m spread over the MTEF for capital. Using Scenario 1 develop a proposal as to how INSET should be rolled out given these budget constraints.</a:t>
            </a:r>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37</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36320" y="701337"/>
            <a:ext cx="2299316" cy="2973881"/>
          </a:xfrm>
        </p:spPr>
        <p:txBody>
          <a:bodyPr/>
          <a:lstStyle/>
          <a:p>
            <a:r>
              <a:rPr lang="en-ZA" sz="2400" dirty="0"/>
              <a:t>Exercise 6.3: Thinking through saving scenarios</a:t>
            </a:r>
            <a:endParaRPr lang="en-ZA" dirty="0"/>
          </a:p>
        </p:txBody>
      </p:sp>
    </p:spTree>
    <p:extLst>
      <p:ext uri="{BB962C8B-B14F-4D97-AF65-F5344CB8AC3E}">
        <p14:creationId xmlns:p14="http://schemas.microsoft.com/office/powerpoint/2010/main" val="4208013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38</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3394530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77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CB92D1-5432-452F-A864-23818FD29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5463" cy="6858000"/>
          </a:xfrm>
        </p:spPr>
      </p:pic>
      <p:sp>
        <p:nvSpPr>
          <p:cNvPr id="3" name="Slide Number Placeholder 2">
            <a:extLst>
              <a:ext uri="{FF2B5EF4-FFF2-40B4-BE49-F238E27FC236}">
                <a16:creationId xmlns:a16="http://schemas.microsoft.com/office/drawing/2014/main" id="{7B448EE9-EF24-499D-BB69-5E3298A3B090}"/>
              </a:ext>
            </a:extLst>
          </p:cNvPr>
          <p:cNvSpPr>
            <a:spLocks noGrp="1"/>
          </p:cNvSpPr>
          <p:nvPr>
            <p:ph type="sldNum" sz="quarter" idx="11"/>
          </p:nvPr>
        </p:nvSpPr>
        <p:spPr/>
        <p:txBody>
          <a:bodyPr/>
          <a:lstStyle/>
          <a:p>
            <a:fld id="{31311CA2-5603-4F1C-8B97-F29961F83655}" type="slidenum">
              <a:rPr lang="en-ZA" smtClean="0"/>
              <a:pPr/>
              <a:t>4</a:t>
            </a:fld>
            <a:endParaRPr lang="en-ZA" dirty="0"/>
          </a:p>
        </p:txBody>
      </p:sp>
      <p:sp>
        <p:nvSpPr>
          <p:cNvPr id="2" name="Freeform: Shape 1">
            <a:extLst>
              <a:ext uri="{FF2B5EF4-FFF2-40B4-BE49-F238E27FC236}">
                <a16:creationId xmlns:a16="http://schemas.microsoft.com/office/drawing/2014/main" id="{F232D0CE-FD0D-4305-BBC4-35F1A5F6CE24}"/>
              </a:ext>
            </a:extLst>
          </p:cNvPr>
          <p:cNvSpPr/>
          <p:nvPr/>
        </p:nvSpPr>
        <p:spPr>
          <a:xfrm>
            <a:off x="63795" y="35442"/>
            <a:ext cx="5642345" cy="3040911"/>
          </a:xfrm>
          <a:custGeom>
            <a:avLst/>
            <a:gdLst>
              <a:gd name="connsiteX0" fmla="*/ 0 w 5642345"/>
              <a:gd name="connsiteY0" fmla="*/ 21265 h 3040911"/>
              <a:gd name="connsiteX1" fmla="*/ 3700131 w 5642345"/>
              <a:gd name="connsiteY1" fmla="*/ 0 h 3040911"/>
              <a:gd name="connsiteX2" fmla="*/ 3685954 w 5642345"/>
              <a:gd name="connsiteY2" fmla="*/ 2062716 h 3040911"/>
              <a:gd name="connsiteX3" fmla="*/ 4791740 w 5642345"/>
              <a:gd name="connsiteY3" fmla="*/ 2062716 h 3040911"/>
              <a:gd name="connsiteX4" fmla="*/ 5642345 w 5642345"/>
              <a:gd name="connsiteY4" fmla="*/ 2750288 h 3040911"/>
              <a:gd name="connsiteX5" fmla="*/ 5429693 w 5642345"/>
              <a:gd name="connsiteY5" fmla="*/ 2877879 h 3040911"/>
              <a:gd name="connsiteX6" fmla="*/ 5323368 w 5642345"/>
              <a:gd name="connsiteY6" fmla="*/ 3040911 h 3040911"/>
              <a:gd name="connsiteX7" fmla="*/ 4352261 w 5642345"/>
              <a:gd name="connsiteY7" fmla="*/ 2296632 h 3040911"/>
              <a:gd name="connsiteX8" fmla="*/ 2275368 w 5642345"/>
              <a:gd name="connsiteY8" fmla="*/ 2310809 h 3040911"/>
              <a:gd name="connsiteX9" fmla="*/ 886047 w 5642345"/>
              <a:gd name="connsiteY9" fmla="*/ 1793358 h 3040911"/>
              <a:gd name="connsiteX10" fmla="*/ 7089 w 5642345"/>
              <a:gd name="connsiteY10" fmla="*/ 1793358 h 3040911"/>
              <a:gd name="connsiteX11" fmla="*/ 14177 w 5642345"/>
              <a:gd name="connsiteY11" fmla="*/ 248093 h 3040911"/>
              <a:gd name="connsiteX12" fmla="*/ 0 w 5642345"/>
              <a:gd name="connsiteY12" fmla="*/ 21265 h 304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2345" h="3040911">
                <a:moveTo>
                  <a:pt x="0" y="21265"/>
                </a:moveTo>
                <a:lnTo>
                  <a:pt x="3700131" y="0"/>
                </a:lnTo>
                <a:cubicBezTo>
                  <a:pt x="3695405" y="687572"/>
                  <a:pt x="3690680" y="1375144"/>
                  <a:pt x="3685954" y="2062716"/>
                </a:cubicBezTo>
                <a:lnTo>
                  <a:pt x="4791740" y="2062716"/>
                </a:lnTo>
                <a:lnTo>
                  <a:pt x="5642345" y="2750288"/>
                </a:lnTo>
                <a:lnTo>
                  <a:pt x="5429693" y="2877879"/>
                </a:lnTo>
                <a:lnTo>
                  <a:pt x="5323368" y="3040911"/>
                </a:lnTo>
                <a:lnTo>
                  <a:pt x="4352261" y="2296632"/>
                </a:lnTo>
                <a:lnTo>
                  <a:pt x="2275368" y="2310809"/>
                </a:lnTo>
                <a:lnTo>
                  <a:pt x="886047" y="1793358"/>
                </a:lnTo>
                <a:lnTo>
                  <a:pt x="7089" y="1793358"/>
                </a:lnTo>
                <a:cubicBezTo>
                  <a:pt x="9452" y="1278270"/>
                  <a:pt x="11814" y="763181"/>
                  <a:pt x="14177" y="248093"/>
                </a:cubicBezTo>
                <a:lnTo>
                  <a:pt x="0" y="21265"/>
                </a:lnTo>
                <a:close/>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678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p:txBody>
          <a:bodyPr/>
          <a:lstStyle/>
          <a:p>
            <a:pPr>
              <a:spcAft>
                <a:spcPts val="1200"/>
              </a:spcAft>
            </a:pPr>
            <a:r>
              <a:rPr lang="en-ZA" dirty="0"/>
              <a:t>A PER should highlight where and how savings and cuts can be realised</a:t>
            </a:r>
          </a:p>
          <a:p>
            <a:pPr>
              <a:spcAft>
                <a:spcPts val="1200"/>
              </a:spcAft>
            </a:pPr>
            <a:r>
              <a:rPr lang="en-ZA" dirty="0"/>
              <a:t>So, researchers must ask savings and cuts focussed questions during each step of the PER</a:t>
            </a:r>
          </a:p>
          <a:p>
            <a:pPr>
              <a:spcAft>
                <a:spcPts val="1200"/>
              </a:spcAft>
            </a:pPr>
            <a:r>
              <a:rPr lang="en-ZA" dirty="0"/>
              <a:t>In Saving Sessions, the identified savings and cuts must be mapped to the relevant budget programme</a:t>
            </a:r>
          </a:p>
          <a:p>
            <a:pPr indent="-363538">
              <a:spcBef>
                <a:spcPts val="400"/>
              </a:spcBef>
            </a:pPr>
            <a:r>
              <a:rPr lang="en-GB" dirty="0"/>
              <a:t>Highlight impact on: </a:t>
            </a:r>
          </a:p>
          <a:p>
            <a:pPr lvl="1" indent="-352425">
              <a:spcBef>
                <a:spcPts val="400"/>
              </a:spcBef>
            </a:pPr>
            <a:r>
              <a:rPr lang="en-GB" dirty="0"/>
              <a:t>the department’s total budget</a:t>
            </a:r>
          </a:p>
          <a:p>
            <a:pPr lvl="1" indent="-352425">
              <a:spcBef>
                <a:spcPts val="400"/>
              </a:spcBef>
            </a:pPr>
            <a:r>
              <a:rPr lang="en-GB" dirty="0"/>
              <a:t>the relevant budget programmes and sub-programmes</a:t>
            </a:r>
          </a:p>
          <a:p>
            <a:pPr lvl="1" indent="-352425">
              <a:spcBef>
                <a:spcPts val="400"/>
              </a:spcBef>
            </a:pPr>
            <a:r>
              <a:rPr lang="en-GB" dirty="0"/>
              <a:t>particular items within the sub-programme budgets</a:t>
            </a:r>
            <a:br>
              <a:rPr lang="en-GB" dirty="0"/>
            </a:br>
            <a:r>
              <a:rPr lang="en-GB" dirty="0"/>
              <a:t> (if possible)</a:t>
            </a:r>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sz="2400" dirty="0"/>
              <a:t>Key message of session</a:t>
            </a:r>
            <a:endParaRPr lang="en-ZA" dirty="0"/>
          </a:p>
        </p:txBody>
      </p:sp>
    </p:spTree>
    <p:extLst>
      <p:ext uri="{BB962C8B-B14F-4D97-AF65-F5344CB8AC3E}">
        <p14:creationId xmlns:p14="http://schemas.microsoft.com/office/powerpoint/2010/main" val="415617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EA2EE-E760-43EC-B141-D6280B577A01}"/>
              </a:ext>
            </a:extLst>
          </p:cNvPr>
          <p:cNvSpPr>
            <a:spLocks noGrp="1"/>
          </p:cNvSpPr>
          <p:nvPr>
            <p:ph idx="1"/>
          </p:nvPr>
        </p:nvSpPr>
        <p:spPr>
          <a:xfrm>
            <a:off x="2927498" y="432391"/>
            <a:ext cx="8654901" cy="5717221"/>
          </a:xfrm>
        </p:spPr>
        <p:txBody>
          <a:bodyPr/>
          <a:lstStyle/>
          <a:p>
            <a:pPr marL="0" indent="0" algn="ctr">
              <a:buNone/>
            </a:pPr>
            <a:endParaRPr lang="en-ZA" sz="3600" b="1" dirty="0">
              <a:solidFill>
                <a:srgbClr val="0070C0"/>
              </a:solidFill>
            </a:endParaRPr>
          </a:p>
          <a:p>
            <a:pPr marL="0" indent="0" algn="ctr">
              <a:buNone/>
            </a:pPr>
            <a:endParaRPr lang="en-ZA" sz="3600" b="1" dirty="0">
              <a:solidFill>
                <a:srgbClr val="0070C0"/>
              </a:solidFill>
            </a:endParaRPr>
          </a:p>
          <a:p>
            <a:pPr marL="0" indent="0" algn="ctr">
              <a:buNone/>
            </a:pPr>
            <a:r>
              <a:rPr lang="en-ZA" sz="3600" b="1" dirty="0">
                <a:solidFill>
                  <a:srgbClr val="0070C0"/>
                </a:solidFill>
              </a:rPr>
              <a:t>Savings must result </a:t>
            </a:r>
          </a:p>
          <a:p>
            <a:pPr marL="0" indent="0" algn="ctr">
              <a:buNone/>
            </a:pPr>
            <a:r>
              <a:rPr lang="en-ZA" sz="3600" b="1" dirty="0">
                <a:solidFill>
                  <a:srgbClr val="0070C0"/>
                </a:solidFill>
              </a:rPr>
              <a:t>from deliberate management action </a:t>
            </a:r>
          </a:p>
          <a:p>
            <a:pPr marL="0" indent="0" algn="ctr">
              <a:buNone/>
            </a:pPr>
            <a:r>
              <a:rPr lang="en-ZA" sz="3600" b="1" dirty="0">
                <a:solidFill>
                  <a:srgbClr val="0070C0"/>
                </a:solidFill>
              </a:rPr>
              <a:t>and not chance</a:t>
            </a:r>
            <a:endParaRPr lang="en-GB" sz="3600" b="1" dirty="0">
              <a:solidFill>
                <a:srgbClr val="0070C0"/>
              </a:solidFill>
            </a:endParaRPr>
          </a:p>
          <a:p>
            <a:pPr algn="ctr"/>
            <a:endParaRPr lang="en-ZA" sz="3200" dirty="0"/>
          </a:p>
        </p:txBody>
      </p:sp>
      <p:sp>
        <p:nvSpPr>
          <p:cNvPr id="3" name="Slide Number Placeholder 2">
            <a:extLst>
              <a:ext uri="{FF2B5EF4-FFF2-40B4-BE49-F238E27FC236}">
                <a16:creationId xmlns:a16="http://schemas.microsoft.com/office/drawing/2014/main" id="{9D45975E-B7B5-49B7-9F96-D258DC9AA55C}"/>
              </a:ext>
            </a:extLst>
          </p:cNvPr>
          <p:cNvSpPr>
            <a:spLocks noGrp="1"/>
          </p:cNvSpPr>
          <p:nvPr>
            <p:ph type="sldNum" sz="quarter" idx="11"/>
          </p:nvPr>
        </p:nvSpPr>
        <p:spPr/>
        <p:txBody>
          <a:bodyPr/>
          <a:lstStyle/>
          <a:p>
            <a:fld id="{31311CA2-5603-4F1C-8B97-F29961F83655}" type="slidenum">
              <a:rPr lang="en-ZA" smtClean="0"/>
              <a:pPr/>
              <a:t>6</a:t>
            </a:fld>
            <a:endParaRPr lang="en-ZA" dirty="0"/>
          </a:p>
        </p:txBody>
      </p:sp>
      <p:pic>
        <p:nvPicPr>
          <p:cNvPr id="5" name="Picture 4" descr="A close up of a logo&#10;&#10;Description automatically generated">
            <a:extLst>
              <a:ext uri="{FF2B5EF4-FFF2-40B4-BE49-F238E27FC236}">
                <a16:creationId xmlns:a16="http://schemas.microsoft.com/office/drawing/2014/main" id="{066B0C2D-1DB0-4B78-863A-605C4A880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386652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48220F-6D0A-4108-B142-4B5DCCD365D5}"/>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4" name="Title 3">
            <a:extLst>
              <a:ext uri="{FF2B5EF4-FFF2-40B4-BE49-F238E27FC236}">
                <a16:creationId xmlns:a16="http://schemas.microsoft.com/office/drawing/2014/main" id="{F19A500A-77D7-481D-801B-DF9C71D0A413}"/>
              </a:ext>
            </a:extLst>
          </p:cNvPr>
          <p:cNvSpPr>
            <a:spLocks noGrp="1"/>
          </p:cNvSpPr>
          <p:nvPr>
            <p:ph type="title"/>
          </p:nvPr>
        </p:nvSpPr>
        <p:spPr/>
        <p:txBody>
          <a:bodyPr/>
          <a:lstStyle/>
          <a:p>
            <a:r>
              <a:rPr lang="en-ZA" dirty="0"/>
              <a:t>Savings Decisions Tree</a:t>
            </a:r>
          </a:p>
        </p:txBody>
      </p:sp>
      <p:sp>
        <p:nvSpPr>
          <p:cNvPr id="5" name="Rectangle: Rounded Corners 4">
            <a:extLst>
              <a:ext uri="{FF2B5EF4-FFF2-40B4-BE49-F238E27FC236}">
                <a16:creationId xmlns:a16="http://schemas.microsoft.com/office/drawing/2014/main" id="{BA1C9A28-04DB-4EE5-99D9-5FA41DC70BF6}"/>
              </a:ext>
            </a:extLst>
          </p:cNvPr>
          <p:cNvSpPr/>
          <p:nvPr/>
        </p:nvSpPr>
        <p:spPr>
          <a:xfrm>
            <a:off x="758455" y="805245"/>
            <a:ext cx="3069265" cy="768344"/>
          </a:xfrm>
          <a:prstGeom prst="roundRect">
            <a:avLst/>
          </a:prstGeom>
          <a:gradFill>
            <a:gsLst>
              <a:gs pos="0">
                <a:srgbClr val="FFC000"/>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a:solidFill>
                  <a:srgbClr val="FF0000"/>
                </a:solidFill>
              </a:rPr>
              <a:t>Need to reduce the budget by R 10 million</a:t>
            </a:r>
          </a:p>
        </p:txBody>
      </p:sp>
      <p:sp>
        <p:nvSpPr>
          <p:cNvPr id="6" name="Rectangle: Rounded Corners 5">
            <a:extLst>
              <a:ext uri="{FF2B5EF4-FFF2-40B4-BE49-F238E27FC236}">
                <a16:creationId xmlns:a16="http://schemas.microsoft.com/office/drawing/2014/main" id="{5FF40E49-1883-4963-9DD5-6AAFB9F1F6EC}"/>
              </a:ext>
            </a:extLst>
          </p:cNvPr>
          <p:cNvSpPr/>
          <p:nvPr/>
        </p:nvSpPr>
        <p:spPr>
          <a:xfrm>
            <a:off x="669579" y="2416491"/>
            <a:ext cx="3246475" cy="2863255"/>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a:solidFill>
                  <a:srgbClr val="FF0000"/>
                </a:solidFill>
              </a:rPr>
              <a:t>Cut Waste</a:t>
            </a:r>
          </a:p>
          <a:p>
            <a:r>
              <a:rPr lang="en-ZA" dirty="0">
                <a:solidFill>
                  <a:schemeClr val="tx1"/>
                </a:solidFill>
              </a:rPr>
              <a:t>Are there any wasteful, non-core or ineffective:</a:t>
            </a:r>
          </a:p>
          <a:p>
            <a:pPr marL="285750" indent="-285750">
              <a:buFont typeface="Arial" panose="020B0604020202020204" pitchFamily="34" charset="0"/>
              <a:buChar char="•"/>
            </a:pPr>
            <a:r>
              <a:rPr lang="en-ZA" dirty="0">
                <a:solidFill>
                  <a:schemeClr val="tx1"/>
                </a:solidFill>
              </a:rPr>
              <a:t>processes</a:t>
            </a:r>
          </a:p>
          <a:p>
            <a:pPr marL="285750" indent="-285750">
              <a:buFont typeface="Arial" panose="020B0604020202020204" pitchFamily="34" charset="0"/>
              <a:buChar char="•"/>
            </a:pPr>
            <a:r>
              <a:rPr lang="en-ZA" dirty="0">
                <a:solidFill>
                  <a:schemeClr val="tx1"/>
                </a:solidFill>
              </a:rPr>
              <a:t>initiatives / projects</a:t>
            </a:r>
          </a:p>
          <a:p>
            <a:pPr marL="285750" indent="-285750">
              <a:buFont typeface="Arial" panose="020B0604020202020204" pitchFamily="34" charset="0"/>
              <a:buChar char="•"/>
            </a:pPr>
            <a:r>
              <a:rPr lang="en-ZA" dirty="0">
                <a:solidFill>
                  <a:schemeClr val="tx1"/>
                </a:solidFill>
              </a:rPr>
              <a:t>purchases</a:t>
            </a:r>
          </a:p>
          <a:p>
            <a:pPr marL="285750" indent="-285750">
              <a:buFont typeface="Arial" panose="020B0604020202020204" pitchFamily="34" charset="0"/>
              <a:buChar char="•"/>
            </a:pPr>
            <a:r>
              <a:rPr lang="en-ZA" dirty="0">
                <a:solidFill>
                  <a:schemeClr val="tx1"/>
                </a:solidFill>
              </a:rPr>
              <a:t>positions</a:t>
            </a:r>
          </a:p>
          <a:p>
            <a:r>
              <a:rPr lang="en-ZA" dirty="0">
                <a:solidFill>
                  <a:schemeClr val="tx1"/>
                </a:solidFill>
              </a:rPr>
              <a:t>that can be cut without impacting negatively on core services</a:t>
            </a:r>
          </a:p>
        </p:txBody>
      </p:sp>
      <p:sp>
        <p:nvSpPr>
          <p:cNvPr id="7" name="Rectangle: Rounded Corners 6">
            <a:extLst>
              <a:ext uri="{FF2B5EF4-FFF2-40B4-BE49-F238E27FC236}">
                <a16:creationId xmlns:a16="http://schemas.microsoft.com/office/drawing/2014/main" id="{3E94AED9-8AEF-4756-92F1-3F8BF97B8D52}"/>
              </a:ext>
            </a:extLst>
          </p:cNvPr>
          <p:cNvSpPr/>
          <p:nvPr/>
        </p:nvSpPr>
        <p:spPr>
          <a:xfrm>
            <a:off x="4628707" y="2428897"/>
            <a:ext cx="3246475" cy="2851940"/>
          </a:xfrm>
          <a:prstGeom prst="roundRect">
            <a:avLst/>
          </a:prstGeom>
          <a:gradFill>
            <a:gsLst>
              <a:gs pos="0">
                <a:schemeClr val="accent1">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a:solidFill>
                  <a:srgbClr val="FF0000"/>
                </a:solidFill>
              </a:rPr>
              <a:t>Improve Efficiency</a:t>
            </a:r>
          </a:p>
          <a:p>
            <a:r>
              <a:rPr lang="en-ZA" dirty="0">
                <a:solidFill>
                  <a:schemeClr val="tx1"/>
                </a:solidFill>
              </a:rPr>
              <a:t>Are there any inefficient: </a:t>
            </a:r>
          </a:p>
          <a:p>
            <a:pPr marL="285750" indent="-285750">
              <a:buFont typeface="Arial" panose="020B0604020202020204" pitchFamily="34" charset="0"/>
              <a:buChar char="•"/>
            </a:pPr>
            <a:r>
              <a:rPr lang="en-ZA" dirty="0">
                <a:solidFill>
                  <a:schemeClr val="tx1"/>
                </a:solidFill>
              </a:rPr>
              <a:t>admin processes</a:t>
            </a:r>
          </a:p>
          <a:p>
            <a:pPr marL="285750" indent="-285750">
              <a:buFont typeface="Arial" panose="020B0604020202020204" pitchFamily="34" charset="0"/>
              <a:buChar char="•"/>
            </a:pPr>
            <a:r>
              <a:rPr lang="en-ZA" dirty="0">
                <a:solidFill>
                  <a:schemeClr val="tx1"/>
                </a:solidFill>
              </a:rPr>
              <a:t>initiatives / projects</a:t>
            </a:r>
          </a:p>
          <a:p>
            <a:pPr marL="285750" indent="-285750">
              <a:buFont typeface="Arial" panose="020B0604020202020204" pitchFamily="34" charset="0"/>
              <a:buChar char="•"/>
            </a:pPr>
            <a:r>
              <a:rPr lang="en-ZA" dirty="0">
                <a:solidFill>
                  <a:schemeClr val="tx1"/>
                </a:solidFill>
              </a:rPr>
              <a:t>programmes</a:t>
            </a:r>
          </a:p>
          <a:p>
            <a:r>
              <a:rPr lang="en-ZA" dirty="0">
                <a:solidFill>
                  <a:schemeClr val="tx1"/>
                </a:solidFill>
              </a:rPr>
              <a:t>that can be re-organised to realise savings in the delivery of core services</a:t>
            </a:r>
          </a:p>
          <a:p>
            <a:endParaRPr lang="en-ZA" dirty="0">
              <a:solidFill>
                <a:schemeClr val="tx1"/>
              </a:solidFill>
            </a:endParaRPr>
          </a:p>
          <a:p>
            <a:endParaRPr lang="en-ZA" dirty="0">
              <a:solidFill>
                <a:schemeClr val="tx1"/>
              </a:solidFill>
            </a:endParaRPr>
          </a:p>
        </p:txBody>
      </p:sp>
      <p:sp>
        <p:nvSpPr>
          <p:cNvPr id="8" name="Rectangle: Rounded Corners 7">
            <a:extLst>
              <a:ext uri="{FF2B5EF4-FFF2-40B4-BE49-F238E27FC236}">
                <a16:creationId xmlns:a16="http://schemas.microsoft.com/office/drawing/2014/main" id="{8A677947-75A3-4A35-89C7-80501A40E5CE}"/>
              </a:ext>
            </a:extLst>
          </p:cNvPr>
          <p:cNvSpPr/>
          <p:nvPr/>
        </p:nvSpPr>
        <p:spPr>
          <a:xfrm>
            <a:off x="8520223" y="2428897"/>
            <a:ext cx="3246475" cy="2851940"/>
          </a:xfrm>
          <a:prstGeom prst="roundRect">
            <a:avLst/>
          </a:prstGeom>
          <a:gradFill>
            <a:gsLst>
              <a:gs pos="0">
                <a:schemeClr val="accent1">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a:solidFill>
                  <a:srgbClr val="FF0000"/>
                </a:solidFill>
              </a:rPr>
              <a:t>Cut least impact spending</a:t>
            </a:r>
          </a:p>
          <a:p>
            <a:r>
              <a:rPr lang="en-ZA" dirty="0">
                <a:solidFill>
                  <a:schemeClr val="tx1"/>
                </a:solidFill>
              </a:rPr>
              <a:t>Which core services can be cut because they have least impact on</a:t>
            </a:r>
          </a:p>
          <a:p>
            <a:pPr marL="285750" indent="-285750">
              <a:buFont typeface="Arial" panose="020B0604020202020204" pitchFamily="34" charset="0"/>
              <a:buChar char="•"/>
            </a:pPr>
            <a:r>
              <a:rPr lang="en-ZA" dirty="0">
                <a:solidFill>
                  <a:srgbClr val="FFFF00"/>
                </a:solidFill>
              </a:rPr>
              <a:t>vulnerable groups</a:t>
            </a:r>
          </a:p>
          <a:p>
            <a:pPr marL="285750" indent="-285750">
              <a:buFont typeface="Arial" panose="020B0604020202020204" pitchFamily="34" charset="0"/>
              <a:buChar char="•"/>
            </a:pPr>
            <a:r>
              <a:rPr lang="en-ZA" dirty="0">
                <a:solidFill>
                  <a:schemeClr val="tx1"/>
                </a:solidFill>
              </a:rPr>
              <a:t>current / future costs to government / society</a:t>
            </a:r>
          </a:p>
          <a:p>
            <a:pPr marL="285750" indent="-285750">
              <a:buFont typeface="Arial" panose="020B0604020202020204" pitchFamily="34" charset="0"/>
              <a:buChar char="•"/>
            </a:pPr>
            <a:endParaRPr lang="en-ZA" dirty="0">
              <a:solidFill>
                <a:schemeClr val="tx1"/>
              </a:solidFill>
            </a:endParaRPr>
          </a:p>
          <a:p>
            <a:pPr marL="285750" indent="-285750">
              <a:buFont typeface="Arial" panose="020B0604020202020204" pitchFamily="34" charset="0"/>
              <a:buChar char="•"/>
            </a:pPr>
            <a:endParaRPr lang="en-ZA" dirty="0">
              <a:solidFill>
                <a:schemeClr val="tx1"/>
              </a:solidFill>
            </a:endParaRPr>
          </a:p>
          <a:p>
            <a:pPr marL="285750" indent="-285750">
              <a:buFont typeface="Arial" panose="020B0604020202020204" pitchFamily="34" charset="0"/>
              <a:buChar char="•"/>
            </a:pPr>
            <a:endParaRPr lang="en-ZA" dirty="0">
              <a:solidFill>
                <a:schemeClr val="tx1"/>
              </a:solidFill>
            </a:endParaRPr>
          </a:p>
        </p:txBody>
      </p:sp>
      <p:cxnSp>
        <p:nvCxnSpPr>
          <p:cNvPr id="10" name="Connector: Elbow 9">
            <a:extLst>
              <a:ext uri="{FF2B5EF4-FFF2-40B4-BE49-F238E27FC236}">
                <a16:creationId xmlns:a16="http://schemas.microsoft.com/office/drawing/2014/main" id="{949A2264-A0BC-4547-945C-BD0B3D455D33}"/>
              </a:ext>
            </a:extLst>
          </p:cNvPr>
          <p:cNvCxnSpPr>
            <a:cxnSpLocks/>
            <a:stCxn id="5" idx="2"/>
            <a:endCxn id="6" idx="0"/>
          </p:cNvCxnSpPr>
          <p:nvPr/>
        </p:nvCxnSpPr>
        <p:spPr>
          <a:xfrm rot="5400000">
            <a:off x="1871502" y="1994905"/>
            <a:ext cx="842902" cy="271"/>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BE99BBDC-D1FB-449D-A753-3510B954F40B}"/>
              </a:ext>
            </a:extLst>
          </p:cNvPr>
          <p:cNvCxnSpPr>
            <a:cxnSpLocks/>
            <a:stCxn id="6" idx="0"/>
            <a:endCxn id="7" idx="0"/>
          </p:cNvCxnSpPr>
          <p:nvPr/>
        </p:nvCxnSpPr>
        <p:spPr>
          <a:xfrm rot="16200000" flipH="1">
            <a:off x="4266178" y="443130"/>
            <a:ext cx="12406" cy="3959128"/>
          </a:xfrm>
          <a:prstGeom prst="bentConnector3">
            <a:avLst>
              <a:gd name="adj1" fmla="val -1842657"/>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AC913A69-21A8-4F09-8CA8-BB379D304386}"/>
              </a:ext>
            </a:extLst>
          </p:cNvPr>
          <p:cNvCxnSpPr>
            <a:cxnSpLocks/>
            <a:stCxn id="7" idx="0"/>
            <a:endCxn id="8" idx="0"/>
          </p:cNvCxnSpPr>
          <p:nvPr/>
        </p:nvCxnSpPr>
        <p:spPr>
          <a:xfrm rot="5400000" flipH="1" flipV="1">
            <a:off x="8197703" y="483139"/>
            <a:ext cx="12700" cy="3891516"/>
          </a:xfrm>
          <a:prstGeom prst="bentConnector3">
            <a:avLst>
              <a:gd name="adj1" fmla="val 180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5795072B-CB9A-4AF9-AE62-D5D6A6D83751}"/>
              </a:ext>
            </a:extLst>
          </p:cNvPr>
          <p:cNvSpPr/>
          <p:nvPr/>
        </p:nvSpPr>
        <p:spPr>
          <a:xfrm>
            <a:off x="669579" y="1883107"/>
            <a:ext cx="1421489" cy="404037"/>
          </a:xfrm>
          <a:prstGeom prst="rect">
            <a:avLst/>
          </a:prstGeom>
          <a:solidFill>
            <a:srgbClr val="FF9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a:solidFill>
                  <a:schemeClr val="tx1"/>
                </a:solidFill>
              </a:rPr>
              <a:t>Priority 1</a:t>
            </a:r>
          </a:p>
        </p:txBody>
      </p:sp>
      <p:sp>
        <p:nvSpPr>
          <p:cNvPr id="63" name="Rectangle 62">
            <a:extLst>
              <a:ext uri="{FF2B5EF4-FFF2-40B4-BE49-F238E27FC236}">
                <a16:creationId xmlns:a16="http://schemas.microsoft.com/office/drawing/2014/main" id="{1D774947-5883-4C50-8CCA-CD79ABA90377}"/>
              </a:ext>
            </a:extLst>
          </p:cNvPr>
          <p:cNvSpPr/>
          <p:nvPr/>
        </p:nvSpPr>
        <p:spPr>
          <a:xfrm>
            <a:off x="4632252" y="1883108"/>
            <a:ext cx="1421489" cy="404037"/>
          </a:xfrm>
          <a:prstGeom prst="rect">
            <a:avLst/>
          </a:prstGeom>
          <a:solidFill>
            <a:srgbClr val="FF9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a:solidFill>
                  <a:schemeClr val="tx1"/>
                </a:solidFill>
              </a:rPr>
              <a:t>Priority 2</a:t>
            </a:r>
          </a:p>
        </p:txBody>
      </p:sp>
      <p:sp>
        <p:nvSpPr>
          <p:cNvPr id="64" name="Rectangle 63">
            <a:extLst>
              <a:ext uri="{FF2B5EF4-FFF2-40B4-BE49-F238E27FC236}">
                <a16:creationId xmlns:a16="http://schemas.microsoft.com/office/drawing/2014/main" id="{39662125-306B-46E8-8E43-F47C62506A0E}"/>
              </a:ext>
            </a:extLst>
          </p:cNvPr>
          <p:cNvSpPr/>
          <p:nvPr/>
        </p:nvSpPr>
        <p:spPr>
          <a:xfrm>
            <a:off x="8520223" y="1885539"/>
            <a:ext cx="1421489" cy="404037"/>
          </a:xfrm>
          <a:prstGeom prst="rect">
            <a:avLst/>
          </a:prstGeom>
          <a:solidFill>
            <a:srgbClr val="FF9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a:solidFill>
                  <a:schemeClr val="tx1"/>
                </a:solidFill>
              </a:rPr>
              <a:t>Priority 3</a:t>
            </a:r>
          </a:p>
        </p:txBody>
      </p:sp>
    </p:spTree>
    <p:extLst>
      <p:ext uri="{BB962C8B-B14F-4D97-AF65-F5344CB8AC3E}">
        <p14:creationId xmlns:p14="http://schemas.microsoft.com/office/powerpoint/2010/main" val="209761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track approach to look for savings</a:t>
            </a:r>
            <a:endParaRPr lang="en-US" dirty="0"/>
          </a:p>
        </p:txBody>
      </p:sp>
    </p:spTree>
    <p:extLst>
      <p:ext uri="{BB962C8B-B14F-4D97-AF65-F5344CB8AC3E}">
        <p14:creationId xmlns:p14="http://schemas.microsoft.com/office/powerpoint/2010/main" val="68879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9</a:t>
            </a:fld>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GB" dirty="0"/>
              <a:t>Two track approach to look for savings and cuts</a:t>
            </a:r>
            <a:endParaRPr lang="en-ZA" dirty="0"/>
          </a:p>
        </p:txBody>
      </p:sp>
      <p:sp>
        <p:nvSpPr>
          <p:cNvPr id="5" name="Content Placeholder 1">
            <a:extLst>
              <a:ext uri="{FF2B5EF4-FFF2-40B4-BE49-F238E27FC236}">
                <a16:creationId xmlns:a16="http://schemas.microsoft.com/office/drawing/2014/main" id="{407328E3-535A-4593-AC2C-9C4E2B2C7C2B}"/>
              </a:ext>
            </a:extLst>
          </p:cNvPr>
          <p:cNvSpPr txBox="1">
            <a:spLocks/>
          </p:cNvSpPr>
          <p:nvPr/>
        </p:nvSpPr>
        <p:spPr>
          <a:xfrm>
            <a:off x="3533312" y="881169"/>
            <a:ext cx="8258198" cy="1933119"/>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r>
              <a:rPr lang="en-GB" dirty="0"/>
              <a:t>Considers the effectiveness, relevance and design of the programme</a:t>
            </a:r>
          </a:p>
          <a:p>
            <a:pPr lvl="1"/>
            <a:r>
              <a:rPr lang="en-GB" dirty="0"/>
              <a:t>Interrogating the </a:t>
            </a:r>
            <a:r>
              <a:rPr lang="en-GB" b="1" dirty="0">
                <a:solidFill>
                  <a:srgbClr val="0070C0"/>
                </a:solidFill>
              </a:rPr>
              <a:t>programme logic</a:t>
            </a:r>
          </a:p>
          <a:p>
            <a:pPr lvl="1"/>
            <a:r>
              <a:rPr lang="en-GB" dirty="0"/>
              <a:t>Assessing the </a:t>
            </a:r>
            <a:r>
              <a:rPr lang="en-GB" b="1" dirty="0">
                <a:solidFill>
                  <a:srgbClr val="0070C0"/>
                </a:solidFill>
              </a:rPr>
              <a:t>programme’s intent </a:t>
            </a:r>
            <a:endParaRPr lang="en-ZA" b="1" dirty="0">
              <a:solidFill>
                <a:srgbClr val="0070C0"/>
              </a:solidFill>
            </a:endParaRPr>
          </a:p>
          <a:p>
            <a:endParaRPr lang="en-ZA" dirty="0"/>
          </a:p>
        </p:txBody>
      </p:sp>
      <p:sp>
        <p:nvSpPr>
          <p:cNvPr id="8" name="Title 3">
            <a:extLst>
              <a:ext uri="{FF2B5EF4-FFF2-40B4-BE49-F238E27FC236}">
                <a16:creationId xmlns:a16="http://schemas.microsoft.com/office/drawing/2014/main" id="{45049428-0FD9-42B9-A16F-378F9EB17359}"/>
              </a:ext>
            </a:extLst>
          </p:cNvPr>
          <p:cNvSpPr txBox="1">
            <a:spLocks/>
          </p:cNvSpPr>
          <p:nvPr/>
        </p:nvSpPr>
        <p:spPr>
          <a:xfrm>
            <a:off x="3533312" y="244753"/>
            <a:ext cx="8096403" cy="408052"/>
          </a:xfrm>
          <a:prstGeom prst="rect">
            <a:avLst/>
          </a:prstGeom>
        </p:spPr>
        <p:txBody>
          <a:bodyPr/>
          <a:lstStyle>
            <a:lvl1pPr algn="l" defTabSz="483626" rtl="0" eaLnBrk="1" latinLnBrk="0" hangingPunct="1">
              <a:spcBef>
                <a:spcPct val="0"/>
              </a:spcBef>
              <a:buNone/>
              <a:defRPr sz="3173" kern="1200">
                <a:solidFill>
                  <a:schemeClr val="tx1"/>
                </a:solidFill>
                <a:latin typeface="Arial"/>
                <a:ea typeface="+mj-ea"/>
                <a:cs typeface="Arial"/>
              </a:defRPr>
            </a:lvl1pPr>
          </a:lstStyle>
          <a:p>
            <a:r>
              <a:rPr lang="en-ZA" sz="2800" b="1" dirty="0">
                <a:solidFill>
                  <a:srgbClr val="8B0E18"/>
                </a:solidFill>
              </a:rPr>
              <a:t>Track 1: Strategic perspective</a:t>
            </a:r>
          </a:p>
        </p:txBody>
      </p:sp>
      <p:sp>
        <p:nvSpPr>
          <p:cNvPr id="9" name="Title 3">
            <a:extLst>
              <a:ext uri="{FF2B5EF4-FFF2-40B4-BE49-F238E27FC236}">
                <a16:creationId xmlns:a16="http://schemas.microsoft.com/office/drawing/2014/main" id="{00D25C74-6C93-4F96-8E47-7CF6CE3EF398}"/>
              </a:ext>
            </a:extLst>
          </p:cNvPr>
          <p:cNvSpPr txBox="1">
            <a:spLocks/>
          </p:cNvSpPr>
          <p:nvPr/>
        </p:nvSpPr>
        <p:spPr>
          <a:xfrm>
            <a:off x="3543944" y="3225421"/>
            <a:ext cx="8096403" cy="408052"/>
          </a:xfrm>
          <a:prstGeom prst="rect">
            <a:avLst/>
          </a:prstGeom>
        </p:spPr>
        <p:txBody>
          <a:bodyPr vert="horz" lIns="91440" tIns="45720" rIns="91440" bIns="45720" rtlCol="0" anchor="ctr">
            <a:noAutofit/>
          </a:bodyPr>
          <a:lstStyle>
            <a:lvl1pPr algn="l" defTabSz="483626" rtl="0" eaLnBrk="1" latinLnBrk="0" hangingPunct="1">
              <a:spcBef>
                <a:spcPct val="0"/>
              </a:spcBef>
              <a:buNone/>
              <a:defRPr sz="2800" b="1" kern="1200">
                <a:solidFill>
                  <a:srgbClr val="8B0E18"/>
                </a:solidFill>
                <a:latin typeface="Arial"/>
                <a:ea typeface="+mj-ea"/>
                <a:cs typeface="Arial"/>
              </a:defRPr>
            </a:lvl1pPr>
          </a:lstStyle>
          <a:p>
            <a:r>
              <a:rPr lang="en-ZA" dirty="0"/>
              <a:t>Track 2: </a:t>
            </a:r>
            <a:r>
              <a:rPr lang="en-GB" dirty="0"/>
              <a:t>Functional or operational focus</a:t>
            </a:r>
            <a:endParaRPr lang="en-ZA" dirty="0"/>
          </a:p>
        </p:txBody>
      </p:sp>
      <p:sp>
        <p:nvSpPr>
          <p:cNvPr id="10" name="Content Placeholder 1">
            <a:extLst>
              <a:ext uri="{FF2B5EF4-FFF2-40B4-BE49-F238E27FC236}">
                <a16:creationId xmlns:a16="http://schemas.microsoft.com/office/drawing/2014/main" id="{6D269FD6-1ED1-44DD-BCDB-960AF15D9933}"/>
              </a:ext>
            </a:extLst>
          </p:cNvPr>
          <p:cNvSpPr txBox="1">
            <a:spLocks/>
          </p:cNvSpPr>
          <p:nvPr/>
        </p:nvSpPr>
        <p:spPr>
          <a:xfrm>
            <a:off x="3515588" y="3901026"/>
            <a:ext cx="8414142" cy="1933119"/>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r>
              <a:rPr lang="en-GB" dirty="0"/>
              <a:t>Considers issues of efficiency and economy in how the programme is implemented</a:t>
            </a:r>
          </a:p>
          <a:p>
            <a:pPr lvl="1"/>
            <a:r>
              <a:rPr lang="en-ZA" dirty="0"/>
              <a:t>Assessing the </a:t>
            </a:r>
            <a:r>
              <a:rPr lang="en-ZA" b="1" dirty="0">
                <a:solidFill>
                  <a:srgbClr val="0070C0"/>
                </a:solidFill>
              </a:rPr>
              <a:t>efficiency </a:t>
            </a:r>
            <a:r>
              <a:rPr lang="en-ZA" dirty="0"/>
              <a:t>of the programme delivery model</a:t>
            </a:r>
          </a:p>
          <a:p>
            <a:pPr lvl="1"/>
            <a:r>
              <a:rPr lang="en-ZA" dirty="0"/>
              <a:t>Exploring the </a:t>
            </a:r>
            <a:r>
              <a:rPr lang="en-ZA" b="1" dirty="0">
                <a:solidFill>
                  <a:srgbClr val="0070C0"/>
                </a:solidFill>
              </a:rPr>
              <a:t>economy </a:t>
            </a:r>
            <a:r>
              <a:rPr lang="en-ZA" dirty="0"/>
              <a:t>of programme implementation</a:t>
            </a:r>
          </a:p>
          <a:p>
            <a:endParaRPr lang="en-ZA" dirty="0"/>
          </a:p>
        </p:txBody>
      </p:sp>
    </p:spTree>
    <p:extLst>
      <p:ext uri="{BB962C8B-B14F-4D97-AF65-F5344CB8AC3E}">
        <p14:creationId xmlns:p14="http://schemas.microsoft.com/office/powerpoint/2010/main" val="3296712199"/>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C8CF5-E1B4-4607-95C0-DE8792CE65BC}"/>
</file>

<file path=customXml/itemProps2.xml><?xml version="1.0" encoding="utf-8"?>
<ds:datastoreItem xmlns:ds="http://schemas.openxmlformats.org/officeDocument/2006/customXml" ds:itemID="{C9A879BB-5D7B-450F-9EFF-EE66DC12431D}"/>
</file>

<file path=customXml/itemProps3.xml><?xml version="1.0" encoding="utf-8"?>
<ds:datastoreItem xmlns:ds="http://schemas.openxmlformats.org/officeDocument/2006/customXml" ds:itemID="{362FEA53-4A76-46AB-A18A-6D502AA8FFC1}"/>
</file>

<file path=docProps/app.xml><?xml version="1.0" encoding="utf-8"?>
<Properties xmlns="http://schemas.openxmlformats.org/officeDocument/2006/extended-properties" xmlns:vt="http://schemas.openxmlformats.org/officeDocument/2006/docPropsVTypes">
  <Template>GTAC PER Training Template (1)</Template>
  <TotalTime>7708</TotalTime>
  <Words>1930</Words>
  <Application>Microsoft Office PowerPoint</Application>
  <PresentationFormat>Widescreen</PresentationFormat>
  <Paragraphs>294</Paragraphs>
  <Slides>39</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Times New Roman</vt:lpstr>
      <vt:lpstr>Wingdings</vt:lpstr>
      <vt:lpstr>1_Office Theme</vt:lpstr>
      <vt:lpstr>Session 16   Savings  - Technical Aspects </vt:lpstr>
      <vt:lpstr>Recap of Sessions 14-15</vt:lpstr>
      <vt:lpstr>Learning outcomes</vt:lpstr>
      <vt:lpstr>PowerPoint Presentation</vt:lpstr>
      <vt:lpstr>PowerPoint Presentation</vt:lpstr>
      <vt:lpstr>PowerPoint Presentation</vt:lpstr>
      <vt:lpstr>Savings Decisions Tree</vt:lpstr>
      <vt:lpstr>Two track approach to look for savings</vt:lpstr>
      <vt:lpstr>PowerPoint Presentation</vt:lpstr>
      <vt:lpstr>PowerPoint Presentation</vt:lpstr>
      <vt:lpstr>Track 1: Strategic perspective –                                      programme logic analysis</vt:lpstr>
      <vt:lpstr>PowerPoint Presentation</vt:lpstr>
      <vt:lpstr>Application of the programme logic analysis</vt:lpstr>
      <vt:lpstr>Track 1: Strategic perspective –           programme intent analysis</vt:lpstr>
      <vt:lpstr>PowerPoint Presentation</vt:lpstr>
      <vt:lpstr>Application of the programme intent analysis (1)</vt:lpstr>
      <vt:lpstr>Application of the programme intent analysis (2)</vt:lpstr>
      <vt:lpstr>Track 2: Operational perspective –             efficiency analysis</vt:lpstr>
      <vt:lpstr>PowerPoint Presentation</vt:lpstr>
      <vt:lpstr>Application of the efficiency analysis (1)</vt:lpstr>
      <vt:lpstr>Application of the efficiency analysis (2)</vt:lpstr>
      <vt:lpstr>Application of the efficiency analysis (3)</vt:lpstr>
      <vt:lpstr>Track 2: Operational perspective –             economy analysis</vt:lpstr>
      <vt:lpstr>PowerPoint Presentation</vt:lpstr>
      <vt:lpstr>Application of the economy analysis</vt:lpstr>
      <vt:lpstr>PowerPoint Presentation</vt:lpstr>
      <vt:lpstr>PowerPoint Presentation</vt:lpstr>
      <vt:lpstr>Presenting information on  savings and trade-offs</vt:lpstr>
      <vt:lpstr>PowerPoint Presentation</vt:lpstr>
      <vt:lpstr>INSET PER examples of cost saving scenarios (1)</vt:lpstr>
      <vt:lpstr>INSET PER examples of cost saving scenarios (2)</vt:lpstr>
      <vt:lpstr>Show savings and map savings to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Conrad Barberton</dc:creator>
  <cp:lastModifiedBy>Ronette Engela</cp:lastModifiedBy>
  <cp:revision>60</cp:revision>
  <dcterms:created xsi:type="dcterms:W3CDTF">2019-03-14T08:28:31Z</dcterms:created>
  <dcterms:modified xsi:type="dcterms:W3CDTF">2019-11-18T18:10:34Z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0x01010077A96867530E964BB8C2BAD600ADF732</vt:lpwstr>
  </property>
</Properties>
</file>