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60.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58.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5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ommentAuthors.xml" ContentType="application/vnd.openxmlformats-officedocument.presentationml.commentAuthors+xml"/>
  <Override PartName="/ppt/diagrams/drawing1.xml" ContentType="application/vnd.ms-office.drawingml.diagramDrawing+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0"/>
  </p:notesMasterIdLst>
  <p:handoutMasterIdLst>
    <p:handoutMasterId r:id="rId91"/>
  </p:handoutMasterIdLst>
  <p:sldIdLst>
    <p:sldId id="257" r:id="rId2"/>
    <p:sldId id="441" r:id="rId3"/>
    <p:sldId id="357" r:id="rId4"/>
    <p:sldId id="261" r:id="rId5"/>
    <p:sldId id="342" r:id="rId6"/>
    <p:sldId id="346" r:id="rId7"/>
    <p:sldId id="347" r:id="rId8"/>
    <p:sldId id="440" r:id="rId9"/>
    <p:sldId id="348" r:id="rId10"/>
    <p:sldId id="356" r:id="rId11"/>
    <p:sldId id="345" r:id="rId12"/>
    <p:sldId id="350" r:id="rId13"/>
    <p:sldId id="351" r:id="rId14"/>
    <p:sldId id="355" r:id="rId15"/>
    <p:sldId id="354" r:id="rId16"/>
    <p:sldId id="358" r:id="rId17"/>
    <p:sldId id="349" r:id="rId18"/>
    <p:sldId id="385" r:id="rId19"/>
    <p:sldId id="386" r:id="rId20"/>
    <p:sldId id="360" r:id="rId21"/>
    <p:sldId id="285" r:id="rId22"/>
    <p:sldId id="395" r:id="rId23"/>
    <p:sldId id="260" r:id="rId24"/>
    <p:sldId id="399" r:id="rId25"/>
    <p:sldId id="438" r:id="rId26"/>
    <p:sldId id="400" r:id="rId27"/>
    <p:sldId id="401" r:id="rId28"/>
    <p:sldId id="397" r:id="rId29"/>
    <p:sldId id="402" r:id="rId30"/>
    <p:sldId id="403" r:id="rId31"/>
    <p:sldId id="286" r:id="rId32"/>
    <p:sldId id="404" r:id="rId33"/>
    <p:sldId id="406" r:id="rId34"/>
    <p:sldId id="407" r:id="rId35"/>
    <p:sldId id="408" r:id="rId36"/>
    <p:sldId id="409" r:id="rId37"/>
    <p:sldId id="410" r:id="rId38"/>
    <p:sldId id="411" r:id="rId39"/>
    <p:sldId id="294" r:id="rId40"/>
    <p:sldId id="425" r:id="rId41"/>
    <p:sldId id="422" r:id="rId42"/>
    <p:sldId id="423" r:id="rId43"/>
    <p:sldId id="424" r:id="rId44"/>
    <p:sldId id="426" r:id="rId45"/>
    <p:sldId id="295" r:id="rId46"/>
    <p:sldId id="427" r:id="rId47"/>
    <p:sldId id="428" r:id="rId48"/>
    <p:sldId id="429" r:id="rId49"/>
    <p:sldId id="430" r:id="rId50"/>
    <p:sldId id="431" r:id="rId51"/>
    <p:sldId id="344" r:id="rId52"/>
    <p:sldId id="361" r:id="rId53"/>
    <p:sldId id="362" r:id="rId54"/>
    <p:sldId id="380" r:id="rId55"/>
    <p:sldId id="364" r:id="rId56"/>
    <p:sldId id="365" r:id="rId57"/>
    <p:sldId id="367" r:id="rId58"/>
    <p:sldId id="368" r:id="rId59"/>
    <p:sldId id="369" r:id="rId60"/>
    <p:sldId id="370" r:id="rId61"/>
    <p:sldId id="371" r:id="rId62"/>
    <p:sldId id="372" r:id="rId63"/>
    <p:sldId id="373" r:id="rId64"/>
    <p:sldId id="374" r:id="rId65"/>
    <p:sldId id="292" r:id="rId66"/>
    <p:sldId id="393" r:id="rId67"/>
    <p:sldId id="394" r:id="rId68"/>
    <p:sldId id="306" r:id="rId69"/>
    <p:sldId id="375" r:id="rId70"/>
    <p:sldId id="259" r:id="rId71"/>
    <p:sldId id="413" r:id="rId72"/>
    <p:sldId id="436" r:id="rId73"/>
    <p:sldId id="378" r:id="rId74"/>
    <p:sldId id="359" r:id="rId75"/>
    <p:sldId id="382" r:id="rId76"/>
    <p:sldId id="414" r:id="rId77"/>
    <p:sldId id="387" r:id="rId78"/>
    <p:sldId id="388" r:id="rId79"/>
    <p:sldId id="415" r:id="rId80"/>
    <p:sldId id="416" r:id="rId81"/>
    <p:sldId id="417" r:id="rId82"/>
    <p:sldId id="389" r:id="rId83"/>
    <p:sldId id="418" r:id="rId84"/>
    <p:sldId id="419" r:id="rId85"/>
    <p:sldId id="434" r:id="rId86"/>
    <p:sldId id="435" r:id="rId87"/>
    <p:sldId id="390" r:id="rId88"/>
    <p:sldId id="432"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CCCC"/>
    <a:srgbClr val="CCCCFF"/>
    <a:srgbClr val="99CCFF"/>
    <a:srgbClr val="CCFFFF"/>
    <a:srgbClr val="99FFCC"/>
    <a:srgbClr val="66FF99"/>
    <a:srgbClr val="3366FF"/>
    <a:srgbClr val="0B6C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17" autoAdjust="0"/>
    <p:restoredTop sz="93546" autoAdjust="0"/>
  </p:normalViewPr>
  <p:slideViewPr>
    <p:cSldViewPr snapToGrid="0" showGuides="1">
      <p:cViewPr varScale="1">
        <p:scale>
          <a:sx n="61" d="100"/>
          <a:sy n="61" d="100"/>
        </p:scale>
        <p:origin x="668" y="56"/>
      </p:cViewPr>
      <p:guideLst>
        <p:guide orient="horz" pos="3022"/>
        <p:guide pos="3840"/>
      </p:guideLst>
    </p:cSldViewPr>
  </p:slideViewPr>
  <p:outlineViewPr>
    <p:cViewPr>
      <p:scale>
        <a:sx n="33" d="100"/>
        <a:sy n="33" d="100"/>
      </p:scale>
      <p:origin x="0" y="-24454"/>
    </p:cViewPr>
  </p:outlineViewPr>
  <p:notesTextViewPr>
    <p:cViewPr>
      <p:scale>
        <a:sx n="1" d="1"/>
        <a:sy n="1" d="1"/>
      </p:scale>
      <p:origin x="0" y="0"/>
    </p:cViewPr>
  </p:notesTextViewPr>
  <p:sorterViewPr>
    <p:cViewPr varScale="1">
      <p:scale>
        <a:sx n="1" d="1"/>
        <a:sy n="1" d="1"/>
      </p:scale>
      <p:origin x="0" y="-38924"/>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9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 Id="rId98"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DB5E6-6F18-DA44-BF59-53D3D8B5A763}" type="doc">
      <dgm:prSet loTypeId="urn:microsoft.com/office/officeart/2005/8/layout/hChevron3" loCatId="" qsTypeId="urn:microsoft.com/office/officeart/2005/8/quickstyle/simple1" qsCatId="simple" csTypeId="urn:microsoft.com/office/officeart/2005/8/colors/accent6_3" csCatId="accent6" phldr="1"/>
      <dgm:spPr/>
    </dgm:pt>
    <dgm:pt modelId="{FC15DEA1-A1A1-024F-B467-E714E1FC3419}">
      <dgm:prSet phldrT="[Text]"/>
      <dgm:spPr/>
      <dgm:t>
        <a:bodyPr/>
        <a:lstStyle/>
        <a:p>
          <a:pPr rtl="0"/>
          <a:r>
            <a:rPr lang="en-US" b="1" dirty="0">
              <a:solidFill>
                <a:schemeClr val="tx1"/>
              </a:solidFill>
              <a:latin typeface="Arial" panose="020B0604020202020204" pitchFamily="34" charset="0"/>
              <a:cs typeface="Arial" panose="020B0604020202020204" pitchFamily="34" charset="0"/>
            </a:rPr>
            <a:t>Preparation</a:t>
          </a:r>
        </a:p>
      </dgm:t>
    </dgm:pt>
    <dgm:pt modelId="{B050258C-3E66-2040-ADE6-2A592B0BA1BE}" type="parTrans" cxnId="{738A0482-B4C6-CA49-9C8C-A2E9E3FC8FF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40AD0B6-3BC0-D744-ADEF-DFE7127140CD}" type="sibTrans" cxnId="{738A0482-B4C6-CA49-9C8C-A2E9E3FC8FF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04AD431-F26F-F14B-AD24-73EE226A99A1}">
      <dgm:prSet phldrT="[Text]"/>
      <dgm:spPr/>
      <dgm:t>
        <a:bodyPr/>
        <a:lstStyle/>
        <a:p>
          <a:pPr rtl="0"/>
          <a:r>
            <a:rPr lang="en-US" b="1">
              <a:solidFill>
                <a:schemeClr val="tx1"/>
              </a:solidFill>
              <a:latin typeface="Arial" panose="020B0604020202020204" pitchFamily="34" charset="0"/>
              <a:cs typeface="Arial" panose="020B0604020202020204" pitchFamily="34" charset="0"/>
            </a:rPr>
            <a:t>Specify</a:t>
          </a:r>
          <a:endParaRPr lang="en-US" b="1" dirty="0">
            <a:solidFill>
              <a:schemeClr val="tx1"/>
            </a:solidFill>
            <a:latin typeface="Arial" panose="020B0604020202020204" pitchFamily="34" charset="0"/>
            <a:cs typeface="Arial" panose="020B0604020202020204" pitchFamily="34" charset="0"/>
          </a:endParaRPr>
        </a:p>
      </dgm:t>
    </dgm:pt>
    <dgm:pt modelId="{C4BD4DD5-C61C-4848-AE6A-F48AAC262DEC}" type="parTrans" cxnId="{7851C762-F42A-D14D-B4DD-56AC38DAC7B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D6CA626-EC2F-8E49-8F8D-33B3925DA197}" type="sibTrans" cxnId="{7851C762-F42A-D14D-B4DD-56AC38DAC7B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3C478CA-A544-344D-9D84-9AF007C9722B}">
      <dgm:prSet phldrT="[Text]"/>
      <dgm:spPr/>
      <dgm:t>
        <a:bodyPr/>
        <a:lstStyle/>
        <a:p>
          <a:pPr rtl="0"/>
          <a:r>
            <a:rPr lang="en-US" b="1">
              <a:solidFill>
                <a:schemeClr val="tx1"/>
              </a:solidFill>
              <a:latin typeface="Arial" panose="020B0604020202020204" pitchFamily="34" charset="0"/>
              <a:cs typeface="Arial" panose="020B0604020202020204" pitchFamily="34" charset="0"/>
            </a:rPr>
            <a:t>Summarise</a:t>
          </a:r>
          <a:endParaRPr lang="en-US" b="1" dirty="0">
            <a:solidFill>
              <a:schemeClr val="tx1"/>
            </a:solidFill>
            <a:latin typeface="Arial" panose="020B0604020202020204" pitchFamily="34" charset="0"/>
            <a:cs typeface="Arial" panose="020B0604020202020204" pitchFamily="34" charset="0"/>
          </a:endParaRPr>
        </a:p>
      </dgm:t>
    </dgm:pt>
    <dgm:pt modelId="{D4D48B69-6CB1-F240-822C-C179F549F568}" type="parTrans" cxnId="{3EEBAB51-DDF9-2D45-810F-2E2ABB4CA1D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791C25B-AB7F-8941-B560-D5277628A110}" type="sibTrans" cxnId="{3EEBAB51-DDF9-2D45-810F-2E2ABB4CA1D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27892FE-ADDE-E64A-B1B4-BBDB8392CAD7}">
      <dgm:prSet phldrT="[Text]"/>
      <dgm:spPr/>
      <dgm:t>
        <a:bodyPr/>
        <a:lstStyle/>
        <a:p>
          <a:pPr rtl="0"/>
          <a:r>
            <a:rPr lang="en-US" b="1" dirty="0">
              <a:solidFill>
                <a:schemeClr val="tx1"/>
              </a:solidFill>
              <a:latin typeface="Arial" panose="020B0604020202020204" pitchFamily="34" charset="0"/>
              <a:cs typeface="Arial" panose="020B0604020202020204" pitchFamily="34" charset="0"/>
            </a:rPr>
            <a:t>Check</a:t>
          </a:r>
        </a:p>
      </dgm:t>
    </dgm:pt>
    <dgm:pt modelId="{A6A1C20E-5AB8-054E-BDF0-60EF61AE4E47}" type="parTrans" cxnId="{573B083B-6C9E-2940-808E-74E489B555F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639E6EC-E0B3-6048-B5FF-93DC8856DF8D}" type="sibTrans" cxnId="{573B083B-6C9E-2940-808E-74E489B555F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760F36D-D9C3-4E4E-B135-B0142F5B5770}">
      <dgm:prSet phldrT="[Text]"/>
      <dgm:spPr/>
      <dgm:t>
        <a:bodyPr/>
        <a:lstStyle/>
        <a:p>
          <a:pPr rtl="0"/>
          <a:r>
            <a:rPr lang="en-US" b="1" dirty="0">
              <a:solidFill>
                <a:schemeClr val="tx1"/>
              </a:solidFill>
              <a:latin typeface="Arial" panose="020B0604020202020204" pitchFamily="34" charset="0"/>
              <a:cs typeface="Arial" panose="020B0604020202020204" pitchFamily="34" charset="0"/>
            </a:rPr>
            <a:t>Build formulae</a:t>
          </a:r>
        </a:p>
      </dgm:t>
    </dgm:pt>
    <dgm:pt modelId="{39476BE2-3D76-274B-A6C7-2AD0640888D4}" type="parTrans" cxnId="{A231C3DF-27D8-6548-A19C-C238170F23A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76FB24A-182A-6B4B-BCCF-112822CE093C}" type="sibTrans" cxnId="{A231C3DF-27D8-6548-A19C-C238170F23A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76AB0A5-5384-4139-A985-0F0DC4AC5ADB}">
      <dgm:prSet phldrT="[Text]"/>
      <dgm:spPr/>
      <dgm:t>
        <a:bodyPr/>
        <a:lstStyle/>
        <a:p>
          <a:pPr rtl="0"/>
          <a:r>
            <a:rPr lang="en-US" b="1" dirty="0">
              <a:solidFill>
                <a:schemeClr val="tx1"/>
              </a:solidFill>
              <a:latin typeface="Arial" panose="020B0604020202020204" pitchFamily="34" charset="0"/>
              <a:cs typeface="Arial" panose="020B0604020202020204" pitchFamily="34" charset="0"/>
            </a:rPr>
            <a:t>Design</a:t>
          </a:r>
        </a:p>
      </dgm:t>
    </dgm:pt>
    <dgm:pt modelId="{0F58FB36-1AB8-4291-AB74-4EC216897C25}" type="parTrans" cxnId="{91BEFDC7-D8A8-438A-BB6E-6B80FA3F3A65}">
      <dgm:prSet/>
      <dgm:spPr/>
      <dgm:t>
        <a:bodyPr/>
        <a:lstStyle/>
        <a:p>
          <a:endParaRPr lang="en-ZA">
            <a:solidFill>
              <a:schemeClr val="tx1"/>
            </a:solidFill>
          </a:endParaRPr>
        </a:p>
      </dgm:t>
    </dgm:pt>
    <dgm:pt modelId="{1E4AA0D4-72AD-4626-9813-62622582CE10}" type="sibTrans" cxnId="{91BEFDC7-D8A8-438A-BB6E-6B80FA3F3A65}">
      <dgm:prSet/>
      <dgm:spPr/>
      <dgm:t>
        <a:bodyPr/>
        <a:lstStyle/>
        <a:p>
          <a:endParaRPr lang="en-ZA">
            <a:solidFill>
              <a:schemeClr val="tx1"/>
            </a:solidFill>
          </a:endParaRPr>
        </a:p>
      </dgm:t>
    </dgm:pt>
    <dgm:pt modelId="{8ADCEC9E-95CF-44B9-8A3A-8BA50D1702EE}">
      <dgm:prSet phldrT="[Text]"/>
      <dgm:spPr/>
      <dgm:t>
        <a:bodyPr/>
        <a:lstStyle/>
        <a:p>
          <a:pPr rtl="0"/>
          <a:r>
            <a:rPr lang="en-US" b="1" dirty="0">
              <a:solidFill>
                <a:schemeClr val="tx1"/>
              </a:solidFill>
              <a:latin typeface="Arial" panose="020B0604020202020204" pitchFamily="34" charset="0"/>
              <a:cs typeface="Arial" panose="020B0604020202020204" pitchFamily="34" charset="0"/>
            </a:rPr>
            <a:t>Policy choices</a:t>
          </a:r>
        </a:p>
      </dgm:t>
    </dgm:pt>
    <dgm:pt modelId="{6237C8DA-28CF-4B22-B780-1A68846761D3}" type="parTrans" cxnId="{992FC7E9-AC39-43F0-9EE3-C120756E53DC}">
      <dgm:prSet/>
      <dgm:spPr/>
      <dgm:t>
        <a:bodyPr/>
        <a:lstStyle/>
        <a:p>
          <a:endParaRPr lang="en-ZA">
            <a:solidFill>
              <a:schemeClr val="tx1"/>
            </a:solidFill>
          </a:endParaRPr>
        </a:p>
      </dgm:t>
    </dgm:pt>
    <dgm:pt modelId="{962C0170-8EF9-485A-9566-2B8091AC4597}" type="sibTrans" cxnId="{992FC7E9-AC39-43F0-9EE3-C120756E53DC}">
      <dgm:prSet/>
      <dgm:spPr/>
      <dgm:t>
        <a:bodyPr/>
        <a:lstStyle/>
        <a:p>
          <a:endParaRPr lang="en-ZA">
            <a:solidFill>
              <a:schemeClr val="tx1"/>
            </a:solidFill>
          </a:endParaRPr>
        </a:p>
      </dgm:t>
    </dgm:pt>
    <dgm:pt modelId="{0D644837-1968-864D-8A85-9E68959EC76A}" type="pres">
      <dgm:prSet presAssocID="{78BDB5E6-6F18-DA44-BF59-53D3D8B5A763}" presName="Name0" presStyleCnt="0">
        <dgm:presLayoutVars>
          <dgm:dir/>
          <dgm:resizeHandles val="exact"/>
        </dgm:presLayoutVars>
      </dgm:prSet>
      <dgm:spPr/>
    </dgm:pt>
    <dgm:pt modelId="{C4A02068-C4EE-AA4E-8115-7FEC82940AA1}" type="pres">
      <dgm:prSet presAssocID="{FC15DEA1-A1A1-024F-B467-E714E1FC3419}" presName="parTxOnly" presStyleLbl="node1" presStyleIdx="0" presStyleCnt="7">
        <dgm:presLayoutVars>
          <dgm:bulletEnabled val="1"/>
        </dgm:presLayoutVars>
      </dgm:prSet>
      <dgm:spPr/>
      <dgm:t>
        <a:bodyPr/>
        <a:lstStyle/>
        <a:p>
          <a:endParaRPr lang="en-US"/>
        </a:p>
      </dgm:t>
    </dgm:pt>
    <dgm:pt modelId="{2B18E99A-3F1D-674C-8A23-C5B0EDDCDE7A}" type="pres">
      <dgm:prSet presAssocID="{B40AD0B6-3BC0-D744-ADEF-DFE7127140CD}" presName="parSpace" presStyleCnt="0"/>
      <dgm:spPr/>
    </dgm:pt>
    <dgm:pt modelId="{49D26EBC-A52B-42BE-B555-441CA5F3A7A0}" type="pres">
      <dgm:prSet presAssocID="{B76AB0A5-5384-4139-A985-0F0DC4AC5ADB}" presName="parTxOnly" presStyleLbl="node1" presStyleIdx="1" presStyleCnt="7">
        <dgm:presLayoutVars>
          <dgm:bulletEnabled val="1"/>
        </dgm:presLayoutVars>
      </dgm:prSet>
      <dgm:spPr/>
      <dgm:t>
        <a:bodyPr/>
        <a:lstStyle/>
        <a:p>
          <a:endParaRPr lang="en-US"/>
        </a:p>
      </dgm:t>
    </dgm:pt>
    <dgm:pt modelId="{A6856DA8-C69D-4573-91D4-74F1596B917A}" type="pres">
      <dgm:prSet presAssocID="{1E4AA0D4-72AD-4626-9813-62622582CE10}" presName="parSpace" presStyleCnt="0"/>
      <dgm:spPr/>
    </dgm:pt>
    <dgm:pt modelId="{3A6D03CE-C98A-E947-8FD8-4FE792E419D9}" type="pres">
      <dgm:prSet presAssocID="{D04AD431-F26F-F14B-AD24-73EE226A99A1}" presName="parTxOnly" presStyleLbl="node1" presStyleIdx="2" presStyleCnt="7">
        <dgm:presLayoutVars>
          <dgm:bulletEnabled val="1"/>
        </dgm:presLayoutVars>
      </dgm:prSet>
      <dgm:spPr/>
      <dgm:t>
        <a:bodyPr/>
        <a:lstStyle/>
        <a:p>
          <a:endParaRPr lang="en-US"/>
        </a:p>
      </dgm:t>
    </dgm:pt>
    <dgm:pt modelId="{1CD80CD5-9817-BC40-9375-0FD9F14D9497}" type="pres">
      <dgm:prSet presAssocID="{DD6CA626-EC2F-8E49-8F8D-33B3925DA197}" presName="parSpace" presStyleCnt="0"/>
      <dgm:spPr/>
    </dgm:pt>
    <dgm:pt modelId="{CC91EA33-DCC9-A446-B0B8-281BE3050AFB}" type="pres">
      <dgm:prSet presAssocID="{8760F36D-D9C3-4E4E-B135-B0142F5B5770}" presName="parTxOnly" presStyleLbl="node1" presStyleIdx="3" presStyleCnt="7">
        <dgm:presLayoutVars>
          <dgm:bulletEnabled val="1"/>
        </dgm:presLayoutVars>
      </dgm:prSet>
      <dgm:spPr/>
      <dgm:t>
        <a:bodyPr/>
        <a:lstStyle/>
        <a:p>
          <a:endParaRPr lang="en-US"/>
        </a:p>
      </dgm:t>
    </dgm:pt>
    <dgm:pt modelId="{828C13E3-4550-E147-8A54-6CA9AD4D438E}" type="pres">
      <dgm:prSet presAssocID="{B76FB24A-182A-6B4B-BCCF-112822CE093C}" presName="parSpace" presStyleCnt="0"/>
      <dgm:spPr/>
    </dgm:pt>
    <dgm:pt modelId="{416B6391-ACF2-DD45-A46A-98F44B8B5485}" type="pres">
      <dgm:prSet presAssocID="{13C478CA-A544-344D-9D84-9AF007C9722B}" presName="parTxOnly" presStyleLbl="node1" presStyleIdx="4" presStyleCnt="7">
        <dgm:presLayoutVars>
          <dgm:bulletEnabled val="1"/>
        </dgm:presLayoutVars>
      </dgm:prSet>
      <dgm:spPr/>
      <dgm:t>
        <a:bodyPr/>
        <a:lstStyle/>
        <a:p>
          <a:endParaRPr lang="en-US"/>
        </a:p>
      </dgm:t>
    </dgm:pt>
    <dgm:pt modelId="{6EF4F7E0-C733-D546-BFF6-9F41DB178B66}" type="pres">
      <dgm:prSet presAssocID="{2791C25B-AB7F-8941-B560-D5277628A110}" presName="parSpace" presStyleCnt="0"/>
      <dgm:spPr/>
    </dgm:pt>
    <dgm:pt modelId="{C3D43657-441C-1E4A-9F28-6E0126C0C267}" type="pres">
      <dgm:prSet presAssocID="{C27892FE-ADDE-E64A-B1B4-BBDB8392CAD7}" presName="parTxOnly" presStyleLbl="node1" presStyleIdx="5" presStyleCnt="7">
        <dgm:presLayoutVars>
          <dgm:bulletEnabled val="1"/>
        </dgm:presLayoutVars>
      </dgm:prSet>
      <dgm:spPr/>
      <dgm:t>
        <a:bodyPr/>
        <a:lstStyle/>
        <a:p>
          <a:endParaRPr lang="en-US"/>
        </a:p>
      </dgm:t>
    </dgm:pt>
    <dgm:pt modelId="{4A5FFD7F-7718-4DC4-9ECF-9766A8926091}" type="pres">
      <dgm:prSet presAssocID="{F639E6EC-E0B3-6048-B5FF-93DC8856DF8D}" presName="parSpace" presStyleCnt="0"/>
      <dgm:spPr/>
    </dgm:pt>
    <dgm:pt modelId="{6A040E1C-A02C-48B3-9B8C-B50700349ED1}" type="pres">
      <dgm:prSet presAssocID="{8ADCEC9E-95CF-44B9-8A3A-8BA50D1702EE}" presName="parTxOnly" presStyleLbl="node1" presStyleIdx="6" presStyleCnt="7">
        <dgm:presLayoutVars>
          <dgm:bulletEnabled val="1"/>
        </dgm:presLayoutVars>
      </dgm:prSet>
      <dgm:spPr/>
      <dgm:t>
        <a:bodyPr/>
        <a:lstStyle/>
        <a:p>
          <a:endParaRPr lang="en-US"/>
        </a:p>
      </dgm:t>
    </dgm:pt>
  </dgm:ptLst>
  <dgm:cxnLst>
    <dgm:cxn modelId="{99087489-17AB-2145-9802-0AC570205260}" type="presOf" srcId="{C27892FE-ADDE-E64A-B1B4-BBDB8392CAD7}" destId="{C3D43657-441C-1E4A-9F28-6E0126C0C267}" srcOrd="0" destOrd="0" presId="urn:microsoft.com/office/officeart/2005/8/layout/hChevron3"/>
    <dgm:cxn modelId="{992FC7E9-AC39-43F0-9EE3-C120756E53DC}" srcId="{78BDB5E6-6F18-DA44-BF59-53D3D8B5A763}" destId="{8ADCEC9E-95CF-44B9-8A3A-8BA50D1702EE}" srcOrd="6" destOrd="0" parTransId="{6237C8DA-28CF-4B22-B780-1A68846761D3}" sibTransId="{962C0170-8EF9-485A-9566-2B8091AC4597}"/>
    <dgm:cxn modelId="{CAE4BD63-36E2-1640-AA6D-976D67782A8E}" type="presOf" srcId="{FC15DEA1-A1A1-024F-B467-E714E1FC3419}" destId="{C4A02068-C4EE-AA4E-8115-7FEC82940AA1}" srcOrd="0" destOrd="0" presId="urn:microsoft.com/office/officeart/2005/8/layout/hChevron3"/>
    <dgm:cxn modelId="{025346DC-702B-468C-BB71-5E315B26AEB6}" type="presOf" srcId="{B76AB0A5-5384-4139-A985-0F0DC4AC5ADB}" destId="{49D26EBC-A52B-42BE-B555-441CA5F3A7A0}" srcOrd="0" destOrd="0" presId="urn:microsoft.com/office/officeart/2005/8/layout/hChevron3"/>
    <dgm:cxn modelId="{7851C762-F42A-D14D-B4DD-56AC38DAC7BA}" srcId="{78BDB5E6-6F18-DA44-BF59-53D3D8B5A763}" destId="{D04AD431-F26F-F14B-AD24-73EE226A99A1}" srcOrd="2" destOrd="0" parTransId="{C4BD4DD5-C61C-4848-AE6A-F48AAC262DEC}" sibTransId="{DD6CA626-EC2F-8E49-8F8D-33B3925DA197}"/>
    <dgm:cxn modelId="{3EEBAB51-DDF9-2D45-810F-2E2ABB4CA1DF}" srcId="{78BDB5E6-6F18-DA44-BF59-53D3D8B5A763}" destId="{13C478CA-A544-344D-9D84-9AF007C9722B}" srcOrd="4" destOrd="0" parTransId="{D4D48B69-6CB1-F240-822C-C179F549F568}" sibTransId="{2791C25B-AB7F-8941-B560-D5277628A110}"/>
    <dgm:cxn modelId="{738A0482-B4C6-CA49-9C8C-A2E9E3FC8FF2}" srcId="{78BDB5E6-6F18-DA44-BF59-53D3D8B5A763}" destId="{FC15DEA1-A1A1-024F-B467-E714E1FC3419}" srcOrd="0" destOrd="0" parTransId="{B050258C-3E66-2040-ADE6-2A592B0BA1BE}" sibTransId="{B40AD0B6-3BC0-D744-ADEF-DFE7127140CD}"/>
    <dgm:cxn modelId="{46411205-EFFF-0F46-B050-CE87477C85CB}" type="presOf" srcId="{8760F36D-D9C3-4E4E-B135-B0142F5B5770}" destId="{CC91EA33-DCC9-A446-B0B8-281BE3050AFB}" srcOrd="0" destOrd="0" presId="urn:microsoft.com/office/officeart/2005/8/layout/hChevron3"/>
    <dgm:cxn modelId="{573B083B-6C9E-2940-808E-74E489B555F0}" srcId="{78BDB5E6-6F18-DA44-BF59-53D3D8B5A763}" destId="{C27892FE-ADDE-E64A-B1B4-BBDB8392CAD7}" srcOrd="5" destOrd="0" parTransId="{A6A1C20E-5AB8-054E-BDF0-60EF61AE4E47}" sibTransId="{F639E6EC-E0B3-6048-B5FF-93DC8856DF8D}"/>
    <dgm:cxn modelId="{A231C3DF-27D8-6548-A19C-C238170F23A2}" srcId="{78BDB5E6-6F18-DA44-BF59-53D3D8B5A763}" destId="{8760F36D-D9C3-4E4E-B135-B0142F5B5770}" srcOrd="3" destOrd="0" parTransId="{39476BE2-3D76-274B-A6C7-2AD0640888D4}" sibTransId="{B76FB24A-182A-6B4B-BCCF-112822CE093C}"/>
    <dgm:cxn modelId="{91BEFDC7-D8A8-438A-BB6E-6B80FA3F3A65}" srcId="{78BDB5E6-6F18-DA44-BF59-53D3D8B5A763}" destId="{B76AB0A5-5384-4139-A985-0F0DC4AC5ADB}" srcOrd="1" destOrd="0" parTransId="{0F58FB36-1AB8-4291-AB74-4EC216897C25}" sibTransId="{1E4AA0D4-72AD-4626-9813-62622582CE10}"/>
    <dgm:cxn modelId="{9C7F72B8-B5E0-9B49-8F81-6B6166E561FD}" type="presOf" srcId="{13C478CA-A544-344D-9D84-9AF007C9722B}" destId="{416B6391-ACF2-DD45-A46A-98F44B8B5485}" srcOrd="0" destOrd="0" presId="urn:microsoft.com/office/officeart/2005/8/layout/hChevron3"/>
    <dgm:cxn modelId="{17303F19-C026-E247-93F5-4BCCDA2E9DB2}" type="presOf" srcId="{78BDB5E6-6F18-DA44-BF59-53D3D8B5A763}" destId="{0D644837-1968-864D-8A85-9E68959EC76A}" srcOrd="0" destOrd="0" presId="urn:microsoft.com/office/officeart/2005/8/layout/hChevron3"/>
    <dgm:cxn modelId="{DA9E0FEA-E706-4052-A053-4B7DE1DBCA22}" type="presOf" srcId="{8ADCEC9E-95CF-44B9-8A3A-8BA50D1702EE}" destId="{6A040E1C-A02C-48B3-9B8C-B50700349ED1}" srcOrd="0" destOrd="0" presId="urn:microsoft.com/office/officeart/2005/8/layout/hChevron3"/>
    <dgm:cxn modelId="{9318BE53-362C-3444-9870-769836AEA805}" type="presOf" srcId="{D04AD431-F26F-F14B-AD24-73EE226A99A1}" destId="{3A6D03CE-C98A-E947-8FD8-4FE792E419D9}" srcOrd="0" destOrd="0" presId="urn:microsoft.com/office/officeart/2005/8/layout/hChevron3"/>
    <dgm:cxn modelId="{75576A38-33D6-8648-8BC3-526ACDD4B9F0}" type="presParOf" srcId="{0D644837-1968-864D-8A85-9E68959EC76A}" destId="{C4A02068-C4EE-AA4E-8115-7FEC82940AA1}" srcOrd="0" destOrd="0" presId="urn:microsoft.com/office/officeart/2005/8/layout/hChevron3"/>
    <dgm:cxn modelId="{600A25D5-8753-6E41-9F07-A9C2CCB25630}" type="presParOf" srcId="{0D644837-1968-864D-8A85-9E68959EC76A}" destId="{2B18E99A-3F1D-674C-8A23-C5B0EDDCDE7A}" srcOrd="1" destOrd="0" presId="urn:microsoft.com/office/officeart/2005/8/layout/hChevron3"/>
    <dgm:cxn modelId="{5AD89FD9-CAEA-4E01-BDE0-BDA0E8BFFAA8}" type="presParOf" srcId="{0D644837-1968-864D-8A85-9E68959EC76A}" destId="{49D26EBC-A52B-42BE-B555-441CA5F3A7A0}" srcOrd="2" destOrd="0" presId="urn:microsoft.com/office/officeart/2005/8/layout/hChevron3"/>
    <dgm:cxn modelId="{CE6CE803-D1D9-4763-B420-B81CAD30CEB4}" type="presParOf" srcId="{0D644837-1968-864D-8A85-9E68959EC76A}" destId="{A6856DA8-C69D-4573-91D4-74F1596B917A}" srcOrd="3" destOrd="0" presId="urn:microsoft.com/office/officeart/2005/8/layout/hChevron3"/>
    <dgm:cxn modelId="{F5D7D6DF-5D56-8740-BAC5-D90616FF7DFB}" type="presParOf" srcId="{0D644837-1968-864D-8A85-9E68959EC76A}" destId="{3A6D03CE-C98A-E947-8FD8-4FE792E419D9}" srcOrd="4" destOrd="0" presId="urn:microsoft.com/office/officeart/2005/8/layout/hChevron3"/>
    <dgm:cxn modelId="{F429ECE7-8C31-BF44-9976-2EC4B008C539}" type="presParOf" srcId="{0D644837-1968-864D-8A85-9E68959EC76A}" destId="{1CD80CD5-9817-BC40-9375-0FD9F14D9497}" srcOrd="5" destOrd="0" presId="urn:microsoft.com/office/officeart/2005/8/layout/hChevron3"/>
    <dgm:cxn modelId="{769FD1E4-A0BB-3841-9546-1A0002A800B6}" type="presParOf" srcId="{0D644837-1968-864D-8A85-9E68959EC76A}" destId="{CC91EA33-DCC9-A446-B0B8-281BE3050AFB}" srcOrd="6" destOrd="0" presId="urn:microsoft.com/office/officeart/2005/8/layout/hChevron3"/>
    <dgm:cxn modelId="{19751B2E-8732-DD4D-BC99-A92E831FFFFB}" type="presParOf" srcId="{0D644837-1968-864D-8A85-9E68959EC76A}" destId="{828C13E3-4550-E147-8A54-6CA9AD4D438E}" srcOrd="7" destOrd="0" presId="urn:microsoft.com/office/officeart/2005/8/layout/hChevron3"/>
    <dgm:cxn modelId="{C5A1EA05-76F0-BE4A-B79A-2EA27A3A72ED}" type="presParOf" srcId="{0D644837-1968-864D-8A85-9E68959EC76A}" destId="{416B6391-ACF2-DD45-A46A-98F44B8B5485}" srcOrd="8" destOrd="0" presId="urn:microsoft.com/office/officeart/2005/8/layout/hChevron3"/>
    <dgm:cxn modelId="{31E4249E-AC02-E145-8C68-6E88C925D0B3}" type="presParOf" srcId="{0D644837-1968-864D-8A85-9E68959EC76A}" destId="{6EF4F7E0-C733-D546-BFF6-9F41DB178B66}" srcOrd="9" destOrd="0" presId="urn:microsoft.com/office/officeart/2005/8/layout/hChevron3"/>
    <dgm:cxn modelId="{012ED108-F76E-724A-957B-5758530ED0DA}" type="presParOf" srcId="{0D644837-1968-864D-8A85-9E68959EC76A}" destId="{C3D43657-441C-1E4A-9F28-6E0126C0C267}" srcOrd="10" destOrd="0" presId="urn:microsoft.com/office/officeart/2005/8/layout/hChevron3"/>
    <dgm:cxn modelId="{EC523CF0-497C-4A52-81A4-98CA0AF001B7}" type="presParOf" srcId="{0D644837-1968-864D-8A85-9E68959EC76A}" destId="{4A5FFD7F-7718-4DC4-9ECF-9766A8926091}" srcOrd="11" destOrd="0" presId="urn:microsoft.com/office/officeart/2005/8/layout/hChevron3"/>
    <dgm:cxn modelId="{2B8D1C0E-8A20-402C-B5F9-B1AA290C839C}" type="presParOf" srcId="{0D644837-1968-864D-8A85-9E68959EC76A}" destId="{6A040E1C-A02C-48B3-9B8C-B50700349ED1}"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02068-C4EE-AA4E-8115-7FEC82940AA1}">
      <dsp:nvSpPr>
        <dsp:cNvPr id="0" name=""/>
        <dsp:cNvSpPr/>
      </dsp:nvSpPr>
      <dsp:spPr>
        <a:xfrm>
          <a:off x="1156" y="331439"/>
          <a:ext cx="1361292" cy="544517"/>
        </a:xfrm>
        <a:prstGeom prst="homePlat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rtl="0">
            <a:lnSpc>
              <a:spcPct val="90000"/>
            </a:lnSpc>
            <a:spcBef>
              <a:spcPct val="0"/>
            </a:spcBef>
            <a:spcAft>
              <a:spcPct val="35000"/>
            </a:spcAft>
          </a:pPr>
          <a:r>
            <a:rPr lang="en-US" sz="1100" b="1" kern="1200" dirty="0">
              <a:solidFill>
                <a:schemeClr val="tx1"/>
              </a:solidFill>
              <a:latin typeface="Arial" panose="020B0604020202020204" pitchFamily="34" charset="0"/>
              <a:cs typeface="Arial" panose="020B0604020202020204" pitchFamily="34" charset="0"/>
            </a:rPr>
            <a:t>Preparation</a:t>
          </a:r>
        </a:p>
      </dsp:txBody>
      <dsp:txXfrm>
        <a:off x="1156" y="331439"/>
        <a:ext cx="1225163" cy="544517"/>
      </dsp:txXfrm>
    </dsp:sp>
    <dsp:sp modelId="{49D26EBC-A52B-42BE-B555-441CA5F3A7A0}">
      <dsp:nvSpPr>
        <dsp:cNvPr id="0" name=""/>
        <dsp:cNvSpPr/>
      </dsp:nvSpPr>
      <dsp:spPr>
        <a:xfrm>
          <a:off x="1090191" y="331439"/>
          <a:ext cx="1361292" cy="544517"/>
        </a:xfrm>
        <a:prstGeom prst="chevron">
          <a:avLst/>
        </a:prstGeom>
        <a:solidFill>
          <a:schemeClr val="accent6">
            <a:shade val="80000"/>
            <a:hueOff val="-63615"/>
            <a:satOff val="2835"/>
            <a:lumOff val="39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n-US" sz="1100" b="1" kern="1200" dirty="0">
              <a:solidFill>
                <a:schemeClr val="tx1"/>
              </a:solidFill>
              <a:latin typeface="Arial" panose="020B0604020202020204" pitchFamily="34" charset="0"/>
              <a:cs typeface="Arial" panose="020B0604020202020204" pitchFamily="34" charset="0"/>
            </a:rPr>
            <a:t>Design</a:t>
          </a:r>
        </a:p>
      </dsp:txBody>
      <dsp:txXfrm>
        <a:off x="1362450" y="331439"/>
        <a:ext cx="816775" cy="544517"/>
      </dsp:txXfrm>
    </dsp:sp>
    <dsp:sp modelId="{3A6D03CE-C98A-E947-8FD8-4FE792E419D9}">
      <dsp:nvSpPr>
        <dsp:cNvPr id="0" name=""/>
        <dsp:cNvSpPr/>
      </dsp:nvSpPr>
      <dsp:spPr>
        <a:xfrm>
          <a:off x="2179225" y="331439"/>
          <a:ext cx="1361292" cy="544517"/>
        </a:xfrm>
        <a:prstGeom prst="chevron">
          <a:avLst/>
        </a:prstGeom>
        <a:solidFill>
          <a:schemeClr val="accent6">
            <a:shade val="80000"/>
            <a:hueOff val="-127231"/>
            <a:satOff val="5670"/>
            <a:lumOff val="79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n-US" sz="1100" b="1" kern="1200">
              <a:solidFill>
                <a:schemeClr val="tx1"/>
              </a:solidFill>
              <a:latin typeface="Arial" panose="020B0604020202020204" pitchFamily="34" charset="0"/>
              <a:cs typeface="Arial" panose="020B0604020202020204" pitchFamily="34" charset="0"/>
            </a:rPr>
            <a:t>Specify</a:t>
          </a:r>
          <a:endParaRPr lang="en-US" sz="1100" b="1" kern="1200" dirty="0">
            <a:solidFill>
              <a:schemeClr val="tx1"/>
            </a:solidFill>
            <a:latin typeface="Arial" panose="020B0604020202020204" pitchFamily="34" charset="0"/>
            <a:cs typeface="Arial" panose="020B0604020202020204" pitchFamily="34" charset="0"/>
          </a:endParaRPr>
        </a:p>
      </dsp:txBody>
      <dsp:txXfrm>
        <a:off x="2451484" y="331439"/>
        <a:ext cx="816775" cy="544517"/>
      </dsp:txXfrm>
    </dsp:sp>
    <dsp:sp modelId="{CC91EA33-DCC9-A446-B0B8-281BE3050AFB}">
      <dsp:nvSpPr>
        <dsp:cNvPr id="0" name=""/>
        <dsp:cNvSpPr/>
      </dsp:nvSpPr>
      <dsp:spPr>
        <a:xfrm>
          <a:off x="3268259" y="331439"/>
          <a:ext cx="1361292" cy="544517"/>
        </a:xfrm>
        <a:prstGeom prst="chevron">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n-US" sz="1100" b="1" kern="1200" dirty="0">
              <a:solidFill>
                <a:schemeClr val="tx1"/>
              </a:solidFill>
              <a:latin typeface="Arial" panose="020B0604020202020204" pitchFamily="34" charset="0"/>
              <a:cs typeface="Arial" panose="020B0604020202020204" pitchFamily="34" charset="0"/>
            </a:rPr>
            <a:t>Build formulae</a:t>
          </a:r>
        </a:p>
      </dsp:txBody>
      <dsp:txXfrm>
        <a:off x="3540518" y="331439"/>
        <a:ext cx="816775" cy="544517"/>
      </dsp:txXfrm>
    </dsp:sp>
    <dsp:sp modelId="{416B6391-ACF2-DD45-A46A-98F44B8B5485}">
      <dsp:nvSpPr>
        <dsp:cNvPr id="0" name=""/>
        <dsp:cNvSpPr/>
      </dsp:nvSpPr>
      <dsp:spPr>
        <a:xfrm>
          <a:off x="4357293" y="331439"/>
          <a:ext cx="1361292" cy="544517"/>
        </a:xfrm>
        <a:prstGeom prst="chevron">
          <a:avLst/>
        </a:prstGeom>
        <a:solidFill>
          <a:schemeClr val="accent6">
            <a:shade val="80000"/>
            <a:hueOff val="-254461"/>
            <a:satOff val="11339"/>
            <a:lumOff val="15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n-US" sz="1100" b="1" kern="1200">
              <a:solidFill>
                <a:schemeClr val="tx1"/>
              </a:solidFill>
              <a:latin typeface="Arial" panose="020B0604020202020204" pitchFamily="34" charset="0"/>
              <a:cs typeface="Arial" panose="020B0604020202020204" pitchFamily="34" charset="0"/>
            </a:rPr>
            <a:t>Summarise</a:t>
          </a:r>
          <a:endParaRPr lang="en-US" sz="1100" b="1" kern="1200" dirty="0">
            <a:solidFill>
              <a:schemeClr val="tx1"/>
            </a:solidFill>
            <a:latin typeface="Arial" panose="020B0604020202020204" pitchFamily="34" charset="0"/>
            <a:cs typeface="Arial" panose="020B0604020202020204" pitchFamily="34" charset="0"/>
          </a:endParaRPr>
        </a:p>
      </dsp:txBody>
      <dsp:txXfrm>
        <a:off x="4629552" y="331439"/>
        <a:ext cx="816775" cy="544517"/>
      </dsp:txXfrm>
    </dsp:sp>
    <dsp:sp modelId="{C3D43657-441C-1E4A-9F28-6E0126C0C267}">
      <dsp:nvSpPr>
        <dsp:cNvPr id="0" name=""/>
        <dsp:cNvSpPr/>
      </dsp:nvSpPr>
      <dsp:spPr>
        <a:xfrm>
          <a:off x="5446328" y="331439"/>
          <a:ext cx="1361292" cy="544517"/>
        </a:xfrm>
        <a:prstGeom prst="chevron">
          <a:avLst/>
        </a:prstGeom>
        <a:solidFill>
          <a:schemeClr val="accent6">
            <a:shade val="80000"/>
            <a:hueOff val="-318077"/>
            <a:satOff val="14174"/>
            <a:lumOff val="198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n-US" sz="1100" b="1" kern="1200" dirty="0">
              <a:solidFill>
                <a:schemeClr val="tx1"/>
              </a:solidFill>
              <a:latin typeface="Arial" panose="020B0604020202020204" pitchFamily="34" charset="0"/>
              <a:cs typeface="Arial" panose="020B0604020202020204" pitchFamily="34" charset="0"/>
            </a:rPr>
            <a:t>Check</a:t>
          </a:r>
        </a:p>
      </dsp:txBody>
      <dsp:txXfrm>
        <a:off x="5718587" y="331439"/>
        <a:ext cx="816775" cy="544517"/>
      </dsp:txXfrm>
    </dsp:sp>
    <dsp:sp modelId="{6A040E1C-A02C-48B3-9B8C-B50700349ED1}">
      <dsp:nvSpPr>
        <dsp:cNvPr id="0" name=""/>
        <dsp:cNvSpPr/>
      </dsp:nvSpPr>
      <dsp:spPr>
        <a:xfrm>
          <a:off x="6535362" y="331439"/>
          <a:ext cx="1361292" cy="544517"/>
        </a:xfrm>
        <a:prstGeom prst="chevron">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rtl="0">
            <a:lnSpc>
              <a:spcPct val="90000"/>
            </a:lnSpc>
            <a:spcBef>
              <a:spcPct val="0"/>
            </a:spcBef>
            <a:spcAft>
              <a:spcPct val="35000"/>
            </a:spcAft>
          </a:pPr>
          <a:r>
            <a:rPr lang="en-US" sz="1100" b="1" kern="1200" dirty="0">
              <a:solidFill>
                <a:schemeClr val="tx1"/>
              </a:solidFill>
              <a:latin typeface="Arial" panose="020B0604020202020204" pitchFamily="34" charset="0"/>
              <a:cs typeface="Arial" panose="020B0604020202020204" pitchFamily="34" charset="0"/>
            </a:rPr>
            <a:t>Policy choices</a:t>
          </a:r>
        </a:p>
      </dsp:txBody>
      <dsp:txXfrm>
        <a:off x="6807621" y="331439"/>
        <a:ext cx="816775" cy="54451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7C828-60AB-443F-9E45-D7B2D07C1DD4}" type="datetimeFigureOut">
              <a:rPr lang="en-ZA" smtClean="0"/>
              <a:t>2019/11/18</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3D705-2DC0-4ED5-A781-AC75E4F22CFA}"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a:t>Baseline Assessment and New Policy Costing Course</a:t>
            </a:r>
            <a:endParaRPr lang="en-US"/>
          </a:p>
        </p:txBody>
      </p:sp>
    </p:spTree>
    <p:extLst>
      <p:ext uri="{BB962C8B-B14F-4D97-AF65-F5344CB8AC3E}">
        <p14:creationId xmlns:p14="http://schemas.microsoft.com/office/powerpoint/2010/main" val="3414226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52</a:t>
            </a:fld>
            <a:endParaRPr lang="en-ZA" dirty="0"/>
          </a:p>
        </p:txBody>
      </p:sp>
    </p:spTree>
    <p:extLst>
      <p:ext uri="{BB962C8B-B14F-4D97-AF65-F5344CB8AC3E}">
        <p14:creationId xmlns:p14="http://schemas.microsoft.com/office/powerpoint/2010/main" val="371488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65</a:t>
            </a:fld>
            <a:endParaRPr lang="en-ZA" dirty="0"/>
          </a:p>
        </p:txBody>
      </p:sp>
    </p:spTree>
    <p:extLst>
      <p:ext uri="{BB962C8B-B14F-4D97-AF65-F5344CB8AC3E}">
        <p14:creationId xmlns:p14="http://schemas.microsoft.com/office/powerpoint/2010/main" val="3642108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68</a:t>
            </a:fld>
            <a:endParaRPr lang="en-ZA" dirty="0"/>
          </a:p>
        </p:txBody>
      </p:sp>
    </p:spTree>
    <p:extLst>
      <p:ext uri="{BB962C8B-B14F-4D97-AF65-F5344CB8AC3E}">
        <p14:creationId xmlns:p14="http://schemas.microsoft.com/office/powerpoint/2010/main" val="158360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88</a:t>
            </a:fld>
            <a:endParaRPr lang="en-ZA" dirty="0"/>
          </a:p>
        </p:txBody>
      </p:sp>
    </p:spTree>
    <p:extLst>
      <p:ext uri="{BB962C8B-B14F-4D97-AF65-F5344CB8AC3E}">
        <p14:creationId xmlns:p14="http://schemas.microsoft.com/office/powerpoint/2010/main" val="172573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44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5</a:t>
            </a:fld>
            <a:endParaRPr lang="en-ZA" dirty="0"/>
          </a:p>
        </p:txBody>
      </p:sp>
    </p:spTree>
    <p:extLst>
      <p:ext uri="{BB962C8B-B14F-4D97-AF65-F5344CB8AC3E}">
        <p14:creationId xmlns:p14="http://schemas.microsoft.com/office/powerpoint/2010/main" val="76063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9</a:t>
            </a:fld>
            <a:endParaRPr lang="en-ZA" dirty="0"/>
          </a:p>
        </p:txBody>
      </p:sp>
    </p:spTree>
    <p:extLst>
      <p:ext uri="{BB962C8B-B14F-4D97-AF65-F5344CB8AC3E}">
        <p14:creationId xmlns:p14="http://schemas.microsoft.com/office/powerpoint/2010/main" val="52215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16</a:t>
            </a:fld>
            <a:endParaRPr lang="en-ZA" dirty="0"/>
          </a:p>
        </p:txBody>
      </p:sp>
    </p:spTree>
    <p:extLst>
      <p:ext uri="{BB962C8B-B14F-4D97-AF65-F5344CB8AC3E}">
        <p14:creationId xmlns:p14="http://schemas.microsoft.com/office/powerpoint/2010/main" val="357909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21</a:t>
            </a:fld>
            <a:endParaRPr lang="en-ZA" dirty="0"/>
          </a:p>
        </p:txBody>
      </p:sp>
    </p:spTree>
    <p:extLst>
      <p:ext uri="{BB962C8B-B14F-4D97-AF65-F5344CB8AC3E}">
        <p14:creationId xmlns:p14="http://schemas.microsoft.com/office/powerpoint/2010/main" val="12009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31</a:t>
            </a:fld>
            <a:endParaRPr lang="en-ZA" dirty="0"/>
          </a:p>
        </p:txBody>
      </p:sp>
    </p:spTree>
    <p:extLst>
      <p:ext uri="{BB962C8B-B14F-4D97-AF65-F5344CB8AC3E}">
        <p14:creationId xmlns:p14="http://schemas.microsoft.com/office/powerpoint/2010/main" val="308774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39</a:t>
            </a:fld>
            <a:endParaRPr lang="en-ZA" dirty="0"/>
          </a:p>
        </p:txBody>
      </p:sp>
    </p:spTree>
    <p:extLst>
      <p:ext uri="{BB962C8B-B14F-4D97-AF65-F5344CB8AC3E}">
        <p14:creationId xmlns:p14="http://schemas.microsoft.com/office/powerpoint/2010/main" val="224106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45</a:t>
            </a:fld>
            <a:endParaRPr lang="en-ZA" dirty="0"/>
          </a:p>
        </p:txBody>
      </p:sp>
    </p:spTree>
    <p:extLst>
      <p:ext uri="{BB962C8B-B14F-4D97-AF65-F5344CB8AC3E}">
        <p14:creationId xmlns:p14="http://schemas.microsoft.com/office/powerpoint/2010/main" val="909704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1587" b="0" i="0" u="none" strike="noStrike" kern="1200" cap="none" spc="0" normalizeH="0" baseline="0" noProof="0" dirty="0">
                <a:ln>
                  <a:noFill/>
                </a:ln>
                <a:solidFill>
                  <a:srgbClr val="FFFFFF"/>
                </a:solidFill>
                <a:effectLst/>
                <a:uLnTx/>
                <a:uFillTx/>
                <a:latin typeface="Arial"/>
                <a:ea typeface="+mn-ea"/>
                <a:cs typeface="Arial"/>
              </a:rPr>
              <a:t/>
            </a: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854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141914"/>
            <a:ext cx="10363200" cy="1500187"/>
          </a:xfrm>
        </p:spPr>
        <p:txBody>
          <a:bodyPr anchor="b"/>
          <a:lstStyle>
            <a:lvl1pPr marL="0" indent="0" algn="ctr">
              <a:buNone/>
              <a:defRPr sz="2116">
                <a:solidFill>
                  <a:schemeClr val="tx1"/>
                </a:solidFill>
              </a:defRPr>
            </a:lvl1pPr>
            <a:lvl2pPr marL="483626" indent="0">
              <a:buNone/>
              <a:defRPr sz="1904">
                <a:solidFill>
                  <a:schemeClr val="tx1">
                    <a:tint val="75000"/>
                  </a:schemeClr>
                </a:solidFill>
              </a:defRPr>
            </a:lvl2pPr>
            <a:lvl3pPr marL="967252" indent="0">
              <a:buNone/>
              <a:defRPr sz="1692">
                <a:solidFill>
                  <a:schemeClr val="tx1">
                    <a:tint val="75000"/>
                  </a:schemeClr>
                </a:solidFill>
              </a:defRPr>
            </a:lvl3pPr>
            <a:lvl4pPr marL="1450878" indent="0">
              <a:buNone/>
              <a:defRPr sz="1481">
                <a:solidFill>
                  <a:schemeClr val="tx1">
                    <a:tint val="75000"/>
                  </a:schemeClr>
                </a:solidFill>
              </a:defRPr>
            </a:lvl4pPr>
            <a:lvl5pPr marL="1934505" indent="0">
              <a:buNone/>
              <a:defRPr sz="1481">
                <a:solidFill>
                  <a:schemeClr val="tx1">
                    <a:tint val="75000"/>
                  </a:schemeClr>
                </a:solidFill>
              </a:defRPr>
            </a:lvl5pPr>
            <a:lvl6pPr marL="2418131" indent="0">
              <a:buNone/>
              <a:defRPr sz="1481">
                <a:solidFill>
                  <a:schemeClr val="tx1">
                    <a:tint val="75000"/>
                  </a:schemeClr>
                </a:solidFill>
              </a:defRPr>
            </a:lvl6pPr>
            <a:lvl7pPr marL="2901757" indent="0">
              <a:buNone/>
              <a:defRPr sz="1481">
                <a:solidFill>
                  <a:schemeClr val="tx1">
                    <a:tint val="75000"/>
                  </a:schemeClr>
                </a:solidFill>
              </a:defRPr>
            </a:lvl7pPr>
            <a:lvl8pPr marL="3385383" indent="0">
              <a:buNone/>
              <a:defRPr sz="1481">
                <a:solidFill>
                  <a:schemeClr val="tx1">
                    <a:tint val="75000"/>
                  </a:schemeClr>
                </a:solidFill>
              </a:defRPr>
            </a:lvl8pPr>
            <a:lvl9pPr marL="3869009" indent="0">
              <a:buNone/>
              <a:defRPr sz="1481">
                <a:solidFill>
                  <a:schemeClr val="tx1">
                    <a:tint val="75000"/>
                  </a:schemeClr>
                </a:solidFill>
              </a:defRPr>
            </a:lvl9pPr>
          </a:lstStyle>
          <a:p>
            <a:pPr lvl="0"/>
            <a:r>
              <a:rPr lang="en-US"/>
              <a:t>Click to edit Master text styles</a:t>
            </a:r>
          </a:p>
        </p:txBody>
      </p:sp>
      <p:pic>
        <p:nvPicPr>
          <p:cNvPr id="8" name="Picture 7"/>
          <p:cNvPicPr>
            <a:picLocks noChangeAspect="1"/>
          </p:cNvPicPr>
          <p:nvPr/>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3"/>
          <p:cNvSpPr>
            <a:spLocks noGrp="1"/>
          </p:cNvSpPr>
          <p:nvPr>
            <p:ph type="sldNum" sz="quarter" idx="4"/>
          </p:nvPr>
        </p:nvSpPr>
        <p:spPr>
          <a:xfrm>
            <a:off x="9330267" y="6517116"/>
            <a:ext cx="2844800" cy="366073"/>
          </a:xfrm>
          <a:prstGeom prst="rect">
            <a:avLst/>
          </a:prstGeom>
        </p:spPr>
        <p:txBody>
          <a:bodyPr vert="horz" lIns="91440" tIns="45720" rIns="91440" bIns="45720" rtlCol="0" anchor="ctr"/>
          <a:lstStyle>
            <a:lvl1pPr algn="r">
              <a:defRPr sz="1058">
                <a:solidFill>
                  <a:schemeClr val="bg1"/>
                </a:solidFill>
              </a:defRPr>
            </a:lvl1pPr>
          </a:lstStyle>
          <a:p>
            <a:fld id="{23690667-295C-4548-A8F3-2AF8F8044C02}" type="slidenum">
              <a:rPr lang="en-ZA" smtClean="0"/>
              <a:pPr/>
              <a:t>‹#›</a:t>
            </a:fld>
            <a:endParaRPr lang="en-ZA" dirty="0"/>
          </a:p>
        </p:txBody>
      </p:sp>
      <p:pic>
        <p:nvPicPr>
          <p:cNvPr id="10" name="Picture 9"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pic>
        <p:nvPicPr>
          <p:cNvPr id="12" name="Picture 11"/>
          <p:cNvPicPr>
            <a:picLocks noChangeAspect="1"/>
          </p:cNvPicPr>
          <p:nvPr userDrawn="1"/>
        </p:nvPicPr>
        <p:blipFill>
          <a:blip r:embed="rId3"/>
          <a:stretch>
            <a:fillRect/>
          </a:stretch>
        </p:blipFill>
        <p:spPr>
          <a:xfrm>
            <a:off x="8204521" y="372046"/>
            <a:ext cx="3514887" cy="1119470"/>
          </a:xfrm>
          <a:prstGeom prst="rect">
            <a:avLst/>
          </a:prstGeom>
        </p:spPr>
      </p:pic>
      <p:pic>
        <p:nvPicPr>
          <p:cNvPr id="13" name="Picture 12"/>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Tree>
    <p:extLst>
      <p:ext uri="{BB962C8B-B14F-4D97-AF65-F5344CB8AC3E}">
        <p14:creationId xmlns:p14="http://schemas.microsoft.com/office/powerpoint/2010/main" val="102148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 id="2147483695" r:id="rId16"/>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xml"/><Relationship Id="rId4" Type="http://schemas.openxmlformats.org/officeDocument/2006/relationships/image" Target="../media/image39.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Sessions </a:t>
            </a:r>
            <a:r>
              <a:rPr lang="en-ZA" dirty="0" smtClean="0"/>
              <a:t>14-15</a:t>
            </a:r>
            <a:br>
              <a:rPr lang="en-ZA" dirty="0" smtClean="0"/>
            </a:br>
            <a:r>
              <a:rPr lang="en-ZA" dirty="0" smtClean="0"/>
              <a:t>Costing </a:t>
            </a:r>
            <a:r>
              <a:rPr lang="en-ZA" dirty="0"/>
              <a:t>Models</a:t>
            </a:r>
            <a:endParaRPr lang="en-US" dirty="0"/>
          </a:p>
        </p:txBody>
      </p:sp>
      <p:sp>
        <p:nvSpPr>
          <p:cNvPr id="14" name="Subtitle 13">
            <a:extLst>
              <a:ext uri="{FF2B5EF4-FFF2-40B4-BE49-F238E27FC236}">
                <a16:creationId xmlns:a16="http://schemas.microsoft.com/office/drawing/2014/main" id="{7400BDCE-000F-44B8-8D9A-F459E8357973}"/>
              </a:ext>
            </a:extLst>
          </p:cNvPr>
          <p:cNvSpPr>
            <a:spLocks noGrp="1"/>
          </p:cNvSpPr>
          <p:nvPr>
            <p:ph type="subTitle" idx="1"/>
          </p:nvPr>
        </p:nvSpPr>
        <p:spPr/>
        <p:txBody>
          <a:bodyPr/>
          <a:lstStyle/>
          <a:p>
            <a:r>
              <a:rPr lang="en-ZA" dirty="0"/>
              <a:t/>
            </a:r>
            <a:br>
              <a:rPr lang="en-ZA" dirty="0"/>
            </a:br>
            <a:r>
              <a:rPr lang="en-ZA" sz="2000" dirty="0"/>
              <a:t>Using and d</a:t>
            </a:r>
            <a:r>
              <a:rPr lang="en-US" sz="2000" dirty="0" err="1"/>
              <a:t>eveloping</a:t>
            </a:r>
            <a:r>
              <a:rPr lang="en-US" sz="2000" dirty="0"/>
              <a:t> Excel-based models to cost </a:t>
            </a:r>
            <a:br>
              <a:rPr lang="en-US" sz="2000" dirty="0"/>
            </a:br>
            <a:r>
              <a:rPr lang="en-US" sz="2000" dirty="0"/>
              <a:t>government policies and </a:t>
            </a:r>
            <a:r>
              <a:rPr lang="en-US" sz="2000" dirty="0" err="1"/>
              <a:t>programmes</a:t>
            </a:r>
            <a:endParaRPr lang="en-ZA" dirty="0"/>
          </a:p>
        </p:txBody>
      </p:sp>
    </p:spTree>
    <p:extLst>
      <p:ext uri="{BB962C8B-B14F-4D97-AF65-F5344CB8AC3E}">
        <p14:creationId xmlns:p14="http://schemas.microsoft.com/office/powerpoint/2010/main" val="261285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76319F-4A70-42BC-AD75-A15C36396962}"/>
              </a:ext>
            </a:extLst>
          </p:cNvPr>
          <p:cNvSpPr>
            <a:spLocks noGrp="1"/>
          </p:cNvSpPr>
          <p:nvPr>
            <p:ph idx="1"/>
          </p:nvPr>
        </p:nvSpPr>
        <p:spPr/>
        <p:txBody>
          <a:bodyPr/>
          <a:lstStyle/>
          <a:p>
            <a:r>
              <a:rPr lang="en-US" sz="2800" dirty="0"/>
              <a:t>Process maps or flow charts</a:t>
            </a:r>
          </a:p>
          <a:p>
            <a:pPr lvl="1"/>
            <a:r>
              <a:rPr lang="en-US" dirty="0"/>
              <a:t>Can you draw a picture of </a:t>
            </a:r>
            <a:r>
              <a:rPr lang="en-US" b="1" dirty="0">
                <a:solidFill>
                  <a:srgbClr val="0B6C36"/>
                </a:solidFill>
              </a:rPr>
              <a:t>how activities link together </a:t>
            </a:r>
            <a:r>
              <a:rPr lang="en-US" dirty="0"/>
              <a:t>so you can present this logically in an Excel model?</a:t>
            </a:r>
          </a:p>
          <a:p>
            <a:pPr lvl="2">
              <a:spcAft>
                <a:spcPts val="1200"/>
              </a:spcAft>
            </a:pPr>
            <a:r>
              <a:rPr lang="en-US" dirty="0"/>
              <a:t>Do you understand how different processes tie role-players together?</a:t>
            </a:r>
          </a:p>
          <a:p>
            <a:pPr>
              <a:spcBef>
                <a:spcPts val="300"/>
              </a:spcBef>
            </a:pPr>
            <a:endParaRPr lang="en-ZA" sz="3000" dirty="0"/>
          </a:p>
          <a:p>
            <a:pPr>
              <a:spcBef>
                <a:spcPts val="300"/>
              </a:spcBef>
            </a:pPr>
            <a:r>
              <a:rPr lang="en-ZA" sz="3000" dirty="0"/>
              <a:t>Flow of funds</a:t>
            </a:r>
          </a:p>
          <a:p>
            <a:pPr lvl="1">
              <a:spcBef>
                <a:spcPts val="300"/>
              </a:spcBef>
            </a:pPr>
            <a:r>
              <a:rPr lang="en-ZA" dirty="0"/>
              <a:t>Do you understand the </a:t>
            </a:r>
            <a:r>
              <a:rPr lang="en-ZA" b="1" dirty="0">
                <a:solidFill>
                  <a:srgbClr val="0B6C36"/>
                </a:solidFill>
              </a:rPr>
              <a:t>intergovernmental financial relations </a:t>
            </a:r>
            <a:r>
              <a:rPr lang="en-ZA" dirty="0"/>
              <a:t>and budgets in government with respect to the programme?</a:t>
            </a:r>
          </a:p>
          <a:p>
            <a:pPr lvl="2">
              <a:spcBef>
                <a:spcPts val="300"/>
              </a:spcBef>
            </a:pPr>
            <a:r>
              <a:rPr lang="en-ZA" dirty="0"/>
              <a:t>Can you map spending to spheres of government, departments and entities … and Votes, budget programmes and sub-programmes?</a:t>
            </a:r>
          </a:p>
          <a:p>
            <a:endParaRPr lang="en-ZA" dirty="0"/>
          </a:p>
        </p:txBody>
      </p:sp>
      <p:sp>
        <p:nvSpPr>
          <p:cNvPr id="3" name="Slide Number Placeholder 2">
            <a:extLst>
              <a:ext uri="{FF2B5EF4-FFF2-40B4-BE49-F238E27FC236}">
                <a16:creationId xmlns:a16="http://schemas.microsoft.com/office/drawing/2014/main" id="{DD9F2850-7D97-4C9E-A817-FEB629FB1FF7}"/>
              </a:ext>
            </a:extLst>
          </p:cNvPr>
          <p:cNvSpPr>
            <a:spLocks noGrp="1"/>
          </p:cNvSpPr>
          <p:nvPr>
            <p:ph type="sldNum" sz="quarter" idx="11"/>
          </p:nvPr>
        </p:nvSpPr>
        <p:spPr/>
        <p:txBody>
          <a:bodyPr/>
          <a:lstStyle/>
          <a:p>
            <a:fld id="{31311CA2-5603-4F1C-8B97-F29961F83655}" type="slidenum">
              <a:rPr lang="en-ZA" smtClean="0"/>
              <a:pPr/>
              <a:t>10</a:t>
            </a:fld>
            <a:endParaRPr lang="en-ZA" dirty="0"/>
          </a:p>
        </p:txBody>
      </p:sp>
      <p:sp>
        <p:nvSpPr>
          <p:cNvPr id="4" name="Title 3">
            <a:extLst>
              <a:ext uri="{FF2B5EF4-FFF2-40B4-BE49-F238E27FC236}">
                <a16:creationId xmlns:a16="http://schemas.microsoft.com/office/drawing/2014/main" id="{696CFC25-8E50-480D-B228-D0322BC1EED3}"/>
              </a:ext>
            </a:extLst>
          </p:cNvPr>
          <p:cNvSpPr>
            <a:spLocks noGrp="1"/>
          </p:cNvSpPr>
          <p:nvPr>
            <p:ph type="title"/>
          </p:nvPr>
        </p:nvSpPr>
        <p:spPr/>
        <p:txBody>
          <a:bodyPr/>
          <a:lstStyle/>
          <a:p>
            <a:pPr marL="457200" indent="-457200">
              <a:buFont typeface="Arial" panose="020B0604020202020204" pitchFamily="34" charset="0"/>
              <a:buChar char="•"/>
            </a:pPr>
            <a:r>
              <a:rPr lang="en-US" dirty="0"/>
              <a:t>Prerequisites - </a:t>
            </a:r>
            <a:r>
              <a:rPr lang="en-GB" dirty="0">
                <a:solidFill>
                  <a:srgbClr val="0B6C36"/>
                </a:solidFill>
              </a:rPr>
              <a:t>Institutional analysis (session 5)</a:t>
            </a:r>
            <a:endParaRPr lang="en-ZA" dirty="0">
              <a:solidFill>
                <a:srgbClr val="0B6C36"/>
              </a:solidFill>
            </a:endParaRPr>
          </a:p>
        </p:txBody>
      </p:sp>
    </p:spTree>
    <p:extLst>
      <p:ext uri="{BB962C8B-B14F-4D97-AF65-F5344CB8AC3E}">
        <p14:creationId xmlns:p14="http://schemas.microsoft.com/office/powerpoint/2010/main" val="380329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7FF9E-6E69-4BFB-88AF-6774E01497DE}"/>
              </a:ext>
            </a:extLst>
          </p:cNvPr>
          <p:cNvSpPr>
            <a:spLocks noGrp="1"/>
          </p:cNvSpPr>
          <p:nvPr>
            <p:ph idx="1"/>
          </p:nvPr>
        </p:nvSpPr>
        <p:spPr/>
        <p:txBody>
          <a:bodyPr/>
          <a:lstStyle/>
          <a:p>
            <a:r>
              <a:rPr lang="en-US" sz="2800" dirty="0"/>
              <a:t>Logical framework - do you understand: </a:t>
            </a:r>
          </a:p>
          <a:p>
            <a:pPr lvl="1"/>
            <a:r>
              <a:rPr lang="en-GB" dirty="0"/>
              <a:t>the key </a:t>
            </a:r>
            <a:r>
              <a:rPr lang="en-GB" b="1" dirty="0">
                <a:solidFill>
                  <a:srgbClr val="0B6C36"/>
                </a:solidFill>
              </a:rPr>
              <a:t>programme elements </a:t>
            </a:r>
            <a:r>
              <a:rPr lang="en-GB" dirty="0"/>
              <a:t>involved in the delivery of the programme?</a:t>
            </a:r>
            <a:endParaRPr lang="en-US" dirty="0"/>
          </a:p>
          <a:p>
            <a:pPr lvl="1"/>
            <a:r>
              <a:rPr lang="en-US" dirty="0"/>
              <a:t>the </a:t>
            </a:r>
            <a:r>
              <a:rPr lang="en-US" b="1" dirty="0">
                <a:solidFill>
                  <a:srgbClr val="0B6C36"/>
                </a:solidFill>
              </a:rPr>
              <a:t>delivery chain </a:t>
            </a:r>
            <a:r>
              <a:rPr lang="en-US" dirty="0"/>
              <a:t>linking inputs to activities to outputs?</a:t>
            </a:r>
          </a:p>
          <a:p>
            <a:pPr lvl="1"/>
            <a:r>
              <a:rPr lang="en-US" dirty="0"/>
              <a:t>the </a:t>
            </a:r>
            <a:r>
              <a:rPr lang="en-US" b="1" dirty="0">
                <a:solidFill>
                  <a:srgbClr val="0B6C36"/>
                </a:solidFill>
              </a:rPr>
              <a:t>cost-drivers</a:t>
            </a:r>
            <a:r>
              <a:rPr lang="en-US" dirty="0">
                <a:solidFill>
                  <a:srgbClr val="0B6C36"/>
                </a:solidFill>
              </a:rPr>
              <a:t>?</a:t>
            </a:r>
            <a:r>
              <a:rPr lang="en-US" dirty="0"/>
              <a:t> </a:t>
            </a:r>
          </a:p>
          <a:p>
            <a:pPr lvl="3"/>
            <a:r>
              <a:rPr lang="en-US" sz="2000" dirty="0"/>
              <a:t>factors affecting demand for services, supply of inputs and how inputs becomes outputs</a:t>
            </a:r>
          </a:p>
          <a:p>
            <a:pPr lvl="1">
              <a:spcAft>
                <a:spcPts val="1200"/>
              </a:spcAft>
            </a:pPr>
            <a:r>
              <a:rPr lang="en-US" dirty="0"/>
              <a:t>how </a:t>
            </a:r>
            <a:r>
              <a:rPr lang="en-US" b="1" dirty="0">
                <a:solidFill>
                  <a:srgbClr val="0B6C36"/>
                </a:solidFill>
              </a:rPr>
              <a:t>demand</a:t>
            </a:r>
            <a:r>
              <a:rPr lang="en-US" dirty="0"/>
              <a:t> for the </a:t>
            </a:r>
            <a:r>
              <a:rPr lang="en-US" dirty="0" err="1"/>
              <a:t>programme</a:t>
            </a:r>
            <a:r>
              <a:rPr lang="en-US" dirty="0"/>
              <a:t> is measured?</a:t>
            </a:r>
          </a:p>
          <a:p>
            <a:r>
              <a:rPr lang="en-US" sz="2800" dirty="0"/>
              <a:t>The </a:t>
            </a:r>
            <a:r>
              <a:rPr lang="en-US" sz="2800" b="1" dirty="0">
                <a:solidFill>
                  <a:srgbClr val="0B6C36"/>
                </a:solidFill>
              </a:rPr>
              <a:t>key policy questions </a:t>
            </a:r>
            <a:r>
              <a:rPr lang="en-US" sz="2800" dirty="0"/>
              <a:t>the model needs to answer</a:t>
            </a:r>
          </a:p>
          <a:p>
            <a:pPr lvl="1">
              <a:spcAft>
                <a:spcPts val="1200"/>
              </a:spcAft>
            </a:pPr>
            <a:r>
              <a:rPr lang="en-US" dirty="0"/>
              <a:t>Do you have a good sense of the </a:t>
            </a:r>
            <a:r>
              <a:rPr lang="en-US" b="1" dirty="0">
                <a:solidFill>
                  <a:srgbClr val="0B6C36"/>
                </a:solidFill>
              </a:rPr>
              <a:t>“what if” questions </a:t>
            </a:r>
            <a:r>
              <a:rPr lang="en-US" dirty="0"/>
              <a:t>with regards</a:t>
            </a:r>
            <a:br>
              <a:rPr lang="en-US" dirty="0"/>
            </a:br>
            <a:r>
              <a:rPr lang="en-US" dirty="0"/>
              <a:t>to existing processes?</a:t>
            </a:r>
          </a:p>
          <a:p>
            <a:pPr lvl="1">
              <a:spcAft>
                <a:spcPts val="1200"/>
              </a:spcAft>
            </a:pPr>
            <a:endParaRPr lang="en-US" sz="2600" dirty="0"/>
          </a:p>
          <a:p>
            <a:endParaRPr lang="en-ZA" sz="3200" dirty="0"/>
          </a:p>
        </p:txBody>
      </p:sp>
      <p:sp>
        <p:nvSpPr>
          <p:cNvPr id="3" name="Slide Number Placeholder 2">
            <a:extLst>
              <a:ext uri="{FF2B5EF4-FFF2-40B4-BE49-F238E27FC236}">
                <a16:creationId xmlns:a16="http://schemas.microsoft.com/office/drawing/2014/main" id="{AD53CE1A-D47F-43C3-AADB-A2F954CABD99}"/>
              </a:ext>
            </a:extLst>
          </p:cNvPr>
          <p:cNvSpPr>
            <a:spLocks noGrp="1"/>
          </p:cNvSpPr>
          <p:nvPr>
            <p:ph type="sldNum" sz="quarter" idx="11"/>
          </p:nvPr>
        </p:nvSpPr>
        <p:spPr/>
        <p:txBody>
          <a:bodyPr/>
          <a:lstStyle/>
          <a:p>
            <a:fld id="{31311CA2-5603-4F1C-8B97-F29961F83655}" type="slidenum">
              <a:rPr lang="en-ZA" smtClean="0"/>
              <a:pPr/>
              <a:t>11</a:t>
            </a:fld>
            <a:endParaRPr lang="en-ZA" dirty="0"/>
          </a:p>
        </p:txBody>
      </p:sp>
      <p:sp>
        <p:nvSpPr>
          <p:cNvPr id="4" name="Title 3">
            <a:extLst>
              <a:ext uri="{FF2B5EF4-FFF2-40B4-BE49-F238E27FC236}">
                <a16:creationId xmlns:a16="http://schemas.microsoft.com/office/drawing/2014/main" id="{3BDCCDFB-3A6F-45C9-AA3B-0E2ABBEFBAEC}"/>
              </a:ext>
            </a:extLst>
          </p:cNvPr>
          <p:cNvSpPr>
            <a:spLocks noGrp="1"/>
          </p:cNvSpPr>
          <p:nvPr>
            <p:ph type="title"/>
          </p:nvPr>
        </p:nvSpPr>
        <p:spPr/>
        <p:txBody>
          <a:bodyPr/>
          <a:lstStyle/>
          <a:p>
            <a:r>
              <a:rPr lang="en-US" dirty="0"/>
              <a:t>Prerequisites – </a:t>
            </a:r>
            <a:r>
              <a:rPr lang="en-US" dirty="0" err="1">
                <a:solidFill>
                  <a:srgbClr val="0B6C36"/>
                </a:solidFill>
              </a:rPr>
              <a:t>Programme</a:t>
            </a:r>
            <a:r>
              <a:rPr lang="en-US" dirty="0">
                <a:solidFill>
                  <a:srgbClr val="0B6C36"/>
                </a:solidFill>
              </a:rPr>
              <a:t> logic analysis </a:t>
            </a:r>
            <a:r>
              <a:rPr lang="en-GB" dirty="0">
                <a:solidFill>
                  <a:srgbClr val="0B6C36"/>
                </a:solidFill>
              </a:rPr>
              <a:t>(session 7)</a:t>
            </a:r>
            <a:endParaRPr lang="en-ZA" dirty="0">
              <a:solidFill>
                <a:srgbClr val="0B6C36"/>
              </a:solidFill>
            </a:endParaRPr>
          </a:p>
        </p:txBody>
      </p:sp>
    </p:spTree>
    <p:extLst>
      <p:ext uri="{BB962C8B-B14F-4D97-AF65-F5344CB8AC3E}">
        <p14:creationId xmlns:p14="http://schemas.microsoft.com/office/powerpoint/2010/main" val="367812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1A0ACF-0C47-4DAB-90BC-B5B00E098122}"/>
              </a:ext>
            </a:extLst>
          </p:cNvPr>
          <p:cNvSpPr>
            <a:spLocks noGrp="1"/>
          </p:cNvSpPr>
          <p:nvPr>
            <p:ph idx="1"/>
          </p:nvPr>
        </p:nvSpPr>
        <p:spPr/>
        <p:txBody>
          <a:bodyPr/>
          <a:lstStyle/>
          <a:p>
            <a:r>
              <a:rPr lang="en-US" sz="2800" b="1" dirty="0">
                <a:solidFill>
                  <a:srgbClr val="0B6C36"/>
                </a:solidFill>
              </a:rPr>
              <a:t>Access to information</a:t>
            </a:r>
          </a:p>
          <a:p>
            <a:pPr lvl="1"/>
            <a:r>
              <a:rPr lang="en-US" dirty="0"/>
              <a:t>Do you have a good knowledge of where to find:</a:t>
            </a:r>
          </a:p>
          <a:p>
            <a:pPr lvl="2"/>
            <a:r>
              <a:rPr lang="en-US" dirty="0"/>
              <a:t>census data </a:t>
            </a:r>
          </a:p>
          <a:p>
            <a:pPr lvl="2"/>
            <a:r>
              <a:rPr lang="en-US" dirty="0"/>
              <a:t>administrative data for health, education etc.</a:t>
            </a:r>
          </a:p>
          <a:p>
            <a:pPr lvl="2">
              <a:spcAft>
                <a:spcPts val="1200"/>
              </a:spcAft>
            </a:pPr>
            <a:r>
              <a:rPr lang="en-US" dirty="0"/>
              <a:t>performance data</a:t>
            </a:r>
          </a:p>
          <a:p>
            <a:pPr marL="342900" lvl="1"/>
            <a:r>
              <a:rPr lang="en-US" sz="2800" b="1" dirty="0">
                <a:solidFill>
                  <a:srgbClr val="0B6C36"/>
                </a:solidFill>
              </a:rPr>
              <a:t>Norms and standards </a:t>
            </a:r>
            <a:r>
              <a:rPr lang="en-US" sz="2800" dirty="0"/>
              <a:t>that apply to the </a:t>
            </a:r>
            <a:r>
              <a:rPr lang="en-US" sz="2800" dirty="0" err="1"/>
              <a:t>programme</a:t>
            </a:r>
            <a:r>
              <a:rPr lang="en-US" sz="2800" dirty="0"/>
              <a:t> </a:t>
            </a:r>
          </a:p>
          <a:p>
            <a:pPr lvl="2"/>
            <a:r>
              <a:rPr lang="en-US" dirty="0"/>
              <a:t>Both explicit and implicit?</a:t>
            </a:r>
          </a:p>
          <a:p>
            <a:pPr lvl="2"/>
            <a:r>
              <a:rPr lang="en-US" dirty="0"/>
              <a:t>How do norms and standards describe the relationships between demand, inputs and outputs?</a:t>
            </a:r>
          </a:p>
          <a:p>
            <a:pPr lvl="1"/>
            <a:r>
              <a:rPr lang="en-US" dirty="0"/>
              <a:t>Information comes from legislation, international agreements, regulations, strategic plans, management protocols…</a:t>
            </a:r>
            <a:br>
              <a:rPr lang="en-US" dirty="0"/>
            </a:br>
            <a:r>
              <a:rPr lang="en-US" dirty="0"/>
              <a:t>and from the heads of practitioners</a:t>
            </a:r>
          </a:p>
          <a:p>
            <a:pPr lvl="2"/>
            <a:endParaRPr lang="en-ZA" sz="2800" dirty="0"/>
          </a:p>
        </p:txBody>
      </p:sp>
      <p:sp>
        <p:nvSpPr>
          <p:cNvPr id="3" name="Slide Number Placeholder 2">
            <a:extLst>
              <a:ext uri="{FF2B5EF4-FFF2-40B4-BE49-F238E27FC236}">
                <a16:creationId xmlns:a16="http://schemas.microsoft.com/office/drawing/2014/main" id="{0E8B886B-D20C-47CC-8B65-AFCBC9063BA8}"/>
              </a:ext>
            </a:extLst>
          </p:cNvPr>
          <p:cNvSpPr>
            <a:spLocks noGrp="1"/>
          </p:cNvSpPr>
          <p:nvPr>
            <p:ph type="sldNum" sz="quarter" idx="11"/>
          </p:nvPr>
        </p:nvSpPr>
        <p:spPr/>
        <p:txBody>
          <a:bodyPr/>
          <a:lstStyle/>
          <a:p>
            <a:fld id="{31311CA2-5603-4F1C-8B97-F29961F83655}" type="slidenum">
              <a:rPr lang="en-ZA" smtClean="0"/>
              <a:pPr/>
              <a:t>12</a:t>
            </a:fld>
            <a:endParaRPr lang="en-ZA" dirty="0"/>
          </a:p>
        </p:txBody>
      </p:sp>
      <p:sp>
        <p:nvSpPr>
          <p:cNvPr id="4" name="Title 3">
            <a:extLst>
              <a:ext uri="{FF2B5EF4-FFF2-40B4-BE49-F238E27FC236}">
                <a16:creationId xmlns:a16="http://schemas.microsoft.com/office/drawing/2014/main" id="{832557F0-37B7-4010-9206-BAFBE0FEF3D6}"/>
              </a:ext>
            </a:extLst>
          </p:cNvPr>
          <p:cNvSpPr>
            <a:spLocks noGrp="1"/>
          </p:cNvSpPr>
          <p:nvPr>
            <p:ph type="title"/>
          </p:nvPr>
        </p:nvSpPr>
        <p:spPr/>
        <p:txBody>
          <a:bodyPr/>
          <a:lstStyle/>
          <a:p>
            <a:r>
              <a:rPr lang="en-US" dirty="0"/>
              <a:t>Prerequisites – </a:t>
            </a:r>
            <a:r>
              <a:rPr lang="en-GB" dirty="0">
                <a:solidFill>
                  <a:srgbClr val="0B6C36"/>
                </a:solidFill>
              </a:rPr>
              <a:t>Key performance indicators (session 8)</a:t>
            </a:r>
            <a:endParaRPr lang="en-ZA" dirty="0">
              <a:solidFill>
                <a:srgbClr val="0B6C36"/>
              </a:solidFill>
            </a:endParaRPr>
          </a:p>
        </p:txBody>
      </p:sp>
    </p:spTree>
    <p:extLst>
      <p:ext uri="{BB962C8B-B14F-4D97-AF65-F5344CB8AC3E}">
        <p14:creationId xmlns:p14="http://schemas.microsoft.com/office/powerpoint/2010/main" val="76730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DFD34-75A3-447E-B112-8C4F61BF68C3}"/>
              </a:ext>
            </a:extLst>
          </p:cNvPr>
          <p:cNvSpPr>
            <a:spLocks noGrp="1"/>
          </p:cNvSpPr>
          <p:nvPr>
            <p:ph idx="1"/>
          </p:nvPr>
        </p:nvSpPr>
        <p:spPr>
          <a:xfrm>
            <a:off x="824252" y="881169"/>
            <a:ext cx="11045585" cy="5268443"/>
          </a:xfrm>
        </p:spPr>
        <p:txBody>
          <a:bodyPr/>
          <a:lstStyle/>
          <a:p>
            <a:pPr>
              <a:spcBef>
                <a:spcPts val="300"/>
              </a:spcBef>
            </a:pPr>
            <a:r>
              <a:rPr lang="en-ZA" sz="2800" dirty="0"/>
              <a:t>Expenditure analysis of the programmes</a:t>
            </a:r>
          </a:p>
          <a:p>
            <a:pPr lvl="1">
              <a:spcBef>
                <a:spcPts val="300"/>
              </a:spcBef>
            </a:pPr>
            <a:r>
              <a:rPr lang="en-ZA" sz="2800" dirty="0"/>
              <a:t>Do you understand the </a:t>
            </a:r>
            <a:r>
              <a:rPr lang="en-ZA" sz="2800" b="1" dirty="0">
                <a:solidFill>
                  <a:srgbClr val="0B6C36"/>
                </a:solidFill>
              </a:rPr>
              <a:t>structure of expenditure</a:t>
            </a:r>
            <a:r>
              <a:rPr lang="en-ZA" sz="2800" dirty="0"/>
              <a:t>?</a:t>
            </a:r>
          </a:p>
          <a:p>
            <a:pPr lvl="2">
              <a:spcBef>
                <a:spcPts val="300"/>
              </a:spcBef>
            </a:pPr>
            <a:r>
              <a:rPr lang="en-ZA" sz="2400" dirty="0"/>
              <a:t>What types of expenditure are significant and therefore need to be modelled explicitly?</a:t>
            </a:r>
          </a:p>
          <a:p>
            <a:pPr lvl="2">
              <a:spcBef>
                <a:spcPts val="300"/>
              </a:spcBef>
            </a:pPr>
            <a:r>
              <a:rPr lang="en-ZA" sz="2400" dirty="0"/>
              <a:t>What are the relationships between different types of costs?</a:t>
            </a:r>
          </a:p>
          <a:p>
            <a:pPr lvl="3">
              <a:spcBef>
                <a:spcPts val="300"/>
              </a:spcBef>
            </a:pPr>
            <a:r>
              <a:rPr lang="en-ZA" sz="2200" dirty="0"/>
              <a:t>Can some costs be modelled as proportions of others?</a:t>
            </a:r>
          </a:p>
          <a:p>
            <a:pPr lvl="3">
              <a:spcBef>
                <a:spcPts val="300"/>
              </a:spcBef>
            </a:pPr>
            <a:r>
              <a:rPr lang="en-ZA" sz="2200" dirty="0"/>
              <a:t>What are those proportions?</a:t>
            </a:r>
          </a:p>
          <a:p>
            <a:pPr lvl="1">
              <a:spcBef>
                <a:spcPts val="300"/>
              </a:spcBef>
            </a:pPr>
            <a:endParaRPr lang="en-ZA" sz="2800" dirty="0"/>
          </a:p>
          <a:p>
            <a:endParaRPr lang="en-ZA" sz="2800" dirty="0"/>
          </a:p>
        </p:txBody>
      </p:sp>
      <p:sp>
        <p:nvSpPr>
          <p:cNvPr id="3" name="Slide Number Placeholder 2">
            <a:extLst>
              <a:ext uri="{FF2B5EF4-FFF2-40B4-BE49-F238E27FC236}">
                <a16:creationId xmlns:a16="http://schemas.microsoft.com/office/drawing/2014/main" id="{A250B281-3FCF-400F-AA5C-F03475F2B3D8}"/>
              </a:ext>
            </a:extLst>
          </p:cNvPr>
          <p:cNvSpPr>
            <a:spLocks noGrp="1"/>
          </p:cNvSpPr>
          <p:nvPr>
            <p:ph type="sldNum" sz="quarter" idx="11"/>
          </p:nvPr>
        </p:nvSpPr>
        <p:spPr/>
        <p:txBody>
          <a:bodyPr/>
          <a:lstStyle/>
          <a:p>
            <a:fld id="{31311CA2-5603-4F1C-8B97-F29961F83655}" type="slidenum">
              <a:rPr lang="en-ZA" smtClean="0"/>
              <a:pPr/>
              <a:t>13</a:t>
            </a:fld>
            <a:endParaRPr lang="en-ZA" dirty="0"/>
          </a:p>
        </p:txBody>
      </p:sp>
      <p:sp>
        <p:nvSpPr>
          <p:cNvPr id="4" name="Title 3">
            <a:extLst>
              <a:ext uri="{FF2B5EF4-FFF2-40B4-BE49-F238E27FC236}">
                <a16:creationId xmlns:a16="http://schemas.microsoft.com/office/drawing/2014/main" id="{CBAED790-BE11-434D-94EE-4429AD915FDA}"/>
              </a:ext>
            </a:extLst>
          </p:cNvPr>
          <p:cNvSpPr>
            <a:spLocks noGrp="1"/>
          </p:cNvSpPr>
          <p:nvPr>
            <p:ph type="title"/>
          </p:nvPr>
        </p:nvSpPr>
        <p:spPr/>
        <p:txBody>
          <a:bodyPr/>
          <a:lstStyle/>
          <a:p>
            <a:r>
              <a:rPr lang="en-US" dirty="0"/>
              <a:t>Prerequisites – </a:t>
            </a:r>
            <a:r>
              <a:rPr lang="en-US" dirty="0">
                <a:solidFill>
                  <a:srgbClr val="0B6C36"/>
                </a:solidFill>
              </a:rPr>
              <a:t>Expenditure analysis (sessions 9-12)</a:t>
            </a:r>
            <a:endParaRPr lang="en-ZA" dirty="0">
              <a:solidFill>
                <a:srgbClr val="0B6C36"/>
              </a:solidFill>
            </a:endParaRPr>
          </a:p>
        </p:txBody>
      </p:sp>
    </p:spTree>
    <p:extLst>
      <p:ext uri="{BB962C8B-B14F-4D97-AF65-F5344CB8AC3E}">
        <p14:creationId xmlns:p14="http://schemas.microsoft.com/office/powerpoint/2010/main" val="75960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A9E5F9-C96C-4705-A7B9-D119B3E3BDE8}"/>
              </a:ext>
            </a:extLst>
          </p:cNvPr>
          <p:cNvSpPr>
            <a:spLocks noGrp="1"/>
          </p:cNvSpPr>
          <p:nvPr>
            <p:ph type="sldNum" sz="quarter" idx="11"/>
          </p:nvPr>
        </p:nvSpPr>
        <p:spPr/>
        <p:txBody>
          <a:bodyPr/>
          <a:lstStyle/>
          <a:p>
            <a:fld id="{31311CA2-5603-4F1C-8B97-F29961F83655}" type="slidenum">
              <a:rPr lang="en-ZA" smtClean="0"/>
              <a:pPr/>
              <a:t>14</a:t>
            </a:fld>
            <a:endParaRPr lang="en-ZA" dirty="0"/>
          </a:p>
        </p:txBody>
      </p:sp>
      <p:sp>
        <p:nvSpPr>
          <p:cNvPr id="4" name="Title 3">
            <a:extLst>
              <a:ext uri="{FF2B5EF4-FFF2-40B4-BE49-F238E27FC236}">
                <a16:creationId xmlns:a16="http://schemas.microsoft.com/office/drawing/2014/main" id="{9866C7F2-B0C5-4697-816E-22E41BCA1853}"/>
              </a:ext>
            </a:extLst>
          </p:cNvPr>
          <p:cNvSpPr>
            <a:spLocks noGrp="1"/>
          </p:cNvSpPr>
          <p:nvPr>
            <p:ph type="title"/>
          </p:nvPr>
        </p:nvSpPr>
        <p:spPr/>
        <p:txBody>
          <a:bodyPr/>
          <a:lstStyle/>
          <a:p>
            <a:pPr algn="ctr"/>
            <a:r>
              <a:rPr lang="en-ZA" dirty="0"/>
              <a:t>Preparing to use / build a costing model</a:t>
            </a:r>
          </a:p>
        </p:txBody>
      </p:sp>
      <p:sp>
        <p:nvSpPr>
          <p:cNvPr id="6" name="Oval 5">
            <a:extLst>
              <a:ext uri="{FF2B5EF4-FFF2-40B4-BE49-F238E27FC236}">
                <a16:creationId xmlns:a16="http://schemas.microsoft.com/office/drawing/2014/main" id="{F205D1ED-8A06-4D46-A493-F0B77D613B01}"/>
              </a:ext>
            </a:extLst>
          </p:cNvPr>
          <p:cNvSpPr/>
          <p:nvPr/>
        </p:nvSpPr>
        <p:spPr>
          <a:xfrm>
            <a:off x="4200154" y="896711"/>
            <a:ext cx="3821549" cy="35968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rgbClr val="3366FF"/>
                </a:solidFill>
              </a:rPr>
              <a:t>Costing model</a:t>
            </a:r>
          </a:p>
        </p:txBody>
      </p:sp>
      <p:sp>
        <p:nvSpPr>
          <p:cNvPr id="7" name="Rectangle: Rounded Corners 6">
            <a:extLst>
              <a:ext uri="{FF2B5EF4-FFF2-40B4-BE49-F238E27FC236}">
                <a16:creationId xmlns:a16="http://schemas.microsoft.com/office/drawing/2014/main" id="{27600524-D470-49D2-BB6F-D8424F2C6F52}"/>
              </a:ext>
            </a:extLst>
          </p:cNvPr>
          <p:cNvSpPr/>
          <p:nvPr/>
        </p:nvSpPr>
        <p:spPr>
          <a:xfrm>
            <a:off x="881156" y="5609862"/>
            <a:ext cx="3828986" cy="76862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Powers and Functions Assigned (usually in a Constitution)</a:t>
            </a:r>
          </a:p>
        </p:txBody>
      </p:sp>
      <p:sp>
        <p:nvSpPr>
          <p:cNvPr id="8" name="Rectangle: Rounded Corners 7">
            <a:extLst>
              <a:ext uri="{FF2B5EF4-FFF2-40B4-BE49-F238E27FC236}">
                <a16:creationId xmlns:a16="http://schemas.microsoft.com/office/drawing/2014/main" id="{69695370-2F2A-4C57-9419-F29D12CBA660}"/>
              </a:ext>
            </a:extLst>
          </p:cNvPr>
          <p:cNvSpPr/>
          <p:nvPr/>
        </p:nvSpPr>
        <p:spPr>
          <a:xfrm>
            <a:off x="881155" y="4829921"/>
            <a:ext cx="2247964" cy="76862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Policy </a:t>
            </a:r>
          </a:p>
        </p:txBody>
      </p:sp>
      <p:sp>
        <p:nvSpPr>
          <p:cNvPr id="9" name="Rectangle: Rounded Corners 8">
            <a:extLst>
              <a:ext uri="{FF2B5EF4-FFF2-40B4-BE49-F238E27FC236}">
                <a16:creationId xmlns:a16="http://schemas.microsoft.com/office/drawing/2014/main" id="{CA85F9FA-B8C3-4572-9296-D9FD3581184A}"/>
              </a:ext>
            </a:extLst>
          </p:cNvPr>
          <p:cNvSpPr/>
          <p:nvPr/>
        </p:nvSpPr>
        <p:spPr>
          <a:xfrm>
            <a:off x="881154" y="4061295"/>
            <a:ext cx="2247966" cy="76862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Legislation</a:t>
            </a:r>
          </a:p>
        </p:txBody>
      </p:sp>
      <p:sp>
        <p:nvSpPr>
          <p:cNvPr id="10" name="Rectangle: Rounded Corners 9">
            <a:extLst>
              <a:ext uri="{FF2B5EF4-FFF2-40B4-BE49-F238E27FC236}">
                <a16:creationId xmlns:a16="http://schemas.microsoft.com/office/drawing/2014/main" id="{6960CA0D-FC71-4102-A8B2-5F88A7FB7447}"/>
              </a:ext>
            </a:extLst>
          </p:cNvPr>
          <p:cNvSpPr/>
          <p:nvPr/>
        </p:nvSpPr>
        <p:spPr>
          <a:xfrm>
            <a:off x="297400" y="2858727"/>
            <a:ext cx="2090530" cy="768626"/>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Regulations</a:t>
            </a:r>
          </a:p>
        </p:txBody>
      </p:sp>
      <p:sp>
        <p:nvSpPr>
          <p:cNvPr id="11" name="Rectangle: Rounded Corners 10">
            <a:extLst>
              <a:ext uri="{FF2B5EF4-FFF2-40B4-BE49-F238E27FC236}">
                <a16:creationId xmlns:a16="http://schemas.microsoft.com/office/drawing/2014/main" id="{DEC6BC78-C366-4C89-9E0B-6E2CAD537551}"/>
              </a:ext>
            </a:extLst>
          </p:cNvPr>
          <p:cNvSpPr/>
          <p:nvPr/>
        </p:nvSpPr>
        <p:spPr>
          <a:xfrm>
            <a:off x="278925" y="2090101"/>
            <a:ext cx="2090531" cy="768626"/>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Norms and Standards</a:t>
            </a:r>
          </a:p>
        </p:txBody>
      </p:sp>
      <p:sp>
        <p:nvSpPr>
          <p:cNvPr id="12" name="Rectangle: Rounded Corners 11">
            <a:extLst>
              <a:ext uri="{FF2B5EF4-FFF2-40B4-BE49-F238E27FC236}">
                <a16:creationId xmlns:a16="http://schemas.microsoft.com/office/drawing/2014/main" id="{A5ECAD2A-1167-4681-A9FD-0AE1D47A0FC3}"/>
              </a:ext>
            </a:extLst>
          </p:cNvPr>
          <p:cNvSpPr/>
          <p:nvPr/>
        </p:nvSpPr>
        <p:spPr>
          <a:xfrm>
            <a:off x="7575556" y="5601014"/>
            <a:ext cx="3828986" cy="76862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Demographic and Administrative Data</a:t>
            </a:r>
          </a:p>
        </p:txBody>
      </p:sp>
      <p:sp>
        <p:nvSpPr>
          <p:cNvPr id="13" name="Rectangle: Rounded Corners 12">
            <a:extLst>
              <a:ext uri="{FF2B5EF4-FFF2-40B4-BE49-F238E27FC236}">
                <a16:creationId xmlns:a16="http://schemas.microsoft.com/office/drawing/2014/main" id="{DB7F8C94-2EBE-4061-A229-3E1FCEDE6C1F}"/>
              </a:ext>
            </a:extLst>
          </p:cNvPr>
          <p:cNvSpPr/>
          <p:nvPr/>
        </p:nvSpPr>
        <p:spPr>
          <a:xfrm>
            <a:off x="9839078" y="3888850"/>
            <a:ext cx="2175121" cy="76862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Expenditure reports</a:t>
            </a:r>
          </a:p>
        </p:txBody>
      </p:sp>
      <p:sp>
        <p:nvSpPr>
          <p:cNvPr id="14" name="Rectangle: Rounded Corners 13">
            <a:extLst>
              <a:ext uri="{FF2B5EF4-FFF2-40B4-BE49-F238E27FC236}">
                <a16:creationId xmlns:a16="http://schemas.microsoft.com/office/drawing/2014/main" id="{1AFF3499-D24D-471D-8D52-BE7164CCFD1C}"/>
              </a:ext>
            </a:extLst>
          </p:cNvPr>
          <p:cNvSpPr/>
          <p:nvPr/>
        </p:nvSpPr>
        <p:spPr>
          <a:xfrm>
            <a:off x="9839078" y="3120224"/>
            <a:ext cx="2175121" cy="76862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Govt Accounts</a:t>
            </a:r>
          </a:p>
        </p:txBody>
      </p:sp>
      <p:sp>
        <p:nvSpPr>
          <p:cNvPr id="15" name="Rectangle: Rounded Corners 14">
            <a:extLst>
              <a:ext uri="{FF2B5EF4-FFF2-40B4-BE49-F238E27FC236}">
                <a16:creationId xmlns:a16="http://schemas.microsoft.com/office/drawing/2014/main" id="{00585126-8322-4A65-9918-F81BC1A58EC5}"/>
              </a:ext>
            </a:extLst>
          </p:cNvPr>
          <p:cNvSpPr/>
          <p:nvPr/>
        </p:nvSpPr>
        <p:spPr>
          <a:xfrm>
            <a:off x="9839078" y="2351598"/>
            <a:ext cx="2175121" cy="7686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Govt price standards</a:t>
            </a:r>
          </a:p>
        </p:txBody>
      </p:sp>
      <p:sp>
        <p:nvSpPr>
          <p:cNvPr id="16" name="Rectangle: Rounded Corners 15">
            <a:extLst>
              <a:ext uri="{FF2B5EF4-FFF2-40B4-BE49-F238E27FC236}">
                <a16:creationId xmlns:a16="http://schemas.microsoft.com/office/drawing/2014/main" id="{6E894EF6-8AFD-4BD6-9096-8D610C9A8EE8}"/>
              </a:ext>
            </a:extLst>
          </p:cNvPr>
          <p:cNvSpPr/>
          <p:nvPr/>
        </p:nvSpPr>
        <p:spPr>
          <a:xfrm>
            <a:off x="9839078" y="1609394"/>
            <a:ext cx="2175121" cy="76862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Non-government funding</a:t>
            </a:r>
          </a:p>
        </p:txBody>
      </p:sp>
      <p:sp>
        <p:nvSpPr>
          <p:cNvPr id="21" name="Rectangle: Rounded Corners 20">
            <a:extLst>
              <a:ext uri="{FF2B5EF4-FFF2-40B4-BE49-F238E27FC236}">
                <a16:creationId xmlns:a16="http://schemas.microsoft.com/office/drawing/2014/main" id="{4CE28DF3-E303-4D88-A130-AD313FCEB246}"/>
              </a:ext>
            </a:extLst>
          </p:cNvPr>
          <p:cNvSpPr/>
          <p:nvPr/>
        </p:nvSpPr>
        <p:spPr>
          <a:xfrm>
            <a:off x="4414413" y="2034065"/>
            <a:ext cx="1510748" cy="755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Processes, activities and inputs</a:t>
            </a:r>
          </a:p>
        </p:txBody>
      </p:sp>
      <p:sp>
        <p:nvSpPr>
          <p:cNvPr id="22" name="Left Brace 21">
            <a:extLst>
              <a:ext uri="{FF2B5EF4-FFF2-40B4-BE49-F238E27FC236}">
                <a16:creationId xmlns:a16="http://schemas.microsoft.com/office/drawing/2014/main" id="{C4388325-DB32-426D-9760-BCE96B32629E}"/>
              </a:ext>
            </a:extLst>
          </p:cNvPr>
          <p:cNvSpPr/>
          <p:nvPr/>
        </p:nvSpPr>
        <p:spPr>
          <a:xfrm>
            <a:off x="8203696" y="1277384"/>
            <a:ext cx="404193" cy="241189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1A3AE9EA-2462-466E-AB1C-0BF83E8E2551}"/>
              </a:ext>
            </a:extLst>
          </p:cNvPr>
          <p:cNvSpPr/>
          <p:nvPr/>
        </p:nvSpPr>
        <p:spPr>
          <a:xfrm>
            <a:off x="6808802" y="2217013"/>
            <a:ext cx="1043609" cy="39094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Price</a:t>
            </a:r>
          </a:p>
        </p:txBody>
      </p:sp>
      <p:sp>
        <p:nvSpPr>
          <p:cNvPr id="24" name="Rectangle: Rounded Corners 23">
            <a:extLst>
              <a:ext uri="{FF2B5EF4-FFF2-40B4-BE49-F238E27FC236}">
                <a16:creationId xmlns:a16="http://schemas.microsoft.com/office/drawing/2014/main" id="{7A34EBA7-B716-4398-B9CA-1E65B325936F}"/>
              </a:ext>
            </a:extLst>
          </p:cNvPr>
          <p:cNvSpPr/>
          <p:nvPr/>
        </p:nvSpPr>
        <p:spPr>
          <a:xfrm>
            <a:off x="6498375" y="3385222"/>
            <a:ext cx="1043609" cy="3909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Demand</a:t>
            </a:r>
          </a:p>
        </p:txBody>
      </p:sp>
      <p:cxnSp>
        <p:nvCxnSpPr>
          <p:cNvPr id="25" name="Straight Arrow Connector 24">
            <a:extLst>
              <a:ext uri="{FF2B5EF4-FFF2-40B4-BE49-F238E27FC236}">
                <a16:creationId xmlns:a16="http://schemas.microsoft.com/office/drawing/2014/main" id="{7148C200-CFB6-47B0-9A25-BEACE0B12113}"/>
              </a:ext>
            </a:extLst>
          </p:cNvPr>
          <p:cNvCxnSpPr>
            <a:cxnSpLocks/>
            <a:stCxn id="21" idx="3"/>
            <a:endCxn id="23" idx="1"/>
          </p:cNvCxnSpPr>
          <p:nvPr/>
        </p:nvCxnSpPr>
        <p:spPr>
          <a:xfrm>
            <a:off x="5925161" y="2411752"/>
            <a:ext cx="883641" cy="731"/>
          </a:xfrm>
          <a:prstGeom prst="straightConnector1">
            <a:avLst/>
          </a:prstGeom>
          <a:ln w="38100">
            <a:solidFill>
              <a:srgbClr val="C00000"/>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8D182EB-627A-4BB3-9C46-D038082D1326}"/>
              </a:ext>
            </a:extLst>
          </p:cNvPr>
          <p:cNvCxnSpPr>
            <a:cxnSpLocks/>
            <a:stCxn id="21" idx="2"/>
            <a:endCxn id="42" idx="0"/>
          </p:cNvCxnSpPr>
          <p:nvPr/>
        </p:nvCxnSpPr>
        <p:spPr>
          <a:xfrm>
            <a:off x="5169787" y="2789439"/>
            <a:ext cx="305302" cy="544983"/>
          </a:xfrm>
          <a:prstGeom prst="straightConnector1">
            <a:avLst/>
          </a:prstGeom>
          <a:ln w="38100">
            <a:solidFill>
              <a:srgbClr val="C00000"/>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7C59C9-A993-4EE9-851B-C33E942C90E1}"/>
              </a:ext>
            </a:extLst>
          </p:cNvPr>
          <p:cNvCxnSpPr>
            <a:stCxn id="24" idx="0"/>
            <a:endCxn id="23" idx="2"/>
          </p:cNvCxnSpPr>
          <p:nvPr/>
        </p:nvCxnSpPr>
        <p:spPr>
          <a:xfrm flipV="1">
            <a:off x="7020180" y="2607953"/>
            <a:ext cx="310427" cy="777269"/>
          </a:xfrm>
          <a:prstGeom prst="straightConnector1">
            <a:avLst/>
          </a:prstGeom>
          <a:ln w="38100">
            <a:solidFill>
              <a:srgbClr val="C00000"/>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5735BA3-3222-4DF9-A472-88602D101EE3}"/>
              </a:ext>
            </a:extLst>
          </p:cNvPr>
          <p:cNvSpPr/>
          <p:nvPr/>
        </p:nvSpPr>
        <p:spPr>
          <a:xfrm>
            <a:off x="3361191" y="4242326"/>
            <a:ext cx="1403589" cy="646331"/>
          </a:xfrm>
          <a:prstGeom prst="rect">
            <a:avLst/>
          </a:prstGeom>
        </p:spPr>
        <p:txBody>
          <a:bodyPr wrap="none">
            <a:spAutoFit/>
          </a:bodyPr>
          <a:lstStyle/>
          <a:p>
            <a:r>
              <a:rPr lang="en-GB" b="1" dirty="0">
                <a:solidFill>
                  <a:srgbClr val="0B6C36"/>
                </a:solidFill>
              </a:rPr>
              <a:t>Institutional </a:t>
            </a:r>
            <a:br>
              <a:rPr lang="en-GB" b="1" dirty="0">
                <a:solidFill>
                  <a:srgbClr val="0B6C36"/>
                </a:solidFill>
              </a:rPr>
            </a:br>
            <a:r>
              <a:rPr lang="en-GB" b="1" dirty="0">
                <a:solidFill>
                  <a:srgbClr val="0B6C36"/>
                </a:solidFill>
              </a:rPr>
              <a:t>analysis </a:t>
            </a:r>
            <a:endParaRPr lang="en-ZA" b="1" dirty="0">
              <a:solidFill>
                <a:srgbClr val="0B6C36"/>
              </a:solidFill>
            </a:endParaRPr>
          </a:p>
        </p:txBody>
      </p:sp>
      <p:sp>
        <p:nvSpPr>
          <p:cNvPr id="28" name="Rectangle 27">
            <a:extLst>
              <a:ext uri="{FF2B5EF4-FFF2-40B4-BE49-F238E27FC236}">
                <a16:creationId xmlns:a16="http://schemas.microsoft.com/office/drawing/2014/main" id="{F9E8153D-A347-43F7-B049-2A0653E84E52}"/>
              </a:ext>
            </a:extLst>
          </p:cNvPr>
          <p:cNvSpPr/>
          <p:nvPr/>
        </p:nvSpPr>
        <p:spPr>
          <a:xfrm>
            <a:off x="2428217" y="1830431"/>
            <a:ext cx="1353384" cy="923330"/>
          </a:xfrm>
          <a:prstGeom prst="rect">
            <a:avLst/>
          </a:prstGeom>
        </p:spPr>
        <p:txBody>
          <a:bodyPr wrap="none">
            <a:spAutoFit/>
          </a:bodyPr>
          <a:lstStyle/>
          <a:p>
            <a:pPr algn="ctr"/>
            <a:r>
              <a:rPr lang="en-US" b="1" dirty="0" err="1">
                <a:solidFill>
                  <a:srgbClr val="0B6C36"/>
                </a:solidFill>
              </a:rPr>
              <a:t>Programme</a:t>
            </a:r>
            <a:r>
              <a:rPr lang="en-US" b="1" dirty="0">
                <a:solidFill>
                  <a:srgbClr val="0B6C36"/>
                </a:solidFill>
              </a:rPr>
              <a:t> </a:t>
            </a:r>
            <a:br>
              <a:rPr lang="en-US" b="1" dirty="0">
                <a:solidFill>
                  <a:srgbClr val="0B6C36"/>
                </a:solidFill>
              </a:rPr>
            </a:br>
            <a:r>
              <a:rPr lang="en-US" b="1" dirty="0">
                <a:solidFill>
                  <a:srgbClr val="0B6C36"/>
                </a:solidFill>
              </a:rPr>
              <a:t>logic</a:t>
            </a:r>
            <a:br>
              <a:rPr lang="en-US" b="1" dirty="0">
                <a:solidFill>
                  <a:srgbClr val="0B6C36"/>
                </a:solidFill>
              </a:rPr>
            </a:br>
            <a:r>
              <a:rPr lang="en-US" b="1" dirty="0">
                <a:solidFill>
                  <a:srgbClr val="0B6C36"/>
                </a:solidFill>
              </a:rPr>
              <a:t>analysis </a:t>
            </a:r>
            <a:endParaRPr lang="en-ZA" b="1" dirty="0">
              <a:solidFill>
                <a:srgbClr val="0B6C36"/>
              </a:solidFill>
            </a:endParaRPr>
          </a:p>
        </p:txBody>
      </p:sp>
      <p:sp>
        <p:nvSpPr>
          <p:cNvPr id="29" name="Rectangle 28">
            <a:extLst>
              <a:ext uri="{FF2B5EF4-FFF2-40B4-BE49-F238E27FC236}">
                <a16:creationId xmlns:a16="http://schemas.microsoft.com/office/drawing/2014/main" id="{C4CCA953-08D6-4271-8CC1-4F208716B24B}"/>
              </a:ext>
            </a:extLst>
          </p:cNvPr>
          <p:cNvSpPr/>
          <p:nvPr/>
        </p:nvSpPr>
        <p:spPr>
          <a:xfrm>
            <a:off x="7431216" y="4381594"/>
            <a:ext cx="1814792" cy="646331"/>
          </a:xfrm>
          <a:prstGeom prst="rect">
            <a:avLst/>
          </a:prstGeom>
        </p:spPr>
        <p:txBody>
          <a:bodyPr wrap="none">
            <a:spAutoFit/>
          </a:bodyPr>
          <a:lstStyle/>
          <a:p>
            <a:r>
              <a:rPr lang="en-GB" b="1" dirty="0">
                <a:solidFill>
                  <a:srgbClr val="0B6C36"/>
                </a:solidFill>
              </a:rPr>
              <a:t>Key performance</a:t>
            </a:r>
            <a:br>
              <a:rPr lang="en-GB" b="1" dirty="0">
                <a:solidFill>
                  <a:srgbClr val="0B6C36"/>
                </a:solidFill>
              </a:rPr>
            </a:br>
            <a:r>
              <a:rPr lang="en-GB" b="1" dirty="0">
                <a:solidFill>
                  <a:srgbClr val="0B6C36"/>
                </a:solidFill>
              </a:rPr>
              <a:t>indicators </a:t>
            </a:r>
            <a:endParaRPr lang="en-ZA" b="1" dirty="0">
              <a:solidFill>
                <a:srgbClr val="0B6C36"/>
              </a:solidFill>
            </a:endParaRPr>
          </a:p>
        </p:txBody>
      </p:sp>
      <p:sp>
        <p:nvSpPr>
          <p:cNvPr id="30" name="Rectangle 29">
            <a:extLst>
              <a:ext uri="{FF2B5EF4-FFF2-40B4-BE49-F238E27FC236}">
                <a16:creationId xmlns:a16="http://schemas.microsoft.com/office/drawing/2014/main" id="{1A5886C3-1E16-4CBF-9617-8F57450521EC}"/>
              </a:ext>
            </a:extLst>
          </p:cNvPr>
          <p:cNvSpPr/>
          <p:nvPr/>
        </p:nvSpPr>
        <p:spPr>
          <a:xfrm>
            <a:off x="8501053" y="1968931"/>
            <a:ext cx="1342676" cy="646331"/>
          </a:xfrm>
          <a:prstGeom prst="rect">
            <a:avLst/>
          </a:prstGeom>
        </p:spPr>
        <p:txBody>
          <a:bodyPr wrap="none">
            <a:spAutoFit/>
          </a:bodyPr>
          <a:lstStyle/>
          <a:p>
            <a:pPr algn="ctr"/>
            <a:r>
              <a:rPr lang="en-US" b="1" dirty="0">
                <a:solidFill>
                  <a:srgbClr val="0B6C36"/>
                </a:solidFill>
              </a:rPr>
              <a:t>Expenditure</a:t>
            </a:r>
            <a:br>
              <a:rPr lang="en-US" b="1" dirty="0">
                <a:solidFill>
                  <a:srgbClr val="0B6C36"/>
                </a:solidFill>
              </a:rPr>
            </a:br>
            <a:r>
              <a:rPr lang="en-US" b="1" dirty="0">
                <a:solidFill>
                  <a:srgbClr val="0B6C36"/>
                </a:solidFill>
              </a:rPr>
              <a:t>analysis </a:t>
            </a:r>
            <a:endParaRPr lang="en-ZA" b="1" dirty="0">
              <a:solidFill>
                <a:srgbClr val="0B6C36"/>
              </a:solidFill>
            </a:endParaRPr>
          </a:p>
        </p:txBody>
      </p:sp>
      <p:sp>
        <p:nvSpPr>
          <p:cNvPr id="31" name="Rectangle: Rounded Corners 30">
            <a:extLst>
              <a:ext uri="{FF2B5EF4-FFF2-40B4-BE49-F238E27FC236}">
                <a16:creationId xmlns:a16="http://schemas.microsoft.com/office/drawing/2014/main" id="{1A2F3C1E-F84B-4D07-A6B9-EF5EDE787B09}"/>
              </a:ext>
            </a:extLst>
          </p:cNvPr>
          <p:cNvSpPr/>
          <p:nvPr/>
        </p:nvSpPr>
        <p:spPr>
          <a:xfrm>
            <a:off x="278925" y="1310160"/>
            <a:ext cx="2090531" cy="768626"/>
          </a:xfrm>
          <a:prstGeom prst="round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Actual service delivery </a:t>
            </a:r>
          </a:p>
        </p:txBody>
      </p:sp>
      <p:sp>
        <p:nvSpPr>
          <p:cNvPr id="32" name="Rectangle: Rounded Corners 31">
            <a:extLst>
              <a:ext uri="{FF2B5EF4-FFF2-40B4-BE49-F238E27FC236}">
                <a16:creationId xmlns:a16="http://schemas.microsoft.com/office/drawing/2014/main" id="{1A8FCEE5-2DF6-4D8F-94DA-BE46C7568710}"/>
              </a:ext>
            </a:extLst>
          </p:cNvPr>
          <p:cNvSpPr/>
          <p:nvPr/>
        </p:nvSpPr>
        <p:spPr>
          <a:xfrm>
            <a:off x="9149945" y="4816779"/>
            <a:ext cx="2247965" cy="76862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Performance information</a:t>
            </a:r>
          </a:p>
        </p:txBody>
      </p:sp>
      <p:sp>
        <p:nvSpPr>
          <p:cNvPr id="33" name="Right Brace 32">
            <a:extLst>
              <a:ext uri="{FF2B5EF4-FFF2-40B4-BE49-F238E27FC236}">
                <a16:creationId xmlns:a16="http://schemas.microsoft.com/office/drawing/2014/main" id="{3FDD66FA-57EE-403A-90DC-46ED54643B3F}"/>
              </a:ext>
            </a:extLst>
          </p:cNvPr>
          <p:cNvSpPr/>
          <p:nvPr/>
        </p:nvSpPr>
        <p:spPr>
          <a:xfrm rot="18672529">
            <a:off x="4457362" y="3521265"/>
            <a:ext cx="318052" cy="153725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a:extLst>
              <a:ext uri="{FF2B5EF4-FFF2-40B4-BE49-F238E27FC236}">
                <a16:creationId xmlns:a16="http://schemas.microsoft.com/office/drawing/2014/main" id="{D05D9AC6-1B57-4E40-ACAB-63933DF85D3B}"/>
              </a:ext>
            </a:extLst>
          </p:cNvPr>
          <p:cNvSpPr/>
          <p:nvPr/>
        </p:nvSpPr>
        <p:spPr>
          <a:xfrm rot="13773175">
            <a:off x="7455219" y="3513834"/>
            <a:ext cx="318052" cy="153725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A59D7BDD-43AF-4ECD-B616-A9C7959A4AFC}"/>
              </a:ext>
            </a:extLst>
          </p:cNvPr>
          <p:cNvSpPr/>
          <p:nvPr/>
        </p:nvSpPr>
        <p:spPr>
          <a:xfrm>
            <a:off x="4747899" y="3334422"/>
            <a:ext cx="1454379" cy="5066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Institutional structure</a:t>
            </a:r>
          </a:p>
        </p:txBody>
      </p:sp>
      <p:sp>
        <p:nvSpPr>
          <p:cNvPr id="44" name="Left Brace 43">
            <a:extLst>
              <a:ext uri="{FF2B5EF4-FFF2-40B4-BE49-F238E27FC236}">
                <a16:creationId xmlns:a16="http://schemas.microsoft.com/office/drawing/2014/main" id="{5E8AF769-CAB3-4CB9-A9A1-999472A56FEF}"/>
              </a:ext>
            </a:extLst>
          </p:cNvPr>
          <p:cNvSpPr/>
          <p:nvPr/>
        </p:nvSpPr>
        <p:spPr>
          <a:xfrm flipH="1">
            <a:off x="3595868" y="1262271"/>
            <a:ext cx="404193" cy="241189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A67A21C3-070C-4A00-84C8-8D7CBFA739B5}"/>
              </a:ext>
            </a:extLst>
          </p:cNvPr>
          <p:cNvCxnSpPr>
            <a:cxnSpLocks/>
            <a:stCxn id="42" idx="3"/>
            <a:endCxn id="24" idx="1"/>
          </p:cNvCxnSpPr>
          <p:nvPr/>
        </p:nvCxnSpPr>
        <p:spPr>
          <a:xfrm flipV="1">
            <a:off x="6202278" y="3580692"/>
            <a:ext cx="296097" cy="7058"/>
          </a:xfrm>
          <a:prstGeom prst="straightConnector1">
            <a:avLst/>
          </a:prstGeom>
          <a:ln w="38100">
            <a:solidFill>
              <a:srgbClr val="C00000"/>
            </a:solidFill>
            <a:prstDash val="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Arrow: Up 60">
            <a:extLst>
              <a:ext uri="{FF2B5EF4-FFF2-40B4-BE49-F238E27FC236}">
                <a16:creationId xmlns:a16="http://schemas.microsoft.com/office/drawing/2014/main" id="{99AD3ABE-A18E-4157-81BD-350A4C13988A}"/>
              </a:ext>
            </a:extLst>
          </p:cNvPr>
          <p:cNvSpPr/>
          <p:nvPr/>
        </p:nvSpPr>
        <p:spPr>
          <a:xfrm>
            <a:off x="5131687" y="4410848"/>
            <a:ext cx="1949531" cy="2320152"/>
          </a:xfrm>
          <a:prstGeom prst="upArrow">
            <a:avLst>
              <a:gd name="adj1" fmla="val 60423"/>
              <a:gd name="adj2" fmla="val 35668"/>
            </a:avLst>
          </a:prstGeom>
          <a:gradFill>
            <a:gsLst>
              <a:gs pos="0">
                <a:srgbClr val="FF0000"/>
              </a:gs>
              <a:gs pos="54000">
                <a:srgbClr val="FFCCCC"/>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tx1"/>
                </a:solidFill>
              </a:rPr>
              <a:t>Key policy questions</a:t>
            </a:r>
          </a:p>
          <a:p>
            <a:pPr algn="ctr"/>
            <a:r>
              <a:rPr lang="en-ZA" sz="9600" b="1" dirty="0">
                <a:solidFill>
                  <a:srgbClr val="FF0000"/>
                </a:solidFill>
              </a:rPr>
              <a:t>?</a:t>
            </a:r>
            <a:endParaRPr lang="en-ZA" b="1" dirty="0">
              <a:solidFill>
                <a:srgbClr val="FF0000"/>
              </a:solidFill>
            </a:endParaRPr>
          </a:p>
        </p:txBody>
      </p:sp>
      <p:sp>
        <p:nvSpPr>
          <p:cNvPr id="62" name="Rectangle: Rounded Corners 61">
            <a:extLst>
              <a:ext uri="{FF2B5EF4-FFF2-40B4-BE49-F238E27FC236}">
                <a16:creationId xmlns:a16="http://schemas.microsoft.com/office/drawing/2014/main" id="{03E9ABA4-45EC-4AF8-8FD8-D71E775E41E8}"/>
              </a:ext>
            </a:extLst>
          </p:cNvPr>
          <p:cNvSpPr/>
          <p:nvPr/>
        </p:nvSpPr>
        <p:spPr>
          <a:xfrm>
            <a:off x="9839078" y="825159"/>
            <a:ext cx="2175121" cy="76862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Market prices</a:t>
            </a:r>
          </a:p>
        </p:txBody>
      </p:sp>
    </p:spTree>
    <p:extLst>
      <p:ext uri="{BB962C8B-B14F-4D97-AF65-F5344CB8AC3E}">
        <p14:creationId xmlns:p14="http://schemas.microsoft.com/office/powerpoint/2010/main" val="319987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695BC-35AE-4828-B138-111D161E8836}"/>
              </a:ext>
            </a:extLst>
          </p:cNvPr>
          <p:cNvSpPr>
            <a:spLocks noGrp="1"/>
          </p:cNvSpPr>
          <p:nvPr>
            <p:ph type="sldNum" sz="quarter" idx="11"/>
          </p:nvPr>
        </p:nvSpPr>
        <p:spPr/>
        <p:txBody>
          <a:bodyPr/>
          <a:lstStyle/>
          <a:p>
            <a:fld id="{31311CA2-5603-4F1C-8B97-F29961F83655}" type="slidenum">
              <a:rPr lang="en-ZA" smtClean="0"/>
              <a:pPr/>
              <a:t>15</a:t>
            </a:fld>
            <a:endParaRPr lang="en-ZA" dirty="0"/>
          </a:p>
        </p:txBody>
      </p:sp>
      <p:sp>
        <p:nvSpPr>
          <p:cNvPr id="5" name="Cloud 4">
            <a:extLst>
              <a:ext uri="{FF2B5EF4-FFF2-40B4-BE49-F238E27FC236}">
                <a16:creationId xmlns:a16="http://schemas.microsoft.com/office/drawing/2014/main" id="{2AE70CFC-47AA-4999-B767-7A87515144EB}"/>
              </a:ext>
            </a:extLst>
          </p:cNvPr>
          <p:cNvSpPr/>
          <p:nvPr/>
        </p:nvSpPr>
        <p:spPr>
          <a:xfrm>
            <a:off x="2808790" y="902825"/>
            <a:ext cx="6574420" cy="5052349"/>
          </a:xfrm>
          <a:prstGeom prst="cloud">
            <a:avLst/>
          </a:prstGeom>
          <a:gradFill>
            <a:gsLst>
              <a:gs pos="0">
                <a:srgbClr val="0070C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800" dirty="0">
                <a:ln w="0"/>
                <a:solidFill>
                  <a:schemeClr val="accent6">
                    <a:lumMod val="50000"/>
                  </a:schemeClr>
                </a:solidFill>
                <a:effectLst>
                  <a:outerShdw blurRad="38100" dist="19050" dir="2700000" algn="tl" rotWithShape="0">
                    <a:schemeClr val="dk1">
                      <a:alpha val="40000"/>
                    </a:schemeClr>
                  </a:outerShdw>
                </a:effectLst>
              </a:rPr>
              <a:t>Questions or comments?</a:t>
            </a:r>
          </a:p>
        </p:txBody>
      </p:sp>
    </p:spTree>
    <p:extLst>
      <p:ext uri="{BB962C8B-B14F-4D97-AF65-F5344CB8AC3E}">
        <p14:creationId xmlns:p14="http://schemas.microsoft.com/office/powerpoint/2010/main" val="266836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core of all Costing Models</a:t>
            </a:r>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4"/>
          </p:nvPr>
        </p:nvSpPr>
        <p:spPr/>
        <p:txBody>
          <a:bodyPr/>
          <a:lstStyle/>
          <a:p>
            <a:fld id="{23690667-295C-4548-A8F3-2AF8F8044C02}" type="slidenum">
              <a:rPr lang="en-ZA" smtClean="0"/>
              <a:pPr/>
              <a:t>16</a:t>
            </a:fld>
            <a:endParaRPr lang="en-ZA" dirty="0"/>
          </a:p>
        </p:txBody>
      </p:sp>
    </p:spTree>
    <p:extLst>
      <p:ext uri="{BB962C8B-B14F-4D97-AF65-F5344CB8AC3E}">
        <p14:creationId xmlns:p14="http://schemas.microsoft.com/office/powerpoint/2010/main" val="189300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3364DE-0068-4515-89AE-CEC565A63077}"/>
              </a:ext>
            </a:extLst>
          </p:cNvPr>
          <p:cNvSpPr>
            <a:spLocks noGrp="1"/>
          </p:cNvSpPr>
          <p:nvPr>
            <p:ph idx="1"/>
          </p:nvPr>
        </p:nvSpPr>
        <p:spPr/>
        <p:txBody>
          <a:bodyPr/>
          <a:lstStyle/>
          <a:p>
            <a:r>
              <a:rPr lang="en-ZA" sz="2800" dirty="0"/>
              <a:t>Costing is the process of using the following equation to estimate total programme costs</a:t>
            </a:r>
          </a:p>
          <a:p>
            <a:endParaRPr lang="en-ZA" sz="2800" dirty="0"/>
          </a:p>
          <a:p>
            <a:endParaRPr lang="en-ZA" sz="2800" dirty="0"/>
          </a:p>
          <a:p>
            <a:endParaRPr lang="en-ZA" sz="2800" dirty="0"/>
          </a:p>
          <a:p>
            <a:endParaRPr lang="en-ZA" sz="2800" dirty="0"/>
          </a:p>
          <a:p>
            <a:r>
              <a:rPr lang="en-ZA" sz="2800" dirty="0"/>
              <a:t>This equation is used in many different forms to estimate the cost of many layers and types of activities</a:t>
            </a:r>
          </a:p>
          <a:p>
            <a:endParaRPr lang="en-ZA" sz="2800" dirty="0"/>
          </a:p>
          <a:p>
            <a:r>
              <a:rPr lang="en-ZA" sz="2800" dirty="0"/>
              <a:t>Each element of this equation will be discussed in detail</a:t>
            </a:r>
          </a:p>
        </p:txBody>
      </p:sp>
      <p:sp>
        <p:nvSpPr>
          <p:cNvPr id="3" name="Slide Number Placeholder 2">
            <a:extLst>
              <a:ext uri="{FF2B5EF4-FFF2-40B4-BE49-F238E27FC236}">
                <a16:creationId xmlns:a16="http://schemas.microsoft.com/office/drawing/2014/main" id="{A48F764F-E46C-4231-A10E-68724D429017}"/>
              </a:ext>
            </a:extLst>
          </p:cNvPr>
          <p:cNvSpPr>
            <a:spLocks noGrp="1"/>
          </p:cNvSpPr>
          <p:nvPr>
            <p:ph type="sldNum" sz="quarter" idx="11"/>
          </p:nvPr>
        </p:nvSpPr>
        <p:spPr/>
        <p:txBody>
          <a:bodyPr/>
          <a:lstStyle/>
          <a:p>
            <a:fld id="{31311CA2-5603-4F1C-8B97-F29961F83655}" type="slidenum">
              <a:rPr lang="en-ZA" smtClean="0"/>
              <a:pPr/>
              <a:t>17</a:t>
            </a:fld>
            <a:endParaRPr lang="en-ZA" dirty="0"/>
          </a:p>
        </p:txBody>
      </p:sp>
      <p:sp>
        <p:nvSpPr>
          <p:cNvPr id="4" name="Title 3">
            <a:extLst>
              <a:ext uri="{FF2B5EF4-FFF2-40B4-BE49-F238E27FC236}">
                <a16:creationId xmlns:a16="http://schemas.microsoft.com/office/drawing/2014/main" id="{49DEF775-A61B-48B8-B981-898C314147DB}"/>
              </a:ext>
            </a:extLst>
          </p:cNvPr>
          <p:cNvSpPr>
            <a:spLocks noGrp="1"/>
          </p:cNvSpPr>
          <p:nvPr>
            <p:ph type="title"/>
          </p:nvPr>
        </p:nvSpPr>
        <p:spPr/>
        <p:txBody>
          <a:bodyPr/>
          <a:lstStyle/>
          <a:p>
            <a:r>
              <a:rPr lang="en-ZA" dirty="0"/>
              <a:t>What’s in a costing model?</a:t>
            </a:r>
          </a:p>
        </p:txBody>
      </p:sp>
      <p:grpSp>
        <p:nvGrpSpPr>
          <p:cNvPr id="5" name="Group 12">
            <a:extLst>
              <a:ext uri="{FF2B5EF4-FFF2-40B4-BE49-F238E27FC236}">
                <a16:creationId xmlns:a16="http://schemas.microsoft.com/office/drawing/2014/main" id="{042DFAE7-CA7C-45BC-BEBF-14BA67DB606A}"/>
              </a:ext>
            </a:extLst>
          </p:cNvPr>
          <p:cNvGrpSpPr>
            <a:grpSpLocks/>
          </p:cNvGrpSpPr>
          <p:nvPr/>
        </p:nvGrpSpPr>
        <p:grpSpPr bwMode="auto">
          <a:xfrm>
            <a:off x="2235200" y="1913216"/>
            <a:ext cx="7696953" cy="1617384"/>
            <a:chOff x="336" y="1152"/>
            <a:chExt cx="5136" cy="922"/>
          </a:xfrm>
        </p:grpSpPr>
        <p:sp>
          <p:nvSpPr>
            <p:cNvPr id="6" name="Rectangle 5">
              <a:extLst>
                <a:ext uri="{FF2B5EF4-FFF2-40B4-BE49-F238E27FC236}">
                  <a16:creationId xmlns:a16="http://schemas.microsoft.com/office/drawing/2014/main" id="{379730DD-10B9-41D8-88C4-EFF9E0813FEB}"/>
                </a:ext>
              </a:extLst>
            </p:cNvPr>
            <p:cNvSpPr>
              <a:spLocks noChangeArrowheads="1"/>
            </p:cNvSpPr>
            <p:nvPr/>
          </p:nvSpPr>
          <p:spPr bwMode="auto">
            <a:xfrm>
              <a:off x="336" y="1344"/>
              <a:ext cx="864" cy="67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algn="ctr" eaLnBrk="1" hangingPunct="1">
                <a:spcBef>
                  <a:spcPct val="0"/>
                </a:spcBef>
                <a:buFontTx/>
                <a:buNone/>
              </a:pPr>
              <a:r>
                <a:rPr kumimoji="0" lang="en-US" altLang="en-US" sz="3200" dirty="0"/>
                <a:t>Cost</a:t>
              </a:r>
              <a:endParaRPr kumimoji="0" lang="en-GB" altLang="en-US" sz="2400" dirty="0"/>
            </a:p>
          </p:txBody>
        </p:sp>
        <p:sp>
          <p:nvSpPr>
            <p:cNvPr id="7" name="Rectangle 6">
              <a:extLst>
                <a:ext uri="{FF2B5EF4-FFF2-40B4-BE49-F238E27FC236}">
                  <a16:creationId xmlns:a16="http://schemas.microsoft.com/office/drawing/2014/main" id="{11E47DB0-D4DF-4335-96D4-1F52D2548643}"/>
                </a:ext>
              </a:extLst>
            </p:cNvPr>
            <p:cNvSpPr>
              <a:spLocks noChangeArrowheads="1"/>
            </p:cNvSpPr>
            <p:nvPr/>
          </p:nvSpPr>
          <p:spPr bwMode="auto">
            <a:xfrm>
              <a:off x="1728" y="1344"/>
              <a:ext cx="960" cy="67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algn="ctr" eaLnBrk="1" hangingPunct="1">
                <a:spcBef>
                  <a:spcPct val="0"/>
                </a:spcBef>
                <a:buFontTx/>
                <a:buNone/>
              </a:pPr>
              <a:r>
                <a:rPr kumimoji="0" lang="en-US" altLang="en-US" dirty="0"/>
                <a:t>Quantity</a:t>
              </a:r>
              <a:endParaRPr kumimoji="0" lang="en-GB" altLang="en-US" dirty="0"/>
            </a:p>
          </p:txBody>
        </p:sp>
        <p:sp>
          <p:nvSpPr>
            <p:cNvPr id="8" name="Rectangle 7">
              <a:extLst>
                <a:ext uri="{FF2B5EF4-FFF2-40B4-BE49-F238E27FC236}">
                  <a16:creationId xmlns:a16="http://schemas.microsoft.com/office/drawing/2014/main" id="{EF7192F0-67CC-428A-90D4-4D924A076EA8}"/>
                </a:ext>
              </a:extLst>
            </p:cNvPr>
            <p:cNvSpPr>
              <a:spLocks noChangeArrowheads="1"/>
            </p:cNvSpPr>
            <p:nvPr/>
          </p:nvSpPr>
          <p:spPr bwMode="auto">
            <a:xfrm>
              <a:off x="3216" y="1344"/>
              <a:ext cx="2256" cy="672"/>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eaLnBrk="1" hangingPunct="1">
                <a:spcBef>
                  <a:spcPct val="0"/>
                </a:spcBef>
                <a:buFontTx/>
                <a:buNone/>
              </a:pPr>
              <a:endParaRPr kumimoji="0" lang="en-US" altLang="en-US" sz="2400" b="0" dirty="0">
                <a:latin typeface="Tahoma" pitchFamily="34" charset="0"/>
              </a:endParaRPr>
            </a:p>
          </p:txBody>
        </p:sp>
        <p:sp>
          <p:nvSpPr>
            <p:cNvPr id="9" name="Oval 8">
              <a:extLst>
                <a:ext uri="{FF2B5EF4-FFF2-40B4-BE49-F238E27FC236}">
                  <a16:creationId xmlns:a16="http://schemas.microsoft.com/office/drawing/2014/main" id="{D65000CC-414C-4586-AB6F-57ADDBEBB9EA}"/>
                </a:ext>
              </a:extLst>
            </p:cNvPr>
            <p:cNvSpPr>
              <a:spLocks noChangeArrowheads="1"/>
            </p:cNvSpPr>
            <p:nvPr/>
          </p:nvSpPr>
          <p:spPr bwMode="auto">
            <a:xfrm>
              <a:off x="3264" y="1440"/>
              <a:ext cx="864" cy="48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algn="ctr" eaLnBrk="1" hangingPunct="1">
                <a:spcBef>
                  <a:spcPct val="0"/>
                </a:spcBef>
                <a:buFontTx/>
                <a:buNone/>
              </a:pPr>
              <a:r>
                <a:rPr kumimoji="0" lang="en-US" altLang="en-US" sz="3200" dirty="0"/>
                <a:t>Input</a:t>
              </a:r>
              <a:endParaRPr kumimoji="0" lang="en-GB" altLang="en-US" sz="3200" dirty="0"/>
            </a:p>
          </p:txBody>
        </p:sp>
        <p:sp>
          <p:nvSpPr>
            <p:cNvPr id="10" name="Oval 9">
              <a:extLst>
                <a:ext uri="{FF2B5EF4-FFF2-40B4-BE49-F238E27FC236}">
                  <a16:creationId xmlns:a16="http://schemas.microsoft.com/office/drawing/2014/main" id="{50B68E4D-5663-48A3-932E-975C0938B230}"/>
                </a:ext>
              </a:extLst>
            </p:cNvPr>
            <p:cNvSpPr>
              <a:spLocks noChangeArrowheads="1"/>
            </p:cNvSpPr>
            <p:nvPr/>
          </p:nvSpPr>
          <p:spPr bwMode="auto">
            <a:xfrm>
              <a:off x="4560" y="1440"/>
              <a:ext cx="864" cy="48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algn="ctr" eaLnBrk="1" hangingPunct="1">
                <a:spcBef>
                  <a:spcPct val="0"/>
                </a:spcBef>
                <a:buFontTx/>
                <a:buNone/>
              </a:pPr>
              <a:r>
                <a:rPr kumimoji="0" lang="en-US" altLang="en-US" sz="3200" dirty="0"/>
                <a:t> Price</a:t>
              </a:r>
              <a:endParaRPr kumimoji="0" lang="en-GB" altLang="en-US" sz="3200" dirty="0"/>
            </a:p>
          </p:txBody>
        </p:sp>
        <p:sp>
          <p:nvSpPr>
            <p:cNvPr id="11" name="Text Box 9">
              <a:extLst>
                <a:ext uri="{FF2B5EF4-FFF2-40B4-BE49-F238E27FC236}">
                  <a16:creationId xmlns:a16="http://schemas.microsoft.com/office/drawing/2014/main" id="{3DBB2E3A-DD3B-440E-88D9-627EF472ECBF}"/>
                </a:ext>
              </a:extLst>
            </p:cNvPr>
            <p:cNvSpPr txBox="1">
              <a:spLocks noChangeArrowheads="1"/>
            </p:cNvSpPr>
            <p:nvPr/>
          </p:nvSpPr>
          <p:spPr bwMode="auto">
            <a:xfrm>
              <a:off x="1200" y="1248"/>
              <a:ext cx="432"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eaLnBrk="1" hangingPunct="1">
                <a:spcBef>
                  <a:spcPct val="50000"/>
                </a:spcBef>
                <a:buFontTx/>
                <a:buNone/>
              </a:pPr>
              <a:r>
                <a:rPr kumimoji="0" lang="en-GB" altLang="en-US" sz="8000" dirty="0"/>
                <a:t>=</a:t>
              </a:r>
            </a:p>
          </p:txBody>
        </p:sp>
        <p:sp>
          <p:nvSpPr>
            <p:cNvPr id="12" name="Text Box 10">
              <a:extLst>
                <a:ext uri="{FF2B5EF4-FFF2-40B4-BE49-F238E27FC236}">
                  <a16:creationId xmlns:a16="http://schemas.microsoft.com/office/drawing/2014/main" id="{76996A8D-FF65-4A09-BAB1-522964671F9E}"/>
                </a:ext>
              </a:extLst>
            </p:cNvPr>
            <p:cNvSpPr txBox="1">
              <a:spLocks noChangeArrowheads="1"/>
            </p:cNvSpPr>
            <p:nvPr/>
          </p:nvSpPr>
          <p:spPr bwMode="auto">
            <a:xfrm>
              <a:off x="2736" y="1152"/>
              <a:ext cx="432"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eaLnBrk="1" hangingPunct="1">
                <a:spcBef>
                  <a:spcPct val="50000"/>
                </a:spcBef>
                <a:buFontTx/>
                <a:buNone/>
              </a:pPr>
              <a:r>
                <a:rPr kumimoji="0" lang="en-GB" altLang="en-US" sz="8000" dirty="0"/>
                <a:t>x</a:t>
              </a:r>
            </a:p>
          </p:txBody>
        </p:sp>
        <p:sp>
          <p:nvSpPr>
            <p:cNvPr id="13" name="Text Box 11">
              <a:extLst>
                <a:ext uri="{FF2B5EF4-FFF2-40B4-BE49-F238E27FC236}">
                  <a16:creationId xmlns:a16="http://schemas.microsoft.com/office/drawing/2014/main" id="{098AB71F-448F-4B4E-8376-E09E2AE4AEEE}"/>
                </a:ext>
              </a:extLst>
            </p:cNvPr>
            <p:cNvSpPr txBox="1">
              <a:spLocks noChangeArrowheads="1"/>
            </p:cNvSpPr>
            <p:nvPr/>
          </p:nvSpPr>
          <p:spPr bwMode="auto">
            <a:xfrm>
              <a:off x="4128" y="1152"/>
              <a:ext cx="432"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eaLnBrk="1" hangingPunct="1">
                <a:spcBef>
                  <a:spcPct val="50000"/>
                </a:spcBef>
                <a:buFontTx/>
                <a:buNone/>
              </a:pPr>
              <a:r>
                <a:rPr kumimoji="0" lang="en-GB" altLang="en-US" sz="8000" dirty="0"/>
                <a:t>x</a:t>
              </a:r>
            </a:p>
          </p:txBody>
        </p:sp>
      </p:grpSp>
    </p:spTree>
    <p:extLst>
      <p:ext uri="{BB962C8B-B14F-4D97-AF65-F5344CB8AC3E}">
        <p14:creationId xmlns:p14="http://schemas.microsoft.com/office/powerpoint/2010/main" val="77360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5D22AB-6637-4711-84D5-83ECDCD8EDF5}"/>
              </a:ext>
            </a:extLst>
          </p:cNvPr>
          <p:cNvSpPr>
            <a:spLocks noGrp="1"/>
          </p:cNvSpPr>
          <p:nvPr>
            <p:ph idx="1"/>
          </p:nvPr>
        </p:nvSpPr>
        <p:spPr>
          <a:xfrm>
            <a:off x="494053" y="824015"/>
            <a:ext cx="5519397" cy="5268443"/>
          </a:xfrm>
        </p:spPr>
        <p:txBody>
          <a:bodyPr/>
          <a:lstStyle/>
          <a:p>
            <a:r>
              <a:rPr lang="en-ZA" sz="2000" b="1" dirty="0">
                <a:solidFill>
                  <a:schemeClr val="tx2"/>
                </a:solidFill>
              </a:rPr>
              <a:t>Existing</a:t>
            </a:r>
            <a:r>
              <a:rPr lang="en-ZA" sz="2800" b="1" dirty="0">
                <a:solidFill>
                  <a:schemeClr val="tx2"/>
                </a:solidFill>
              </a:rPr>
              <a:t> </a:t>
            </a:r>
            <a:r>
              <a:rPr lang="en-ZA" sz="2000" b="1" dirty="0">
                <a:solidFill>
                  <a:schemeClr val="tx2"/>
                </a:solidFill>
              </a:rPr>
              <a:t>programme</a:t>
            </a:r>
          </a:p>
          <a:p>
            <a:pPr lvl="1"/>
            <a:r>
              <a:rPr lang="en-ZA" sz="1800" b="1" dirty="0"/>
              <a:t>There is more information on:</a:t>
            </a:r>
          </a:p>
          <a:p>
            <a:pPr lvl="2"/>
            <a:r>
              <a:rPr lang="en-ZA" sz="1600" dirty="0"/>
              <a:t>actual expenditures</a:t>
            </a:r>
          </a:p>
          <a:p>
            <a:pPr lvl="2"/>
            <a:r>
              <a:rPr lang="en-ZA" sz="1600" dirty="0"/>
              <a:t>implementation systems, processes and procedures</a:t>
            </a:r>
          </a:p>
          <a:p>
            <a:pPr lvl="2"/>
            <a:r>
              <a:rPr lang="en-ZA" sz="1600" dirty="0"/>
              <a:t>practical norms &amp; standards</a:t>
            </a:r>
          </a:p>
          <a:p>
            <a:pPr lvl="1"/>
            <a:r>
              <a:rPr lang="en-ZA" sz="1800" b="1" dirty="0"/>
              <a:t>Compare policy with the practice</a:t>
            </a:r>
          </a:p>
          <a:p>
            <a:pPr lvl="1"/>
            <a:r>
              <a:rPr lang="en-ZA" sz="1800" b="1" dirty="0"/>
              <a:t>Costing involves modelling reality</a:t>
            </a:r>
          </a:p>
          <a:p>
            <a:pPr lvl="2"/>
            <a:r>
              <a:rPr lang="en-ZA" sz="1600" dirty="0"/>
              <a:t>this can be a challenge since there is a baseline that the model needs to replicate </a:t>
            </a:r>
          </a:p>
          <a:p>
            <a:pPr lvl="1"/>
            <a:r>
              <a:rPr lang="en-ZA" sz="1800" b="1" dirty="0"/>
              <a:t>Very often implementation does not reflect policy intent, so may need to model</a:t>
            </a:r>
          </a:p>
          <a:p>
            <a:pPr lvl="2"/>
            <a:r>
              <a:rPr lang="en-ZA" sz="1600" dirty="0"/>
              <a:t>a current practice scenario</a:t>
            </a:r>
          </a:p>
          <a:p>
            <a:pPr lvl="2"/>
            <a:r>
              <a:rPr lang="en-ZA" sz="1600" dirty="0"/>
              <a:t>a policy scenario</a:t>
            </a:r>
          </a:p>
          <a:p>
            <a:pPr lvl="2"/>
            <a:r>
              <a:rPr lang="en-ZA" sz="1600" dirty="0"/>
              <a:t>a rollout scenario 	</a:t>
            </a:r>
          </a:p>
          <a:p>
            <a:endParaRPr lang="en-ZA" sz="2800" dirty="0"/>
          </a:p>
        </p:txBody>
      </p:sp>
      <p:sp>
        <p:nvSpPr>
          <p:cNvPr id="3" name="Slide Number Placeholder 2">
            <a:extLst>
              <a:ext uri="{FF2B5EF4-FFF2-40B4-BE49-F238E27FC236}">
                <a16:creationId xmlns:a16="http://schemas.microsoft.com/office/drawing/2014/main" id="{84BB7F4D-5018-4F51-9C58-B693A4E47DD5}"/>
              </a:ext>
            </a:extLst>
          </p:cNvPr>
          <p:cNvSpPr>
            <a:spLocks noGrp="1"/>
          </p:cNvSpPr>
          <p:nvPr>
            <p:ph type="sldNum" sz="quarter" idx="11"/>
          </p:nvPr>
        </p:nvSpPr>
        <p:spPr/>
        <p:txBody>
          <a:bodyPr/>
          <a:lstStyle/>
          <a:p>
            <a:fld id="{31311CA2-5603-4F1C-8B97-F29961F83655}" type="slidenum">
              <a:rPr lang="en-ZA" smtClean="0"/>
              <a:pPr/>
              <a:t>18</a:t>
            </a:fld>
            <a:endParaRPr lang="en-ZA" dirty="0"/>
          </a:p>
        </p:txBody>
      </p:sp>
      <p:sp>
        <p:nvSpPr>
          <p:cNvPr id="4" name="Title 3">
            <a:extLst>
              <a:ext uri="{FF2B5EF4-FFF2-40B4-BE49-F238E27FC236}">
                <a16:creationId xmlns:a16="http://schemas.microsoft.com/office/drawing/2014/main" id="{8C177F3F-A579-4E5D-8E95-2AA04E7D7065}"/>
              </a:ext>
            </a:extLst>
          </p:cNvPr>
          <p:cNvSpPr>
            <a:spLocks noGrp="1"/>
          </p:cNvSpPr>
          <p:nvPr>
            <p:ph type="title"/>
          </p:nvPr>
        </p:nvSpPr>
        <p:spPr/>
        <p:txBody>
          <a:bodyPr/>
          <a:lstStyle/>
          <a:p>
            <a:r>
              <a:rPr lang="en-ZA" dirty="0"/>
              <a:t>Costing an existing programme versus costing a new policy</a:t>
            </a:r>
          </a:p>
        </p:txBody>
      </p:sp>
      <p:sp>
        <p:nvSpPr>
          <p:cNvPr id="5" name="Content Placeholder 1">
            <a:extLst>
              <a:ext uri="{FF2B5EF4-FFF2-40B4-BE49-F238E27FC236}">
                <a16:creationId xmlns:a16="http://schemas.microsoft.com/office/drawing/2014/main" id="{F6A39FB3-3BAA-4E3E-BBB9-5C8139B5A657}"/>
              </a:ext>
            </a:extLst>
          </p:cNvPr>
          <p:cNvSpPr txBox="1">
            <a:spLocks/>
          </p:cNvSpPr>
          <p:nvPr/>
        </p:nvSpPr>
        <p:spPr>
          <a:xfrm>
            <a:off x="6096000" y="824016"/>
            <a:ext cx="5607050" cy="5268443"/>
          </a:xfrm>
          <a:prstGeom prst="rect">
            <a:avLst/>
          </a:prstGeom>
        </p:spPr>
        <p:txBody>
          <a:bodyPr vert="horz" lIns="91440" tIns="45720" rIns="91440" bIns="45720" rtlCol="0">
            <a:noAutofit/>
          </a:bodyPr>
          <a:lstStyle>
            <a:lvl1pPr marL="362720" indent="-362720" algn="l" defTabSz="483626" rtl="0" eaLnBrk="1" latinLnBrk="0" hangingPunct="1">
              <a:spcBef>
                <a:spcPct val="20000"/>
              </a:spcBef>
              <a:buClr>
                <a:srgbClr val="8B0E18"/>
              </a:buClr>
              <a:buFont typeface="Wingdings" charset="2"/>
              <a:buChar char="§"/>
              <a:defRPr lang="en-US" sz="2600" kern="120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r>
              <a:rPr lang="en-ZA" sz="2000" b="1" dirty="0">
                <a:solidFill>
                  <a:schemeClr val="tx2"/>
                </a:solidFill>
              </a:rPr>
              <a:t>New policy</a:t>
            </a:r>
          </a:p>
          <a:p>
            <a:pPr lvl="1"/>
            <a:r>
              <a:rPr lang="en-ZA" sz="1800" b="1" dirty="0"/>
              <a:t>The policy is often thin on implementation details</a:t>
            </a:r>
          </a:p>
          <a:p>
            <a:pPr lvl="2"/>
            <a:r>
              <a:rPr lang="en-ZA" sz="1600" dirty="0"/>
              <a:t>need to speak to people in the field to find out how the policy is likely to be implemented</a:t>
            </a:r>
          </a:p>
          <a:p>
            <a:pPr lvl="2"/>
            <a:r>
              <a:rPr lang="en-ZA" sz="1600" dirty="0"/>
              <a:t>look at other similar programmes</a:t>
            </a:r>
          </a:p>
          <a:p>
            <a:pPr lvl="1"/>
            <a:r>
              <a:rPr lang="en-ZA" sz="1800" b="1" dirty="0"/>
              <a:t>Costing involves imagining what implementation will look like</a:t>
            </a:r>
          </a:p>
          <a:p>
            <a:pPr lvl="2"/>
            <a:r>
              <a:rPr lang="en-ZA" sz="1600" dirty="0"/>
              <a:t>this requires a thorough understanding of the policy intent, the implementing institutions and how government programmes are structured</a:t>
            </a:r>
          </a:p>
          <a:p>
            <a:pPr lvl="1"/>
            <a:r>
              <a:rPr lang="en-ZA" sz="1800" b="1" dirty="0"/>
              <a:t>Provide for set-up costs </a:t>
            </a:r>
          </a:p>
          <a:p>
            <a:pPr lvl="1"/>
            <a:r>
              <a:rPr lang="en-ZA" sz="1800" b="1" dirty="0"/>
              <a:t>Very often policy is ambitious, so may need to model</a:t>
            </a:r>
          </a:p>
          <a:p>
            <a:pPr lvl="2"/>
            <a:r>
              <a:rPr lang="en-ZA" sz="1600" dirty="0"/>
              <a:t>a full policy scenario</a:t>
            </a:r>
          </a:p>
          <a:p>
            <a:pPr lvl="2"/>
            <a:r>
              <a:rPr lang="en-ZA" sz="1600" dirty="0"/>
              <a:t>a pragmatic scenario</a:t>
            </a:r>
          </a:p>
          <a:p>
            <a:pPr lvl="2"/>
            <a:r>
              <a:rPr lang="en-ZA" sz="1600" dirty="0"/>
              <a:t>a rollout scenario</a:t>
            </a:r>
          </a:p>
          <a:p>
            <a:endParaRPr lang="en-ZA" sz="2800" dirty="0"/>
          </a:p>
        </p:txBody>
      </p:sp>
    </p:spTree>
    <p:extLst>
      <p:ext uri="{BB962C8B-B14F-4D97-AF65-F5344CB8AC3E}">
        <p14:creationId xmlns:p14="http://schemas.microsoft.com/office/powerpoint/2010/main" val="405144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400BA2-D707-4ABF-864B-4FE522398123}"/>
              </a:ext>
            </a:extLst>
          </p:cNvPr>
          <p:cNvSpPr>
            <a:spLocks noGrp="1"/>
          </p:cNvSpPr>
          <p:nvPr>
            <p:ph idx="1"/>
          </p:nvPr>
        </p:nvSpPr>
        <p:spPr>
          <a:xfrm>
            <a:off x="824252" y="730251"/>
            <a:ext cx="10542247" cy="5232399"/>
          </a:xfrm>
        </p:spPr>
        <p:txBody>
          <a:bodyPr/>
          <a:lstStyle/>
          <a:p>
            <a:r>
              <a:rPr lang="en-ZA" dirty="0"/>
              <a:t>Policy often reflects ambitious, idealistic best practice</a:t>
            </a:r>
          </a:p>
          <a:p>
            <a:pPr lvl="2"/>
            <a:r>
              <a:rPr lang="en-ZA" sz="1800" dirty="0"/>
              <a:t>scope of the policy</a:t>
            </a:r>
          </a:p>
          <a:p>
            <a:pPr lvl="2"/>
            <a:r>
              <a:rPr lang="en-ZA" sz="1800" dirty="0"/>
              <a:t>norms and standards</a:t>
            </a:r>
          </a:p>
          <a:p>
            <a:pPr lvl="2"/>
            <a:r>
              <a:rPr lang="en-ZA" sz="1800" dirty="0"/>
              <a:t>coverage of intended beneficiaries</a:t>
            </a:r>
          </a:p>
          <a:p>
            <a:pPr lvl="1">
              <a:spcAft>
                <a:spcPts val="1200"/>
              </a:spcAft>
            </a:pPr>
            <a:r>
              <a:rPr lang="en-ZA" dirty="0"/>
              <a:t>objectives are laudable, but not fiscally affordable or sustainable</a:t>
            </a:r>
            <a:endParaRPr lang="en-ZA" sz="2000" dirty="0"/>
          </a:p>
          <a:p>
            <a:r>
              <a:rPr lang="en-ZA" dirty="0"/>
              <a:t>A costing model explores the fiscal implications of policy</a:t>
            </a:r>
          </a:p>
          <a:p>
            <a:pPr lvl="1"/>
            <a:r>
              <a:rPr lang="en-ZA" dirty="0"/>
              <a:t>identify pragmatic options that are more affordable and sustainable. </a:t>
            </a:r>
          </a:p>
          <a:p>
            <a:pPr lvl="2"/>
            <a:r>
              <a:rPr lang="en-ZA" sz="1800" dirty="0"/>
              <a:t>moderating the scope of the policy</a:t>
            </a:r>
          </a:p>
          <a:p>
            <a:pPr lvl="2"/>
            <a:r>
              <a:rPr lang="en-ZA" sz="1800" dirty="0"/>
              <a:t>reducing the norms and standards from best to good practice</a:t>
            </a:r>
          </a:p>
          <a:p>
            <a:pPr lvl="2"/>
            <a:r>
              <a:rPr lang="en-ZA" sz="1800" dirty="0"/>
              <a:t>restricting the eligible beneficiaries to those most in need </a:t>
            </a:r>
          </a:p>
          <a:p>
            <a:pPr lvl="1"/>
            <a:r>
              <a:rPr lang="en-ZA" dirty="0"/>
              <a:t>construct the costing model so that the implications of these changes can be explored</a:t>
            </a:r>
            <a:endParaRPr lang="en-GB" dirty="0"/>
          </a:p>
          <a:p>
            <a:endParaRPr lang="en-ZA" dirty="0"/>
          </a:p>
        </p:txBody>
      </p:sp>
      <p:sp>
        <p:nvSpPr>
          <p:cNvPr id="3" name="Slide Number Placeholder 2">
            <a:extLst>
              <a:ext uri="{FF2B5EF4-FFF2-40B4-BE49-F238E27FC236}">
                <a16:creationId xmlns:a16="http://schemas.microsoft.com/office/drawing/2014/main" id="{9F364B34-80C0-4CE4-91A1-D54864F0CEF6}"/>
              </a:ext>
            </a:extLst>
          </p:cNvPr>
          <p:cNvSpPr>
            <a:spLocks noGrp="1"/>
          </p:cNvSpPr>
          <p:nvPr>
            <p:ph type="sldNum" sz="quarter" idx="11"/>
          </p:nvPr>
        </p:nvSpPr>
        <p:spPr/>
        <p:txBody>
          <a:bodyPr/>
          <a:lstStyle/>
          <a:p>
            <a:fld id="{31311CA2-5603-4F1C-8B97-F29961F83655}" type="slidenum">
              <a:rPr lang="en-ZA" smtClean="0"/>
              <a:pPr/>
              <a:t>19</a:t>
            </a:fld>
            <a:endParaRPr lang="en-ZA" dirty="0"/>
          </a:p>
        </p:txBody>
      </p:sp>
      <p:sp>
        <p:nvSpPr>
          <p:cNvPr id="4" name="Title 3">
            <a:extLst>
              <a:ext uri="{FF2B5EF4-FFF2-40B4-BE49-F238E27FC236}">
                <a16:creationId xmlns:a16="http://schemas.microsoft.com/office/drawing/2014/main" id="{77F35091-7316-4011-8F22-6D06BED6C80D}"/>
              </a:ext>
            </a:extLst>
          </p:cNvPr>
          <p:cNvSpPr>
            <a:spLocks noGrp="1"/>
          </p:cNvSpPr>
          <p:nvPr>
            <p:ph type="title"/>
          </p:nvPr>
        </p:nvSpPr>
        <p:spPr/>
        <p:txBody>
          <a:bodyPr/>
          <a:lstStyle/>
          <a:p>
            <a:r>
              <a:rPr lang="en-ZA" dirty="0"/>
              <a:t>Costing brings fiscal realities into policy discussions</a:t>
            </a:r>
          </a:p>
        </p:txBody>
      </p:sp>
    </p:spTree>
    <p:extLst>
      <p:ext uri="{BB962C8B-B14F-4D97-AF65-F5344CB8AC3E}">
        <p14:creationId xmlns:p14="http://schemas.microsoft.com/office/powerpoint/2010/main" val="361973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ight Arrow 54"/>
          <p:cNvSpPr/>
          <p:nvPr/>
        </p:nvSpPr>
        <p:spPr>
          <a:xfrm>
            <a:off x="7167980" y="1041640"/>
            <a:ext cx="159601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646700" y="180119"/>
            <a:ext cx="10528512" cy="408052"/>
          </a:xfrm>
        </p:spPr>
        <p:txBody>
          <a:bodyPr>
            <a:noAutofit/>
          </a:bodyPr>
          <a:lstStyle/>
          <a:p>
            <a:r>
              <a:rPr lang="en-ZA" sz="2962" dirty="0" smtClean="0"/>
              <a:t>Overview of Sessions</a:t>
            </a:r>
            <a:endParaRPr lang="en-ZA" sz="2962" b="1" dirty="0">
              <a:solidFill>
                <a:srgbClr val="8B0E18"/>
              </a:solidFill>
            </a:endParaRPr>
          </a:p>
        </p:txBody>
      </p:sp>
      <p:sp>
        <p:nvSpPr>
          <p:cNvPr id="7" name="Rectangle 6"/>
          <p:cNvSpPr/>
          <p:nvPr/>
        </p:nvSpPr>
        <p:spPr>
          <a:xfrm>
            <a:off x="840915" y="944850"/>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smtClean="0">
                <a:ln>
                  <a:noFill/>
                </a:ln>
                <a:solidFill>
                  <a:prstClr val="white"/>
                </a:solidFill>
                <a:effectLst/>
                <a:uLnTx/>
                <a:uFillTx/>
                <a:latin typeface="Calibri"/>
                <a:ea typeface="+mn-ea"/>
                <a:cs typeface="+mn-cs"/>
              </a:rPr>
              <a:t>Session 1-3</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840914" y="1777753"/>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smtClean="0">
                <a:ln>
                  <a:noFill/>
                </a:ln>
                <a:solidFill>
                  <a:prstClr val="white"/>
                </a:solidFill>
                <a:effectLst/>
                <a:uLnTx/>
                <a:uFillTx/>
                <a:latin typeface="Calibri"/>
                <a:ea typeface="+mn-ea"/>
                <a:cs typeface="+mn-cs"/>
              </a:rPr>
              <a:t>Session 5-6</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840915" y="2610655"/>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smtClean="0">
                <a:ln>
                  <a:noFill/>
                </a:ln>
                <a:solidFill>
                  <a:prstClr val="white"/>
                </a:solidFill>
                <a:effectLst/>
                <a:uLnTx/>
                <a:uFillTx/>
                <a:latin typeface="Calibri"/>
                <a:ea typeface="+mn-ea"/>
                <a:cs typeface="+mn-cs"/>
              </a:rPr>
              <a:t>Session</a:t>
            </a:r>
            <a:r>
              <a:rPr kumimoji="0" lang="en-ZA" b="0" i="0" u="none" strike="noStrike" kern="1200" cap="none" spc="0" normalizeH="0" noProof="0" dirty="0" smtClean="0">
                <a:ln>
                  <a:noFill/>
                </a:ln>
                <a:solidFill>
                  <a:prstClr val="white"/>
                </a:solidFill>
                <a:effectLst/>
                <a:uLnTx/>
                <a:uFillTx/>
                <a:latin typeface="Calibri"/>
                <a:ea typeface="+mn-ea"/>
                <a:cs typeface="+mn-cs"/>
              </a:rPr>
              <a:t>  7-8</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840915" y="3443557"/>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smtClean="0">
                <a:ln>
                  <a:noFill/>
                </a:ln>
                <a:solidFill>
                  <a:prstClr val="white"/>
                </a:solidFill>
                <a:effectLst/>
                <a:uLnTx/>
                <a:uFillTx/>
                <a:latin typeface="Calibri"/>
                <a:ea typeface="+mn-ea"/>
                <a:cs typeface="+mn-cs"/>
              </a:rPr>
              <a:t>Session</a:t>
            </a:r>
            <a:r>
              <a:rPr kumimoji="0" lang="en-ZA" b="0" i="0" u="none" strike="noStrike" kern="1200" cap="none" spc="0" normalizeH="0" noProof="0" dirty="0" smtClean="0">
                <a:ln>
                  <a:noFill/>
                </a:ln>
                <a:solidFill>
                  <a:prstClr val="white"/>
                </a:solidFill>
                <a:effectLst/>
                <a:uLnTx/>
                <a:uFillTx/>
                <a:latin typeface="Calibri"/>
                <a:ea typeface="+mn-ea"/>
                <a:cs typeface="+mn-cs"/>
              </a:rPr>
              <a:t> 9</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840912" y="4276459"/>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smtClean="0">
                <a:ln>
                  <a:noFill/>
                </a:ln>
                <a:solidFill>
                  <a:prstClr val="white"/>
                </a:solidFill>
                <a:effectLst/>
                <a:uLnTx/>
                <a:uFillTx/>
                <a:latin typeface="Calibri"/>
                <a:ea typeface="+mn-ea"/>
                <a:cs typeface="+mn-cs"/>
              </a:rPr>
              <a:t>Session</a:t>
            </a:r>
            <a:r>
              <a:rPr kumimoji="0" lang="en-ZA" b="0" i="0" u="none" strike="noStrike" kern="1200" cap="none" spc="0" normalizeH="0" noProof="0" dirty="0" smtClean="0">
                <a:ln>
                  <a:noFill/>
                </a:ln>
                <a:solidFill>
                  <a:prstClr val="white"/>
                </a:solidFill>
                <a:effectLst/>
                <a:uLnTx/>
                <a:uFillTx/>
                <a:latin typeface="Calibri"/>
                <a:ea typeface="+mn-ea"/>
                <a:cs typeface="+mn-cs"/>
              </a:rPr>
              <a:t> 10-13</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840915" y="5091449"/>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smtClean="0">
                <a:ln>
                  <a:noFill/>
                </a:ln>
                <a:solidFill>
                  <a:prstClr val="white"/>
                </a:solidFill>
                <a:effectLst/>
                <a:uLnTx/>
                <a:uFillTx/>
                <a:latin typeface="Calibri"/>
                <a:ea typeface="+mn-ea"/>
                <a:cs typeface="+mn-cs"/>
              </a:rPr>
              <a:t>Session</a:t>
            </a:r>
            <a:r>
              <a:rPr kumimoji="0" lang="en-ZA" b="0" i="0" u="none" strike="noStrike" kern="1200" cap="none" spc="0" normalizeH="0" noProof="0" dirty="0" smtClean="0">
                <a:ln>
                  <a:noFill/>
                </a:ln>
                <a:solidFill>
                  <a:prstClr val="white"/>
                </a:solidFill>
                <a:effectLst/>
                <a:uLnTx/>
                <a:uFillTx/>
                <a:latin typeface="Calibri"/>
                <a:ea typeface="+mn-ea"/>
                <a:cs typeface="+mn-cs"/>
              </a:rPr>
              <a:t> </a:t>
            </a:r>
            <a:r>
              <a:rPr lang="en-ZA" dirty="0" smtClean="0">
                <a:solidFill>
                  <a:prstClr val="white"/>
                </a:solidFill>
                <a:latin typeface="Calibri"/>
              </a:rPr>
              <a:t>14-15</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p:cNvSpPr/>
          <p:nvPr/>
        </p:nvSpPr>
        <p:spPr>
          <a:xfrm>
            <a:off x="840911" y="5885026"/>
            <a:ext cx="1594155" cy="653783"/>
          </a:xfrm>
          <a:prstGeom prst="rect">
            <a:avLst/>
          </a:prstGeom>
          <a:solidFill>
            <a:srgbClr val="E29744"/>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smtClean="0">
                <a:ln>
                  <a:noFill/>
                </a:ln>
                <a:solidFill>
                  <a:prstClr val="white"/>
                </a:solidFill>
                <a:effectLst/>
                <a:uLnTx/>
                <a:uFillTx/>
                <a:latin typeface="Calibri"/>
                <a:ea typeface="+mn-ea"/>
                <a:cs typeface="+mn-cs"/>
              </a:rPr>
              <a:t>Session</a:t>
            </a:r>
            <a:r>
              <a:rPr kumimoji="0" lang="en-ZA" b="0" i="0" u="none" strike="noStrike" kern="1200" cap="none" spc="0" normalizeH="0" noProof="0" dirty="0" smtClean="0">
                <a:ln>
                  <a:noFill/>
                </a:ln>
                <a:solidFill>
                  <a:prstClr val="white"/>
                </a:solidFill>
                <a:effectLst/>
                <a:uLnTx/>
                <a:uFillTx/>
                <a:latin typeface="Calibri"/>
                <a:ea typeface="+mn-ea"/>
                <a:cs typeface="+mn-cs"/>
              </a:rPr>
              <a:t> 16</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p:nvSpPr>
        <p:spPr>
          <a:xfrm>
            <a:off x="3538847" y="939868"/>
            <a:ext cx="3632045"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dirty="0" smtClean="0">
                <a:solidFill>
                  <a:prstClr val="white"/>
                </a:solidFill>
                <a:latin typeface="Calibri"/>
              </a:rPr>
              <a:t>Introduction &amp; Savings</a:t>
            </a:r>
            <a:endParaRPr kumimoji="0" lang="en-ZA" b="0" i="0" u="none" strike="noStrike" kern="1200" cap="none" spc="0" normalizeH="0" baseline="0" noProof="0" dirty="0">
              <a:ln>
                <a:noFill/>
              </a:ln>
              <a:solidFill>
                <a:prstClr val="white"/>
              </a:solidFill>
              <a:effectLst/>
              <a:uLnTx/>
              <a:uFillTx/>
              <a:latin typeface="Calibri"/>
            </a:endParaRPr>
          </a:p>
        </p:txBody>
      </p:sp>
      <p:sp>
        <p:nvSpPr>
          <p:cNvPr id="15" name="Rectangle 14"/>
          <p:cNvSpPr/>
          <p:nvPr/>
        </p:nvSpPr>
        <p:spPr>
          <a:xfrm>
            <a:off x="3538847" y="3403191"/>
            <a:ext cx="3632041"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smtClean="0">
                <a:solidFill>
                  <a:prstClr val="white"/>
                </a:solidFill>
              </a:rPr>
              <a:t>Indicators</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3538848" y="1763814"/>
            <a:ext cx="3632040"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noProof="0" dirty="0" smtClean="0">
                <a:ln>
                  <a:noFill/>
                </a:ln>
                <a:solidFill>
                  <a:prstClr val="white"/>
                </a:solidFill>
                <a:effectLst/>
                <a:uLnTx/>
                <a:uFillTx/>
                <a:latin typeface="Calibri"/>
                <a:ea typeface="+mn-ea"/>
                <a:cs typeface="+mn-cs"/>
              </a:rPr>
              <a:t>Problem statement Institutional framework</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a:off x="3538848" y="2605673"/>
            <a:ext cx="3632042"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latin typeface="Calibri"/>
            </a:endParaRPr>
          </a:p>
          <a:p>
            <a:pPr algn="ctr">
              <a:defRPr/>
            </a:pPr>
            <a:r>
              <a:rPr lang="en-ZA" dirty="0" smtClean="0">
                <a:solidFill>
                  <a:prstClr val="white"/>
                </a:solidFill>
              </a:rPr>
              <a:t>Develop </a:t>
            </a:r>
            <a:r>
              <a:rPr lang="en-ZA" dirty="0">
                <a:solidFill>
                  <a:prstClr val="white"/>
                </a:solidFill>
              </a:rPr>
              <a:t>the logical framework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3538848" y="4260444"/>
            <a:ext cx="3629132"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smtClean="0">
              <a:solidFill>
                <a:prstClr val="white"/>
              </a:solidFill>
            </a:endParaRPr>
          </a:p>
          <a:p>
            <a:pPr algn="ctr">
              <a:defRPr/>
            </a:pPr>
            <a:r>
              <a:rPr lang="en-ZA" dirty="0" smtClean="0">
                <a:solidFill>
                  <a:prstClr val="white"/>
                </a:solidFill>
              </a:rPr>
              <a:t>Analyse </a:t>
            </a:r>
            <a:r>
              <a:rPr lang="en-ZA" dirty="0">
                <a:solidFill>
                  <a:prstClr val="white"/>
                </a:solidFill>
              </a:rPr>
              <a:t>expenditure </a:t>
            </a:r>
          </a:p>
          <a:p>
            <a:pPr lvl="0" algn="ctr">
              <a:defRPr/>
            </a:pP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3538847" y="5086466"/>
            <a:ext cx="3632045"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Build a model to cost the programme</a:t>
            </a:r>
          </a:p>
        </p:txBody>
      </p:sp>
      <p:sp>
        <p:nvSpPr>
          <p:cNvPr id="20" name="Rectangle 19"/>
          <p:cNvSpPr/>
          <p:nvPr/>
        </p:nvSpPr>
        <p:spPr>
          <a:xfrm>
            <a:off x="3538848" y="5880044"/>
            <a:ext cx="3632042" cy="653783"/>
          </a:xfrm>
          <a:prstGeom prst="rect">
            <a:avLst/>
          </a:prstGeom>
          <a:solidFill>
            <a:srgbClr val="8B0E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smtClean="0">
                <a:ln>
                  <a:noFill/>
                </a:ln>
                <a:solidFill>
                  <a:prstClr val="white"/>
                </a:solidFill>
                <a:effectLst/>
                <a:uLnTx/>
                <a:uFillTx/>
                <a:latin typeface="Calibri"/>
                <a:ea typeface="+mn-ea"/>
                <a:cs typeface="+mn-cs"/>
              </a:rPr>
              <a:t>Savings</a:t>
            </a:r>
            <a:r>
              <a:rPr kumimoji="0" lang="en-ZA" b="0" i="0" u="none" strike="noStrike" kern="1200" cap="none" spc="0" normalizeH="0" noProof="0" dirty="0" smtClean="0">
                <a:ln>
                  <a:noFill/>
                </a:ln>
                <a:solidFill>
                  <a:prstClr val="white"/>
                </a:solidFill>
                <a:effectLst/>
                <a:uLnTx/>
                <a:uFillTx/>
                <a:latin typeface="Calibri"/>
                <a:ea typeface="+mn-ea"/>
                <a:cs typeface="+mn-cs"/>
              </a:rPr>
              <a:t> and re-allocation - </a:t>
            </a:r>
            <a:r>
              <a:rPr kumimoji="0" lang="en-ZA" b="0" i="0" u="none" strike="noStrike" kern="1200" cap="none" spc="0" normalizeH="0" baseline="0" noProof="0" dirty="0" smtClean="0">
                <a:ln>
                  <a:noFill/>
                </a:ln>
                <a:solidFill>
                  <a:prstClr val="white"/>
                </a:solidFill>
                <a:effectLst/>
                <a:uLnTx/>
                <a:uFillTx/>
                <a:latin typeface="Calibri"/>
                <a:ea typeface="+mn-ea"/>
                <a:cs typeface="+mn-cs"/>
              </a:rPr>
              <a:t>technical aspects</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ight Arrow 40"/>
          <p:cNvSpPr/>
          <p:nvPr/>
        </p:nvSpPr>
        <p:spPr>
          <a:xfrm>
            <a:off x="2435066" y="4427079"/>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3" name="Right Arrow 42"/>
          <p:cNvSpPr/>
          <p:nvPr/>
        </p:nvSpPr>
        <p:spPr>
          <a:xfrm>
            <a:off x="2435066" y="5985682"/>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4" name="Right Arrow 43"/>
          <p:cNvSpPr/>
          <p:nvPr/>
        </p:nvSpPr>
        <p:spPr>
          <a:xfrm>
            <a:off x="2435066" y="5151640"/>
            <a:ext cx="1103781"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5" name="Right Arrow 44"/>
          <p:cNvSpPr/>
          <p:nvPr/>
        </p:nvSpPr>
        <p:spPr>
          <a:xfrm>
            <a:off x="2435066" y="3567409"/>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6" name="Right Arrow 45"/>
          <p:cNvSpPr/>
          <p:nvPr/>
        </p:nvSpPr>
        <p:spPr>
          <a:xfrm>
            <a:off x="2435066" y="2710171"/>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Right Arrow 46"/>
          <p:cNvSpPr/>
          <p:nvPr/>
        </p:nvSpPr>
        <p:spPr>
          <a:xfrm>
            <a:off x="2417565" y="1865002"/>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8" name="Right Arrow 47"/>
          <p:cNvSpPr/>
          <p:nvPr/>
        </p:nvSpPr>
        <p:spPr>
          <a:xfrm>
            <a:off x="2435066" y="1030968"/>
            <a:ext cx="1063760"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28"/>
          <p:cNvSpPr/>
          <p:nvPr/>
        </p:nvSpPr>
        <p:spPr>
          <a:xfrm>
            <a:off x="8234657" y="939868"/>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smtClean="0">
                <a:ln>
                  <a:noFill/>
                </a:ln>
                <a:solidFill>
                  <a:prstClr val="white"/>
                </a:solidFill>
                <a:effectLst/>
                <a:uLnTx/>
                <a:uFillTx/>
                <a:latin typeface="Calibri"/>
                <a:ea typeface="+mn-ea"/>
                <a:cs typeface="+mn-cs"/>
              </a:rPr>
              <a:t>What to expect, how will we work? </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Right Arrow 52"/>
          <p:cNvSpPr/>
          <p:nvPr/>
        </p:nvSpPr>
        <p:spPr>
          <a:xfrm>
            <a:off x="7167980" y="2719194"/>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4" name="Right Arrow 53"/>
          <p:cNvSpPr/>
          <p:nvPr/>
        </p:nvSpPr>
        <p:spPr>
          <a:xfrm>
            <a:off x="7167979" y="1865002"/>
            <a:ext cx="1429755"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6" name="Right Arrow 55"/>
          <p:cNvSpPr/>
          <p:nvPr/>
        </p:nvSpPr>
        <p:spPr>
          <a:xfrm>
            <a:off x="7167980" y="3500916"/>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7" name="Right Arrow 56"/>
          <p:cNvSpPr/>
          <p:nvPr/>
        </p:nvSpPr>
        <p:spPr>
          <a:xfrm>
            <a:off x="7167980" y="4353585"/>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8" name="Right Arrow 57"/>
          <p:cNvSpPr/>
          <p:nvPr/>
        </p:nvSpPr>
        <p:spPr>
          <a:xfrm>
            <a:off x="7167980" y="5907391"/>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9" name="Right Arrow 58"/>
          <p:cNvSpPr/>
          <p:nvPr/>
        </p:nvSpPr>
        <p:spPr>
          <a:xfrm>
            <a:off x="7167980" y="5168574"/>
            <a:ext cx="1429754" cy="489565"/>
          </a:xfrm>
          <a:prstGeom prst="right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29"/>
          <p:cNvSpPr/>
          <p:nvPr/>
        </p:nvSpPr>
        <p:spPr>
          <a:xfrm>
            <a:off x="8234657" y="1763814"/>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a:solidFill>
                  <a:prstClr val="white"/>
                </a:solidFill>
              </a:rPr>
              <a:t>What is this </a:t>
            </a:r>
            <a:r>
              <a:rPr lang="en-ZA" dirty="0" smtClean="0">
                <a:solidFill>
                  <a:prstClr val="white"/>
                </a:solidFill>
              </a:rPr>
              <a:t>delivery programme </a:t>
            </a:r>
            <a:r>
              <a:rPr lang="en-ZA" dirty="0">
                <a:solidFill>
                  <a:prstClr val="white"/>
                </a:solidFill>
              </a:rPr>
              <a:t>about</a:t>
            </a:r>
            <a:r>
              <a:rPr lang="en-ZA" dirty="0" smtClean="0">
                <a:solidFill>
                  <a:prstClr val="white"/>
                </a:solidFill>
              </a:rPr>
              <a:t>?</a:t>
            </a:r>
            <a:endParaRPr kumimoji="0" lang="en-ZA" b="0" i="0" u="none" strike="noStrike" kern="1200" cap="none" spc="0" normalizeH="0" baseline="0" noProof="0" dirty="0">
              <a:ln>
                <a:noFill/>
              </a:ln>
              <a:solidFill>
                <a:prstClr val="white"/>
              </a:solidFill>
              <a:effectLst/>
              <a:uLnTx/>
              <a:uFillTx/>
              <a:latin typeface="Calibri"/>
            </a:endParaRPr>
          </a:p>
        </p:txBody>
      </p:sp>
      <p:sp>
        <p:nvSpPr>
          <p:cNvPr id="31" name="Rectangle 30"/>
          <p:cNvSpPr/>
          <p:nvPr/>
        </p:nvSpPr>
        <p:spPr>
          <a:xfrm>
            <a:off x="8234657" y="2605673"/>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smtClean="0">
              <a:solidFill>
                <a:prstClr val="white"/>
              </a:solidFill>
            </a:endParaRPr>
          </a:p>
          <a:p>
            <a:pPr algn="ctr">
              <a:defRPr/>
            </a:pPr>
            <a:r>
              <a:rPr lang="en-ZA" dirty="0" smtClean="0">
                <a:solidFill>
                  <a:prstClr val="white"/>
                </a:solidFill>
              </a:rPr>
              <a:t>How </a:t>
            </a:r>
            <a:r>
              <a:rPr lang="en-ZA" dirty="0">
                <a:solidFill>
                  <a:prstClr val="white"/>
                </a:solidFill>
              </a:rPr>
              <a:t>does the programme work?</a:t>
            </a:r>
          </a:p>
          <a:p>
            <a:pPr lvl="0" algn="ctr">
              <a:defRPr/>
            </a:pPr>
            <a:endParaRPr lang="en-ZA" dirty="0">
              <a:solidFill>
                <a:prstClr val="white"/>
              </a:solidFill>
            </a:endParaRPr>
          </a:p>
        </p:txBody>
      </p:sp>
      <p:sp>
        <p:nvSpPr>
          <p:cNvPr id="32" name="Rectangle 31"/>
          <p:cNvSpPr/>
          <p:nvPr/>
        </p:nvSpPr>
        <p:spPr>
          <a:xfrm>
            <a:off x="8234657" y="3438575"/>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smtClean="0">
              <a:solidFill>
                <a:prstClr val="white"/>
              </a:solidFill>
            </a:endParaRPr>
          </a:p>
          <a:p>
            <a:pPr algn="ctr">
              <a:defRPr/>
            </a:pPr>
            <a:r>
              <a:rPr lang="en-ZA" dirty="0" smtClean="0">
                <a:solidFill>
                  <a:prstClr val="white"/>
                </a:solidFill>
              </a:rPr>
              <a:t>How </a:t>
            </a:r>
            <a:r>
              <a:rPr lang="en-ZA" dirty="0">
                <a:solidFill>
                  <a:prstClr val="white"/>
                </a:solidFill>
              </a:rPr>
              <a:t>is it measured and how should it be measured? </a:t>
            </a:r>
          </a:p>
          <a:p>
            <a:pPr lvl="0" algn="ctr">
              <a:defRPr/>
            </a:pPr>
            <a:endParaRPr lang="en-ZA" dirty="0">
              <a:solidFill>
                <a:prstClr val="white"/>
              </a:solidFill>
            </a:endParaRPr>
          </a:p>
        </p:txBody>
      </p:sp>
      <p:sp>
        <p:nvSpPr>
          <p:cNvPr id="33" name="Rectangle 32"/>
          <p:cNvSpPr/>
          <p:nvPr/>
        </p:nvSpPr>
        <p:spPr>
          <a:xfrm>
            <a:off x="8234655" y="4271477"/>
            <a:ext cx="3106280"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What are we </a:t>
            </a:r>
            <a:r>
              <a:rPr lang="en-ZA" b="1" dirty="0" smtClean="0">
                <a:solidFill>
                  <a:prstClr val="white"/>
                </a:solidFill>
              </a:rPr>
              <a:t>spending </a:t>
            </a:r>
            <a:r>
              <a:rPr lang="en-ZA" dirty="0">
                <a:solidFill>
                  <a:prstClr val="white"/>
                </a:solidFill>
              </a:rPr>
              <a:t>on the programme? </a:t>
            </a:r>
          </a:p>
        </p:txBody>
      </p:sp>
      <p:sp>
        <p:nvSpPr>
          <p:cNvPr id="34" name="Rectangle 33"/>
          <p:cNvSpPr/>
          <p:nvPr/>
        </p:nvSpPr>
        <p:spPr>
          <a:xfrm>
            <a:off x="8234657" y="5086466"/>
            <a:ext cx="3106278"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What does it actually </a:t>
            </a:r>
            <a:r>
              <a:rPr lang="en-ZA" b="1" dirty="0">
                <a:solidFill>
                  <a:prstClr val="white"/>
                </a:solidFill>
              </a:rPr>
              <a:t>cost</a:t>
            </a:r>
            <a:r>
              <a:rPr lang="en-ZA" dirty="0">
                <a:solidFill>
                  <a:prstClr val="white"/>
                </a:solidFill>
              </a:rPr>
              <a:t> to deliver the programme?</a:t>
            </a:r>
          </a:p>
        </p:txBody>
      </p:sp>
      <p:sp>
        <p:nvSpPr>
          <p:cNvPr id="35" name="Rectangle 34"/>
          <p:cNvSpPr/>
          <p:nvPr/>
        </p:nvSpPr>
        <p:spPr>
          <a:xfrm>
            <a:off x="8234650" y="5880044"/>
            <a:ext cx="3106285" cy="653783"/>
          </a:xfrm>
          <a:prstGeom prst="rect">
            <a:avLst/>
          </a:prstGeom>
          <a:solidFill>
            <a:srgbClr val="0E5B2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noProof="0" dirty="0" smtClean="0">
                <a:solidFill>
                  <a:prstClr val="white"/>
                </a:solidFill>
              </a:rPr>
              <a:t>How do we show savings?</a:t>
            </a:r>
            <a:endParaRPr kumimoji="0" lang="en-ZA" b="0" i="0" u="none" strike="noStrike" kern="1200" cap="none" spc="0" normalizeH="0" baseline="0" noProof="0" dirty="0">
              <a:ln>
                <a:noFill/>
              </a:ln>
              <a:solidFill>
                <a:prstClr val="white"/>
              </a:solidFill>
              <a:effectLst/>
              <a:uLnTx/>
              <a:uFillTx/>
              <a:latin typeface="Calibri"/>
            </a:endParaRPr>
          </a:p>
        </p:txBody>
      </p:sp>
      <p:sp>
        <p:nvSpPr>
          <p:cNvPr id="3" name="Rounded Rectangle 2"/>
          <p:cNvSpPr/>
          <p:nvPr/>
        </p:nvSpPr>
        <p:spPr>
          <a:xfrm>
            <a:off x="562616" y="4987488"/>
            <a:ext cx="10967368" cy="841859"/>
          </a:xfrm>
          <a:prstGeom prst="roundRect">
            <a:avLst/>
          </a:prstGeom>
          <a:noFill/>
          <a:ln w="5715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7124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3"/>
            <a:ext cx="8740087" cy="5448276"/>
          </a:xfrm>
        </p:spPr>
        <p:txBody>
          <a:bodyPr/>
          <a:lstStyle/>
          <a:p>
            <a:pPr marL="457200" indent="-457200">
              <a:buFont typeface="+mj-lt"/>
              <a:buAutoNum type="arabicPeriod"/>
            </a:pPr>
            <a:r>
              <a:rPr lang="en-ZA" dirty="0"/>
              <a:t>Develop a costing (budget) for a party you are organising.</a:t>
            </a:r>
          </a:p>
          <a:p>
            <a:pPr marL="457200" indent="-457200">
              <a:buFont typeface="+mj-lt"/>
              <a:buAutoNum type="arabicPeriod"/>
            </a:pPr>
            <a:endParaRPr lang="en-ZA" dirty="0"/>
          </a:p>
          <a:p>
            <a:pPr marL="457200" indent="-457200">
              <a:buFont typeface="+mj-lt"/>
              <a:buAutoNum type="arabicPeriod"/>
            </a:pPr>
            <a:r>
              <a:rPr lang="en-ZA" dirty="0"/>
              <a:t>Reflect on the steps you followed in developing this costing, and list them in a logical order.</a:t>
            </a:r>
            <a:br>
              <a:rPr lang="en-ZA" dirty="0"/>
            </a:br>
            <a:endParaRPr lang="en-ZA" dirty="0"/>
          </a:p>
          <a:p>
            <a:pPr marL="457200" indent="-457200">
              <a:buFont typeface="+mj-lt"/>
              <a:buAutoNum type="arabicPeriod"/>
            </a:pPr>
            <a:r>
              <a:rPr lang="en-ZA" dirty="0"/>
              <a:t>If your party has to be postponed by a year, how will that affect your costing?</a:t>
            </a:r>
          </a:p>
          <a:p>
            <a:pPr marL="457200" indent="-457200">
              <a:buFont typeface="+mj-lt"/>
              <a:buAutoNum type="arabicPeriod"/>
            </a:pPr>
            <a:endParaRPr lang="en-ZA" dirty="0"/>
          </a:p>
          <a:p>
            <a:pPr marL="457200" indent="-457200">
              <a:buFont typeface="+mj-lt"/>
              <a:buAutoNum type="arabicPeriod"/>
            </a:pPr>
            <a:r>
              <a:rPr lang="en-ZA" dirty="0"/>
              <a:t>If you are told that the budget for your party is only sufficient to cover 75% of your original costing, what are you going to do?</a:t>
            </a:r>
            <a:endParaRPr lang="en-GB" dirty="0"/>
          </a:p>
          <a:p>
            <a:pPr marL="457200" indent="-457200">
              <a:buFont typeface="+mj-lt"/>
              <a:buAutoNum type="arabicPeriod" startAt="3"/>
            </a:pPr>
            <a:endParaRPr lang="en-ZA" sz="2400" dirty="0"/>
          </a:p>
          <a:p>
            <a:endParaRPr lang="en-ZA" sz="28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20</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5.3:  Application of the costing equation</a:t>
            </a:r>
            <a:endParaRPr lang="en-ZA" dirty="0"/>
          </a:p>
        </p:txBody>
      </p:sp>
    </p:spTree>
    <p:extLst>
      <p:ext uri="{BB962C8B-B14F-4D97-AF65-F5344CB8AC3E}">
        <p14:creationId xmlns:p14="http://schemas.microsoft.com/office/powerpoint/2010/main" val="400722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inputs and prices</a:t>
            </a:r>
          </a:p>
        </p:txBody>
      </p:sp>
      <p:sp>
        <p:nvSpPr>
          <p:cNvPr id="3" name="Text Placeholder 2"/>
          <p:cNvSpPr>
            <a:spLocks noGrp="1"/>
          </p:cNvSpPr>
          <p:nvPr>
            <p:ph type="body" idx="1"/>
          </p:nvPr>
        </p:nvSpPr>
        <p:spPr/>
        <p:txBody>
          <a:bodyPr/>
          <a:lstStyle/>
          <a:p>
            <a:endParaRPr lang="en-US" dirty="0"/>
          </a:p>
        </p:txBody>
      </p:sp>
      <p:sp>
        <p:nvSpPr>
          <p:cNvPr id="6" name="Rectangle 5"/>
          <p:cNvSpPr>
            <a:spLocks noChangeArrowheads="1"/>
          </p:cNvSpPr>
          <p:nvPr/>
        </p:nvSpPr>
        <p:spPr bwMode="auto">
          <a:xfrm>
            <a:off x="4447539" y="631150"/>
            <a:ext cx="3300045" cy="1010951"/>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eaLnBrk="1" hangingPunct="1">
              <a:spcBef>
                <a:spcPct val="0"/>
              </a:spcBef>
              <a:buFontTx/>
              <a:buNone/>
            </a:pPr>
            <a:endParaRPr kumimoji="0" lang="en-US" altLang="en-US" sz="2539" b="0" dirty="0">
              <a:latin typeface="Tahoma" pitchFamily="34" charset="0"/>
            </a:endParaRPr>
          </a:p>
        </p:txBody>
      </p:sp>
      <p:sp>
        <p:nvSpPr>
          <p:cNvPr id="7" name="Oval 6"/>
          <p:cNvSpPr>
            <a:spLocks noChangeArrowheads="1"/>
          </p:cNvSpPr>
          <p:nvPr/>
        </p:nvSpPr>
        <p:spPr bwMode="auto">
          <a:xfrm>
            <a:off x="4517752" y="775572"/>
            <a:ext cx="1263848" cy="72210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algn="ctr" eaLnBrk="1" hangingPunct="1">
              <a:spcBef>
                <a:spcPct val="0"/>
              </a:spcBef>
              <a:buFontTx/>
              <a:buNone/>
            </a:pPr>
            <a:r>
              <a:rPr kumimoji="0" lang="en-US" altLang="en-US" sz="3385" dirty="0"/>
              <a:t>Input</a:t>
            </a:r>
            <a:endParaRPr kumimoji="0" lang="en-GB" altLang="en-US" sz="3385" dirty="0"/>
          </a:p>
        </p:txBody>
      </p:sp>
      <p:sp>
        <p:nvSpPr>
          <p:cNvPr id="8" name="Oval 7"/>
          <p:cNvSpPr>
            <a:spLocks noChangeArrowheads="1"/>
          </p:cNvSpPr>
          <p:nvPr/>
        </p:nvSpPr>
        <p:spPr bwMode="auto">
          <a:xfrm>
            <a:off x="6413522" y="775572"/>
            <a:ext cx="1263848" cy="722107"/>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algn="ctr" eaLnBrk="1" hangingPunct="1">
              <a:spcBef>
                <a:spcPct val="0"/>
              </a:spcBef>
              <a:buFontTx/>
              <a:buNone/>
            </a:pPr>
            <a:r>
              <a:rPr kumimoji="0" lang="en-US" altLang="en-US" sz="3385" dirty="0"/>
              <a:t> Price</a:t>
            </a:r>
            <a:endParaRPr kumimoji="0" lang="en-GB" altLang="en-US" sz="3385" dirty="0"/>
          </a:p>
        </p:txBody>
      </p:sp>
      <p:sp>
        <p:nvSpPr>
          <p:cNvPr id="9" name="Text Box 11"/>
          <p:cNvSpPr txBox="1">
            <a:spLocks noChangeArrowheads="1"/>
          </p:cNvSpPr>
          <p:nvPr/>
        </p:nvSpPr>
        <p:spPr bwMode="auto">
          <a:xfrm>
            <a:off x="5781599" y="342307"/>
            <a:ext cx="631924" cy="139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eaLnBrk="1" hangingPunct="1">
              <a:spcBef>
                <a:spcPct val="50000"/>
              </a:spcBef>
              <a:buFontTx/>
              <a:buNone/>
            </a:pPr>
            <a:r>
              <a:rPr kumimoji="0" lang="en-GB" altLang="en-US" sz="8462" dirty="0"/>
              <a:t>x</a:t>
            </a:r>
          </a:p>
        </p:txBody>
      </p:sp>
      <p:sp>
        <p:nvSpPr>
          <p:cNvPr id="4" name="Slide Number Placeholder 3"/>
          <p:cNvSpPr>
            <a:spLocks noGrp="1"/>
          </p:cNvSpPr>
          <p:nvPr>
            <p:ph type="sldNum" sz="quarter" idx="4"/>
          </p:nvPr>
        </p:nvSpPr>
        <p:spPr/>
        <p:txBody>
          <a:bodyPr/>
          <a:lstStyle/>
          <a:p>
            <a:fld id="{23690667-295C-4548-A8F3-2AF8F8044C02}" type="slidenum">
              <a:rPr lang="en-ZA" smtClean="0"/>
              <a:pPr/>
              <a:t>21</a:t>
            </a:fld>
            <a:endParaRPr lang="en-ZA" dirty="0"/>
          </a:p>
        </p:txBody>
      </p:sp>
    </p:spTree>
    <p:extLst>
      <p:ext uri="{BB962C8B-B14F-4D97-AF65-F5344CB8AC3E}">
        <p14:creationId xmlns:p14="http://schemas.microsoft.com/office/powerpoint/2010/main" val="25908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22</a:t>
            </a:fld>
            <a:endParaRPr lang="en-ZA" dirty="0"/>
          </a:p>
        </p:txBody>
      </p:sp>
      <p:sp>
        <p:nvSpPr>
          <p:cNvPr id="6" name="Content Placeholder 5">
            <a:extLst>
              <a:ext uri="{FF2B5EF4-FFF2-40B4-BE49-F238E27FC236}">
                <a16:creationId xmlns:a16="http://schemas.microsoft.com/office/drawing/2014/main" id="{6D856F37-EF83-446D-945C-2656464666E3}"/>
              </a:ext>
            </a:extLst>
          </p:cNvPr>
          <p:cNvSpPr>
            <a:spLocks noGrp="1"/>
          </p:cNvSpPr>
          <p:nvPr>
            <p:ph idx="12"/>
          </p:nvPr>
        </p:nvSpPr>
        <p:spPr/>
        <p:txBody>
          <a:bodyPr/>
          <a:lstStyle/>
          <a:p>
            <a:pPr marL="0" indent="0" algn="ctr">
              <a:buNone/>
            </a:pPr>
            <a:r>
              <a:rPr lang="en-US" altLang="en-US" b="1" dirty="0">
                <a:solidFill>
                  <a:srgbClr val="FF0000"/>
                </a:solidFill>
              </a:rPr>
              <a:t>Every input has price </a:t>
            </a:r>
          </a:p>
          <a:p>
            <a:pPr marL="397984" lvl="1" indent="0" algn="ctr">
              <a:buNone/>
            </a:pPr>
            <a:r>
              <a:rPr lang="en-US" altLang="en-US" dirty="0"/>
              <a:t>However, you need to decide which inputs to count</a:t>
            </a:r>
          </a:p>
          <a:p>
            <a:endParaRPr lang="en-US" altLang="en-US" dirty="0"/>
          </a:p>
          <a:p>
            <a:r>
              <a:rPr lang="en-US" altLang="en-US" dirty="0"/>
              <a:t>Identify key activities and inputs - 80/20 Principle</a:t>
            </a:r>
          </a:p>
          <a:p>
            <a:endParaRPr lang="en-US" altLang="en-US" dirty="0"/>
          </a:p>
          <a:p>
            <a:r>
              <a:rPr lang="en-US" altLang="en-US" dirty="0"/>
              <a:t>Understand the nature of different inputs/costs</a:t>
            </a:r>
          </a:p>
          <a:p>
            <a:pPr lvl="1">
              <a:tabLst>
                <a:tab pos="2063750" algn="l"/>
                <a:tab pos="3321050" algn="l"/>
              </a:tabLst>
            </a:pPr>
            <a:r>
              <a:rPr lang="en-ZA" dirty="0"/>
              <a:t>capital 	versus 	operating inputs/costs</a:t>
            </a:r>
          </a:p>
          <a:p>
            <a:pPr lvl="1">
              <a:tabLst>
                <a:tab pos="2063750" algn="l"/>
                <a:tab pos="3321050" algn="l"/>
              </a:tabLst>
            </a:pPr>
            <a:r>
              <a:rPr lang="en-ZA" dirty="0"/>
              <a:t>set-up 	versus 	ongoing inputs/costs</a:t>
            </a:r>
            <a:endParaRPr lang="en-US" altLang="en-US" dirty="0"/>
          </a:p>
          <a:p>
            <a:pPr lvl="1">
              <a:tabLst>
                <a:tab pos="2063750" algn="l"/>
                <a:tab pos="3321050" algn="l"/>
              </a:tabLst>
            </a:pPr>
            <a:r>
              <a:rPr lang="en-US" altLang="en-US" dirty="0"/>
              <a:t>fixed 	versus 	variable inputs/costs</a:t>
            </a:r>
          </a:p>
          <a:p>
            <a:pPr lvl="1">
              <a:tabLst>
                <a:tab pos="2063750" algn="l"/>
                <a:tab pos="3321050" algn="l"/>
              </a:tabLst>
            </a:pPr>
            <a:r>
              <a:rPr lang="en-US" altLang="en-US" dirty="0"/>
              <a:t>direct 	versus 	indirect inputs/costs</a:t>
            </a:r>
          </a:p>
          <a:p>
            <a:pPr lvl="1"/>
            <a:r>
              <a:rPr lang="en-US" altLang="en-US" dirty="0"/>
              <a:t>inputs where TIME is a variable</a:t>
            </a:r>
          </a:p>
          <a:p>
            <a:r>
              <a:rPr lang="en-US" altLang="en-US" dirty="0"/>
              <a:t>Because their nature determines how to cost them</a:t>
            </a:r>
          </a:p>
          <a:p>
            <a:endParaRPr lang="en-ZA" dirty="0"/>
          </a:p>
        </p:txBody>
      </p:sp>
      <p:sp>
        <p:nvSpPr>
          <p:cNvPr id="7" name="Text Placeholder 6">
            <a:extLst>
              <a:ext uri="{FF2B5EF4-FFF2-40B4-BE49-F238E27FC236}">
                <a16:creationId xmlns:a16="http://schemas.microsoft.com/office/drawing/2014/main" id="{FB130B85-0E70-4CE2-9E0B-2C540B6639B8}"/>
              </a:ext>
            </a:extLst>
          </p:cNvPr>
          <p:cNvSpPr>
            <a:spLocks noGrp="1"/>
          </p:cNvSpPr>
          <p:nvPr>
            <p:ph type="body" sz="quarter" idx="13"/>
          </p:nvPr>
        </p:nvSpPr>
        <p:spPr/>
        <p:txBody>
          <a:bodyPr/>
          <a:lstStyle/>
          <a:p>
            <a:r>
              <a:rPr lang="en-US" sz="2400" dirty="0"/>
              <a:t>Defining inputs and prices</a:t>
            </a:r>
            <a:endParaRPr lang="en-ZA" dirty="0"/>
          </a:p>
        </p:txBody>
      </p:sp>
    </p:spTree>
    <p:extLst>
      <p:ext uri="{BB962C8B-B14F-4D97-AF65-F5344CB8AC3E}">
        <p14:creationId xmlns:p14="http://schemas.microsoft.com/office/powerpoint/2010/main" val="76971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584723" y="275887"/>
            <a:ext cx="4512814" cy="5448276"/>
          </a:xfrm>
        </p:spPr>
        <p:txBody>
          <a:bodyPr/>
          <a:lstStyle/>
          <a:p>
            <a:pPr marL="0" indent="0">
              <a:buNone/>
            </a:pPr>
            <a:r>
              <a:rPr lang="en-ZA" sz="2400" b="1" dirty="0">
                <a:solidFill>
                  <a:srgbClr val="0B6C36"/>
                </a:solidFill>
              </a:rPr>
              <a:t>Capital inputs</a:t>
            </a:r>
          </a:p>
          <a:p>
            <a:r>
              <a:rPr lang="en-ZA" altLang="en-US" sz="2000" dirty="0"/>
              <a:t>Things that get capitalised in accrual accounting</a:t>
            </a:r>
            <a:endParaRPr lang="en-GB" altLang="en-US" sz="2000" dirty="0"/>
          </a:p>
          <a:p>
            <a:r>
              <a:rPr lang="en-GB" altLang="en-US" sz="2000" dirty="0"/>
              <a:t>Buildings and facilities </a:t>
            </a:r>
          </a:p>
          <a:p>
            <a:pPr lvl="1"/>
            <a:r>
              <a:rPr lang="en-GB" altLang="en-US" sz="2000" dirty="0"/>
              <a:t>either based on detailed plans or standard building costs</a:t>
            </a:r>
          </a:p>
          <a:p>
            <a:pPr lvl="1"/>
            <a:r>
              <a:rPr lang="en-GB" altLang="en-US" sz="2000" dirty="0"/>
              <a:t>may not be taken into account if facilities exist</a:t>
            </a:r>
          </a:p>
          <a:p>
            <a:pPr lvl="1"/>
            <a:r>
              <a:rPr lang="en-GB" altLang="en-US" sz="2000" dirty="0"/>
              <a:t>usually part of the set-up costs of a programme</a:t>
            </a:r>
          </a:p>
          <a:p>
            <a:pPr lvl="1"/>
            <a:r>
              <a:rPr lang="en-GB" altLang="en-US" sz="2000" dirty="0"/>
              <a:t>how does one treat major renovations?</a:t>
            </a:r>
          </a:p>
          <a:p>
            <a:r>
              <a:rPr lang="en-GB" altLang="en-US" sz="2000" dirty="0"/>
              <a:t>Major capital equipment</a:t>
            </a:r>
          </a:p>
          <a:p>
            <a:pPr lvl="1"/>
            <a:r>
              <a:rPr lang="en-GB" altLang="en-US" sz="2000" dirty="0"/>
              <a:t>a ICU unit or a mobile clinic</a:t>
            </a:r>
          </a:p>
          <a:p>
            <a:pPr lvl="1"/>
            <a:r>
              <a:rPr lang="en-GB" altLang="en-US" sz="2000" dirty="0"/>
              <a:t>vehicles</a:t>
            </a:r>
            <a:endParaRPr lang="en-GB" altLang="en-US" dirty="0"/>
          </a:p>
          <a:p>
            <a:endParaRPr lang="en-ZA" sz="28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23</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sz="2400" dirty="0">
                <a:solidFill>
                  <a:srgbClr val="8B0E18"/>
                </a:solidFill>
              </a:rPr>
              <a:t>Capital </a:t>
            </a:r>
            <a:br>
              <a:rPr lang="en-ZA" sz="2400" dirty="0">
                <a:solidFill>
                  <a:srgbClr val="8B0E18"/>
                </a:solidFill>
              </a:rPr>
            </a:br>
            <a:r>
              <a:rPr lang="en-ZA" sz="2400" dirty="0">
                <a:solidFill>
                  <a:srgbClr val="8B0E18"/>
                </a:solidFill>
              </a:rPr>
              <a:t>versus operating inputs/costs</a:t>
            </a:r>
            <a:endParaRPr lang="en-ZA" dirty="0"/>
          </a:p>
        </p:txBody>
      </p:sp>
      <p:sp>
        <p:nvSpPr>
          <p:cNvPr id="5" name="Content Placeholder 1">
            <a:extLst>
              <a:ext uri="{FF2B5EF4-FFF2-40B4-BE49-F238E27FC236}">
                <a16:creationId xmlns:a16="http://schemas.microsoft.com/office/drawing/2014/main" id="{2D649C89-1667-4B29-B2C1-E9434CC57E15}"/>
              </a:ext>
            </a:extLst>
          </p:cNvPr>
          <p:cNvSpPr txBox="1">
            <a:spLocks/>
          </p:cNvSpPr>
          <p:nvPr/>
        </p:nvSpPr>
        <p:spPr>
          <a:xfrm>
            <a:off x="7193190" y="275887"/>
            <a:ext cx="4634144" cy="5448276"/>
          </a:xfrm>
          <a:prstGeom prst="rect">
            <a:avLst/>
          </a:prstGeom>
        </p:spPr>
        <p:txBody>
          <a:bodyPr vert="horz" lIns="91440" tIns="45720" rIns="91440" bIns="45720" rtlCol="0">
            <a:noAutofit/>
          </a:bodyPr>
          <a:lstStyle>
            <a:lvl1pPr marL="362720" indent="-362720" algn="l" defTabSz="483626" rtl="0" eaLnBrk="1" latinLnBrk="0" hangingPunct="1">
              <a:spcBef>
                <a:spcPct val="20000"/>
              </a:spcBef>
              <a:buClr>
                <a:srgbClr val="8B0E18"/>
              </a:buClr>
              <a:buFont typeface="Wingdings" charset="2"/>
              <a:buChar char="§"/>
              <a:defRPr lang="en-US" sz="2600" kern="120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buNone/>
            </a:pPr>
            <a:r>
              <a:rPr lang="en-ZA" sz="2400" b="1" dirty="0">
                <a:solidFill>
                  <a:srgbClr val="0B6C36"/>
                </a:solidFill>
              </a:rPr>
              <a:t>Operating inputs</a:t>
            </a:r>
          </a:p>
          <a:p>
            <a:r>
              <a:rPr lang="en-ZA" sz="2000" dirty="0"/>
              <a:t>Things that get expensed in accrual accounting</a:t>
            </a:r>
          </a:p>
          <a:p>
            <a:r>
              <a:rPr lang="en-ZA" sz="2000" dirty="0"/>
              <a:t>Personnel</a:t>
            </a:r>
          </a:p>
          <a:p>
            <a:pPr lvl="1"/>
            <a:r>
              <a:rPr lang="en-ZA" sz="2000" dirty="0"/>
              <a:t>the largest input in most programmes</a:t>
            </a:r>
          </a:p>
          <a:p>
            <a:r>
              <a:rPr lang="en-ZA" sz="2000" dirty="0"/>
              <a:t>Transport</a:t>
            </a:r>
          </a:p>
          <a:p>
            <a:r>
              <a:rPr lang="en-ZA" sz="2000" dirty="0"/>
              <a:t>Programme specific inputs</a:t>
            </a:r>
          </a:p>
          <a:p>
            <a:pPr lvl="1"/>
            <a:r>
              <a:rPr lang="en-ZA" sz="2000" dirty="0"/>
              <a:t>medicines</a:t>
            </a:r>
          </a:p>
          <a:p>
            <a:pPr lvl="1"/>
            <a:r>
              <a:rPr lang="en-ZA" sz="2000" dirty="0"/>
              <a:t>textbooks</a:t>
            </a:r>
          </a:p>
          <a:p>
            <a:r>
              <a:rPr lang="en-ZA" sz="2000" dirty="0"/>
              <a:t>Transfers to NPOs </a:t>
            </a:r>
          </a:p>
          <a:p>
            <a:endParaRPr lang="en-ZA" sz="2800" dirty="0"/>
          </a:p>
        </p:txBody>
      </p:sp>
    </p:spTree>
    <p:extLst>
      <p:ext uri="{BB962C8B-B14F-4D97-AF65-F5344CB8AC3E}">
        <p14:creationId xmlns:p14="http://schemas.microsoft.com/office/powerpoint/2010/main" val="2888917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584723" y="275887"/>
            <a:ext cx="4512814" cy="5448276"/>
          </a:xfrm>
        </p:spPr>
        <p:txBody>
          <a:bodyPr/>
          <a:lstStyle/>
          <a:p>
            <a:pPr marL="0" indent="0">
              <a:buNone/>
            </a:pPr>
            <a:r>
              <a:rPr lang="en-ZA" sz="2400" b="1" dirty="0">
                <a:solidFill>
                  <a:srgbClr val="0B6C36"/>
                </a:solidFill>
              </a:rPr>
              <a:t>Set-up inputs/costs</a:t>
            </a:r>
          </a:p>
          <a:p>
            <a:pPr>
              <a:spcBef>
                <a:spcPts val="600"/>
              </a:spcBef>
              <a:spcAft>
                <a:spcPts val="600"/>
              </a:spcAft>
            </a:pPr>
            <a:r>
              <a:rPr lang="en-US" altLang="en-US" sz="2400" dirty="0"/>
              <a:t>What is required to get a </a:t>
            </a:r>
            <a:r>
              <a:rPr lang="en-US" altLang="en-US" sz="2400" dirty="0" err="1"/>
              <a:t>programme</a:t>
            </a:r>
            <a:r>
              <a:rPr lang="en-US" altLang="en-US" sz="2400" dirty="0"/>
              <a:t> up and running?</a:t>
            </a:r>
          </a:p>
          <a:p>
            <a:pPr>
              <a:spcBef>
                <a:spcPts val="600"/>
              </a:spcBef>
              <a:spcAft>
                <a:spcPts val="600"/>
              </a:spcAft>
            </a:pPr>
            <a:r>
              <a:rPr lang="en-US" altLang="en-US" sz="2400" dirty="0"/>
              <a:t>Relevant to the costing of new services and the significant expansion of current services</a:t>
            </a:r>
          </a:p>
          <a:p>
            <a:pPr>
              <a:spcBef>
                <a:spcPts val="600"/>
              </a:spcBef>
              <a:spcAft>
                <a:spcPts val="600"/>
              </a:spcAft>
            </a:pPr>
            <a:r>
              <a:rPr lang="en-US" altLang="en-US" sz="2400" dirty="0"/>
              <a:t>Show separately because of their non-recurrent nature</a:t>
            </a:r>
          </a:p>
          <a:p>
            <a:pPr>
              <a:spcBef>
                <a:spcPts val="600"/>
              </a:spcBef>
              <a:spcAft>
                <a:spcPts val="600"/>
              </a:spcAft>
            </a:pPr>
            <a:r>
              <a:rPr lang="en-US" altLang="en-US" sz="2400" dirty="0"/>
              <a:t>Examples?</a:t>
            </a:r>
          </a:p>
          <a:p>
            <a:endParaRPr lang="en-ZA" sz="28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24</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sz="2400" dirty="0"/>
              <a:t>Set-up </a:t>
            </a:r>
            <a:br>
              <a:rPr lang="en-ZA" sz="2400" dirty="0"/>
            </a:br>
            <a:r>
              <a:rPr lang="en-ZA" sz="2400" dirty="0"/>
              <a:t>versus ongoing inputs/costs</a:t>
            </a:r>
            <a:endParaRPr lang="en-ZA" dirty="0"/>
          </a:p>
        </p:txBody>
      </p:sp>
      <p:sp>
        <p:nvSpPr>
          <p:cNvPr id="5" name="Content Placeholder 1">
            <a:extLst>
              <a:ext uri="{FF2B5EF4-FFF2-40B4-BE49-F238E27FC236}">
                <a16:creationId xmlns:a16="http://schemas.microsoft.com/office/drawing/2014/main" id="{2D649C89-1667-4B29-B2C1-E9434CC57E15}"/>
              </a:ext>
            </a:extLst>
          </p:cNvPr>
          <p:cNvSpPr txBox="1">
            <a:spLocks/>
          </p:cNvSpPr>
          <p:nvPr/>
        </p:nvSpPr>
        <p:spPr>
          <a:xfrm>
            <a:off x="7193190" y="275887"/>
            <a:ext cx="4634144" cy="5448276"/>
          </a:xfrm>
          <a:prstGeom prst="rect">
            <a:avLst/>
          </a:prstGeom>
        </p:spPr>
        <p:txBody>
          <a:bodyPr vert="horz" lIns="91440" tIns="45720" rIns="91440" bIns="45720" rtlCol="0">
            <a:noAutofit/>
          </a:bodyPr>
          <a:lstStyle>
            <a:lvl1pPr marL="362720" indent="-362720" algn="l" defTabSz="483626" rtl="0" eaLnBrk="1" latinLnBrk="0" hangingPunct="1">
              <a:spcBef>
                <a:spcPct val="20000"/>
              </a:spcBef>
              <a:buClr>
                <a:srgbClr val="8B0E18"/>
              </a:buClr>
              <a:buFont typeface="Wingdings" charset="2"/>
              <a:buChar char="§"/>
              <a:defRPr lang="en-US" sz="2600" kern="120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buNone/>
            </a:pPr>
            <a:r>
              <a:rPr lang="en-ZA" sz="2400" b="1" dirty="0">
                <a:solidFill>
                  <a:srgbClr val="0B6C36"/>
                </a:solidFill>
              </a:rPr>
              <a:t>Ongoing inputs/costs</a:t>
            </a:r>
          </a:p>
          <a:p>
            <a:pPr>
              <a:spcBef>
                <a:spcPts val="600"/>
              </a:spcBef>
              <a:spcAft>
                <a:spcPts val="600"/>
              </a:spcAft>
            </a:pPr>
            <a:r>
              <a:rPr lang="en-ZA" sz="2400" dirty="0"/>
              <a:t>What is required to keep a programme running?</a:t>
            </a:r>
          </a:p>
          <a:p>
            <a:pPr lvl="1">
              <a:spcBef>
                <a:spcPts val="600"/>
              </a:spcBef>
              <a:spcAft>
                <a:spcPts val="600"/>
              </a:spcAft>
            </a:pPr>
            <a:r>
              <a:rPr lang="en-ZA" sz="2000" dirty="0"/>
              <a:t>distinguish between ongoing costs and the impact of rollout</a:t>
            </a:r>
          </a:p>
          <a:p>
            <a:pPr>
              <a:spcBef>
                <a:spcPts val="600"/>
              </a:spcBef>
              <a:spcAft>
                <a:spcPts val="600"/>
              </a:spcAft>
            </a:pPr>
            <a:r>
              <a:rPr lang="en-ZA" sz="2400" dirty="0"/>
              <a:t>The estimated annual budget required to run the programme</a:t>
            </a:r>
          </a:p>
          <a:p>
            <a:pPr>
              <a:spcBef>
                <a:spcPts val="600"/>
              </a:spcBef>
              <a:spcAft>
                <a:spcPts val="600"/>
              </a:spcAft>
            </a:pPr>
            <a:r>
              <a:rPr lang="en-ZA" sz="2400" dirty="0"/>
              <a:t>Show cost for each year of the MTEF</a:t>
            </a:r>
          </a:p>
          <a:p>
            <a:pPr>
              <a:spcBef>
                <a:spcPts val="600"/>
              </a:spcBef>
              <a:spcAft>
                <a:spcPts val="600"/>
              </a:spcAft>
            </a:pPr>
            <a:r>
              <a:rPr lang="en-ZA" sz="2400" dirty="0"/>
              <a:t>How do you treat price increases?</a:t>
            </a:r>
          </a:p>
          <a:p>
            <a:pPr>
              <a:spcBef>
                <a:spcPts val="600"/>
              </a:spcBef>
              <a:spcAft>
                <a:spcPts val="600"/>
              </a:spcAft>
            </a:pPr>
            <a:r>
              <a:rPr lang="en-ZA" sz="2400" dirty="0"/>
              <a:t>Examples?</a:t>
            </a:r>
            <a:endParaRPr lang="en-ZA" sz="2800" dirty="0"/>
          </a:p>
        </p:txBody>
      </p:sp>
    </p:spTree>
    <p:extLst>
      <p:ext uri="{BB962C8B-B14F-4D97-AF65-F5344CB8AC3E}">
        <p14:creationId xmlns:p14="http://schemas.microsoft.com/office/powerpoint/2010/main" val="4117548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98F043-8F30-4D7E-8C30-11B335750763}"/>
              </a:ext>
            </a:extLst>
          </p:cNvPr>
          <p:cNvSpPr>
            <a:spLocks noGrp="1"/>
          </p:cNvSpPr>
          <p:nvPr>
            <p:ph idx="1"/>
          </p:nvPr>
        </p:nvSpPr>
        <p:spPr>
          <a:xfrm>
            <a:off x="2549489" y="221113"/>
            <a:ext cx="4522310" cy="5448276"/>
          </a:xfrm>
        </p:spPr>
        <p:txBody>
          <a:bodyPr/>
          <a:lstStyle/>
          <a:p>
            <a:pPr marL="0" indent="0">
              <a:buNone/>
            </a:pPr>
            <a:r>
              <a:rPr lang="en-ZA" sz="2400" b="1" dirty="0">
                <a:solidFill>
                  <a:srgbClr val="0B6C36"/>
                </a:solidFill>
              </a:rPr>
              <a:t>Fixed inputs/costs</a:t>
            </a:r>
          </a:p>
          <a:p>
            <a:pPr lvl="1"/>
            <a:r>
              <a:rPr lang="en-US" altLang="en-US" dirty="0"/>
              <a:t>Don’t change in the short term despite changes in volume of output</a:t>
            </a:r>
          </a:p>
          <a:p>
            <a:pPr lvl="1"/>
            <a:r>
              <a:rPr lang="en-US" altLang="en-US" dirty="0"/>
              <a:t>Change only when significant increases or decreases in volume occur</a:t>
            </a:r>
          </a:p>
          <a:p>
            <a:pPr lvl="1"/>
            <a:r>
              <a:rPr lang="en-ZA" dirty="0"/>
              <a:t>Examples</a:t>
            </a:r>
          </a:p>
        </p:txBody>
      </p:sp>
      <p:sp>
        <p:nvSpPr>
          <p:cNvPr id="3" name="Slide Number Placeholder 2">
            <a:extLst>
              <a:ext uri="{FF2B5EF4-FFF2-40B4-BE49-F238E27FC236}">
                <a16:creationId xmlns:a16="http://schemas.microsoft.com/office/drawing/2014/main" id="{1CF5FA4C-454B-49C1-8C26-C5596C7ACC35}"/>
              </a:ext>
            </a:extLst>
          </p:cNvPr>
          <p:cNvSpPr>
            <a:spLocks noGrp="1"/>
          </p:cNvSpPr>
          <p:nvPr>
            <p:ph type="sldNum" sz="quarter" idx="11"/>
          </p:nvPr>
        </p:nvSpPr>
        <p:spPr/>
        <p:txBody>
          <a:bodyPr/>
          <a:lstStyle/>
          <a:p>
            <a:fld id="{31311CA2-5603-4F1C-8B97-F29961F83655}" type="slidenum">
              <a:rPr lang="en-ZA" smtClean="0"/>
              <a:pPr/>
              <a:t>25</a:t>
            </a:fld>
            <a:endParaRPr lang="en-ZA" dirty="0"/>
          </a:p>
        </p:txBody>
      </p:sp>
      <p:sp>
        <p:nvSpPr>
          <p:cNvPr id="4" name="Text Placeholder 3">
            <a:extLst>
              <a:ext uri="{FF2B5EF4-FFF2-40B4-BE49-F238E27FC236}">
                <a16:creationId xmlns:a16="http://schemas.microsoft.com/office/drawing/2014/main" id="{D0F7FA76-7635-497E-9F2C-B15C971FEC6C}"/>
              </a:ext>
            </a:extLst>
          </p:cNvPr>
          <p:cNvSpPr>
            <a:spLocks noGrp="1"/>
          </p:cNvSpPr>
          <p:nvPr>
            <p:ph type="body" sz="quarter" idx="12"/>
          </p:nvPr>
        </p:nvSpPr>
        <p:spPr/>
        <p:txBody>
          <a:bodyPr/>
          <a:lstStyle/>
          <a:p>
            <a:r>
              <a:rPr lang="en-ZA" sz="2800" dirty="0"/>
              <a:t>Fixed versus variable inputs/costs</a:t>
            </a:r>
            <a:endParaRPr lang="en-ZA" dirty="0"/>
          </a:p>
        </p:txBody>
      </p:sp>
      <p:sp>
        <p:nvSpPr>
          <p:cNvPr id="5" name="Content Placeholder 1">
            <a:extLst>
              <a:ext uri="{FF2B5EF4-FFF2-40B4-BE49-F238E27FC236}">
                <a16:creationId xmlns:a16="http://schemas.microsoft.com/office/drawing/2014/main" id="{D59433FF-7DFA-4A6A-9702-DC50B59D33F1}"/>
              </a:ext>
            </a:extLst>
          </p:cNvPr>
          <p:cNvSpPr txBox="1">
            <a:spLocks/>
          </p:cNvSpPr>
          <p:nvPr/>
        </p:nvSpPr>
        <p:spPr>
          <a:xfrm>
            <a:off x="6846292" y="218559"/>
            <a:ext cx="4856712" cy="5448276"/>
          </a:xfrm>
          <a:prstGeom prst="rect">
            <a:avLst/>
          </a:prstGeom>
        </p:spPr>
        <p:txBody>
          <a:bodyPr vert="horz" lIns="91440" tIns="45720" rIns="91440" bIns="45720" rtlCol="0">
            <a:noAutofit/>
          </a:bodyPr>
          <a:lstStyle>
            <a:lvl1pPr marL="362720" indent="-362720" algn="l" defTabSz="483626" rtl="0" eaLnBrk="1" latinLnBrk="0" hangingPunct="1">
              <a:spcBef>
                <a:spcPct val="20000"/>
              </a:spcBef>
              <a:buClr>
                <a:srgbClr val="8B0E18"/>
              </a:buClr>
              <a:buFont typeface="Wingdings" charset="2"/>
              <a:buChar char="§"/>
              <a:defRPr lang="en-US" sz="2600" kern="120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buNone/>
            </a:pPr>
            <a:r>
              <a:rPr lang="en-ZA" sz="2400" b="1" dirty="0">
                <a:solidFill>
                  <a:srgbClr val="0B6C36"/>
                </a:solidFill>
              </a:rPr>
              <a:t>Variable inputs/costs</a:t>
            </a:r>
          </a:p>
          <a:p>
            <a:pPr lvl="1"/>
            <a:r>
              <a:rPr lang="en-US" altLang="en-US" dirty="0"/>
              <a:t>There is a direct relationship with changes volume of output</a:t>
            </a:r>
          </a:p>
          <a:p>
            <a:pPr lvl="1"/>
            <a:r>
              <a:rPr lang="en-US" altLang="en-US" dirty="0"/>
              <a:t>May be lumpy </a:t>
            </a:r>
          </a:p>
          <a:p>
            <a:pPr lvl="2"/>
            <a:r>
              <a:rPr lang="en-US" altLang="en-US" sz="2116" dirty="0"/>
              <a:t>increase in a step-wise fashion as the volume of service increases </a:t>
            </a:r>
          </a:p>
          <a:p>
            <a:pPr lvl="2"/>
            <a:r>
              <a:rPr lang="en-US" altLang="en-US" sz="2116" dirty="0"/>
              <a:t>vary according to seasonality, cycles or specific time periods for delivery</a:t>
            </a:r>
          </a:p>
          <a:p>
            <a:pPr lvl="1"/>
            <a:r>
              <a:rPr lang="en-US" altLang="en-US" dirty="0"/>
              <a:t>Examples?</a:t>
            </a:r>
            <a:endParaRPr lang="en-GB" altLang="en-US" dirty="0"/>
          </a:p>
          <a:p>
            <a:pPr lvl="1"/>
            <a:endParaRPr lang="en-US" dirty="0"/>
          </a:p>
        </p:txBody>
      </p:sp>
    </p:spTree>
    <p:extLst>
      <p:ext uri="{BB962C8B-B14F-4D97-AF65-F5344CB8AC3E}">
        <p14:creationId xmlns:p14="http://schemas.microsoft.com/office/powerpoint/2010/main" val="1732918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584723" y="275887"/>
            <a:ext cx="4512814" cy="5448276"/>
          </a:xfrm>
        </p:spPr>
        <p:txBody>
          <a:bodyPr/>
          <a:lstStyle/>
          <a:p>
            <a:pPr marL="0" indent="0">
              <a:buNone/>
            </a:pPr>
            <a:r>
              <a:rPr lang="en-ZA" sz="2400" b="1" dirty="0">
                <a:solidFill>
                  <a:srgbClr val="0B6C36"/>
                </a:solidFill>
              </a:rPr>
              <a:t>Direct inputs/costs</a:t>
            </a:r>
          </a:p>
          <a:p>
            <a:r>
              <a:rPr lang="en-ZA" sz="2200" dirty="0"/>
              <a:t>Inputs that are required for the delivery of the programme AND that are paid for by government</a:t>
            </a:r>
          </a:p>
          <a:p>
            <a:pPr lvl="1"/>
            <a:r>
              <a:rPr lang="en-ZA" dirty="0"/>
              <a:t>i.e. it is a direct cost to government</a:t>
            </a:r>
          </a:p>
          <a:p>
            <a:r>
              <a:rPr lang="en-ZA" sz="2200" dirty="0"/>
              <a:t>Apply the 80/20 principle</a:t>
            </a:r>
          </a:p>
          <a:p>
            <a:r>
              <a:rPr lang="en-ZA" sz="2200" dirty="0"/>
              <a:t>Certain direct inputs may be treated as ‘out-of-scope’ because of the focus of the costing model</a:t>
            </a:r>
          </a:p>
          <a:p>
            <a:endParaRPr lang="en-ZA" sz="28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26</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sz="2400" dirty="0"/>
              <a:t>Direct </a:t>
            </a:r>
            <a:br>
              <a:rPr lang="en-ZA" sz="2400" dirty="0"/>
            </a:br>
            <a:r>
              <a:rPr lang="en-ZA" sz="2400" dirty="0"/>
              <a:t>versus indirect inputs/costs</a:t>
            </a:r>
            <a:endParaRPr lang="en-ZA" dirty="0"/>
          </a:p>
        </p:txBody>
      </p:sp>
      <p:sp>
        <p:nvSpPr>
          <p:cNvPr id="5" name="Content Placeholder 1">
            <a:extLst>
              <a:ext uri="{FF2B5EF4-FFF2-40B4-BE49-F238E27FC236}">
                <a16:creationId xmlns:a16="http://schemas.microsoft.com/office/drawing/2014/main" id="{2D649C89-1667-4B29-B2C1-E9434CC57E15}"/>
              </a:ext>
            </a:extLst>
          </p:cNvPr>
          <p:cNvSpPr txBox="1">
            <a:spLocks/>
          </p:cNvSpPr>
          <p:nvPr/>
        </p:nvSpPr>
        <p:spPr>
          <a:xfrm>
            <a:off x="7193190" y="275887"/>
            <a:ext cx="4634144" cy="5448276"/>
          </a:xfrm>
          <a:prstGeom prst="rect">
            <a:avLst/>
          </a:prstGeom>
        </p:spPr>
        <p:txBody>
          <a:bodyPr vert="horz" lIns="91440" tIns="45720" rIns="91440" bIns="45720" rtlCol="0">
            <a:noAutofit/>
          </a:bodyPr>
          <a:lstStyle>
            <a:lvl1pPr marL="362720" indent="-362720" algn="l" defTabSz="483626" rtl="0" eaLnBrk="1" latinLnBrk="0" hangingPunct="1">
              <a:spcBef>
                <a:spcPct val="20000"/>
              </a:spcBef>
              <a:buClr>
                <a:srgbClr val="8B0E18"/>
              </a:buClr>
              <a:buFont typeface="Wingdings" charset="2"/>
              <a:buChar char="§"/>
              <a:defRPr lang="en-US" sz="2600" kern="120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buNone/>
            </a:pPr>
            <a:r>
              <a:rPr lang="en-ZA" sz="2400" b="1" dirty="0">
                <a:solidFill>
                  <a:srgbClr val="0B6C36"/>
                </a:solidFill>
              </a:rPr>
              <a:t>Indirect inputs/costs</a:t>
            </a:r>
          </a:p>
          <a:p>
            <a:r>
              <a:rPr lang="en-ZA" sz="2200" dirty="0"/>
              <a:t>Inputs that contribute to the delivery of the programme, BUT that are not paid for by government</a:t>
            </a:r>
          </a:p>
          <a:p>
            <a:r>
              <a:rPr lang="en-ZA" sz="2200" dirty="0"/>
              <a:t>Examples: </a:t>
            </a:r>
            <a:endParaRPr lang="en-GB" sz="2200" dirty="0"/>
          </a:p>
          <a:p>
            <a:pPr lvl="1"/>
            <a:r>
              <a:rPr lang="en-GB" sz="2000" dirty="0"/>
              <a:t>Taxi fares to the clinic</a:t>
            </a:r>
          </a:p>
          <a:p>
            <a:pPr lvl="1"/>
            <a:r>
              <a:rPr lang="en-GB" sz="2000" dirty="0"/>
              <a:t>The opportunity cost of volunteers' time</a:t>
            </a:r>
          </a:p>
          <a:p>
            <a:pPr lvl="1"/>
            <a:r>
              <a:rPr lang="en-GB" sz="2000" dirty="0"/>
              <a:t>The imputed cost of in-kind contributions or existing infrastructure</a:t>
            </a:r>
          </a:p>
          <a:p>
            <a:r>
              <a:rPr lang="en-ZA" sz="2200" dirty="0"/>
              <a:t>Not included – unless doing an RIA or there is a particular policy question that needs to be answered </a:t>
            </a:r>
            <a:endParaRPr lang="en-GB" sz="2200" dirty="0"/>
          </a:p>
          <a:p>
            <a:endParaRPr lang="en-ZA" sz="2800" dirty="0"/>
          </a:p>
        </p:txBody>
      </p:sp>
      <p:sp>
        <p:nvSpPr>
          <p:cNvPr id="6" name="Rectangle: Rounded Corners 5">
            <a:extLst>
              <a:ext uri="{FF2B5EF4-FFF2-40B4-BE49-F238E27FC236}">
                <a16:creationId xmlns:a16="http://schemas.microsoft.com/office/drawing/2014/main" id="{6D90B188-E800-4011-BE8E-2BAB8503F1CE}"/>
              </a:ext>
            </a:extLst>
          </p:cNvPr>
          <p:cNvSpPr/>
          <p:nvPr/>
        </p:nvSpPr>
        <p:spPr>
          <a:xfrm>
            <a:off x="2857773" y="4797425"/>
            <a:ext cx="3739877" cy="1558923"/>
          </a:xfrm>
          <a:prstGeom prst="roundRect">
            <a:avLst/>
          </a:prstGeom>
          <a:gradFill>
            <a:gsLst>
              <a:gs pos="18000">
                <a:srgbClr val="3366FF"/>
              </a:gs>
              <a:gs pos="100000">
                <a:srgbClr val="00B0F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800" b="1" dirty="0">
                <a:solidFill>
                  <a:schemeClr val="tx1"/>
                </a:solidFill>
              </a:rPr>
              <a:t>Overhead expenses</a:t>
            </a:r>
            <a:r>
              <a:rPr lang="en-ZA" dirty="0"/>
              <a:t/>
            </a:r>
            <a:br>
              <a:rPr lang="en-ZA" dirty="0"/>
            </a:br>
            <a:r>
              <a:rPr lang="en-ZA" sz="2400" dirty="0"/>
              <a:t>Costs of supervision and corporate services</a:t>
            </a:r>
            <a:endParaRPr lang="en-ZA" dirty="0"/>
          </a:p>
        </p:txBody>
      </p:sp>
    </p:spTree>
    <p:extLst>
      <p:ext uri="{BB962C8B-B14F-4D97-AF65-F5344CB8AC3E}">
        <p14:creationId xmlns:p14="http://schemas.microsoft.com/office/powerpoint/2010/main" val="551229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0567F3-F2DD-4B60-A004-B53E450E0C05}"/>
              </a:ext>
            </a:extLst>
          </p:cNvPr>
          <p:cNvSpPr>
            <a:spLocks noGrp="1"/>
          </p:cNvSpPr>
          <p:nvPr>
            <p:ph idx="1"/>
          </p:nvPr>
        </p:nvSpPr>
        <p:spPr/>
        <p:txBody>
          <a:bodyPr/>
          <a:lstStyle/>
          <a:p>
            <a:pPr>
              <a:spcBef>
                <a:spcPct val="50000"/>
              </a:spcBef>
            </a:pPr>
            <a:r>
              <a:rPr lang="en-US" altLang="en-US" sz="2400" dirty="0"/>
              <a:t>Used to determine the required capacity of facilities and the required number of personnel</a:t>
            </a:r>
          </a:p>
          <a:p>
            <a:pPr lvl="1">
              <a:spcBef>
                <a:spcPts val="600"/>
              </a:spcBef>
            </a:pPr>
            <a:r>
              <a:rPr lang="en-US" altLang="en-US" sz="2000" dirty="0"/>
              <a:t>e.g. time taken for an interview</a:t>
            </a:r>
          </a:p>
          <a:p>
            <a:pPr>
              <a:spcBef>
                <a:spcPct val="50000"/>
              </a:spcBef>
            </a:pPr>
            <a:r>
              <a:rPr lang="en-US" altLang="en-US" sz="2400" dirty="0"/>
              <a:t>Important for determining the quality of service</a:t>
            </a:r>
          </a:p>
          <a:p>
            <a:pPr lvl="1">
              <a:spcBef>
                <a:spcPct val="50000"/>
              </a:spcBef>
            </a:pPr>
            <a:r>
              <a:rPr lang="en-US" altLang="en-US" sz="2000" dirty="0"/>
              <a:t>if there is a waiting period what happens in the interim </a:t>
            </a:r>
          </a:p>
          <a:p>
            <a:pPr lvl="1">
              <a:spcBef>
                <a:spcPct val="50000"/>
              </a:spcBef>
            </a:pPr>
            <a:r>
              <a:rPr lang="en-US" altLang="en-US" sz="2000" dirty="0"/>
              <a:t>e.g. if adoptions take 3 months for approval what happens to the child in the interim and what other costs are incurred during that period</a:t>
            </a:r>
          </a:p>
          <a:p>
            <a:pPr>
              <a:spcBef>
                <a:spcPct val="50000"/>
              </a:spcBef>
            </a:pPr>
            <a:r>
              <a:rPr lang="en-US" altLang="en-US" sz="2400" dirty="0"/>
              <a:t>Responsiveness of early intervention measures</a:t>
            </a:r>
          </a:p>
          <a:p>
            <a:pPr lvl="1">
              <a:spcBef>
                <a:spcPct val="50000"/>
              </a:spcBef>
            </a:pPr>
            <a:r>
              <a:rPr lang="en-US" altLang="en-US" sz="2000" dirty="0"/>
              <a:t>certain actions are needed at a specific time, any delay detracts from the quality, usefulness of the service</a:t>
            </a:r>
          </a:p>
          <a:p>
            <a:pPr lvl="1">
              <a:spcBef>
                <a:spcPct val="50000"/>
              </a:spcBef>
            </a:pPr>
            <a:r>
              <a:rPr lang="en-US" altLang="en-US" sz="2000" dirty="0"/>
              <a:t>e.g. emergency medical services</a:t>
            </a:r>
            <a:endParaRPr lang="en-US" sz="2000" dirty="0"/>
          </a:p>
          <a:p>
            <a:endParaRPr lang="en-ZA" dirty="0"/>
          </a:p>
        </p:txBody>
      </p:sp>
      <p:sp>
        <p:nvSpPr>
          <p:cNvPr id="3" name="Slide Number Placeholder 2">
            <a:extLst>
              <a:ext uri="{FF2B5EF4-FFF2-40B4-BE49-F238E27FC236}">
                <a16:creationId xmlns:a16="http://schemas.microsoft.com/office/drawing/2014/main" id="{DFA4A0CD-493E-44DB-8FC0-F63B534DAF15}"/>
              </a:ext>
            </a:extLst>
          </p:cNvPr>
          <p:cNvSpPr>
            <a:spLocks noGrp="1"/>
          </p:cNvSpPr>
          <p:nvPr>
            <p:ph type="sldNum" sz="quarter" idx="11"/>
          </p:nvPr>
        </p:nvSpPr>
        <p:spPr/>
        <p:txBody>
          <a:bodyPr/>
          <a:lstStyle/>
          <a:p>
            <a:fld id="{31311CA2-5603-4F1C-8B97-F29961F83655}" type="slidenum">
              <a:rPr lang="en-ZA" smtClean="0"/>
              <a:pPr/>
              <a:t>27</a:t>
            </a:fld>
            <a:endParaRPr lang="en-ZA" dirty="0"/>
          </a:p>
        </p:txBody>
      </p:sp>
      <p:sp>
        <p:nvSpPr>
          <p:cNvPr id="4" name="Text Placeholder 3">
            <a:extLst>
              <a:ext uri="{FF2B5EF4-FFF2-40B4-BE49-F238E27FC236}">
                <a16:creationId xmlns:a16="http://schemas.microsoft.com/office/drawing/2014/main" id="{A09DBB32-F4B5-469A-A440-1C213810C469}"/>
              </a:ext>
            </a:extLst>
          </p:cNvPr>
          <p:cNvSpPr>
            <a:spLocks noGrp="1"/>
          </p:cNvSpPr>
          <p:nvPr>
            <p:ph type="body" sz="quarter" idx="12"/>
          </p:nvPr>
        </p:nvSpPr>
        <p:spPr/>
        <p:txBody>
          <a:bodyPr/>
          <a:lstStyle/>
          <a:p>
            <a:r>
              <a:rPr lang="en-US" sz="2400" dirty="0"/>
              <a:t>Inputs where TIME is a variable</a:t>
            </a:r>
            <a:endParaRPr lang="en-ZA" dirty="0"/>
          </a:p>
        </p:txBody>
      </p:sp>
    </p:spTree>
    <p:extLst>
      <p:ext uri="{BB962C8B-B14F-4D97-AF65-F5344CB8AC3E}">
        <p14:creationId xmlns:p14="http://schemas.microsoft.com/office/powerpoint/2010/main" val="2304839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D5296C-4AA3-422E-A253-CC62B90B480A}"/>
              </a:ext>
            </a:extLst>
          </p:cNvPr>
          <p:cNvSpPr>
            <a:spLocks noGrp="1"/>
          </p:cNvSpPr>
          <p:nvPr>
            <p:ph idx="1"/>
          </p:nvPr>
        </p:nvSpPr>
        <p:spPr/>
        <p:txBody>
          <a:bodyPr/>
          <a:lstStyle/>
          <a:p>
            <a:pPr>
              <a:spcBef>
                <a:spcPts val="800"/>
              </a:spcBef>
            </a:pPr>
            <a:r>
              <a:rPr lang="en-US" altLang="en-US" dirty="0"/>
              <a:t>Where to obtain prices?</a:t>
            </a:r>
          </a:p>
          <a:p>
            <a:pPr lvl="1">
              <a:spcBef>
                <a:spcPts val="800"/>
              </a:spcBef>
            </a:pPr>
            <a:r>
              <a:rPr lang="en-US" altLang="en-US" dirty="0"/>
              <a:t>Historical accounting information</a:t>
            </a:r>
          </a:p>
          <a:p>
            <a:pPr lvl="1">
              <a:spcBef>
                <a:spcPts val="800"/>
              </a:spcBef>
            </a:pPr>
            <a:r>
              <a:rPr lang="en-US" altLang="en-US" dirty="0"/>
              <a:t>Past purchase invoices</a:t>
            </a:r>
          </a:p>
          <a:p>
            <a:pPr lvl="1">
              <a:spcBef>
                <a:spcPts val="800"/>
              </a:spcBef>
            </a:pPr>
            <a:r>
              <a:rPr lang="en-US" altLang="en-US" dirty="0"/>
              <a:t>Suppliers and retailers</a:t>
            </a:r>
          </a:p>
          <a:p>
            <a:pPr lvl="1">
              <a:spcBef>
                <a:spcPts val="800"/>
              </a:spcBef>
            </a:pPr>
            <a:r>
              <a:rPr lang="en-US" altLang="en-US" dirty="0"/>
              <a:t>Employee time sheets</a:t>
            </a:r>
          </a:p>
          <a:p>
            <a:pPr lvl="1">
              <a:spcBef>
                <a:spcPts val="800"/>
              </a:spcBef>
              <a:spcAft>
                <a:spcPts val="1200"/>
              </a:spcAft>
            </a:pPr>
            <a:r>
              <a:rPr lang="en-US" altLang="en-US" dirty="0"/>
              <a:t>Employee pay roll or DPSA salary scales</a:t>
            </a:r>
          </a:p>
          <a:p>
            <a:pPr>
              <a:spcBef>
                <a:spcPts val="800"/>
              </a:spcBef>
            </a:pPr>
            <a:r>
              <a:rPr lang="en-US" altLang="en-US" dirty="0"/>
              <a:t>Need to check that prices are ‘current prices”</a:t>
            </a:r>
          </a:p>
          <a:p>
            <a:pPr>
              <a:spcBef>
                <a:spcPts val="800"/>
              </a:spcBef>
            </a:pPr>
            <a:r>
              <a:rPr lang="en-US" altLang="en-US" dirty="0"/>
              <a:t>May need to adjust for inflation </a:t>
            </a:r>
          </a:p>
          <a:p>
            <a:pPr>
              <a:spcBef>
                <a:spcPts val="800"/>
              </a:spcBef>
            </a:pPr>
            <a:r>
              <a:rPr lang="en-US" altLang="en-US" dirty="0"/>
              <a:t>May need to adjust for escalation or term agreements</a:t>
            </a:r>
          </a:p>
          <a:p>
            <a:pPr>
              <a:spcBef>
                <a:spcPts val="800"/>
              </a:spcBef>
            </a:pPr>
            <a:r>
              <a:rPr lang="en-US" altLang="en-US" dirty="0"/>
              <a:t>For certain imported inputs, the exchange rate may be important</a:t>
            </a:r>
          </a:p>
          <a:p>
            <a:endParaRPr lang="en-ZA" dirty="0"/>
          </a:p>
        </p:txBody>
      </p:sp>
      <p:sp>
        <p:nvSpPr>
          <p:cNvPr id="3" name="Slide Number Placeholder 2">
            <a:extLst>
              <a:ext uri="{FF2B5EF4-FFF2-40B4-BE49-F238E27FC236}">
                <a16:creationId xmlns:a16="http://schemas.microsoft.com/office/drawing/2014/main" id="{8920CAB3-C208-4C4C-B943-3D8C7297C5B8}"/>
              </a:ext>
            </a:extLst>
          </p:cNvPr>
          <p:cNvSpPr>
            <a:spLocks noGrp="1"/>
          </p:cNvSpPr>
          <p:nvPr>
            <p:ph type="sldNum" sz="quarter" idx="11"/>
          </p:nvPr>
        </p:nvSpPr>
        <p:spPr/>
        <p:txBody>
          <a:bodyPr/>
          <a:lstStyle/>
          <a:p>
            <a:fld id="{31311CA2-5603-4F1C-8B97-F29961F83655}" type="slidenum">
              <a:rPr lang="en-ZA" smtClean="0"/>
              <a:pPr/>
              <a:t>28</a:t>
            </a:fld>
            <a:endParaRPr lang="en-ZA" dirty="0"/>
          </a:p>
        </p:txBody>
      </p:sp>
      <p:sp>
        <p:nvSpPr>
          <p:cNvPr id="4" name="Title 3">
            <a:extLst>
              <a:ext uri="{FF2B5EF4-FFF2-40B4-BE49-F238E27FC236}">
                <a16:creationId xmlns:a16="http://schemas.microsoft.com/office/drawing/2014/main" id="{8778F868-EEC9-4DF6-B8CF-A7F8CD86366E}"/>
              </a:ext>
            </a:extLst>
          </p:cNvPr>
          <p:cNvSpPr>
            <a:spLocks noGrp="1"/>
          </p:cNvSpPr>
          <p:nvPr>
            <p:ph type="title"/>
          </p:nvPr>
        </p:nvSpPr>
        <p:spPr/>
        <p:txBody>
          <a:bodyPr/>
          <a:lstStyle/>
          <a:p>
            <a:r>
              <a:rPr lang="en-ZA" dirty="0"/>
              <a:t>Where does one find price information?</a:t>
            </a:r>
          </a:p>
        </p:txBody>
      </p:sp>
    </p:spTree>
    <p:extLst>
      <p:ext uri="{BB962C8B-B14F-4D97-AF65-F5344CB8AC3E}">
        <p14:creationId xmlns:p14="http://schemas.microsoft.com/office/powerpoint/2010/main" val="1333753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2"/>
            <a:ext cx="8981559" cy="5878068"/>
          </a:xfrm>
        </p:spPr>
        <p:txBody>
          <a:bodyPr/>
          <a:lstStyle/>
          <a:p>
            <a:pPr marL="0" indent="0">
              <a:buNone/>
            </a:pPr>
            <a:r>
              <a:rPr lang="en-ZA" sz="2400" dirty="0"/>
              <a:t>Go to the </a:t>
            </a:r>
            <a:r>
              <a:rPr lang="en-ZA" sz="2400" dirty="0" err="1"/>
              <a:t>GenAssumptions</a:t>
            </a:r>
            <a:r>
              <a:rPr lang="en-ZA" sz="2400" dirty="0"/>
              <a:t> sheet in the INSET Costing Model and analyse the </a:t>
            </a:r>
            <a:r>
              <a:rPr lang="en-ZA" sz="2400" i="1" dirty="0"/>
              <a:t>Course Assumptions</a:t>
            </a:r>
            <a:r>
              <a:rPr lang="en-ZA" sz="2400" dirty="0"/>
              <a:t> from line 33 down</a:t>
            </a:r>
          </a:p>
          <a:p>
            <a:pPr marL="457200" indent="-457200">
              <a:spcBef>
                <a:spcPts val="800"/>
              </a:spcBef>
              <a:buFont typeface="+mj-lt"/>
              <a:buAutoNum type="arabicPeriod"/>
            </a:pPr>
            <a:r>
              <a:rPr lang="en-ZA" sz="2400" dirty="0"/>
              <a:t>List 10 different inputs that have been included in the costing of INSET courses</a:t>
            </a:r>
          </a:p>
          <a:p>
            <a:pPr marL="457200" indent="-457200">
              <a:spcBef>
                <a:spcPts val="800"/>
              </a:spcBef>
              <a:buFont typeface="+mj-lt"/>
              <a:buAutoNum type="arabicPeriod"/>
            </a:pPr>
            <a:r>
              <a:rPr lang="en-ZA" sz="2400" dirty="0"/>
              <a:t>Can you think of any additional inputs related to INSET courses that should have been included?</a:t>
            </a:r>
          </a:p>
          <a:p>
            <a:pPr marL="457200" indent="-457200">
              <a:spcBef>
                <a:spcPts val="800"/>
              </a:spcBef>
              <a:buFont typeface="+mj-lt"/>
              <a:buAutoNum type="arabicPeriod"/>
            </a:pPr>
            <a:r>
              <a:rPr lang="en-ZA" sz="2400" dirty="0"/>
              <a:t>Discuss how time has been factored into the costing of INSET courses</a:t>
            </a:r>
          </a:p>
          <a:p>
            <a:pPr marL="457200" indent="-457200">
              <a:spcBef>
                <a:spcPts val="800"/>
              </a:spcBef>
              <a:buFont typeface="+mj-lt"/>
              <a:buAutoNum type="arabicPeriod"/>
            </a:pPr>
            <a:r>
              <a:rPr lang="en-ZA" sz="2400" dirty="0"/>
              <a:t>Identify three other instances where a time variable is costed in the INSET model, and note how it is costed</a:t>
            </a:r>
          </a:p>
          <a:p>
            <a:pPr marL="457200" indent="-457200">
              <a:spcBef>
                <a:spcPts val="800"/>
              </a:spcBef>
              <a:buFont typeface="+mj-lt"/>
              <a:buAutoNum type="arabicPeriod"/>
            </a:pPr>
            <a:r>
              <a:rPr lang="en-ZA" sz="2400" dirty="0"/>
              <a:t>How is Infrastructure costed in the INSET Model</a:t>
            </a:r>
          </a:p>
          <a:p>
            <a:pPr marL="457200" indent="-457200">
              <a:spcBef>
                <a:spcPts val="800"/>
              </a:spcBef>
              <a:buFont typeface="+mj-lt"/>
              <a:buAutoNum type="arabicPeriod"/>
            </a:pPr>
            <a:r>
              <a:rPr lang="en-ZA" sz="2400" dirty="0"/>
              <a:t>Why is the costing of courses placed on the </a:t>
            </a:r>
            <a:r>
              <a:rPr lang="en-ZA" sz="2400" dirty="0" err="1"/>
              <a:t>GenAssumption</a:t>
            </a:r>
            <a:r>
              <a:rPr lang="en-ZA" sz="2400" dirty="0"/>
              <a:t> sheet?</a:t>
            </a:r>
          </a:p>
          <a:p>
            <a:pPr marL="457200" indent="-457200">
              <a:buFont typeface="+mj-lt"/>
              <a:buAutoNum type="arabicPeriod"/>
            </a:pPr>
            <a:endParaRPr lang="en-ZA" sz="24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29</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5.4: How does one model different inputs?</a:t>
            </a:r>
            <a:endParaRPr lang="en-ZA" dirty="0"/>
          </a:p>
        </p:txBody>
      </p:sp>
    </p:spTree>
    <p:extLst>
      <p:ext uri="{BB962C8B-B14F-4D97-AF65-F5344CB8AC3E}">
        <p14:creationId xmlns:p14="http://schemas.microsoft.com/office/powerpoint/2010/main" val="189107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8CB92D1-5432-452F-A864-23818FD29C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5463" cy="6858000"/>
          </a:xfrm>
        </p:spPr>
      </p:pic>
      <p:sp>
        <p:nvSpPr>
          <p:cNvPr id="3" name="Slide Number Placeholder 2">
            <a:extLst>
              <a:ext uri="{FF2B5EF4-FFF2-40B4-BE49-F238E27FC236}">
                <a16:creationId xmlns:a16="http://schemas.microsoft.com/office/drawing/2014/main" id="{7B448EE9-EF24-499D-BB69-5E3298A3B090}"/>
              </a:ext>
            </a:extLst>
          </p:cNvPr>
          <p:cNvSpPr>
            <a:spLocks noGrp="1"/>
          </p:cNvSpPr>
          <p:nvPr>
            <p:ph type="sldNum" sz="quarter" idx="11"/>
          </p:nvPr>
        </p:nvSpPr>
        <p:spPr/>
        <p:txBody>
          <a:bodyPr/>
          <a:lstStyle/>
          <a:p>
            <a:fld id="{31311CA2-5603-4F1C-8B97-F29961F83655}" type="slidenum">
              <a:rPr lang="en-ZA" smtClean="0"/>
              <a:pPr/>
              <a:t>3</a:t>
            </a:fld>
            <a:endParaRPr lang="en-ZA" dirty="0"/>
          </a:p>
        </p:txBody>
      </p:sp>
      <p:sp>
        <p:nvSpPr>
          <p:cNvPr id="9" name="Freeform: Shape 8">
            <a:extLst>
              <a:ext uri="{FF2B5EF4-FFF2-40B4-BE49-F238E27FC236}">
                <a16:creationId xmlns:a16="http://schemas.microsoft.com/office/drawing/2014/main" id="{B7D118F6-33C7-478A-8A6B-0F1333D1D5D8}"/>
              </a:ext>
            </a:extLst>
          </p:cNvPr>
          <p:cNvSpPr/>
          <p:nvPr/>
        </p:nvSpPr>
        <p:spPr>
          <a:xfrm>
            <a:off x="46299" y="1828800"/>
            <a:ext cx="5428526" cy="2667965"/>
          </a:xfrm>
          <a:custGeom>
            <a:avLst/>
            <a:gdLst>
              <a:gd name="connsiteX0" fmla="*/ 17362 w 5428526"/>
              <a:gd name="connsiteY0" fmla="*/ 5787 h 2667965"/>
              <a:gd name="connsiteX1" fmla="*/ 978060 w 5428526"/>
              <a:gd name="connsiteY1" fmla="*/ 0 h 2667965"/>
              <a:gd name="connsiteX2" fmla="*/ 2280212 w 5428526"/>
              <a:gd name="connsiteY2" fmla="*/ 515073 h 2667965"/>
              <a:gd name="connsiteX3" fmla="*/ 4404167 w 5428526"/>
              <a:gd name="connsiteY3" fmla="*/ 520861 h 2667965"/>
              <a:gd name="connsiteX4" fmla="*/ 5341716 w 5428526"/>
              <a:gd name="connsiteY4" fmla="*/ 1261641 h 2667965"/>
              <a:gd name="connsiteX5" fmla="*/ 5283843 w 5428526"/>
              <a:gd name="connsiteY5" fmla="*/ 1435261 h 2667965"/>
              <a:gd name="connsiteX6" fmla="*/ 5283843 w 5428526"/>
              <a:gd name="connsiteY6" fmla="*/ 1579944 h 2667965"/>
              <a:gd name="connsiteX7" fmla="*/ 5353291 w 5428526"/>
              <a:gd name="connsiteY7" fmla="*/ 1759352 h 2667965"/>
              <a:gd name="connsiteX8" fmla="*/ 5428526 w 5428526"/>
              <a:gd name="connsiteY8" fmla="*/ 1857737 h 2667965"/>
              <a:gd name="connsiteX9" fmla="*/ 4502552 w 5428526"/>
              <a:gd name="connsiteY9" fmla="*/ 2667965 h 2667965"/>
              <a:gd name="connsiteX10" fmla="*/ 0 w 5428526"/>
              <a:gd name="connsiteY10" fmla="*/ 2656390 h 2667965"/>
              <a:gd name="connsiteX11" fmla="*/ 17362 w 5428526"/>
              <a:gd name="connsiteY11" fmla="*/ 5787 h 266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8526" h="2667965">
                <a:moveTo>
                  <a:pt x="17362" y="5787"/>
                </a:moveTo>
                <a:lnTo>
                  <a:pt x="978060" y="0"/>
                </a:lnTo>
                <a:lnTo>
                  <a:pt x="2280212" y="515073"/>
                </a:lnTo>
                <a:lnTo>
                  <a:pt x="4404167" y="520861"/>
                </a:lnTo>
                <a:lnTo>
                  <a:pt x="5341716" y="1261641"/>
                </a:lnTo>
                <a:lnTo>
                  <a:pt x="5283843" y="1435261"/>
                </a:lnTo>
                <a:lnTo>
                  <a:pt x="5283843" y="1579944"/>
                </a:lnTo>
                <a:lnTo>
                  <a:pt x="5353291" y="1759352"/>
                </a:lnTo>
                <a:lnTo>
                  <a:pt x="5428526" y="1857737"/>
                </a:lnTo>
                <a:lnTo>
                  <a:pt x="4502552" y="2667965"/>
                </a:lnTo>
                <a:lnTo>
                  <a:pt x="0" y="2656390"/>
                </a:lnTo>
                <a:lnTo>
                  <a:pt x="17362" y="5787"/>
                </a:lnTo>
                <a:close/>
              </a:path>
            </a:pathLst>
          </a:cu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678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695BC-35AE-4828-B138-111D161E8836}"/>
              </a:ext>
            </a:extLst>
          </p:cNvPr>
          <p:cNvSpPr>
            <a:spLocks noGrp="1"/>
          </p:cNvSpPr>
          <p:nvPr>
            <p:ph type="sldNum" sz="quarter" idx="11"/>
          </p:nvPr>
        </p:nvSpPr>
        <p:spPr/>
        <p:txBody>
          <a:bodyPr/>
          <a:lstStyle/>
          <a:p>
            <a:fld id="{31311CA2-5603-4F1C-8B97-F29961F83655}" type="slidenum">
              <a:rPr lang="en-ZA" smtClean="0"/>
              <a:pPr/>
              <a:t>30</a:t>
            </a:fld>
            <a:endParaRPr lang="en-ZA" dirty="0"/>
          </a:p>
        </p:txBody>
      </p:sp>
      <p:sp>
        <p:nvSpPr>
          <p:cNvPr id="5" name="Cloud 4">
            <a:extLst>
              <a:ext uri="{FF2B5EF4-FFF2-40B4-BE49-F238E27FC236}">
                <a16:creationId xmlns:a16="http://schemas.microsoft.com/office/drawing/2014/main" id="{2AE70CFC-47AA-4999-B767-7A87515144EB}"/>
              </a:ext>
            </a:extLst>
          </p:cNvPr>
          <p:cNvSpPr/>
          <p:nvPr/>
        </p:nvSpPr>
        <p:spPr>
          <a:xfrm>
            <a:off x="2808790" y="902825"/>
            <a:ext cx="6574420" cy="5052349"/>
          </a:xfrm>
          <a:prstGeom prst="cloud">
            <a:avLst/>
          </a:prstGeom>
          <a:gradFill>
            <a:gsLst>
              <a:gs pos="0">
                <a:srgbClr val="0070C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800" dirty="0">
                <a:ln w="0"/>
                <a:solidFill>
                  <a:schemeClr val="accent6">
                    <a:lumMod val="50000"/>
                  </a:schemeClr>
                </a:solidFill>
                <a:effectLst>
                  <a:outerShdw blurRad="38100" dist="19050" dir="2700000" algn="tl" rotWithShape="0">
                    <a:schemeClr val="dk1">
                      <a:alpha val="40000"/>
                    </a:schemeClr>
                  </a:outerShdw>
                </a:effectLst>
              </a:rPr>
              <a:t>Questions or comments?</a:t>
            </a:r>
          </a:p>
        </p:txBody>
      </p:sp>
    </p:spTree>
    <p:extLst>
      <p:ext uri="{BB962C8B-B14F-4D97-AF65-F5344CB8AC3E}">
        <p14:creationId xmlns:p14="http://schemas.microsoft.com/office/powerpoint/2010/main" val="3572481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demand for services</a:t>
            </a:r>
          </a:p>
        </p:txBody>
      </p:sp>
      <p:sp>
        <p:nvSpPr>
          <p:cNvPr id="5" name="Rectangle 4"/>
          <p:cNvSpPr>
            <a:spLocks noChangeArrowheads="1"/>
          </p:cNvSpPr>
          <p:nvPr/>
        </p:nvSpPr>
        <p:spPr bwMode="auto">
          <a:xfrm>
            <a:off x="5393863" y="631150"/>
            <a:ext cx="1404275" cy="1010951"/>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algn="ctr" eaLnBrk="1" hangingPunct="1">
              <a:spcBef>
                <a:spcPct val="0"/>
              </a:spcBef>
              <a:buFontTx/>
              <a:buNone/>
            </a:pPr>
            <a:r>
              <a:rPr kumimoji="0" lang="en-US" altLang="en-US" sz="2962" dirty="0"/>
              <a:t>Quantity</a:t>
            </a:r>
            <a:endParaRPr kumimoji="0" lang="en-GB" altLang="en-US" sz="2962" dirty="0"/>
          </a:p>
        </p:txBody>
      </p:sp>
      <p:sp>
        <p:nvSpPr>
          <p:cNvPr id="4" name="Slide Number Placeholder 3"/>
          <p:cNvSpPr>
            <a:spLocks noGrp="1"/>
          </p:cNvSpPr>
          <p:nvPr>
            <p:ph type="sldNum" sz="quarter" idx="4"/>
          </p:nvPr>
        </p:nvSpPr>
        <p:spPr/>
        <p:txBody>
          <a:bodyPr/>
          <a:lstStyle/>
          <a:p>
            <a:fld id="{23690667-295C-4548-A8F3-2AF8F8044C02}" type="slidenum">
              <a:rPr lang="en-ZA" smtClean="0"/>
              <a:pPr/>
              <a:t>31</a:t>
            </a:fld>
            <a:endParaRPr lang="en-ZA" dirty="0"/>
          </a:p>
        </p:txBody>
      </p:sp>
    </p:spTree>
    <p:extLst>
      <p:ext uri="{BB962C8B-B14F-4D97-AF65-F5344CB8AC3E}">
        <p14:creationId xmlns:p14="http://schemas.microsoft.com/office/powerpoint/2010/main" val="963270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32</a:t>
            </a:fld>
            <a:endParaRPr lang="en-ZA" dirty="0"/>
          </a:p>
        </p:txBody>
      </p:sp>
      <p:sp>
        <p:nvSpPr>
          <p:cNvPr id="6" name="Content Placeholder 5">
            <a:extLst>
              <a:ext uri="{FF2B5EF4-FFF2-40B4-BE49-F238E27FC236}">
                <a16:creationId xmlns:a16="http://schemas.microsoft.com/office/drawing/2014/main" id="{6D856F37-EF83-446D-945C-2656464666E3}"/>
              </a:ext>
            </a:extLst>
          </p:cNvPr>
          <p:cNvSpPr>
            <a:spLocks noGrp="1"/>
          </p:cNvSpPr>
          <p:nvPr>
            <p:ph idx="12"/>
          </p:nvPr>
        </p:nvSpPr>
        <p:spPr/>
        <p:txBody>
          <a:bodyPr/>
          <a:lstStyle/>
          <a:p>
            <a:pPr>
              <a:lnSpc>
                <a:spcPct val="110000"/>
              </a:lnSpc>
            </a:pPr>
            <a:r>
              <a:rPr lang="en-US" altLang="en-US" dirty="0"/>
              <a:t>Who are the intended clients or beneficiaries?</a:t>
            </a:r>
          </a:p>
          <a:p>
            <a:pPr lvl="1">
              <a:lnSpc>
                <a:spcPct val="110000"/>
              </a:lnSpc>
            </a:pPr>
            <a:r>
              <a:rPr lang="en-US" altLang="en-US" dirty="0"/>
              <a:t>How are they identified?</a:t>
            </a:r>
          </a:p>
          <a:p>
            <a:pPr lvl="1">
              <a:lnSpc>
                <a:spcPct val="110000"/>
              </a:lnSpc>
            </a:pPr>
            <a:r>
              <a:rPr lang="en-US" altLang="en-US" dirty="0"/>
              <a:t>Is the </a:t>
            </a:r>
            <a:r>
              <a:rPr lang="en-US" altLang="en-US" dirty="0" err="1"/>
              <a:t>programme</a:t>
            </a:r>
            <a:r>
              <a:rPr lang="en-US" altLang="en-US" dirty="0"/>
              <a:t> designed to reach a specific sub-group?</a:t>
            </a:r>
          </a:p>
          <a:p>
            <a:pPr>
              <a:lnSpc>
                <a:spcPct val="110000"/>
              </a:lnSpc>
            </a:pPr>
            <a:r>
              <a:rPr lang="en-US" altLang="en-US" dirty="0"/>
              <a:t>W</a:t>
            </a:r>
            <a:r>
              <a:rPr lang="en-GB" altLang="en-US" dirty="0"/>
              <a:t>here is demand </a:t>
            </a:r>
            <a:r>
              <a:rPr lang="en-US" altLang="en-US" dirty="0"/>
              <a:t>for each service </a:t>
            </a:r>
            <a:r>
              <a:rPr lang="en-GB" altLang="en-US" dirty="0"/>
              <a:t>located?</a:t>
            </a:r>
            <a:endParaRPr lang="en-US" altLang="en-US" dirty="0"/>
          </a:p>
          <a:p>
            <a:pPr lvl="1">
              <a:lnSpc>
                <a:spcPct val="110000"/>
              </a:lnSpc>
            </a:pPr>
            <a:r>
              <a:rPr lang="en-US" altLang="en-US" dirty="0"/>
              <a:t>What impact does the location of demand have on costing?</a:t>
            </a:r>
          </a:p>
          <a:p>
            <a:pPr>
              <a:lnSpc>
                <a:spcPct val="110000"/>
              </a:lnSpc>
            </a:pPr>
            <a:r>
              <a:rPr lang="en-US" altLang="en-US" dirty="0"/>
              <a:t>W</a:t>
            </a:r>
            <a:r>
              <a:rPr lang="en-GB" altLang="en-US" dirty="0"/>
              <a:t>hat is the current level of output?</a:t>
            </a:r>
          </a:p>
          <a:p>
            <a:pPr>
              <a:lnSpc>
                <a:spcPct val="110000"/>
              </a:lnSpc>
            </a:pPr>
            <a:r>
              <a:rPr lang="en-GB" altLang="en-US" dirty="0"/>
              <a:t>What is the required/desired level of output?</a:t>
            </a:r>
          </a:p>
          <a:p>
            <a:pPr lvl="1">
              <a:lnSpc>
                <a:spcPct val="110000"/>
              </a:lnSpc>
            </a:pPr>
            <a:endParaRPr lang="en-US" altLang="en-US" dirty="0"/>
          </a:p>
          <a:p>
            <a:pPr>
              <a:lnSpc>
                <a:spcPct val="110000"/>
              </a:lnSpc>
            </a:pPr>
            <a:r>
              <a:rPr lang="en-US" altLang="en-US" dirty="0"/>
              <a:t>What is the relationship between demand, process variables and the different kinds of inputs?</a:t>
            </a:r>
            <a:endParaRPr lang="en-GB" altLang="en-US" dirty="0"/>
          </a:p>
          <a:p>
            <a:endParaRPr lang="en-ZA" dirty="0"/>
          </a:p>
        </p:txBody>
      </p:sp>
      <p:sp>
        <p:nvSpPr>
          <p:cNvPr id="7" name="Text Placeholder 6">
            <a:extLst>
              <a:ext uri="{FF2B5EF4-FFF2-40B4-BE49-F238E27FC236}">
                <a16:creationId xmlns:a16="http://schemas.microsoft.com/office/drawing/2014/main" id="{FB130B85-0E70-4CE2-9E0B-2C540B6639B8}"/>
              </a:ext>
            </a:extLst>
          </p:cNvPr>
          <p:cNvSpPr>
            <a:spLocks noGrp="1"/>
          </p:cNvSpPr>
          <p:nvPr>
            <p:ph type="body" sz="quarter" idx="13"/>
          </p:nvPr>
        </p:nvSpPr>
        <p:spPr/>
        <p:txBody>
          <a:bodyPr/>
          <a:lstStyle/>
          <a:p>
            <a:r>
              <a:rPr lang="en-ZA" dirty="0"/>
              <a:t>Questions to ask when e</a:t>
            </a:r>
            <a:r>
              <a:rPr lang="en-ZA" sz="2400" dirty="0"/>
              <a:t>stimating the demand for services</a:t>
            </a:r>
            <a:endParaRPr lang="en-ZA" dirty="0"/>
          </a:p>
        </p:txBody>
      </p:sp>
    </p:spTree>
    <p:extLst>
      <p:ext uri="{BB962C8B-B14F-4D97-AF65-F5344CB8AC3E}">
        <p14:creationId xmlns:p14="http://schemas.microsoft.com/office/powerpoint/2010/main" val="2122359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91E726-0926-40AA-B3DC-2654B0030279}"/>
              </a:ext>
            </a:extLst>
          </p:cNvPr>
          <p:cNvSpPr>
            <a:spLocks noGrp="1"/>
          </p:cNvSpPr>
          <p:nvPr>
            <p:ph idx="1"/>
          </p:nvPr>
        </p:nvSpPr>
        <p:spPr/>
        <p:txBody>
          <a:bodyPr/>
          <a:lstStyle/>
          <a:p>
            <a:r>
              <a:rPr lang="en-US" altLang="en-US" dirty="0"/>
              <a:t>Some services are needed immediately</a:t>
            </a:r>
          </a:p>
          <a:p>
            <a:pPr lvl="1"/>
            <a:r>
              <a:rPr lang="en-US" altLang="en-US" dirty="0"/>
              <a:t>emergency removal of children from dangerous places</a:t>
            </a:r>
          </a:p>
          <a:p>
            <a:pPr lvl="1"/>
            <a:r>
              <a:rPr lang="en-US" altLang="en-US" dirty="0"/>
              <a:t>emergency medical care</a:t>
            </a:r>
          </a:p>
          <a:p>
            <a:pPr lvl="1"/>
            <a:endParaRPr lang="en-US" altLang="en-US" dirty="0"/>
          </a:p>
          <a:p>
            <a:r>
              <a:rPr lang="en-US" altLang="en-US" dirty="0"/>
              <a:t>Some services can have a lead time</a:t>
            </a:r>
          </a:p>
          <a:p>
            <a:pPr lvl="1"/>
            <a:r>
              <a:rPr lang="en-US" altLang="en-US" dirty="0"/>
              <a:t>fostering and adoptions</a:t>
            </a:r>
          </a:p>
          <a:p>
            <a:pPr lvl="1"/>
            <a:endParaRPr lang="en-US" altLang="en-US" dirty="0"/>
          </a:p>
          <a:p>
            <a:r>
              <a:rPr lang="en-US" altLang="en-US" dirty="0"/>
              <a:t>Some services can be delayed</a:t>
            </a:r>
          </a:p>
          <a:p>
            <a:pPr lvl="1"/>
            <a:r>
              <a:rPr lang="en-US" altLang="en-US" dirty="0"/>
              <a:t>counseling, assessments or court processes  </a:t>
            </a:r>
          </a:p>
          <a:p>
            <a:pPr lvl="1"/>
            <a:endParaRPr lang="en-US" altLang="en-US" dirty="0"/>
          </a:p>
          <a:p>
            <a:r>
              <a:rPr lang="en-US" altLang="en-US" dirty="0"/>
              <a:t>How do these differences affect the cost of services?</a:t>
            </a:r>
            <a:endParaRPr lang="en-GB" altLang="en-US" dirty="0"/>
          </a:p>
          <a:p>
            <a:endParaRPr lang="en-ZA" dirty="0"/>
          </a:p>
        </p:txBody>
      </p:sp>
      <p:sp>
        <p:nvSpPr>
          <p:cNvPr id="3" name="Slide Number Placeholder 2">
            <a:extLst>
              <a:ext uri="{FF2B5EF4-FFF2-40B4-BE49-F238E27FC236}">
                <a16:creationId xmlns:a16="http://schemas.microsoft.com/office/drawing/2014/main" id="{A48FFA68-3698-4913-B1AC-5E09B1ED8803}"/>
              </a:ext>
            </a:extLst>
          </p:cNvPr>
          <p:cNvSpPr>
            <a:spLocks noGrp="1"/>
          </p:cNvSpPr>
          <p:nvPr>
            <p:ph type="sldNum" sz="quarter" idx="11"/>
          </p:nvPr>
        </p:nvSpPr>
        <p:spPr/>
        <p:txBody>
          <a:bodyPr/>
          <a:lstStyle/>
          <a:p>
            <a:fld id="{31311CA2-5603-4F1C-8B97-F29961F83655}" type="slidenum">
              <a:rPr lang="en-ZA" smtClean="0"/>
              <a:pPr/>
              <a:t>33</a:t>
            </a:fld>
            <a:endParaRPr lang="en-ZA" dirty="0"/>
          </a:p>
        </p:txBody>
      </p:sp>
      <p:sp>
        <p:nvSpPr>
          <p:cNvPr id="4" name="Title 3">
            <a:extLst>
              <a:ext uri="{FF2B5EF4-FFF2-40B4-BE49-F238E27FC236}">
                <a16:creationId xmlns:a16="http://schemas.microsoft.com/office/drawing/2014/main" id="{AA5D0838-EC9C-4FE2-ABB4-6778417EC0F6}"/>
              </a:ext>
            </a:extLst>
          </p:cNvPr>
          <p:cNvSpPr>
            <a:spLocks noGrp="1"/>
          </p:cNvSpPr>
          <p:nvPr>
            <p:ph type="title"/>
          </p:nvPr>
        </p:nvSpPr>
        <p:spPr/>
        <p:txBody>
          <a:bodyPr/>
          <a:lstStyle/>
          <a:p>
            <a:r>
              <a:rPr lang="en-ZA" dirty="0"/>
              <a:t>How does the </a:t>
            </a:r>
            <a:r>
              <a:rPr lang="en-ZA" i="1" dirty="0"/>
              <a:t>timing of demand</a:t>
            </a:r>
            <a:r>
              <a:rPr lang="en-ZA" dirty="0"/>
              <a:t> impact on cost?</a:t>
            </a:r>
          </a:p>
        </p:txBody>
      </p:sp>
    </p:spTree>
    <p:extLst>
      <p:ext uri="{BB962C8B-B14F-4D97-AF65-F5344CB8AC3E}">
        <p14:creationId xmlns:p14="http://schemas.microsoft.com/office/powerpoint/2010/main" val="3627130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5C77C-BF8F-4D2B-987B-D7BE239E20BF}"/>
              </a:ext>
            </a:extLst>
          </p:cNvPr>
          <p:cNvSpPr>
            <a:spLocks noGrp="1"/>
          </p:cNvSpPr>
          <p:nvPr>
            <p:ph idx="1"/>
          </p:nvPr>
        </p:nvSpPr>
        <p:spPr>
          <a:xfrm>
            <a:off x="824253" y="881169"/>
            <a:ext cx="5271747" cy="5268443"/>
          </a:xfrm>
        </p:spPr>
        <p:txBody>
          <a:bodyPr/>
          <a:lstStyle/>
          <a:p>
            <a:r>
              <a:rPr lang="en-US" altLang="en-US" dirty="0"/>
              <a:t>When thinking about the  demand for a service, consider:</a:t>
            </a:r>
          </a:p>
          <a:p>
            <a:pPr lvl="1"/>
            <a:r>
              <a:rPr lang="en-ZA" altLang="en-US" dirty="0"/>
              <a:t>Number</a:t>
            </a:r>
            <a:endParaRPr lang="en-GB" altLang="en-US" dirty="0"/>
          </a:p>
          <a:p>
            <a:pPr lvl="1"/>
            <a:r>
              <a:rPr lang="en-US" altLang="en-US" dirty="0"/>
              <a:t>Volume</a:t>
            </a:r>
          </a:p>
          <a:p>
            <a:pPr lvl="1"/>
            <a:r>
              <a:rPr lang="en-US" altLang="en-US" dirty="0"/>
              <a:t>Regularity/frequency</a:t>
            </a:r>
            <a:endParaRPr lang="en-GB" altLang="en-US" dirty="0"/>
          </a:p>
          <a:p>
            <a:pPr lvl="1"/>
            <a:r>
              <a:rPr lang="en-US" altLang="en-US" dirty="0"/>
              <a:t>Quality</a:t>
            </a:r>
          </a:p>
          <a:p>
            <a:pPr lvl="1"/>
            <a:r>
              <a:rPr lang="en-US" altLang="en-US" dirty="0"/>
              <a:t>Time period</a:t>
            </a:r>
          </a:p>
          <a:p>
            <a:pPr lvl="1"/>
            <a:r>
              <a:rPr lang="en-US" altLang="en-US" dirty="0"/>
              <a:t>One-off/continuous</a:t>
            </a:r>
            <a:endParaRPr lang="en-GB" altLang="en-US" dirty="0"/>
          </a:p>
          <a:p>
            <a:endParaRPr lang="en-ZA" dirty="0"/>
          </a:p>
        </p:txBody>
      </p:sp>
      <p:sp>
        <p:nvSpPr>
          <p:cNvPr id="3" name="Slide Number Placeholder 2">
            <a:extLst>
              <a:ext uri="{FF2B5EF4-FFF2-40B4-BE49-F238E27FC236}">
                <a16:creationId xmlns:a16="http://schemas.microsoft.com/office/drawing/2014/main" id="{0E0E4649-4425-4AFB-8437-CD44F5D49DFA}"/>
              </a:ext>
            </a:extLst>
          </p:cNvPr>
          <p:cNvSpPr>
            <a:spLocks noGrp="1"/>
          </p:cNvSpPr>
          <p:nvPr>
            <p:ph type="sldNum" sz="quarter" idx="11"/>
          </p:nvPr>
        </p:nvSpPr>
        <p:spPr/>
        <p:txBody>
          <a:bodyPr/>
          <a:lstStyle/>
          <a:p>
            <a:fld id="{31311CA2-5603-4F1C-8B97-F29961F83655}" type="slidenum">
              <a:rPr lang="en-ZA" smtClean="0"/>
              <a:pPr/>
              <a:t>34</a:t>
            </a:fld>
            <a:endParaRPr lang="en-ZA" dirty="0"/>
          </a:p>
        </p:txBody>
      </p:sp>
      <p:sp>
        <p:nvSpPr>
          <p:cNvPr id="4" name="Title 3">
            <a:extLst>
              <a:ext uri="{FF2B5EF4-FFF2-40B4-BE49-F238E27FC236}">
                <a16:creationId xmlns:a16="http://schemas.microsoft.com/office/drawing/2014/main" id="{3AED4121-5F17-411B-9578-C2F0C62D04B8}"/>
              </a:ext>
            </a:extLst>
          </p:cNvPr>
          <p:cNvSpPr>
            <a:spLocks noGrp="1"/>
          </p:cNvSpPr>
          <p:nvPr>
            <p:ph type="title"/>
          </p:nvPr>
        </p:nvSpPr>
        <p:spPr/>
        <p:txBody>
          <a:bodyPr/>
          <a:lstStyle/>
          <a:p>
            <a:r>
              <a:rPr lang="en-ZA" dirty="0"/>
              <a:t>Things you need to think about when considering demand</a:t>
            </a:r>
          </a:p>
        </p:txBody>
      </p:sp>
      <p:sp>
        <p:nvSpPr>
          <p:cNvPr id="5" name="Content Placeholder 1">
            <a:extLst>
              <a:ext uri="{FF2B5EF4-FFF2-40B4-BE49-F238E27FC236}">
                <a16:creationId xmlns:a16="http://schemas.microsoft.com/office/drawing/2014/main" id="{95A21D68-1D8D-4E20-BEE2-B77B445B367C}"/>
              </a:ext>
            </a:extLst>
          </p:cNvPr>
          <p:cNvSpPr txBox="1">
            <a:spLocks/>
          </p:cNvSpPr>
          <p:nvPr/>
        </p:nvSpPr>
        <p:spPr>
          <a:xfrm>
            <a:off x="6081018" y="881169"/>
            <a:ext cx="5271747" cy="5268443"/>
          </a:xfrm>
          <a:prstGeom prst="rect">
            <a:avLst/>
          </a:prstGeom>
        </p:spPr>
        <p:txBody>
          <a:bodyPr vert="horz" lIns="91440" tIns="45720" rIns="91440" bIns="45720" rtlCol="0">
            <a:noAutofit/>
          </a:bodyPr>
          <a:lstStyle>
            <a:lvl1pPr marL="362720" indent="-362720" algn="l" defTabSz="483626" rtl="0" eaLnBrk="1" latinLnBrk="0" hangingPunct="1">
              <a:spcBef>
                <a:spcPct val="20000"/>
              </a:spcBef>
              <a:buClr>
                <a:srgbClr val="8B0E18"/>
              </a:buClr>
              <a:buFont typeface="Wingdings" charset="2"/>
              <a:buChar char="§"/>
              <a:defRPr lang="en-US" sz="2600" kern="120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r>
              <a:rPr lang="en-US" altLang="en-US" dirty="0"/>
              <a:t>Relate the demand to</a:t>
            </a:r>
          </a:p>
          <a:p>
            <a:pPr lvl="1"/>
            <a:r>
              <a:rPr lang="en-US" altLang="en-US" dirty="0"/>
              <a:t>H</a:t>
            </a:r>
            <a:r>
              <a:rPr lang="en-GB" altLang="en-US" dirty="0"/>
              <a:t>ow long do processes take</a:t>
            </a:r>
            <a:r>
              <a:rPr lang="en-US" altLang="en-US" dirty="0"/>
              <a:t>?</a:t>
            </a:r>
          </a:p>
          <a:p>
            <a:pPr lvl="1"/>
            <a:r>
              <a:rPr lang="en-US" altLang="en-US" dirty="0"/>
              <a:t>What are the expected</a:t>
            </a:r>
            <a:r>
              <a:rPr lang="en-GB" altLang="en-US" dirty="0"/>
              <a:t> waiting times?</a:t>
            </a:r>
          </a:p>
          <a:p>
            <a:pPr lvl="1"/>
            <a:r>
              <a:rPr lang="en-US" altLang="en-US" dirty="0"/>
              <a:t>W</a:t>
            </a:r>
            <a:r>
              <a:rPr lang="en-GB" altLang="en-US" dirty="0"/>
              <a:t>ho is involved?</a:t>
            </a:r>
          </a:p>
          <a:p>
            <a:pPr lvl="1"/>
            <a:r>
              <a:rPr lang="en-US" altLang="en-US" dirty="0"/>
              <a:t>W</a:t>
            </a:r>
            <a:r>
              <a:rPr lang="en-GB" altLang="en-US" dirty="0"/>
              <a:t>hat resources get used?</a:t>
            </a:r>
          </a:p>
          <a:p>
            <a:endParaRPr lang="en-US" dirty="0"/>
          </a:p>
        </p:txBody>
      </p:sp>
    </p:spTree>
    <p:extLst>
      <p:ext uri="{BB962C8B-B14F-4D97-AF65-F5344CB8AC3E}">
        <p14:creationId xmlns:p14="http://schemas.microsoft.com/office/powerpoint/2010/main" val="813912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0F3D4-BBE3-4EEF-BFB6-71F0972E074A}"/>
              </a:ext>
            </a:extLst>
          </p:cNvPr>
          <p:cNvSpPr>
            <a:spLocks noGrp="1"/>
          </p:cNvSpPr>
          <p:nvPr>
            <p:ph idx="1"/>
          </p:nvPr>
        </p:nvSpPr>
        <p:spPr/>
        <p:txBody>
          <a:bodyPr/>
          <a:lstStyle/>
          <a:p>
            <a:pPr>
              <a:lnSpc>
                <a:spcPct val="120000"/>
              </a:lnSpc>
            </a:pPr>
            <a:r>
              <a:rPr lang="en-US" altLang="en-US" dirty="0"/>
              <a:t>Demographic factors</a:t>
            </a:r>
          </a:p>
          <a:p>
            <a:pPr lvl="1">
              <a:lnSpc>
                <a:spcPct val="120000"/>
              </a:lnSpc>
            </a:pPr>
            <a:r>
              <a:rPr lang="en-US" altLang="en-US" dirty="0"/>
              <a:t>Population profile, birth/mortality rates, poverty, migration </a:t>
            </a:r>
          </a:p>
          <a:p>
            <a:pPr>
              <a:lnSpc>
                <a:spcPct val="120000"/>
              </a:lnSpc>
            </a:pPr>
            <a:r>
              <a:rPr lang="en-US" altLang="en-US" dirty="0"/>
              <a:t>Social factors</a:t>
            </a:r>
          </a:p>
          <a:p>
            <a:pPr lvl="1">
              <a:lnSpc>
                <a:spcPct val="120000"/>
              </a:lnSpc>
            </a:pPr>
            <a:r>
              <a:rPr lang="en-US" altLang="en-US" dirty="0"/>
              <a:t>Crime rates, gang-related activity, family structures</a:t>
            </a:r>
          </a:p>
          <a:p>
            <a:pPr>
              <a:lnSpc>
                <a:spcPct val="120000"/>
              </a:lnSpc>
            </a:pPr>
            <a:r>
              <a:rPr lang="en-US" altLang="en-US" dirty="0"/>
              <a:t>Health factors</a:t>
            </a:r>
          </a:p>
          <a:p>
            <a:pPr lvl="1">
              <a:lnSpc>
                <a:spcPct val="120000"/>
              </a:lnSpc>
            </a:pPr>
            <a:r>
              <a:rPr lang="en-US" altLang="en-US" dirty="0"/>
              <a:t>HIV/Aids, TB</a:t>
            </a:r>
          </a:p>
          <a:p>
            <a:pPr>
              <a:lnSpc>
                <a:spcPct val="120000"/>
              </a:lnSpc>
            </a:pPr>
            <a:r>
              <a:rPr lang="en-US" altLang="en-US" dirty="0"/>
              <a:t>Success or failure of policy</a:t>
            </a:r>
          </a:p>
          <a:p>
            <a:pPr lvl="1">
              <a:lnSpc>
                <a:spcPct val="120000"/>
              </a:lnSpc>
            </a:pPr>
            <a:r>
              <a:rPr lang="en-US" altLang="en-US" dirty="0"/>
              <a:t>If prevention is unsuccessful demand is higher</a:t>
            </a:r>
          </a:p>
          <a:p>
            <a:pPr lvl="1">
              <a:lnSpc>
                <a:spcPct val="120000"/>
              </a:lnSpc>
            </a:pPr>
            <a:r>
              <a:rPr lang="en-US" altLang="en-US" dirty="0"/>
              <a:t>If adoption policy is successful, the demand for care decreases</a:t>
            </a:r>
          </a:p>
          <a:p>
            <a:endParaRPr lang="en-ZA" dirty="0"/>
          </a:p>
        </p:txBody>
      </p:sp>
      <p:sp>
        <p:nvSpPr>
          <p:cNvPr id="3" name="Slide Number Placeholder 2">
            <a:extLst>
              <a:ext uri="{FF2B5EF4-FFF2-40B4-BE49-F238E27FC236}">
                <a16:creationId xmlns:a16="http://schemas.microsoft.com/office/drawing/2014/main" id="{8E40D5A7-5B3B-46C1-A38D-570CA3B936AC}"/>
              </a:ext>
            </a:extLst>
          </p:cNvPr>
          <p:cNvSpPr>
            <a:spLocks noGrp="1"/>
          </p:cNvSpPr>
          <p:nvPr>
            <p:ph type="sldNum" sz="quarter" idx="11"/>
          </p:nvPr>
        </p:nvSpPr>
        <p:spPr/>
        <p:txBody>
          <a:bodyPr/>
          <a:lstStyle/>
          <a:p>
            <a:fld id="{31311CA2-5603-4F1C-8B97-F29961F83655}" type="slidenum">
              <a:rPr lang="en-ZA" smtClean="0"/>
              <a:pPr/>
              <a:t>35</a:t>
            </a:fld>
            <a:endParaRPr lang="en-ZA" dirty="0"/>
          </a:p>
        </p:txBody>
      </p:sp>
      <p:sp>
        <p:nvSpPr>
          <p:cNvPr id="4" name="Title 3">
            <a:extLst>
              <a:ext uri="{FF2B5EF4-FFF2-40B4-BE49-F238E27FC236}">
                <a16:creationId xmlns:a16="http://schemas.microsoft.com/office/drawing/2014/main" id="{BA23742D-338A-41F1-AD58-DD500BEA9E92}"/>
              </a:ext>
            </a:extLst>
          </p:cNvPr>
          <p:cNvSpPr>
            <a:spLocks noGrp="1"/>
          </p:cNvSpPr>
          <p:nvPr>
            <p:ph type="title"/>
          </p:nvPr>
        </p:nvSpPr>
        <p:spPr/>
        <p:txBody>
          <a:bodyPr/>
          <a:lstStyle/>
          <a:p>
            <a:r>
              <a:rPr lang="en-ZA" dirty="0"/>
              <a:t>Factors influencing demand</a:t>
            </a:r>
          </a:p>
        </p:txBody>
      </p:sp>
    </p:spTree>
    <p:extLst>
      <p:ext uri="{BB962C8B-B14F-4D97-AF65-F5344CB8AC3E}">
        <p14:creationId xmlns:p14="http://schemas.microsoft.com/office/powerpoint/2010/main" val="1875856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3D1926-D56C-4EC1-97EE-58853752A586}"/>
              </a:ext>
            </a:extLst>
          </p:cNvPr>
          <p:cNvSpPr>
            <a:spLocks noGrp="1"/>
          </p:cNvSpPr>
          <p:nvPr>
            <p:ph type="sldNum" sz="quarter" idx="11"/>
          </p:nvPr>
        </p:nvSpPr>
        <p:spPr/>
        <p:txBody>
          <a:bodyPr/>
          <a:lstStyle/>
          <a:p>
            <a:fld id="{31311CA2-5603-4F1C-8B97-F29961F83655}" type="slidenum">
              <a:rPr lang="en-ZA" smtClean="0"/>
              <a:pPr/>
              <a:t>36</a:t>
            </a:fld>
            <a:endParaRPr lang="en-ZA" dirty="0"/>
          </a:p>
        </p:txBody>
      </p:sp>
      <p:sp>
        <p:nvSpPr>
          <p:cNvPr id="4" name="Title 3">
            <a:extLst>
              <a:ext uri="{FF2B5EF4-FFF2-40B4-BE49-F238E27FC236}">
                <a16:creationId xmlns:a16="http://schemas.microsoft.com/office/drawing/2014/main" id="{D5114296-521A-4EF7-AF8C-29C0960E83ED}"/>
              </a:ext>
            </a:extLst>
          </p:cNvPr>
          <p:cNvSpPr>
            <a:spLocks noGrp="1"/>
          </p:cNvSpPr>
          <p:nvPr>
            <p:ph type="title"/>
          </p:nvPr>
        </p:nvSpPr>
        <p:spPr/>
        <p:txBody>
          <a:bodyPr/>
          <a:lstStyle/>
          <a:p>
            <a:r>
              <a:rPr lang="en-ZA" dirty="0"/>
              <a:t>Sometimes estimating inputs is really complicated</a:t>
            </a:r>
          </a:p>
        </p:txBody>
      </p:sp>
      <p:pic>
        <p:nvPicPr>
          <p:cNvPr id="5" name="Picture 3">
            <a:extLst>
              <a:ext uri="{FF2B5EF4-FFF2-40B4-BE49-F238E27FC236}">
                <a16:creationId xmlns:a16="http://schemas.microsoft.com/office/drawing/2014/main" id="{0B449AF6-79DC-4CD9-894F-1011D165A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874" y="2711449"/>
            <a:ext cx="9530676" cy="414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0E446329-7783-4EE6-8FA3-8F6B4F772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874" y="711200"/>
            <a:ext cx="9530676" cy="193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C16DBEED-5222-4D0C-A431-544A7FCA9C60}"/>
              </a:ext>
            </a:extLst>
          </p:cNvPr>
          <p:cNvSpPr txBox="1"/>
          <p:nvPr/>
        </p:nvSpPr>
        <p:spPr>
          <a:xfrm>
            <a:off x="171450" y="789677"/>
            <a:ext cx="2030680" cy="923330"/>
          </a:xfrm>
          <a:prstGeom prst="rect">
            <a:avLst/>
          </a:prstGeom>
          <a:solidFill>
            <a:srgbClr val="FFC000"/>
          </a:solidFill>
        </p:spPr>
        <p:txBody>
          <a:bodyPr wrap="square" rtlCol="0">
            <a:spAutoFit/>
          </a:bodyPr>
          <a:lstStyle/>
          <a:p>
            <a:r>
              <a:rPr lang="en-ZA" b="1" dirty="0"/>
              <a:t>Can you explain what is being done on this page?</a:t>
            </a:r>
            <a:endParaRPr lang="en-GB" b="1" dirty="0"/>
          </a:p>
        </p:txBody>
      </p:sp>
    </p:spTree>
    <p:extLst>
      <p:ext uri="{BB962C8B-B14F-4D97-AF65-F5344CB8AC3E}">
        <p14:creationId xmlns:p14="http://schemas.microsoft.com/office/powerpoint/2010/main" val="3854013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2"/>
            <a:ext cx="8981559" cy="5878068"/>
          </a:xfrm>
        </p:spPr>
        <p:txBody>
          <a:bodyPr/>
          <a:lstStyle/>
          <a:p>
            <a:pPr marL="0" indent="0">
              <a:spcBef>
                <a:spcPts val="600"/>
              </a:spcBef>
              <a:buNone/>
            </a:pPr>
            <a:r>
              <a:rPr lang="en-ZA" sz="2400" dirty="0"/>
              <a:t>With reference to the INSET Costing Model</a:t>
            </a:r>
          </a:p>
          <a:p>
            <a:pPr marL="457200" indent="-457200">
              <a:spcBef>
                <a:spcPts val="600"/>
              </a:spcBef>
              <a:buFont typeface="+mj-lt"/>
              <a:buAutoNum type="arabicPeriod"/>
            </a:pPr>
            <a:r>
              <a:rPr lang="en-ZA" sz="2400" dirty="0"/>
              <a:t>What variables are used to estimate the demand for INSET courses?</a:t>
            </a:r>
          </a:p>
          <a:p>
            <a:pPr marL="457200" indent="-457200">
              <a:spcBef>
                <a:spcPts val="600"/>
              </a:spcBef>
              <a:buFont typeface="+mj-lt"/>
              <a:buAutoNum type="arabicPeriod"/>
            </a:pPr>
            <a:r>
              <a:rPr lang="en-ZA" sz="2400" dirty="0"/>
              <a:t>Which variables would you regard to be the key drivers of demand? Where are they set?</a:t>
            </a:r>
          </a:p>
          <a:p>
            <a:pPr marL="457200" indent="-457200">
              <a:spcBef>
                <a:spcPts val="600"/>
              </a:spcBef>
              <a:buFont typeface="+mj-lt"/>
              <a:buAutoNum type="arabicPeriod"/>
            </a:pPr>
            <a:r>
              <a:rPr lang="en-ZA" sz="2400" dirty="0"/>
              <a:t>What happens to costs if the number of training days teachers have to complete in a three year cycle increases to 45 days?</a:t>
            </a:r>
          </a:p>
          <a:p>
            <a:pPr marL="457200" indent="-457200">
              <a:spcBef>
                <a:spcPts val="600"/>
              </a:spcBef>
              <a:buFont typeface="+mj-lt"/>
              <a:buAutoNum type="arabicPeriod"/>
            </a:pPr>
            <a:r>
              <a:rPr lang="en-ZA" sz="2400" dirty="0"/>
              <a:t>Suggest three pragmatic approaches to changing the demand for courses that would reduce costs?</a:t>
            </a:r>
          </a:p>
          <a:p>
            <a:pPr marL="457200" indent="-457200">
              <a:spcBef>
                <a:spcPts val="600"/>
              </a:spcBef>
              <a:buFont typeface="+mj-lt"/>
              <a:buAutoNum type="arabicPeriod"/>
            </a:pPr>
            <a:r>
              <a:rPr lang="en-ZA" sz="2400" dirty="0"/>
              <a:t>How is the demand for infrastructure worked out in the INSET model? </a:t>
            </a:r>
            <a:endParaRPr lang="en-GB" sz="2400" dirty="0"/>
          </a:p>
          <a:p>
            <a:pPr marL="457200" indent="-457200">
              <a:buFont typeface="+mj-lt"/>
              <a:buAutoNum type="arabicPeriod"/>
            </a:pPr>
            <a:endParaRPr lang="en-ZA" sz="24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37</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5.5: Estimating demand </a:t>
            </a:r>
            <a:endParaRPr lang="en-ZA" dirty="0"/>
          </a:p>
        </p:txBody>
      </p:sp>
    </p:spTree>
    <p:extLst>
      <p:ext uri="{BB962C8B-B14F-4D97-AF65-F5344CB8AC3E}">
        <p14:creationId xmlns:p14="http://schemas.microsoft.com/office/powerpoint/2010/main" val="3093646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695BC-35AE-4828-B138-111D161E8836}"/>
              </a:ext>
            </a:extLst>
          </p:cNvPr>
          <p:cNvSpPr>
            <a:spLocks noGrp="1"/>
          </p:cNvSpPr>
          <p:nvPr>
            <p:ph type="sldNum" sz="quarter" idx="11"/>
          </p:nvPr>
        </p:nvSpPr>
        <p:spPr/>
        <p:txBody>
          <a:bodyPr/>
          <a:lstStyle/>
          <a:p>
            <a:fld id="{31311CA2-5603-4F1C-8B97-F29961F83655}" type="slidenum">
              <a:rPr lang="en-ZA" smtClean="0"/>
              <a:pPr/>
              <a:t>38</a:t>
            </a:fld>
            <a:endParaRPr lang="en-ZA" dirty="0"/>
          </a:p>
        </p:txBody>
      </p:sp>
      <p:sp>
        <p:nvSpPr>
          <p:cNvPr id="5" name="Cloud 4">
            <a:extLst>
              <a:ext uri="{FF2B5EF4-FFF2-40B4-BE49-F238E27FC236}">
                <a16:creationId xmlns:a16="http://schemas.microsoft.com/office/drawing/2014/main" id="{2AE70CFC-47AA-4999-B767-7A87515144EB}"/>
              </a:ext>
            </a:extLst>
          </p:cNvPr>
          <p:cNvSpPr/>
          <p:nvPr/>
        </p:nvSpPr>
        <p:spPr>
          <a:xfrm>
            <a:off x="2808790" y="902825"/>
            <a:ext cx="6574420" cy="5052349"/>
          </a:xfrm>
          <a:prstGeom prst="cloud">
            <a:avLst/>
          </a:prstGeom>
          <a:gradFill>
            <a:gsLst>
              <a:gs pos="0">
                <a:srgbClr val="0070C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800" dirty="0">
                <a:ln w="0"/>
                <a:solidFill>
                  <a:schemeClr val="accent6">
                    <a:lumMod val="50000"/>
                  </a:schemeClr>
                </a:solidFill>
                <a:effectLst>
                  <a:outerShdw blurRad="38100" dist="19050" dir="2700000" algn="tl" rotWithShape="0">
                    <a:schemeClr val="dk1">
                      <a:alpha val="40000"/>
                    </a:schemeClr>
                  </a:outerShdw>
                </a:effectLst>
              </a:rPr>
              <a:t>Questions or comments?</a:t>
            </a:r>
          </a:p>
        </p:txBody>
      </p:sp>
    </p:spTree>
    <p:extLst>
      <p:ext uri="{BB962C8B-B14F-4D97-AF65-F5344CB8AC3E}">
        <p14:creationId xmlns:p14="http://schemas.microsoft.com/office/powerpoint/2010/main" val="1380181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the Costing results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23690667-295C-4548-A8F3-2AF8F8044C02}" type="slidenum">
              <a:rPr lang="en-ZA" smtClean="0"/>
              <a:pPr/>
              <a:t>39</a:t>
            </a:fld>
            <a:endParaRPr lang="en-ZA" dirty="0"/>
          </a:p>
        </p:txBody>
      </p:sp>
    </p:spTree>
    <p:extLst>
      <p:ext uri="{BB962C8B-B14F-4D97-AF65-F5344CB8AC3E}">
        <p14:creationId xmlns:p14="http://schemas.microsoft.com/office/powerpoint/2010/main" val="392178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3"/>
            <a:ext cx="8740087" cy="5448276"/>
          </a:xfrm>
        </p:spPr>
        <p:txBody>
          <a:bodyPr/>
          <a:lstStyle/>
          <a:p>
            <a:pPr marL="457200" indent="-457200">
              <a:buFont typeface="+mj-lt"/>
              <a:buAutoNum type="arabicPeriod"/>
            </a:pPr>
            <a:r>
              <a:rPr lang="en-ZA" sz="2400" dirty="0"/>
              <a:t>Think of building a bridge…</a:t>
            </a:r>
          </a:p>
          <a:p>
            <a:pPr lvl="1"/>
            <a:r>
              <a:rPr lang="en-ZA" dirty="0"/>
              <a:t>list the different types of information you will require in order to work out the cost of building a bridge</a:t>
            </a:r>
          </a:p>
          <a:p>
            <a:pPr lvl="1"/>
            <a:r>
              <a:rPr lang="en-ZA" dirty="0"/>
              <a:t>list the practical steps that are followed when working out the cost of building a bridge </a:t>
            </a:r>
          </a:p>
          <a:p>
            <a:pPr marL="457200" indent="-457200">
              <a:buFont typeface="+mj-lt"/>
              <a:buAutoNum type="arabicPeriod" startAt="2"/>
            </a:pPr>
            <a:r>
              <a:rPr lang="en-ZA" sz="2400" dirty="0"/>
              <a:t>Think of improving the in-service training of teachers…</a:t>
            </a:r>
          </a:p>
          <a:p>
            <a:pPr lvl="1"/>
            <a:r>
              <a:rPr lang="en-ZA" dirty="0"/>
              <a:t>list the different types of information you will require in order to work out the cost of improving in-service teacher training</a:t>
            </a:r>
          </a:p>
          <a:p>
            <a:pPr lvl="1"/>
            <a:r>
              <a:rPr lang="en-ZA" dirty="0"/>
              <a:t>list the practical steps that are followed when working out the cost of improving in-service teacher training </a:t>
            </a:r>
          </a:p>
          <a:p>
            <a:pPr marL="457200" indent="-457200">
              <a:buFont typeface="+mj-lt"/>
              <a:buAutoNum type="arabicPeriod" startAt="3"/>
            </a:pPr>
            <a:r>
              <a:rPr lang="en-ZA" sz="2400" dirty="0"/>
              <a:t>Discuss why government generally works out the cost of building a bridge before making a decision, but rarely works out the cost of a social policy before making a decision? </a:t>
            </a:r>
          </a:p>
          <a:p>
            <a:endParaRPr lang="en-ZA" sz="28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4</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5.1: What does “costing government policy” mean?</a:t>
            </a:r>
            <a:endParaRPr lang="en-ZA" dirty="0"/>
          </a:p>
        </p:txBody>
      </p:sp>
    </p:spTree>
    <p:extLst>
      <p:ext uri="{BB962C8B-B14F-4D97-AF65-F5344CB8AC3E}">
        <p14:creationId xmlns:p14="http://schemas.microsoft.com/office/powerpoint/2010/main" val="4208013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319B61-32EE-4949-B95E-22490FEBF118}"/>
              </a:ext>
            </a:extLst>
          </p:cNvPr>
          <p:cNvSpPr>
            <a:spLocks noGrp="1"/>
          </p:cNvSpPr>
          <p:nvPr>
            <p:ph idx="1"/>
          </p:nvPr>
        </p:nvSpPr>
        <p:spPr/>
        <p:txBody>
          <a:bodyPr/>
          <a:lstStyle/>
          <a:p>
            <a:r>
              <a:rPr lang="en-ZA" dirty="0"/>
              <a:t>The costing results</a:t>
            </a:r>
          </a:p>
          <a:p>
            <a:pPr lvl="1"/>
            <a:r>
              <a:rPr lang="en-ZA" sz="2000" dirty="0"/>
              <a:t>Start-up costs</a:t>
            </a:r>
          </a:p>
          <a:p>
            <a:pPr lvl="1"/>
            <a:r>
              <a:rPr lang="en-ZA" sz="2000" dirty="0"/>
              <a:t>Operating costs</a:t>
            </a:r>
          </a:p>
          <a:p>
            <a:pPr lvl="1"/>
            <a:r>
              <a:rPr lang="en-ZA" sz="2000" dirty="0"/>
              <a:t>Capital costs</a:t>
            </a:r>
          </a:p>
          <a:p>
            <a:pPr lvl="1"/>
            <a:r>
              <a:rPr lang="en-ZA" sz="2000" dirty="0"/>
              <a:t>Present breakdowns by main input items</a:t>
            </a:r>
          </a:p>
          <a:p>
            <a:pPr lvl="1">
              <a:spcAft>
                <a:spcPts val="1200"/>
              </a:spcAft>
            </a:pPr>
            <a:r>
              <a:rPr lang="en-ZA" sz="2000" dirty="0"/>
              <a:t>Present breakdown by main activity</a:t>
            </a:r>
          </a:p>
          <a:p>
            <a:pPr>
              <a:spcAft>
                <a:spcPts val="1200"/>
              </a:spcAft>
            </a:pPr>
            <a:r>
              <a:rPr lang="en-ZA" dirty="0"/>
              <a:t>Supporting information on outputs</a:t>
            </a:r>
          </a:p>
          <a:p>
            <a:r>
              <a:rPr lang="en-ZA" dirty="0"/>
              <a:t>Supporting information on key inputs</a:t>
            </a:r>
          </a:p>
          <a:p>
            <a:pPr lvl="1"/>
            <a:r>
              <a:rPr lang="en-ZA" sz="2000" dirty="0"/>
              <a:t>Breakdown of personnel numbers</a:t>
            </a:r>
          </a:p>
          <a:p>
            <a:pPr lvl="1"/>
            <a:r>
              <a:rPr lang="en-ZA" sz="2000" dirty="0"/>
              <a:t>Large capital items – buildings, vehicles</a:t>
            </a:r>
          </a:p>
          <a:p>
            <a:pPr lvl="1"/>
            <a:r>
              <a:rPr lang="en-ZA" sz="2000" dirty="0"/>
              <a:t>Other key inputs</a:t>
            </a:r>
          </a:p>
        </p:txBody>
      </p:sp>
      <p:sp>
        <p:nvSpPr>
          <p:cNvPr id="3" name="Slide Number Placeholder 2">
            <a:extLst>
              <a:ext uri="{FF2B5EF4-FFF2-40B4-BE49-F238E27FC236}">
                <a16:creationId xmlns:a16="http://schemas.microsoft.com/office/drawing/2014/main" id="{898BD550-BD9F-4AE5-A6B0-B19AA955EFFB}"/>
              </a:ext>
            </a:extLst>
          </p:cNvPr>
          <p:cNvSpPr>
            <a:spLocks noGrp="1"/>
          </p:cNvSpPr>
          <p:nvPr>
            <p:ph type="sldNum" sz="quarter" idx="11"/>
          </p:nvPr>
        </p:nvSpPr>
        <p:spPr/>
        <p:txBody>
          <a:bodyPr/>
          <a:lstStyle/>
          <a:p>
            <a:fld id="{31311CA2-5603-4F1C-8B97-F29961F83655}" type="slidenum">
              <a:rPr lang="en-ZA" smtClean="0"/>
              <a:pPr/>
              <a:t>40</a:t>
            </a:fld>
            <a:endParaRPr lang="en-ZA" dirty="0"/>
          </a:p>
        </p:txBody>
      </p:sp>
      <p:sp>
        <p:nvSpPr>
          <p:cNvPr id="4" name="Title 3">
            <a:extLst>
              <a:ext uri="{FF2B5EF4-FFF2-40B4-BE49-F238E27FC236}">
                <a16:creationId xmlns:a16="http://schemas.microsoft.com/office/drawing/2014/main" id="{68F4D741-C9C6-4F66-82E5-5DC0368AF5EC}"/>
              </a:ext>
            </a:extLst>
          </p:cNvPr>
          <p:cNvSpPr>
            <a:spLocks noGrp="1"/>
          </p:cNvSpPr>
          <p:nvPr>
            <p:ph type="title"/>
          </p:nvPr>
        </p:nvSpPr>
        <p:spPr/>
        <p:txBody>
          <a:bodyPr/>
          <a:lstStyle/>
          <a:p>
            <a:r>
              <a:rPr lang="en-ZA" dirty="0"/>
              <a:t>Summary tables should show the following</a:t>
            </a:r>
          </a:p>
        </p:txBody>
      </p:sp>
    </p:spTree>
    <p:extLst>
      <p:ext uri="{BB962C8B-B14F-4D97-AF65-F5344CB8AC3E}">
        <p14:creationId xmlns:p14="http://schemas.microsoft.com/office/powerpoint/2010/main" val="1407021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7B7CB9-6A33-41F6-BC99-6D474BD48679}"/>
              </a:ext>
            </a:extLst>
          </p:cNvPr>
          <p:cNvSpPr>
            <a:spLocks noGrp="1"/>
          </p:cNvSpPr>
          <p:nvPr>
            <p:ph type="sldNum" sz="quarter" idx="11"/>
          </p:nvPr>
        </p:nvSpPr>
        <p:spPr/>
        <p:txBody>
          <a:bodyPr/>
          <a:lstStyle/>
          <a:p>
            <a:fld id="{31311CA2-5603-4F1C-8B97-F29961F83655}" type="slidenum">
              <a:rPr lang="en-ZA" smtClean="0"/>
              <a:pPr/>
              <a:t>41</a:t>
            </a:fld>
            <a:endParaRPr lang="en-ZA" dirty="0"/>
          </a:p>
        </p:txBody>
      </p:sp>
      <p:pic>
        <p:nvPicPr>
          <p:cNvPr id="5" name="Picture 2">
            <a:extLst>
              <a:ext uri="{FF2B5EF4-FFF2-40B4-BE49-F238E27FC236}">
                <a16:creationId xmlns:a16="http://schemas.microsoft.com/office/drawing/2014/main" id="{49C3D714-9B7C-4A8B-9E33-7FD89CA72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42" y="907915"/>
            <a:ext cx="10886301" cy="596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a:extLst>
              <a:ext uri="{FF2B5EF4-FFF2-40B4-BE49-F238E27FC236}">
                <a16:creationId xmlns:a16="http://schemas.microsoft.com/office/drawing/2014/main" id="{D36B5674-50DB-42C2-A520-B3232B7D60B8}"/>
              </a:ext>
            </a:extLst>
          </p:cNvPr>
          <p:cNvSpPr>
            <a:spLocks noGrp="1"/>
          </p:cNvSpPr>
          <p:nvPr>
            <p:ph type="title"/>
          </p:nvPr>
        </p:nvSpPr>
        <p:spPr>
          <a:xfrm>
            <a:off x="824253" y="244753"/>
            <a:ext cx="10528512" cy="408052"/>
          </a:xfrm>
        </p:spPr>
        <p:txBody>
          <a:bodyPr/>
          <a:lstStyle/>
          <a:p>
            <a:r>
              <a:rPr lang="en-ZA" dirty="0"/>
              <a:t>Summary of costs by item</a:t>
            </a:r>
          </a:p>
        </p:txBody>
      </p:sp>
    </p:spTree>
    <p:extLst>
      <p:ext uri="{BB962C8B-B14F-4D97-AF65-F5344CB8AC3E}">
        <p14:creationId xmlns:p14="http://schemas.microsoft.com/office/powerpoint/2010/main" val="2759713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6CCD6C-9118-4DC2-A79E-DB8BC1BC07BB}"/>
              </a:ext>
            </a:extLst>
          </p:cNvPr>
          <p:cNvSpPr>
            <a:spLocks noGrp="1"/>
          </p:cNvSpPr>
          <p:nvPr>
            <p:ph type="sldNum" sz="quarter" idx="11"/>
          </p:nvPr>
        </p:nvSpPr>
        <p:spPr/>
        <p:txBody>
          <a:bodyPr/>
          <a:lstStyle/>
          <a:p>
            <a:fld id="{31311CA2-5603-4F1C-8B97-F29961F83655}" type="slidenum">
              <a:rPr lang="en-ZA" smtClean="0"/>
              <a:pPr/>
              <a:t>42</a:t>
            </a:fld>
            <a:endParaRPr lang="en-ZA" dirty="0"/>
          </a:p>
        </p:txBody>
      </p:sp>
      <p:sp>
        <p:nvSpPr>
          <p:cNvPr id="4" name="Title 3">
            <a:extLst>
              <a:ext uri="{FF2B5EF4-FFF2-40B4-BE49-F238E27FC236}">
                <a16:creationId xmlns:a16="http://schemas.microsoft.com/office/drawing/2014/main" id="{B7AA8A95-3AC9-4DEB-967D-A83EA9BF9544}"/>
              </a:ext>
            </a:extLst>
          </p:cNvPr>
          <p:cNvSpPr>
            <a:spLocks noGrp="1"/>
          </p:cNvSpPr>
          <p:nvPr>
            <p:ph type="title"/>
          </p:nvPr>
        </p:nvSpPr>
        <p:spPr/>
        <p:txBody>
          <a:bodyPr/>
          <a:lstStyle/>
          <a:p>
            <a:r>
              <a:rPr lang="en-ZA" dirty="0"/>
              <a:t>Summary of costs by main activity</a:t>
            </a:r>
          </a:p>
        </p:txBody>
      </p:sp>
      <p:pic>
        <p:nvPicPr>
          <p:cNvPr id="5" name="Picture 2">
            <a:extLst>
              <a:ext uri="{FF2B5EF4-FFF2-40B4-BE49-F238E27FC236}">
                <a16:creationId xmlns:a16="http://schemas.microsoft.com/office/drawing/2014/main" id="{A773FFE5-A950-4A27-B45C-BF7600558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5" y="846564"/>
            <a:ext cx="12120750" cy="504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193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ABBB9-55EB-4A75-BE27-F5C35C8C8A67}"/>
              </a:ext>
            </a:extLst>
          </p:cNvPr>
          <p:cNvSpPr>
            <a:spLocks noGrp="1"/>
          </p:cNvSpPr>
          <p:nvPr>
            <p:ph idx="1"/>
          </p:nvPr>
        </p:nvSpPr>
        <p:spPr/>
        <p:txBody>
          <a:bodyPr/>
          <a:lstStyle/>
          <a:p>
            <a:endParaRPr lang="en-ZA"/>
          </a:p>
        </p:txBody>
      </p:sp>
      <p:sp>
        <p:nvSpPr>
          <p:cNvPr id="3" name="Slide Number Placeholder 2">
            <a:extLst>
              <a:ext uri="{FF2B5EF4-FFF2-40B4-BE49-F238E27FC236}">
                <a16:creationId xmlns:a16="http://schemas.microsoft.com/office/drawing/2014/main" id="{491965B1-A766-4342-984D-2F3B660E7CC4}"/>
              </a:ext>
            </a:extLst>
          </p:cNvPr>
          <p:cNvSpPr>
            <a:spLocks noGrp="1"/>
          </p:cNvSpPr>
          <p:nvPr>
            <p:ph type="sldNum" sz="quarter" idx="11"/>
          </p:nvPr>
        </p:nvSpPr>
        <p:spPr/>
        <p:txBody>
          <a:bodyPr/>
          <a:lstStyle/>
          <a:p>
            <a:fld id="{31311CA2-5603-4F1C-8B97-F29961F83655}" type="slidenum">
              <a:rPr lang="en-ZA" smtClean="0"/>
              <a:pPr/>
              <a:t>43</a:t>
            </a:fld>
            <a:endParaRPr lang="en-ZA" dirty="0"/>
          </a:p>
        </p:txBody>
      </p:sp>
      <p:sp>
        <p:nvSpPr>
          <p:cNvPr id="4" name="Title 3">
            <a:extLst>
              <a:ext uri="{FF2B5EF4-FFF2-40B4-BE49-F238E27FC236}">
                <a16:creationId xmlns:a16="http://schemas.microsoft.com/office/drawing/2014/main" id="{884C021B-DAFB-4E91-A813-4881DE1E0E4D}"/>
              </a:ext>
            </a:extLst>
          </p:cNvPr>
          <p:cNvSpPr>
            <a:spLocks noGrp="1"/>
          </p:cNvSpPr>
          <p:nvPr>
            <p:ph type="title"/>
          </p:nvPr>
        </p:nvSpPr>
        <p:spPr/>
        <p:txBody>
          <a:bodyPr/>
          <a:lstStyle/>
          <a:p>
            <a:r>
              <a:rPr lang="en-ZA" dirty="0"/>
              <a:t>Summary information on outputs and unit costs</a:t>
            </a:r>
          </a:p>
        </p:txBody>
      </p:sp>
      <p:pic>
        <p:nvPicPr>
          <p:cNvPr id="5" name="Picture 2">
            <a:extLst>
              <a:ext uri="{FF2B5EF4-FFF2-40B4-BE49-F238E27FC236}">
                <a16:creationId xmlns:a16="http://schemas.microsoft.com/office/drawing/2014/main" id="{BFAB5F3E-1B8C-4FE3-BBB2-411BEAB1A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98" y="833030"/>
            <a:ext cx="10229042" cy="312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A4662FDC-D5B2-49CB-8B11-C07560000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2602"/>
            <a:ext cx="12185449" cy="106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220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54876-B46F-4B6A-8672-0D009E1EB65C}"/>
              </a:ext>
            </a:extLst>
          </p:cNvPr>
          <p:cNvSpPr>
            <a:spLocks noGrp="1"/>
          </p:cNvSpPr>
          <p:nvPr>
            <p:ph idx="1"/>
          </p:nvPr>
        </p:nvSpPr>
        <p:spPr/>
        <p:txBody>
          <a:bodyPr/>
          <a:lstStyle/>
          <a:p>
            <a:r>
              <a:rPr lang="en-ZA" sz="2400" dirty="0"/>
              <a:t>From the Nutrition Costing Model</a:t>
            </a:r>
            <a:endParaRPr lang="en-ZA" dirty="0"/>
          </a:p>
        </p:txBody>
      </p:sp>
      <p:sp>
        <p:nvSpPr>
          <p:cNvPr id="3" name="Slide Number Placeholder 2">
            <a:extLst>
              <a:ext uri="{FF2B5EF4-FFF2-40B4-BE49-F238E27FC236}">
                <a16:creationId xmlns:a16="http://schemas.microsoft.com/office/drawing/2014/main" id="{B5236DAD-C855-449B-9B6B-4CDBC6E15FC4}"/>
              </a:ext>
            </a:extLst>
          </p:cNvPr>
          <p:cNvSpPr>
            <a:spLocks noGrp="1"/>
          </p:cNvSpPr>
          <p:nvPr>
            <p:ph type="sldNum" sz="quarter" idx="11"/>
          </p:nvPr>
        </p:nvSpPr>
        <p:spPr/>
        <p:txBody>
          <a:bodyPr/>
          <a:lstStyle/>
          <a:p>
            <a:fld id="{31311CA2-5603-4F1C-8B97-F29961F83655}" type="slidenum">
              <a:rPr lang="en-ZA" smtClean="0"/>
              <a:pPr/>
              <a:t>44</a:t>
            </a:fld>
            <a:endParaRPr lang="en-ZA" dirty="0"/>
          </a:p>
        </p:txBody>
      </p:sp>
      <p:sp>
        <p:nvSpPr>
          <p:cNvPr id="4" name="Title 3">
            <a:extLst>
              <a:ext uri="{FF2B5EF4-FFF2-40B4-BE49-F238E27FC236}">
                <a16:creationId xmlns:a16="http://schemas.microsoft.com/office/drawing/2014/main" id="{7F3D44B9-D52A-4D96-B185-B726439B0E90}"/>
              </a:ext>
            </a:extLst>
          </p:cNvPr>
          <p:cNvSpPr>
            <a:spLocks noGrp="1"/>
          </p:cNvSpPr>
          <p:nvPr>
            <p:ph type="title"/>
          </p:nvPr>
        </p:nvSpPr>
        <p:spPr/>
        <p:txBody>
          <a:bodyPr/>
          <a:lstStyle/>
          <a:p>
            <a:r>
              <a:rPr lang="en-ZA" dirty="0"/>
              <a:t>Comparison of costing outcome to budget baseline</a:t>
            </a:r>
          </a:p>
        </p:txBody>
      </p:sp>
      <p:pic>
        <p:nvPicPr>
          <p:cNvPr id="5" name="Picture 2">
            <a:extLst>
              <a:ext uri="{FF2B5EF4-FFF2-40B4-BE49-F238E27FC236}">
                <a16:creationId xmlns:a16="http://schemas.microsoft.com/office/drawing/2014/main" id="{DEE3AA45-FFD1-4D81-890D-3FA061B8C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1" y="1575877"/>
            <a:ext cx="11997447" cy="516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057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policy choices</a:t>
            </a:r>
          </a:p>
        </p:txBody>
      </p:sp>
      <p:sp>
        <p:nvSpPr>
          <p:cNvPr id="4" name="Slide Number Placeholder 3"/>
          <p:cNvSpPr>
            <a:spLocks noGrp="1"/>
          </p:cNvSpPr>
          <p:nvPr>
            <p:ph type="sldNum" sz="quarter" idx="4"/>
          </p:nvPr>
        </p:nvSpPr>
        <p:spPr/>
        <p:txBody>
          <a:bodyPr/>
          <a:lstStyle/>
          <a:p>
            <a:fld id="{23690667-295C-4548-A8F3-2AF8F8044C02}" type="slidenum">
              <a:rPr lang="en-ZA" smtClean="0"/>
              <a:pPr/>
              <a:t>45</a:t>
            </a:fld>
            <a:endParaRPr lang="en-ZA" dirty="0"/>
          </a:p>
        </p:txBody>
      </p:sp>
    </p:spTree>
    <p:extLst>
      <p:ext uri="{BB962C8B-B14F-4D97-AF65-F5344CB8AC3E}">
        <p14:creationId xmlns:p14="http://schemas.microsoft.com/office/powerpoint/2010/main" val="4191512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E7E059-A0A0-41C7-9781-FDD01E112F6A}"/>
              </a:ext>
            </a:extLst>
          </p:cNvPr>
          <p:cNvSpPr>
            <a:spLocks noGrp="1"/>
          </p:cNvSpPr>
          <p:nvPr>
            <p:ph type="sldNum" sz="quarter" idx="11"/>
          </p:nvPr>
        </p:nvSpPr>
        <p:spPr/>
        <p:txBody>
          <a:bodyPr/>
          <a:lstStyle/>
          <a:p>
            <a:fld id="{31311CA2-5603-4F1C-8B97-F29961F83655}" type="slidenum">
              <a:rPr lang="en-ZA" smtClean="0"/>
              <a:pPr/>
              <a:t>46</a:t>
            </a:fld>
            <a:endParaRPr lang="en-ZA" dirty="0"/>
          </a:p>
        </p:txBody>
      </p:sp>
      <p:sp>
        <p:nvSpPr>
          <p:cNvPr id="4" name="Title 3">
            <a:extLst>
              <a:ext uri="{FF2B5EF4-FFF2-40B4-BE49-F238E27FC236}">
                <a16:creationId xmlns:a16="http://schemas.microsoft.com/office/drawing/2014/main" id="{0E7A8978-E81E-4567-B45A-492103939F0C}"/>
              </a:ext>
            </a:extLst>
          </p:cNvPr>
          <p:cNvSpPr>
            <a:spLocks noGrp="1"/>
          </p:cNvSpPr>
          <p:nvPr>
            <p:ph type="title"/>
          </p:nvPr>
        </p:nvSpPr>
        <p:spPr>
          <a:xfrm>
            <a:off x="831744" y="618842"/>
            <a:ext cx="10528512" cy="408052"/>
          </a:xfrm>
        </p:spPr>
        <p:txBody>
          <a:bodyPr/>
          <a:lstStyle/>
          <a:p>
            <a:pPr algn="ctr"/>
            <a:r>
              <a:rPr lang="en-ZA" dirty="0"/>
              <a:t>INSET Costing Model – </a:t>
            </a:r>
            <a:br>
              <a:rPr lang="en-ZA" dirty="0"/>
            </a:br>
            <a:r>
              <a:rPr lang="en-ZA" dirty="0"/>
              <a:t>Using drop-down options</a:t>
            </a:r>
          </a:p>
        </p:txBody>
      </p:sp>
      <p:pic>
        <p:nvPicPr>
          <p:cNvPr id="5" name="Picture 2">
            <a:extLst>
              <a:ext uri="{FF2B5EF4-FFF2-40B4-BE49-F238E27FC236}">
                <a16:creationId xmlns:a16="http://schemas.microsoft.com/office/drawing/2014/main" id="{58A8C1BC-0B24-44E6-822A-9BD6F25ABD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39694"/>
            <a:ext cx="12156754" cy="426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00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A94A8C-ED2B-43D7-871C-4AD0EC212457}"/>
              </a:ext>
            </a:extLst>
          </p:cNvPr>
          <p:cNvSpPr>
            <a:spLocks noGrp="1"/>
          </p:cNvSpPr>
          <p:nvPr>
            <p:ph type="sldNum" sz="quarter" idx="11"/>
          </p:nvPr>
        </p:nvSpPr>
        <p:spPr/>
        <p:txBody>
          <a:bodyPr/>
          <a:lstStyle/>
          <a:p>
            <a:fld id="{31311CA2-5603-4F1C-8B97-F29961F83655}" type="slidenum">
              <a:rPr lang="en-ZA" smtClean="0"/>
              <a:pPr/>
              <a:t>47</a:t>
            </a:fld>
            <a:endParaRPr lang="en-ZA" dirty="0"/>
          </a:p>
        </p:txBody>
      </p:sp>
      <p:sp>
        <p:nvSpPr>
          <p:cNvPr id="4" name="Title 3">
            <a:extLst>
              <a:ext uri="{FF2B5EF4-FFF2-40B4-BE49-F238E27FC236}">
                <a16:creationId xmlns:a16="http://schemas.microsoft.com/office/drawing/2014/main" id="{F9E78283-15EC-4F7C-B9E7-4ED3344E0C4A}"/>
              </a:ext>
            </a:extLst>
          </p:cNvPr>
          <p:cNvSpPr>
            <a:spLocks noGrp="1"/>
          </p:cNvSpPr>
          <p:nvPr>
            <p:ph type="title"/>
          </p:nvPr>
        </p:nvSpPr>
        <p:spPr/>
        <p:txBody>
          <a:bodyPr/>
          <a:lstStyle/>
          <a:p>
            <a:pPr algn="ctr"/>
            <a:r>
              <a:rPr lang="en-ZA" dirty="0"/>
              <a:t>Nutrition Costing Model – </a:t>
            </a:r>
            <a:br>
              <a:rPr lang="en-ZA" dirty="0"/>
            </a:br>
            <a:r>
              <a:rPr lang="en-ZA" dirty="0"/>
              <a:t>Setting values in relation to bar graph</a:t>
            </a:r>
          </a:p>
        </p:txBody>
      </p:sp>
      <p:pic>
        <p:nvPicPr>
          <p:cNvPr id="5" name="Picture 2">
            <a:extLst>
              <a:ext uri="{FF2B5EF4-FFF2-40B4-BE49-F238E27FC236}">
                <a16:creationId xmlns:a16="http://schemas.microsoft.com/office/drawing/2014/main" id="{D62FA899-E342-4CF0-B9A3-A7219BE24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7" y="986757"/>
            <a:ext cx="12054266" cy="224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ACAD457B-101E-47B5-A9C7-92E3B69FB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8" y="3429000"/>
            <a:ext cx="12054266" cy="331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414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E0A6B4-9140-49F6-BB45-82BE63E7344E}"/>
              </a:ext>
            </a:extLst>
          </p:cNvPr>
          <p:cNvSpPr>
            <a:spLocks noGrp="1"/>
          </p:cNvSpPr>
          <p:nvPr>
            <p:ph type="sldNum" sz="quarter" idx="11"/>
          </p:nvPr>
        </p:nvSpPr>
        <p:spPr/>
        <p:txBody>
          <a:bodyPr/>
          <a:lstStyle/>
          <a:p>
            <a:fld id="{31311CA2-5603-4F1C-8B97-F29961F83655}" type="slidenum">
              <a:rPr lang="en-ZA" smtClean="0"/>
              <a:pPr/>
              <a:t>48</a:t>
            </a:fld>
            <a:endParaRPr lang="en-ZA" dirty="0"/>
          </a:p>
        </p:txBody>
      </p:sp>
      <p:sp>
        <p:nvSpPr>
          <p:cNvPr id="4" name="Title 3">
            <a:extLst>
              <a:ext uri="{FF2B5EF4-FFF2-40B4-BE49-F238E27FC236}">
                <a16:creationId xmlns:a16="http://schemas.microsoft.com/office/drawing/2014/main" id="{01342412-6886-4BBE-85F3-E790E15FBEF6}"/>
              </a:ext>
            </a:extLst>
          </p:cNvPr>
          <p:cNvSpPr>
            <a:spLocks noGrp="1"/>
          </p:cNvSpPr>
          <p:nvPr>
            <p:ph type="title"/>
          </p:nvPr>
        </p:nvSpPr>
        <p:spPr/>
        <p:txBody>
          <a:bodyPr/>
          <a:lstStyle/>
          <a:p>
            <a:pPr algn="ctr"/>
            <a:r>
              <a:rPr lang="en-ZA" dirty="0"/>
              <a:t>NSFAS Costing Model – </a:t>
            </a:r>
            <a:br>
              <a:rPr lang="en-ZA" dirty="0"/>
            </a:br>
            <a:r>
              <a:rPr lang="en-ZA" dirty="0"/>
              <a:t>Options in relation to a baseline </a:t>
            </a:r>
          </a:p>
        </p:txBody>
      </p:sp>
      <p:pic>
        <p:nvPicPr>
          <p:cNvPr id="5" name="Picture 4">
            <a:extLst>
              <a:ext uri="{FF2B5EF4-FFF2-40B4-BE49-F238E27FC236}">
                <a16:creationId xmlns:a16="http://schemas.microsoft.com/office/drawing/2014/main" id="{1CC7F346-F946-437D-AE6F-2DACBADA4C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819" y="979251"/>
            <a:ext cx="12042843" cy="5797685"/>
          </a:xfrm>
          <a:prstGeom prst="rect">
            <a:avLst/>
          </a:prstGeom>
          <a:noFill/>
          <a:ln>
            <a:noFill/>
          </a:ln>
        </p:spPr>
      </p:pic>
    </p:spTree>
    <p:extLst>
      <p:ext uri="{BB962C8B-B14F-4D97-AF65-F5344CB8AC3E}">
        <p14:creationId xmlns:p14="http://schemas.microsoft.com/office/powerpoint/2010/main" val="4281420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2"/>
            <a:ext cx="8981559" cy="5878068"/>
          </a:xfrm>
        </p:spPr>
        <p:txBody>
          <a:bodyPr/>
          <a:lstStyle/>
          <a:p>
            <a:r>
              <a:rPr lang="en-ZA" sz="2400" dirty="0"/>
              <a:t>Open the INSET Costing Model – Totals and Scenarios </a:t>
            </a:r>
          </a:p>
          <a:p>
            <a:pPr marL="833438" lvl="1" indent="-457200">
              <a:buFont typeface="+mj-lt"/>
              <a:buAutoNum type="arabicPeriod"/>
            </a:pPr>
            <a:r>
              <a:rPr lang="en-ZA" sz="2000" dirty="0"/>
              <a:t>Identify the top three cost drivers of INSET.</a:t>
            </a:r>
          </a:p>
          <a:p>
            <a:pPr marL="833438" lvl="1" indent="-457200">
              <a:buFont typeface="+mj-lt"/>
              <a:buAutoNum type="arabicPeriod"/>
            </a:pPr>
            <a:r>
              <a:rPr lang="en-ZA" sz="2000" dirty="0"/>
              <a:t>Given the current budget constraints develop a scenario that you would recommend to MTEC for funding.</a:t>
            </a:r>
          </a:p>
          <a:p>
            <a:endParaRPr lang="en-ZA" sz="2400" dirty="0"/>
          </a:p>
          <a:p>
            <a:r>
              <a:rPr lang="en-ZA" sz="2400" dirty="0"/>
              <a:t>Open the Nutrition Costing Model – Budget Choices sheet</a:t>
            </a:r>
          </a:p>
          <a:p>
            <a:pPr marL="833438" lvl="1" indent="-457200">
              <a:buFont typeface="+mj-lt"/>
              <a:buAutoNum type="arabicPeriod"/>
            </a:pPr>
            <a:r>
              <a:rPr lang="en-ZA" sz="2000" dirty="0"/>
              <a:t>Develop a scenario for the health component where expenditure equals the available budget of R1.5 billion.</a:t>
            </a:r>
          </a:p>
          <a:p>
            <a:pPr marL="833438" lvl="1" indent="-457200">
              <a:buFont typeface="+mj-lt"/>
              <a:buAutoNum type="arabicPeriod"/>
            </a:pPr>
            <a:r>
              <a:rPr lang="en-ZA" sz="2000" dirty="0"/>
              <a:t>What is your view of the resultant scenario in 1?</a:t>
            </a:r>
          </a:p>
          <a:p>
            <a:pPr marL="833438" lvl="1" indent="-457200">
              <a:buFont typeface="+mj-lt"/>
              <a:buAutoNum type="arabicPeriod"/>
            </a:pPr>
            <a:r>
              <a:rPr lang="en-ZA" sz="2000" dirty="0"/>
              <a:t>Develop a scenario for the health component that you would recommend to MTEC for funding. </a:t>
            </a:r>
          </a:p>
          <a:p>
            <a:pPr marL="833438" lvl="1" indent="-457200">
              <a:buFont typeface="+mj-lt"/>
              <a:buAutoNum type="arabicPeriod"/>
            </a:pPr>
            <a:endParaRPr lang="en-ZA" sz="2000" dirty="0"/>
          </a:p>
          <a:p>
            <a:r>
              <a:rPr lang="en-ZA" sz="2400" dirty="0"/>
              <a:t>Open the NSFAS Choices Model</a:t>
            </a:r>
          </a:p>
          <a:p>
            <a:pPr marL="833438" lvl="1" indent="-457200">
              <a:buFont typeface="+mj-lt"/>
              <a:buAutoNum type="arabicPeriod"/>
            </a:pPr>
            <a:r>
              <a:rPr lang="en-ZA" sz="2000" dirty="0"/>
              <a:t>Using the model to identify interventions that would improve the financial viability of the NSFAS scheme</a:t>
            </a:r>
          </a:p>
          <a:p>
            <a:pPr marL="457200" indent="-457200">
              <a:buFont typeface="+mj-lt"/>
              <a:buAutoNum type="arabicPeriod"/>
            </a:pPr>
            <a:endParaRPr lang="en-ZA" sz="28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49</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5.10: Exploring policy choices </a:t>
            </a:r>
            <a:endParaRPr lang="en-ZA" dirty="0"/>
          </a:p>
        </p:txBody>
      </p:sp>
    </p:spTree>
    <p:extLst>
      <p:ext uri="{BB962C8B-B14F-4D97-AF65-F5344CB8AC3E}">
        <p14:creationId xmlns:p14="http://schemas.microsoft.com/office/powerpoint/2010/main" val="326227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4253" y="781292"/>
            <a:ext cx="10528512" cy="5374108"/>
          </a:xfrm>
        </p:spPr>
        <p:txBody>
          <a:bodyPr/>
          <a:lstStyle/>
          <a:p>
            <a:r>
              <a:rPr lang="en-US" dirty="0"/>
              <a:t>By the end of this module, you </a:t>
            </a:r>
            <a:r>
              <a:rPr lang="en-US" b="1" dirty="0">
                <a:solidFill>
                  <a:srgbClr val="0B6C36"/>
                </a:solidFill>
              </a:rPr>
              <a:t>should</a:t>
            </a:r>
            <a:r>
              <a:rPr lang="en-US" dirty="0"/>
              <a:t> be able to:</a:t>
            </a:r>
          </a:p>
          <a:p>
            <a:endParaRPr lang="en-US" dirty="0"/>
          </a:p>
          <a:p>
            <a:pPr lvl="1">
              <a:buFont typeface="Wingdings" panose="05000000000000000000" pitchFamily="2" charset="2"/>
              <a:buChar char="ü"/>
            </a:pPr>
            <a:r>
              <a:rPr lang="en-US" b="1" dirty="0">
                <a:solidFill>
                  <a:srgbClr val="0B6C36"/>
                </a:solidFill>
              </a:rPr>
              <a:t>Understand </a:t>
            </a:r>
            <a:r>
              <a:rPr lang="en-US" dirty="0"/>
              <a:t>what is costing and how to calculate costs</a:t>
            </a:r>
          </a:p>
          <a:p>
            <a:pPr lvl="1">
              <a:buFont typeface="Wingdings" panose="05000000000000000000" pitchFamily="2" charset="2"/>
              <a:buChar char="ü"/>
            </a:pPr>
            <a:endParaRPr lang="en-US" b="1" dirty="0">
              <a:solidFill>
                <a:srgbClr val="0B6C36"/>
              </a:solidFill>
            </a:endParaRPr>
          </a:p>
          <a:p>
            <a:pPr lvl="1">
              <a:buFont typeface="Wingdings" panose="05000000000000000000" pitchFamily="2" charset="2"/>
              <a:buChar char="ü"/>
            </a:pPr>
            <a:r>
              <a:rPr lang="en-US" b="1" dirty="0">
                <a:solidFill>
                  <a:srgbClr val="0B6C36"/>
                </a:solidFill>
              </a:rPr>
              <a:t>Evaluate </a:t>
            </a:r>
            <a:r>
              <a:rPr lang="en-US" dirty="0"/>
              <a:t>the quality of a costing model</a:t>
            </a:r>
          </a:p>
          <a:p>
            <a:pPr lvl="1">
              <a:buFont typeface="Wingdings" panose="05000000000000000000" pitchFamily="2" charset="2"/>
              <a:buChar char="ü"/>
            </a:pPr>
            <a:endParaRPr lang="en-US" b="1" dirty="0">
              <a:solidFill>
                <a:srgbClr val="0B6C36"/>
              </a:solidFill>
            </a:endParaRPr>
          </a:p>
          <a:p>
            <a:pPr lvl="1">
              <a:buFont typeface="Wingdings" panose="05000000000000000000" pitchFamily="2" charset="2"/>
              <a:buChar char="ü"/>
            </a:pPr>
            <a:r>
              <a:rPr lang="en-US" b="1" dirty="0">
                <a:solidFill>
                  <a:srgbClr val="0B6C36"/>
                </a:solidFill>
              </a:rPr>
              <a:t>Use </a:t>
            </a:r>
            <a:r>
              <a:rPr lang="en-US" dirty="0"/>
              <a:t>existing costing models to support your work</a:t>
            </a:r>
          </a:p>
          <a:p>
            <a:pPr lvl="1">
              <a:buFont typeface="Wingdings" panose="05000000000000000000" pitchFamily="2" charset="2"/>
              <a:buChar char="ü"/>
            </a:pPr>
            <a:endParaRPr lang="en-US" b="1" dirty="0">
              <a:solidFill>
                <a:srgbClr val="0B6C36"/>
              </a:solidFill>
            </a:endParaRPr>
          </a:p>
          <a:p>
            <a:pPr lvl="1">
              <a:buFont typeface="Wingdings" panose="05000000000000000000" pitchFamily="2" charset="2"/>
              <a:buChar char="ü"/>
            </a:pPr>
            <a:r>
              <a:rPr lang="en-US" b="1" dirty="0">
                <a:solidFill>
                  <a:srgbClr val="0B6C36"/>
                </a:solidFill>
              </a:rPr>
              <a:t>Develop</a:t>
            </a:r>
            <a:r>
              <a:rPr lang="en-US" dirty="0"/>
              <a:t> your own simple costing model</a:t>
            </a:r>
          </a:p>
          <a:p>
            <a:pPr marL="397984" lvl="1" indent="0">
              <a:buNone/>
            </a:pPr>
            <a:endParaRPr lang="en-US" dirty="0"/>
          </a:p>
        </p:txBody>
      </p:sp>
      <p:sp>
        <p:nvSpPr>
          <p:cNvPr id="2" name="Slide Number Placeholder 1"/>
          <p:cNvSpPr>
            <a:spLocks noGrp="1"/>
          </p:cNvSpPr>
          <p:nvPr>
            <p:ph type="sldNum" sz="quarter" idx="11"/>
          </p:nvPr>
        </p:nvSpPr>
        <p:spPr/>
        <p:txBody>
          <a:bodyPr/>
          <a:lstStyle/>
          <a:p>
            <a:fld id="{23690667-295C-4548-A8F3-2AF8F8044C02}" type="slidenum">
              <a:rPr lang="en-ZA" smtClean="0"/>
              <a:pPr/>
              <a:t>5</a:t>
            </a:fld>
            <a:endParaRPr lang="en-ZA" dirty="0"/>
          </a:p>
        </p:txBody>
      </p:sp>
      <p:sp>
        <p:nvSpPr>
          <p:cNvPr id="4" name="Title 3"/>
          <p:cNvSpPr>
            <a:spLocks noGrp="1"/>
          </p:cNvSpPr>
          <p:nvPr>
            <p:ph type="title"/>
          </p:nvPr>
        </p:nvSpPr>
        <p:spPr/>
        <p:txBody>
          <a:bodyPr/>
          <a:lstStyle/>
          <a:p>
            <a:r>
              <a:rPr lang="en-US" dirty="0"/>
              <a:t>Learning outcomes</a:t>
            </a:r>
          </a:p>
        </p:txBody>
      </p:sp>
    </p:spTree>
    <p:extLst>
      <p:ext uri="{BB962C8B-B14F-4D97-AF65-F5344CB8AC3E}">
        <p14:creationId xmlns:p14="http://schemas.microsoft.com/office/powerpoint/2010/main" val="38117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695BC-35AE-4828-B138-111D161E8836}"/>
              </a:ext>
            </a:extLst>
          </p:cNvPr>
          <p:cNvSpPr>
            <a:spLocks noGrp="1"/>
          </p:cNvSpPr>
          <p:nvPr>
            <p:ph type="sldNum" sz="quarter" idx="11"/>
          </p:nvPr>
        </p:nvSpPr>
        <p:spPr/>
        <p:txBody>
          <a:bodyPr/>
          <a:lstStyle/>
          <a:p>
            <a:fld id="{31311CA2-5603-4F1C-8B97-F29961F83655}" type="slidenum">
              <a:rPr lang="en-ZA" smtClean="0"/>
              <a:pPr/>
              <a:t>50</a:t>
            </a:fld>
            <a:endParaRPr lang="en-ZA" dirty="0"/>
          </a:p>
        </p:txBody>
      </p:sp>
      <p:sp>
        <p:nvSpPr>
          <p:cNvPr id="5" name="Cloud 4">
            <a:extLst>
              <a:ext uri="{FF2B5EF4-FFF2-40B4-BE49-F238E27FC236}">
                <a16:creationId xmlns:a16="http://schemas.microsoft.com/office/drawing/2014/main" id="{2AE70CFC-47AA-4999-B767-7A87515144EB}"/>
              </a:ext>
            </a:extLst>
          </p:cNvPr>
          <p:cNvSpPr/>
          <p:nvPr/>
        </p:nvSpPr>
        <p:spPr>
          <a:xfrm>
            <a:off x="2808790" y="902825"/>
            <a:ext cx="6574420" cy="5052349"/>
          </a:xfrm>
          <a:prstGeom prst="cloud">
            <a:avLst/>
          </a:prstGeom>
          <a:gradFill>
            <a:gsLst>
              <a:gs pos="0">
                <a:srgbClr val="0070C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800" dirty="0">
                <a:ln w="0"/>
                <a:solidFill>
                  <a:schemeClr val="accent6">
                    <a:lumMod val="50000"/>
                  </a:schemeClr>
                </a:solidFill>
                <a:effectLst>
                  <a:outerShdw blurRad="38100" dist="19050" dir="2700000" algn="tl" rotWithShape="0">
                    <a:schemeClr val="dk1">
                      <a:alpha val="40000"/>
                    </a:schemeClr>
                  </a:outerShdw>
                </a:effectLst>
              </a:rPr>
              <a:t>Questions or comments?</a:t>
            </a:r>
          </a:p>
        </p:txBody>
      </p:sp>
    </p:spTree>
    <p:extLst>
      <p:ext uri="{BB962C8B-B14F-4D97-AF65-F5344CB8AC3E}">
        <p14:creationId xmlns:p14="http://schemas.microsoft.com/office/powerpoint/2010/main" val="1051468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4637C2-B3B0-44F9-9874-F0DDCD44352D}"/>
              </a:ext>
            </a:extLst>
          </p:cNvPr>
          <p:cNvSpPr>
            <a:spLocks noGrp="1"/>
          </p:cNvSpPr>
          <p:nvPr>
            <p:ph idx="1"/>
          </p:nvPr>
        </p:nvSpPr>
        <p:spPr/>
        <p:txBody>
          <a:bodyPr/>
          <a:lstStyle/>
          <a:p>
            <a:pPr marL="0" indent="0" algn="ctr">
              <a:buNone/>
            </a:pPr>
            <a:r>
              <a:rPr lang="en-GB" sz="2400" i="1" dirty="0">
                <a:solidFill>
                  <a:srgbClr val="0070C0"/>
                </a:solidFill>
              </a:rPr>
              <a:t>The challenge in modelling lies in the structure of the spreadsheet and which functions should be used to create an efficient and sophisticated model that is easy to use and can accommodate a wide range of eventualities.</a:t>
            </a:r>
            <a:br>
              <a:rPr lang="en-GB" sz="2400" i="1" dirty="0">
                <a:solidFill>
                  <a:srgbClr val="0070C0"/>
                </a:solidFill>
              </a:rPr>
            </a:br>
            <a:r>
              <a:rPr lang="en-GB" sz="2400" i="1" dirty="0">
                <a:solidFill>
                  <a:srgbClr val="0070C0"/>
                </a:solidFill>
              </a:rPr>
              <a:t> </a:t>
            </a:r>
          </a:p>
          <a:p>
            <a:pPr marL="0" indent="0" algn="ctr">
              <a:buNone/>
            </a:pPr>
            <a:r>
              <a:rPr lang="en-GB" sz="2400" i="1" dirty="0">
                <a:solidFill>
                  <a:srgbClr val="0070C0"/>
                </a:solidFill>
              </a:rPr>
              <a:t>Amateur modellers will want to solve the immediate problem. Their focus is on the problem and their challenge is how best to solve it and very often the spreadsheet becomes an impediment.</a:t>
            </a:r>
          </a:p>
          <a:p>
            <a:pPr marL="0" indent="0" algn="ctr">
              <a:buNone/>
            </a:pPr>
            <a:endParaRPr lang="en-GB" sz="2400" i="1" dirty="0">
              <a:solidFill>
                <a:srgbClr val="0070C0"/>
              </a:solidFill>
            </a:endParaRPr>
          </a:p>
          <a:p>
            <a:pPr marL="0" indent="0" algn="ctr">
              <a:buNone/>
            </a:pPr>
            <a:r>
              <a:rPr lang="en-GB" sz="2400" i="1" dirty="0">
                <a:solidFill>
                  <a:srgbClr val="0070C0"/>
                </a:solidFill>
              </a:rPr>
              <a:t>An experienced modeller is likely to approach the problem from a spread-sheeting perspective. The spreadsheet becomes a tool for representing and exploring reality, thus gaining exciting insights into the nature of the problem.</a:t>
            </a:r>
            <a:r>
              <a:rPr lang="en-GB" sz="2400" dirty="0">
                <a:solidFill>
                  <a:srgbClr val="0070C0"/>
                </a:solidFill>
              </a:rPr>
              <a:t> </a:t>
            </a:r>
          </a:p>
          <a:p>
            <a:pPr marL="0" indent="0" algn="r">
              <a:buNone/>
            </a:pPr>
            <a:endParaRPr lang="en-ZA" sz="1600" i="1" dirty="0"/>
          </a:p>
          <a:p>
            <a:pPr marL="0" indent="0" algn="r">
              <a:buNone/>
            </a:pPr>
            <a:r>
              <a:rPr lang="en-ZA" sz="1600" i="1" dirty="0"/>
              <a:t>Adapted from: Grossman , T (2002). Spreadsheet Engineering: A Research Framework</a:t>
            </a:r>
          </a:p>
          <a:p>
            <a:pPr marL="0" indent="0">
              <a:buNone/>
            </a:pPr>
            <a:endParaRPr lang="en-ZA" sz="2400" dirty="0"/>
          </a:p>
        </p:txBody>
      </p:sp>
      <p:sp>
        <p:nvSpPr>
          <p:cNvPr id="3" name="Slide Number Placeholder 2">
            <a:extLst>
              <a:ext uri="{FF2B5EF4-FFF2-40B4-BE49-F238E27FC236}">
                <a16:creationId xmlns:a16="http://schemas.microsoft.com/office/drawing/2014/main" id="{5104834D-F2DA-4678-B680-740CD3EB674D}"/>
              </a:ext>
            </a:extLst>
          </p:cNvPr>
          <p:cNvSpPr>
            <a:spLocks noGrp="1"/>
          </p:cNvSpPr>
          <p:nvPr>
            <p:ph type="sldNum" sz="quarter" idx="11"/>
          </p:nvPr>
        </p:nvSpPr>
        <p:spPr/>
        <p:txBody>
          <a:bodyPr/>
          <a:lstStyle/>
          <a:p>
            <a:fld id="{31311CA2-5603-4F1C-8B97-F29961F83655}" type="slidenum">
              <a:rPr lang="en-ZA" smtClean="0"/>
              <a:pPr/>
              <a:t>51</a:t>
            </a:fld>
            <a:endParaRPr lang="en-ZA" dirty="0"/>
          </a:p>
        </p:txBody>
      </p:sp>
      <p:sp>
        <p:nvSpPr>
          <p:cNvPr id="4" name="Title 3">
            <a:extLst>
              <a:ext uri="{FF2B5EF4-FFF2-40B4-BE49-F238E27FC236}">
                <a16:creationId xmlns:a16="http://schemas.microsoft.com/office/drawing/2014/main" id="{7BCE2B29-F0B7-4123-B5AE-5D3F333F5FF8}"/>
              </a:ext>
            </a:extLst>
          </p:cNvPr>
          <p:cNvSpPr>
            <a:spLocks noGrp="1"/>
          </p:cNvSpPr>
          <p:nvPr>
            <p:ph type="title"/>
          </p:nvPr>
        </p:nvSpPr>
        <p:spPr/>
        <p:txBody>
          <a:bodyPr/>
          <a:lstStyle/>
          <a:p>
            <a:r>
              <a:rPr lang="en-ZA" dirty="0"/>
              <a:t>Read the following…</a:t>
            </a:r>
          </a:p>
        </p:txBody>
      </p:sp>
    </p:spTree>
    <p:extLst>
      <p:ext uri="{BB962C8B-B14F-4D97-AF65-F5344CB8AC3E}">
        <p14:creationId xmlns:p14="http://schemas.microsoft.com/office/powerpoint/2010/main" val="1028619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a:t>
            </a:r>
            <a:br>
              <a:rPr lang="en-US" dirty="0"/>
            </a:br>
            <a:r>
              <a:rPr lang="en-US" dirty="0"/>
              <a:t>for evaluating and building costing models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23690667-295C-4548-A8F3-2AF8F8044C02}" type="slidenum">
              <a:rPr lang="en-ZA" smtClean="0"/>
              <a:pPr/>
              <a:t>52</a:t>
            </a:fld>
            <a:endParaRPr lang="en-ZA" dirty="0"/>
          </a:p>
        </p:txBody>
      </p:sp>
    </p:spTree>
    <p:extLst>
      <p:ext uri="{BB962C8B-B14F-4D97-AF65-F5344CB8AC3E}">
        <p14:creationId xmlns:p14="http://schemas.microsoft.com/office/powerpoint/2010/main" val="3703602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3"/>
            <a:ext cx="8740087" cy="5448276"/>
          </a:xfrm>
        </p:spPr>
        <p:txBody>
          <a:bodyPr/>
          <a:lstStyle/>
          <a:p>
            <a:pPr marL="457200" indent="-457200">
              <a:buFont typeface="+mj-lt"/>
              <a:buAutoNum type="arabicPeriod"/>
            </a:pPr>
            <a:r>
              <a:rPr lang="en-ZA" dirty="0"/>
              <a:t>Discuss what is meant by the following statements</a:t>
            </a:r>
          </a:p>
          <a:p>
            <a:pPr marL="0" indent="0" algn="ctr">
              <a:buNone/>
            </a:pPr>
            <a:r>
              <a:rPr lang="en-ZA" sz="2800" b="1" i="1" dirty="0">
                <a:solidFill>
                  <a:srgbClr val="0070C0"/>
                </a:solidFill>
                <a:latin typeface="Tempus Sans ITC" panose="04020404030D07020202" pitchFamily="82" charset="0"/>
              </a:rPr>
              <a:t>Building a good costing model is </a:t>
            </a:r>
            <a:br>
              <a:rPr lang="en-ZA" sz="2800" b="1" i="1" dirty="0">
                <a:solidFill>
                  <a:srgbClr val="0070C0"/>
                </a:solidFill>
                <a:latin typeface="Tempus Sans ITC" panose="04020404030D07020202" pitchFamily="82" charset="0"/>
              </a:rPr>
            </a:br>
            <a:r>
              <a:rPr lang="en-ZA" sz="2800" b="1" i="1" dirty="0">
                <a:solidFill>
                  <a:srgbClr val="0070C0"/>
                </a:solidFill>
                <a:latin typeface="Tempus Sans ITC" panose="04020404030D07020202" pitchFamily="82" charset="0"/>
              </a:rPr>
              <a:t>a blend of both art and science </a:t>
            </a:r>
          </a:p>
          <a:p>
            <a:pPr marL="0" indent="0" algn="ctr">
              <a:buNone/>
            </a:pPr>
            <a:r>
              <a:rPr lang="en-US" sz="1400" i="1" dirty="0"/>
              <a:t>Jonathan Carter, 2015</a:t>
            </a:r>
            <a:br>
              <a:rPr lang="en-US" sz="1400" i="1" dirty="0"/>
            </a:br>
            <a:r>
              <a:rPr lang="en-US" sz="1200" i="1" dirty="0"/>
              <a:t>Senior Economist with Cornerstone Economic Research</a:t>
            </a:r>
            <a:endParaRPr lang="en-ZA" sz="1200" i="1" dirty="0"/>
          </a:p>
          <a:p>
            <a:pPr marL="0" indent="0" algn="ctr">
              <a:buNone/>
            </a:pPr>
            <a:endParaRPr lang="en-ZA" sz="1800" b="1" i="1" dirty="0">
              <a:solidFill>
                <a:srgbClr val="0070C0"/>
              </a:solidFill>
              <a:latin typeface="Tempus Sans ITC" panose="04020404030D07020202" pitchFamily="82" charset="0"/>
            </a:endParaRPr>
          </a:p>
          <a:p>
            <a:pPr marL="0" indent="0" algn="ctr">
              <a:spcBef>
                <a:spcPts val="0"/>
              </a:spcBef>
              <a:buNone/>
            </a:pPr>
            <a:r>
              <a:rPr lang="en-ZA" sz="2800" b="1" i="1" dirty="0">
                <a:solidFill>
                  <a:srgbClr val="0070C0"/>
                </a:solidFill>
                <a:latin typeface="Tempus Sans ITC" panose="04020404030D07020202" pitchFamily="82" charset="0"/>
              </a:rPr>
              <a:t>No costing model is </a:t>
            </a:r>
            <a:r>
              <a:rPr lang="en-ZA" sz="2800" b="1" i="1" dirty="0">
                <a:solidFill>
                  <a:srgbClr val="FF0000"/>
                </a:solidFill>
                <a:latin typeface="Tempus Sans ITC" panose="04020404030D07020202" pitchFamily="82" charset="0"/>
              </a:rPr>
              <a:t>right </a:t>
            </a:r>
            <a:r>
              <a:rPr lang="en-ZA" sz="2800" b="1" i="1" dirty="0">
                <a:solidFill>
                  <a:srgbClr val="0070C0"/>
                </a:solidFill>
                <a:latin typeface="Tempus Sans ITC" panose="04020404030D07020202" pitchFamily="82" charset="0"/>
              </a:rPr>
              <a:t>– in the objective sense, </a:t>
            </a:r>
            <a:br>
              <a:rPr lang="en-ZA" sz="2800" b="1" i="1" dirty="0">
                <a:solidFill>
                  <a:srgbClr val="0070C0"/>
                </a:solidFill>
                <a:latin typeface="Tempus Sans ITC" panose="04020404030D07020202" pitchFamily="82" charset="0"/>
              </a:rPr>
            </a:br>
            <a:r>
              <a:rPr lang="en-ZA" sz="2800" b="1" i="1" dirty="0">
                <a:solidFill>
                  <a:srgbClr val="0070C0"/>
                </a:solidFill>
                <a:latin typeface="Tempus Sans ITC" panose="04020404030D07020202" pitchFamily="82" charset="0"/>
              </a:rPr>
              <a:t>but a costing model can be </a:t>
            </a:r>
            <a:r>
              <a:rPr lang="en-ZA" sz="2800" b="1" i="1" dirty="0">
                <a:solidFill>
                  <a:srgbClr val="FF0000"/>
                </a:solidFill>
                <a:latin typeface="Tempus Sans ITC" panose="04020404030D07020202" pitchFamily="82" charset="0"/>
              </a:rPr>
              <a:t>wrong</a:t>
            </a:r>
          </a:p>
          <a:p>
            <a:pPr marL="0" indent="0" algn="ctr">
              <a:buNone/>
            </a:pPr>
            <a:r>
              <a:rPr lang="en-US" sz="1400" i="1" dirty="0"/>
              <a:t>Conrad Barberton, 2016</a:t>
            </a:r>
            <a:br>
              <a:rPr lang="en-US" sz="1400" i="1" dirty="0"/>
            </a:br>
            <a:r>
              <a:rPr lang="en-US" sz="1200" i="1" dirty="0"/>
              <a:t>Senior Economist with Cornerstone Economic Research</a:t>
            </a:r>
            <a:endParaRPr lang="en-ZA" sz="1400" i="1" dirty="0"/>
          </a:p>
          <a:p>
            <a:pPr marL="1547813" lvl="3" indent="-457200">
              <a:buFont typeface="+mj-lt"/>
              <a:buAutoNum type="arabicPeriod" startAt="2"/>
            </a:pPr>
            <a:endParaRPr lang="en-ZA" sz="1400" dirty="0"/>
          </a:p>
          <a:p>
            <a:pPr marL="457200" indent="-457200">
              <a:buFont typeface="+mj-lt"/>
              <a:buAutoNum type="arabicPeriod" startAt="2"/>
            </a:pPr>
            <a:r>
              <a:rPr lang="en-ZA" dirty="0"/>
              <a:t>You are asked to evaluate the PER INSET costing model:</a:t>
            </a:r>
          </a:p>
          <a:p>
            <a:pPr lvl="1"/>
            <a:r>
              <a:rPr lang="en-ZA" sz="2000" dirty="0"/>
              <a:t>List the things you like about the model.</a:t>
            </a:r>
          </a:p>
          <a:p>
            <a:pPr lvl="1"/>
            <a:r>
              <a:rPr lang="en-ZA" sz="2000" dirty="0"/>
              <a:t>List the weaknesses/shortcomings you can see with the model.</a:t>
            </a:r>
            <a:endParaRPr lang="en-ZA" sz="32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53</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5.4: What is a good costing model?</a:t>
            </a:r>
            <a:endParaRPr lang="en-ZA" dirty="0"/>
          </a:p>
        </p:txBody>
      </p:sp>
    </p:spTree>
    <p:extLst>
      <p:ext uri="{BB962C8B-B14F-4D97-AF65-F5344CB8AC3E}">
        <p14:creationId xmlns:p14="http://schemas.microsoft.com/office/powerpoint/2010/main" val="15076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54</a:t>
            </a:fld>
            <a:endParaRPr lang="en-ZA" dirty="0"/>
          </a:p>
        </p:txBody>
      </p:sp>
      <p:sp>
        <p:nvSpPr>
          <p:cNvPr id="6" name="Content Placeholder 5">
            <a:extLst>
              <a:ext uri="{FF2B5EF4-FFF2-40B4-BE49-F238E27FC236}">
                <a16:creationId xmlns:a16="http://schemas.microsoft.com/office/drawing/2014/main" id="{6D856F37-EF83-446D-945C-2656464666E3}"/>
              </a:ext>
            </a:extLst>
          </p:cNvPr>
          <p:cNvSpPr>
            <a:spLocks noGrp="1"/>
          </p:cNvSpPr>
          <p:nvPr>
            <p:ph idx="12"/>
          </p:nvPr>
        </p:nvSpPr>
        <p:spPr>
          <a:xfrm>
            <a:off x="3533313" y="310719"/>
            <a:ext cx="8296737" cy="5838893"/>
          </a:xfrm>
        </p:spPr>
        <p:txBody>
          <a:bodyPr/>
          <a:lstStyle/>
          <a:p>
            <a:pPr>
              <a:lnSpc>
                <a:spcPts val="3200"/>
              </a:lnSpc>
            </a:pPr>
            <a:r>
              <a:rPr lang="en-ZA" dirty="0"/>
              <a:t>Balancing the art and science of costing</a:t>
            </a:r>
          </a:p>
          <a:p>
            <a:pPr>
              <a:lnSpc>
                <a:spcPts val="3200"/>
              </a:lnSpc>
            </a:pPr>
            <a:r>
              <a:rPr lang="en-ZA" dirty="0"/>
              <a:t>80/20 principle – too much detail is a bad thing!</a:t>
            </a:r>
          </a:p>
          <a:p>
            <a:pPr>
              <a:lnSpc>
                <a:spcPts val="3200"/>
              </a:lnSpc>
            </a:pPr>
            <a:r>
              <a:rPr lang="en-ZA" dirty="0"/>
              <a:t>Transparency – show all assumptions and calculations</a:t>
            </a:r>
          </a:p>
          <a:p>
            <a:pPr>
              <a:lnSpc>
                <a:spcPts val="3200"/>
              </a:lnSpc>
            </a:pPr>
            <a:r>
              <a:rPr lang="en-ZA" dirty="0"/>
              <a:t>Formatting principle – keep it simple and be consistent</a:t>
            </a:r>
          </a:p>
          <a:p>
            <a:pPr>
              <a:lnSpc>
                <a:spcPts val="3200"/>
              </a:lnSpc>
            </a:pPr>
            <a:r>
              <a:rPr lang="en-ZA" dirty="0"/>
              <a:t>Ordering principle – arrange the worksheets logically</a:t>
            </a:r>
          </a:p>
          <a:p>
            <a:pPr>
              <a:lnSpc>
                <a:spcPts val="3200"/>
              </a:lnSpc>
            </a:pPr>
            <a:r>
              <a:rPr lang="en-ZA" dirty="0"/>
              <a:t>Colouring-in principle – use colours to identify cells</a:t>
            </a:r>
          </a:p>
          <a:p>
            <a:pPr>
              <a:lnSpc>
                <a:spcPts val="3200"/>
              </a:lnSpc>
            </a:pPr>
            <a:r>
              <a:rPr lang="en-ZA" dirty="0"/>
              <a:t>KISS principle – keep  it (all parts of the model) simple…</a:t>
            </a:r>
            <a:endParaRPr lang="en-ZA" sz="2400" b="1" dirty="0">
              <a:solidFill>
                <a:srgbClr val="0070C0"/>
              </a:solidFill>
            </a:endParaRPr>
          </a:p>
          <a:p>
            <a:pPr marL="0" indent="0" algn="ctr">
              <a:buNone/>
            </a:pPr>
            <a:endParaRPr lang="en-ZA" sz="2400" b="1" dirty="0">
              <a:solidFill>
                <a:srgbClr val="0070C0"/>
              </a:solidFill>
            </a:endParaRPr>
          </a:p>
          <a:p>
            <a:pPr marL="0" indent="0" algn="ctr">
              <a:buNone/>
            </a:pPr>
            <a:r>
              <a:rPr lang="en-ZA" sz="2400" b="1" dirty="0">
                <a:solidFill>
                  <a:srgbClr val="0070C0"/>
                </a:solidFill>
              </a:rPr>
              <a:t>Apply these principles from the very beginning </a:t>
            </a:r>
            <a:br>
              <a:rPr lang="en-ZA" sz="2400" b="1" dirty="0">
                <a:solidFill>
                  <a:srgbClr val="0070C0"/>
                </a:solidFill>
              </a:rPr>
            </a:br>
            <a:r>
              <a:rPr lang="en-ZA" sz="2400" b="1" dirty="0">
                <a:solidFill>
                  <a:srgbClr val="FF0000"/>
                </a:solidFill>
              </a:rPr>
              <a:t>it saves a lot of time!</a:t>
            </a:r>
          </a:p>
          <a:p>
            <a:endParaRPr lang="en-ZA" dirty="0"/>
          </a:p>
        </p:txBody>
      </p:sp>
      <p:sp>
        <p:nvSpPr>
          <p:cNvPr id="7" name="Text Placeholder 6">
            <a:extLst>
              <a:ext uri="{FF2B5EF4-FFF2-40B4-BE49-F238E27FC236}">
                <a16:creationId xmlns:a16="http://schemas.microsoft.com/office/drawing/2014/main" id="{FB130B85-0E70-4CE2-9E0B-2C540B6639B8}"/>
              </a:ext>
            </a:extLst>
          </p:cNvPr>
          <p:cNvSpPr>
            <a:spLocks noGrp="1"/>
          </p:cNvSpPr>
          <p:nvPr>
            <p:ph type="body" sz="quarter" idx="13"/>
          </p:nvPr>
        </p:nvSpPr>
        <p:spPr/>
        <p:txBody>
          <a:bodyPr/>
          <a:lstStyle/>
          <a:p>
            <a:r>
              <a:rPr lang="en-ZA" dirty="0"/>
              <a:t>Principles for building costing models</a:t>
            </a:r>
          </a:p>
        </p:txBody>
      </p:sp>
    </p:spTree>
    <p:extLst>
      <p:ext uri="{BB962C8B-B14F-4D97-AF65-F5344CB8AC3E}">
        <p14:creationId xmlns:p14="http://schemas.microsoft.com/office/powerpoint/2010/main" val="1306759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04565E-F63B-4C6C-9EB3-7554B640A690}"/>
              </a:ext>
            </a:extLst>
          </p:cNvPr>
          <p:cNvSpPr>
            <a:spLocks noGrp="1"/>
          </p:cNvSpPr>
          <p:nvPr>
            <p:ph type="sldNum" sz="quarter" idx="11"/>
          </p:nvPr>
        </p:nvSpPr>
        <p:spPr/>
        <p:txBody>
          <a:bodyPr/>
          <a:lstStyle/>
          <a:p>
            <a:fld id="{31311CA2-5603-4F1C-8B97-F29961F83655}" type="slidenum">
              <a:rPr lang="en-ZA" smtClean="0"/>
              <a:pPr/>
              <a:t>55</a:t>
            </a:fld>
            <a:endParaRPr lang="en-ZA" dirty="0"/>
          </a:p>
        </p:txBody>
      </p:sp>
      <p:sp>
        <p:nvSpPr>
          <p:cNvPr id="9" name="Rectangle: Rounded Corners 8">
            <a:extLst>
              <a:ext uri="{FF2B5EF4-FFF2-40B4-BE49-F238E27FC236}">
                <a16:creationId xmlns:a16="http://schemas.microsoft.com/office/drawing/2014/main" id="{628A48C1-0EB7-4426-8EAD-2451F5F48F42}"/>
              </a:ext>
            </a:extLst>
          </p:cNvPr>
          <p:cNvSpPr/>
          <p:nvPr/>
        </p:nvSpPr>
        <p:spPr>
          <a:xfrm>
            <a:off x="5111056" y="2379999"/>
            <a:ext cx="1956584" cy="9284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rgbClr val="C00000"/>
                </a:solidFill>
              </a:rPr>
              <a:t>building a good Costing Model</a:t>
            </a:r>
          </a:p>
        </p:txBody>
      </p:sp>
      <p:grpSp>
        <p:nvGrpSpPr>
          <p:cNvPr id="26" name="Group 25">
            <a:extLst>
              <a:ext uri="{FF2B5EF4-FFF2-40B4-BE49-F238E27FC236}">
                <a16:creationId xmlns:a16="http://schemas.microsoft.com/office/drawing/2014/main" id="{1D24B908-6250-4E09-B4D8-636FFFDF36EA}"/>
              </a:ext>
            </a:extLst>
          </p:cNvPr>
          <p:cNvGrpSpPr/>
          <p:nvPr/>
        </p:nvGrpSpPr>
        <p:grpSpPr>
          <a:xfrm>
            <a:off x="5427668" y="524238"/>
            <a:ext cx="1325135" cy="1716259"/>
            <a:chOff x="5110168" y="708388"/>
            <a:chExt cx="1325135" cy="1716259"/>
          </a:xfrm>
        </p:grpSpPr>
        <p:sp>
          <p:nvSpPr>
            <p:cNvPr id="17" name="Freeform: Shape 16">
              <a:extLst>
                <a:ext uri="{FF2B5EF4-FFF2-40B4-BE49-F238E27FC236}">
                  <a16:creationId xmlns:a16="http://schemas.microsoft.com/office/drawing/2014/main" id="{9A567556-19D5-4620-9EC8-55DA37A6C9AA}"/>
                </a:ext>
              </a:extLst>
            </p:cNvPr>
            <p:cNvSpPr/>
            <p:nvPr/>
          </p:nvSpPr>
          <p:spPr>
            <a:xfrm>
              <a:off x="5110168" y="708388"/>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marL="0" lvl="0" indent="0" algn="ctr" defTabSz="400050">
                <a:lnSpc>
                  <a:spcPct val="90000"/>
                </a:lnSpc>
                <a:spcBef>
                  <a:spcPct val="0"/>
                </a:spcBef>
                <a:spcAft>
                  <a:spcPct val="35000"/>
                </a:spcAft>
                <a:buNone/>
              </a:pPr>
              <a:r>
                <a:rPr lang="en-GB" sz="1600" b="1" kern="1200" dirty="0">
                  <a:solidFill>
                    <a:schemeClr val="tx1"/>
                  </a:solidFill>
                  <a:latin typeface="Gill Sans" charset="0"/>
                  <a:ea typeface="Gill Sans" charset="0"/>
                  <a:cs typeface="Gill Sans" charset="0"/>
                </a:rPr>
                <a:t>Balancing Art and Science</a:t>
              </a:r>
              <a:endParaRPr lang="en-US" sz="1600" b="1" kern="1200" dirty="0">
                <a:solidFill>
                  <a:schemeClr val="tx1"/>
                </a:solidFill>
                <a:latin typeface="Gill Sans" charset="0"/>
                <a:ea typeface="Gill Sans" charset="0"/>
                <a:cs typeface="Gill Sans" charset="0"/>
              </a:endParaRPr>
            </a:p>
          </p:txBody>
        </p:sp>
        <p:cxnSp>
          <p:nvCxnSpPr>
            <p:cNvPr id="10" name="Straight Arrow Connector 9">
              <a:extLst>
                <a:ext uri="{FF2B5EF4-FFF2-40B4-BE49-F238E27FC236}">
                  <a16:creationId xmlns:a16="http://schemas.microsoft.com/office/drawing/2014/main" id="{4F3DFF34-0200-4116-B941-D35154BE9D9C}"/>
                </a:ext>
              </a:extLst>
            </p:cNvPr>
            <p:cNvCxnSpPr/>
            <p:nvPr/>
          </p:nvCxnSpPr>
          <p:spPr>
            <a:xfrm>
              <a:off x="5772735" y="1679059"/>
              <a:ext cx="0" cy="745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40E814EA-9637-468E-83A0-22AAB6C3D5F3}"/>
              </a:ext>
            </a:extLst>
          </p:cNvPr>
          <p:cNvGrpSpPr/>
          <p:nvPr/>
        </p:nvGrpSpPr>
        <p:grpSpPr>
          <a:xfrm>
            <a:off x="3505299" y="1300243"/>
            <a:ext cx="1880040" cy="923838"/>
            <a:chOff x="3187799" y="1484393"/>
            <a:chExt cx="1880040" cy="923838"/>
          </a:xfrm>
        </p:grpSpPr>
        <p:sp>
          <p:nvSpPr>
            <p:cNvPr id="23" name="Freeform: Shape 22">
              <a:extLst>
                <a:ext uri="{FF2B5EF4-FFF2-40B4-BE49-F238E27FC236}">
                  <a16:creationId xmlns:a16="http://schemas.microsoft.com/office/drawing/2014/main" id="{B6762DE0-7778-490D-A6E3-9ADFA4A8C0B9}"/>
                </a:ext>
              </a:extLst>
            </p:cNvPr>
            <p:cNvSpPr/>
            <p:nvPr/>
          </p:nvSpPr>
          <p:spPr>
            <a:xfrm>
              <a:off x="3187799" y="1484393"/>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lvl="0" algn="ctr" defTabSz="400050">
                <a:lnSpc>
                  <a:spcPct val="90000"/>
                </a:lnSpc>
                <a:spcBef>
                  <a:spcPct val="0"/>
                </a:spcBef>
                <a:spcAft>
                  <a:spcPct val="35000"/>
                </a:spcAft>
              </a:pPr>
              <a:r>
                <a:rPr lang="en-GB" sz="1600" b="1" dirty="0">
                  <a:solidFill>
                    <a:schemeClr val="tx1"/>
                  </a:solidFill>
                  <a:latin typeface="Gill Sans" charset="0"/>
                  <a:ea typeface="Gill Sans" charset="0"/>
                  <a:cs typeface="Gill Sans" charset="0"/>
                </a:rPr>
                <a:t>KISS </a:t>
              </a:r>
              <a:br>
                <a:rPr lang="en-GB" sz="1600" b="1" dirty="0">
                  <a:solidFill>
                    <a:schemeClr val="tx1"/>
                  </a:solidFill>
                  <a:latin typeface="Gill Sans" charset="0"/>
                  <a:ea typeface="Gill Sans" charset="0"/>
                  <a:cs typeface="Gill Sans" charset="0"/>
                </a:rPr>
              </a:br>
              <a:r>
                <a:rPr lang="en-GB" sz="1600" b="1" dirty="0">
                  <a:solidFill>
                    <a:schemeClr val="tx1"/>
                  </a:solidFill>
                  <a:latin typeface="Gill Sans" charset="0"/>
                  <a:ea typeface="Gill Sans" charset="0"/>
                  <a:cs typeface="Gill Sans" charset="0"/>
                </a:rPr>
                <a:t>principle</a:t>
              </a:r>
              <a:endParaRPr lang="en-US" sz="1600" b="1" kern="1200" dirty="0">
                <a:solidFill>
                  <a:schemeClr val="tx1"/>
                </a:solidFill>
                <a:latin typeface="Gill Sans" charset="0"/>
                <a:ea typeface="Gill Sans" charset="0"/>
                <a:cs typeface="Gill Sans" charset="0"/>
              </a:endParaRPr>
            </a:p>
          </p:txBody>
        </p:sp>
        <p:cxnSp>
          <p:nvCxnSpPr>
            <p:cNvPr id="11" name="Straight Arrow Connector 10">
              <a:extLst>
                <a:ext uri="{FF2B5EF4-FFF2-40B4-BE49-F238E27FC236}">
                  <a16:creationId xmlns:a16="http://schemas.microsoft.com/office/drawing/2014/main" id="{CB2376D0-3827-439C-8FFF-4C6B79B6AAED}"/>
                </a:ext>
              </a:extLst>
            </p:cNvPr>
            <p:cNvCxnSpPr>
              <a:cxnSpLocks/>
            </p:cNvCxnSpPr>
            <p:nvPr/>
          </p:nvCxnSpPr>
          <p:spPr>
            <a:xfrm>
              <a:off x="4647127" y="2058887"/>
              <a:ext cx="420712" cy="349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B8ED960F-92CB-4E32-89CD-47D9461E1490}"/>
              </a:ext>
            </a:extLst>
          </p:cNvPr>
          <p:cNvGrpSpPr/>
          <p:nvPr/>
        </p:nvGrpSpPr>
        <p:grpSpPr>
          <a:xfrm>
            <a:off x="4360834" y="3487708"/>
            <a:ext cx="1325135" cy="1676519"/>
            <a:chOff x="4043334" y="3671858"/>
            <a:chExt cx="1325135" cy="1676519"/>
          </a:xfrm>
        </p:grpSpPr>
        <p:sp>
          <p:nvSpPr>
            <p:cNvPr id="21" name="Freeform: Shape 20">
              <a:extLst>
                <a:ext uri="{FF2B5EF4-FFF2-40B4-BE49-F238E27FC236}">
                  <a16:creationId xmlns:a16="http://schemas.microsoft.com/office/drawing/2014/main" id="{7AD06028-ED8B-49BD-B561-68F521B63ED4}"/>
                </a:ext>
              </a:extLst>
            </p:cNvPr>
            <p:cNvSpPr/>
            <p:nvPr/>
          </p:nvSpPr>
          <p:spPr>
            <a:xfrm>
              <a:off x="4043334" y="4626376"/>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lvl="0" algn="ctr" defTabSz="400050">
                <a:lnSpc>
                  <a:spcPct val="90000"/>
                </a:lnSpc>
                <a:spcBef>
                  <a:spcPct val="0"/>
                </a:spcBef>
                <a:spcAft>
                  <a:spcPct val="35000"/>
                </a:spcAft>
              </a:pPr>
              <a:r>
                <a:rPr lang="en-GB" sz="1600" b="1" dirty="0">
                  <a:solidFill>
                    <a:schemeClr val="tx1"/>
                  </a:solidFill>
                  <a:latin typeface="Gill Sans" charset="0"/>
                  <a:ea typeface="Gill Sans" charset="0"/>
                  <a:cs typeface="Gill Sans" charset="0"/>
                </a:rPr>
                <a:t>Ordering </a:t>
              </a:r>
              <a:br>
                <a:rPr lang="en-GB" sz="1600" b="1" dirty="0">
                  <a:solidFill>
                    <a:schemeClr val="tx1"/>
                  </a:solidFill>
                  <a:latin typeface="Gill Sans" charset="0"/>
                  <a:ea typeface="Gill Sans" charset="0"/>
                  <a:cs typeface="Gill Sans" charset="0"/>
                </a:rPr>
              </a:br>
              <a:r>
                <a:rPr lang="en-GB" sz="1600" b="1" dirty="0">
                  <a:solidFill>
                    <a:schemeClr val="tx1"/>
                  </a:solidFill>
                  <a:latin typeface="Gill Sans" charset="0"/>
                  <a:ea typeface="Gill Sans" charset="0"/>
                  <a:cs typeface="Gill Sans" charset="0"/>
                </a:rPr>
                <a:t>principle</a:t>
              </a:r>
              <a:endParaRPr lang="en-US" sz="1600" b="1" kern="1200" dirty="0">
                <a:solidFill>
                  <a:schemeClr val="tx1"/>
                </a:solidFill>
                <a:latin typeface="Gill Sans" charset="0"/>
                <a:ea typeface="Gill Sans" charset="0"/>
                <a:cs typeface="Gill Sans" charset="0"/>
              </a:endParaRPr>
            </a:p>
          </p:txBody>
        </p:sp>
        <p:cxnSp>
          <p:nvCxnSpPr>
            <p:cNvPr id="12" name="Straight Arrow Connector 11">
              <a:extLst>
                <a:ext uri="{FF2B5EF4-FFF2-40B4-BE49-F238E27FC236}">
                  <a16:creationId xmlns:a16="http://schemas.microsoft.com/office/drawing/2014/main" id="{0BFF1D16-B30E-4F30-AF95-1350BA0CE0C6}"/>
                </a:ext>
              </a:extLst>
            </p:cNvPr>
            <p:cNvCxnSpPr>
              <a:cxnSpLocks/>
            </p:cNvCxnSpPr>
            <p:nvPr/>
          </p:nvCxnSpPr>
          <p:spPr>
            <a:xfrm flipV="1">
              <a:off x="4705901" y="3671858"/>
              <a:ext cx="404267" cy="790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745708E5-2CDA-411D-94F5-9BF148B4C868}"/>
              </a:ext>
            </a:extLst>
          </p:cNvPr>
          <p:cNvGrpSpPr/>
          <p:nvPr/>
        </p:nvGrpSpPr>
        <p:grpSpPr>
          <a:xfrm>
            <a:off x="6494503" y="3527564"/>
            <a:ext cx="1325135" cy="1636663"/>
            <a:chOff x="6177003" y="3711714"/>
            <a:chExt cx="1325135" cy="1636663"/>
          </a:xfrm>
        </p:grpSpPr>
        <p:sp>
          <p:nvSpPr>
            <p:cNvPr id="20" name="Freeform: Shape 19">
              <a:extLst>
                <a:ext uri="{FF2B5EF4-FFF2-40B4-BE49-F238E27FC236}">
                  <a16:creationId xmlns:a16="http://schemas.microsoft.com/office/drawing/2014/main" id="{0D117C19-F226-462C-BABC-F6399774601C}"/>
                </a:ext>
              </a:extLst>
            </p:cNvPr>
            <p:cNvSpPr/>
            <p:nvPr/>
          </p:nvSpPr>
          <p:spPr>
            <a:xfrm>
              <a:off x="6177003" y="4626376"/>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lvl="0" algn="ctr" defTabSz="400050">
                <a:lnSpc>
                  <a:spcPct val="90000"/>
                </a:lnSpc>
                <a:spcBef>
                  <a:spcPct val="0"/>
                </a:spcBef>
                <a:spcAft>
                  <a:spcPct val="35000"/>
                </a:spcAft>
              </a:pPr>
              <a:r>
                <a:rPr lang="en-GB" sz="1600" b="1" dirty="0">
                  <a:solidFill>
                    <a:schemeClr val="tx1"/>
                  </a:solidFill>
                  <a:latin typeface="Gill Sans" charset="0"/>
                  <a:ea typeface="Gill Sans" charset="0"/>
                  <a:cs typeface="Gill Sans" charset="0"/>
                </a:rPr>
                <a:t>Formatting principle</a:t>
              </a:r>
              <a:endParaRPr lang="en-US" sz="1600" b="1" kern="1200" dirty="0">
                <a:solidFill>
                  <a:schemeClr val="tx1"/>
                </a:solidFill>
                <a:latin typeface="Gill Sans" charset="0"/>
                <a:ea typeface="Gill Sans" charset="0"/>
                <a:cs typeface="Gill Sans" charset="0"/>
              </a:endParaRPr>
            </a:p>
          </p:txBody>
        </p:sp>
        <p:cxnSp>
          <p:nvCxnSpPr>
            <p:cNvPr id="13" name="Straight Arrow Connector 12">
              <a:extLst>
                <a:ext uri="{FF2B5EF4-FFF2-40B4-BE49-F238E27FC236}">
                  <a16:creationId xmlns:a16="http://schemas.microsoft.com/office/drawing/2014/main" id="{84089B4A-B2ED-4E96-B6D2-B205030E00DA}"/>
                </a:ext>
              </a:extLst>
            </p:cNvPr>
            <p:cNvCxnSpPr>
              <a:cxnSpLocks/>
            </p:cNvCxnSpPr>
            <p:nvPr/>
          </p:nvCxnSpPr>
          <p:spPr>
            <a:xfrm flipH="1" flipV="1">
              <a:off x="6360841" y="3711714"/>
              <a:ext cx="404267" cy="790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7FBCAAEA-2E31-4FA8-BF6D-501E728995A6}"/>
              </a:ext>
            </a:extLst>
          </p:cNvPr>
          <p:cNvGrpSpPr/>
          <p:nvPr/>
        </p:nvGrpSpPr>
        <p:grpSpPr>
          <a:xfrm>
            <a:off x="3030513" y="3043912"/>
            <a:ext cx="1992888" cy="722001"/>
            <a:chOff x="2713013" y="3228062"/>
            <a:chExt cx="1992888" cy="722001"/>
          </a:xfrm>
        </p:grpSpPr>
        <p:sp>
          <p:nvSpPr>
            <p:cNvPr id="22" name="Freeform: Shape 21">
              <a:extLst>
                <a:ext uri="{FF2B5EF4-FFF2-40B4-BE49-F238E27FC236}">
                  <a16:creationId xmlns:a16="http://schemas.microsoft.com/office/drawing/2014/main" id="{826281B8-302C-4488-B781-C4FD88663FAC}"/>
                </a:ext>
              </a:extLst>
            </p:cNvPr>
            <p:cNvSpPr/>
            <p:nvPr/>
          </p:nvSpPr>
          <p:spPr>
            <a:xfrm>
              <a:off x="2713013" y="3228062"/>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lvl="0" algn="ctr" defTabSz="400050">
                <a:lnSpc>
                  <a:spcPct val="90000"/>
                </a:lnSpc>
                <a:spcBef>
                  <a:spcPct val="0"/>
                </a:spcBef>
                <a:spcAft>
                  <a:spcPct val="35000"/>
                </a:spcAft>
              </a:pPr>
              <a:r>
                <a:rPr lang="en-GB" sz="1600" b="1" dirty="0">
                  <a:solidFill>
                    <a:schemeClr val="tx1"/>
                  </a:solidFill>
                  <a:latin typeface="Gill Sans" charset="0"/>
                  <a:ea typeface="Gill Sans" charset="0"/>
                  <a:cs typeface="Gill Sans" charset="0"/>
                </a:rPr>
                <a:t>Colouring-in principle</a:t>
              </a:r>
              <a:endParaRPr lang="en-US" sz="1600" b="1" kern="1200" dirty="0">
                <a:solidFill>
                  <a:schemeClr val="tx1"/>
                </a:solidFill>
                <a:latin typeface="Gill Sans" charset="0"/>
                <a:ea typeface="Gill Sans" charset="0"/>
                <a:cs typeface="Gill Sans" charset="0"/>
              </a:endParaRPr>
            </a:p>
          </p:txBody>
        </p:sp>
        <p:cxnSp>
          <p:nvCxnSpPr>
            <p:cNvPr id="14" name="Straight Arrow Connector 13">
              <a:extLst>
                <a:ext uri="{FF2B5EF4-FFF2-40B4-BE49-F238E27FC236}">
                  <a16:creationId xmlns:a16="http://schemas.microsoft.com/office/drawing/2014/main" id="{ACBB2900-20FF-45D9-85C4-0B65C8DE0931}"/>
                </a:ext>
              </a:extLst>
            </p:cNvPr>
            <p:cNvCxnSpPr>
              <a:cxnSpLocks/>
            </p:cNvCxnSpPr>
            <p:nvPr/>
          </p:nvCxnSpPr>
          <p:spPr>
            <a:xfrm flipV="1">
              <a:off x="4246612" y="3413750"/>
              <a:ext cx="459289" cy="119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92C6E02B-5F39-448E-95C0-D49985320425}"/>
              </a:ext>
            </a:extLst>
          </p:cNvPr>
          <p:cNvGrpSpPr/>
          <p:nvPr/>
        </p:nvGrpSpPr>
        <p:grpSpPr>
          <a:xfrm>
            <a:off x="7210469" y="3043912"/>
            <a:ext cx="1939490" cy="722001"/>
            <a:chOff x="6892969" y="3228062"/>
            <a:chExt cx="1939490" cy="722001"/>
          </a:xfrm>
        </p:grpSpPr>
        <p:sp>
          <p:nvSpPr>
            <p:cNvPr id="19" name="Freeform: Shape 18">
              <a:extLst>
                <a:ext uri="{FF2B5EF4-FFF2-40B4-BE49-F238E27FC236}">
                  <a16:creationId xmlns:a16="http://schemas.microsoft.com/office/drawing/2014/main" id="{F844785F-1293-4FB4-9D1E-CBCE8DB0AF5C}"/>
                </a:ext>
              </a:extLst>
            </p:cNvPr>
            <p:cNvSpPr/>
            <p:nvPr/>
          </p:nvSpPr>
          <p:spPr>
            <a:xfrm>
              <a:off x="7507324" y="3228062"/>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marL="0" lvl="0" indent="0" algn="ctr" defTabSz="400050">
                <a:lnSpc>
                  <a:spcPct val="90000"/>
                </a:lnSpc>
                <a:spcBef>
                  <a:spcPct val="0"/>
                </a:spcBef>
                <a:spcAft>
                  <a:spcPct val="35000"/>
                </a:spcAft>
                <a:buNone/>
              </a:pPr>
              <a:r>
                <a:rPr lang="en-GB" sz="1600" b="1" kern="1200" dirty="0">
                  <a:solidFill>
                    <a:schemeClr val="tx1"/>
                  </a:solidFill>
                  <a:latin typeface="Gill Sans" charset="0"/>
                  <a:ea typeface="Gill Sans" charset="0"/>
                  <a:cs typeface="Gill Sans" charset="0"/>
                </a:rPr>
                <a:t>Transparency principle</a:t>
              </a:r>
              <a:endParaRPr lang="en-US" sz="1600" b="1" kern="1200" dirty="0">
                <a:solidFill>
                  <a:schemeClr val="tx1"/>
                </a:solidFill>
                <a:latin typeface="Gill Sans" charset="0"/>
                <a:ea typeface="Gill Sans" charset="0"/>
                <a:cs typeface="Gill Sans" charset="0"/>
              </a:endParaRPr>
            </a:p>
          </p:txBody>
        </p:sp>
        <p:cxnSp>
          <p:nvCxnSpPr>
            <p:cNvPr id="15" name="Straight Arrow Connector 14">
              <a:extLst>
                <a:ext uri="{FF2B5EF4-FFF2-40B4-BE49-F238E27FC236}">
                  <a16:creationId xmlns:a16="http://schemas.microsoft.com/office/drawing/2014/main" id="{C8EC60C5-C7FB-4E9E-B4E4-704242E9BDC4}"/>
                </a:ext>
              </a:extLst>
            </p:cNvPr>
            <p:cNvCxnSpPr>
              <a:cxnSpLocks/>
            </p:cNvCxnSpPr>
            <p:nvPr/>
          </p:nvCxnSpPr>
          <p:spPr>
            <a:xfrm flipH="1" flipV="1">
              <a:off x="6892969" y="3411402"/>
              <a:ext cx="459289" cy="119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592294CA-D003-40B0-A12C-DFF4EB2BFB75}"/>
              </a:ext>
            </a:extLst>
          </p:cNvPr>
          <p:cNvGrpSpPr/>
          <p:nvPr/>
        </p:nvGrpSpPr>
        <p:grpSpPr>
          <a:xfrm>
            <a:off x="6805453" y="1300243"/>
            <a:ext cx="1869720" cy="921490"/>
            <a:chOff x="6487953" y="1484393"/>
            <a:chExt cx="1869720" cy="921490"/>
          </a:xfrm>
        </p:grpSpPr>
        <p:sp>
          <p:nvSpPr>
            <p:cNvPr id="18" name="Freeform: Shape 17">
              <a:extLst>
                <a:ext uri="{FF2B5EF4-FFF2-40B4-BE49-F238E27FC236}">
                  <a16:creationId xmlns:a16="http://schemas.microsoft.com/office/drawing/2014/main" id="{D768BB88-1DF3-45F1-95D7-5EB5C1AECF9E}"/>
                </a:ext>
              </a:extLst>
            </p:cNvPr>
            <p:cNvSpPr/>
            <p:nvPr/>
          </p:nvSpPr>
          <p:spPr>
            <a:xfrm>
              <a:off x="7032538" y="1484393"/>
              <a:ext cx="1325135" cy="722001"/>
            </a:xfrm>
            <a:custGeom>
              <a:avLst/>
              <a:gdLst>
                <a:gd name="connsiteX0" fmla="*/ 0 w 1002443"/>
                <a:gd name="connsiteY0" fmla="*/ 108600 h 651588"/>
                <a:gd name="connsiteX1" fmla="*/ 108600 w 1002443"/>
                <a:gd name="connsiteY1" fmla="*/ 0 h 651588"/>
                <a:gd name="connsiteX2" fmla="*/ 893843 w 1002443"/>
                <a:gd name="connsiteY2" fmla="*/ 0 h 651588"/>
                <a:gd name="connsiteX3" fmla="*/ 1002443 w 1002443"/>
                <a:gd name="connsiteY3" fmla="*/ 108600 h 651588"/>
                <a:gd name="connsiteX4" fmla="*/ 1002443 w 1002443"/>
                <a:gd name="connsiteY4" fmla="*/ 542988 h 651588"/>
                <a:gd name="connsiteX5" fmla="*/ 893843 w 1002443"/>
                <a:gd name="connsiteY5" fmla="*/ 651588 h 651588"/>
                <a:gd name="connsiteX6" fmla="*/ 108600 w 1002443"/>
                <a:gd name="connsiteY6" fmla="*/ 651588 h 651588"/>
                <a:gd name="connsiteX7" fmla="*/ 0 w 1002443"/>
                <a:gd name="connsiteY7" fmla="*/ 542988 h 651588"/>
                <a:gd name="connsiteX8" fmla="*/ 0 w 1002443"/>
                <a:gd name="connsiteY8" fmla="*/ 108600 h 6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443" h="651588">
                  <a:moveTo>
                    <a:pt x="0" y="108600"/>
                  </a:moveTo>
                  <a:cubicBezTo>
                    <a:pt x="0" y="48622"/>
                    <a:pt x="48622" y="0"/>
                    <a:pt x="108600" y="0"/>
                  </a:cubicBezTo>
                  <a:lnTo>
                    <a:pt x="893843" y="0"/>
                  </a:lnTo>
                  <a:cubicBezTo>
                    <a:pt x="953821" y="0"/>
                    <a:pt x="1002443" y="48622"/>
                    <a:pt x="1002443" y="108600"/>
                  </a:cubicBezTo>
                  <a:lnTo>
                    <a:pt x="1002443" y="542988"/>
                  </a:lnTo>
                  <a:cubicBezTo>
                    <a:pt x="1002443" y="602966"/>
                    <a:pt x="953821" y="651588"/>
                    <a:pt x="893843" y="651588"/>
                  </a:cubicBezTo>
                  <a:lnTo>
                    <a:pt x="108600" y="651588"/>
                  </a:lnTo>
                  <a:cubicBezTo>
                    <a:pt x="48622" y="651588"/>
                    <a:pt x="0" y="602966"/>
                    <a:pt x="0" y="542988"/>
                  </a:cubicBezTo>
                  <a:lnTo>
                    <a:pt x="0" y="10860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6098" tIns="66098" rIns="66098" bIns="66098" numCol="1" spcCol="1270" anchor="ctr" anchorCtr="0">
              <a:noAutofit/>
            </a:bodyPr>
            <a:lstStyle/>
            <a:p>
              <a:pPr marL="0" lvl="0" indent="0" algn="ctr" defTabSz="400050">
                <a:lnSpc>
                  <a:spcPct val="90000"/>
                </a:lnSpc>
                <a:spcBef>
                  <a:spcPct val="0"/>
                </a:spcBef>
                <a:spcAft>
                  <a:spcPct val="35000"/>
                </a:spcAft>
                <a:buNone/>
              </a:pPr>
              <a:r>
                <a:rPr lang="en-GB" sz="1600" b="1" kern="1200" dirty="0">
                  <a:solidFill>
                    <a:schemeClr val="tx1"/>
                  </a:solidFill>
                  <a:latin typeface="Gill Sans" charset="0"/>
                  <a:ea typeface="Gill Sans" charset="0"/>
                  <a:cs typeface="Gill Sans" charset="0"/>
                </a:rPr>
                <a:t>80/20</a:t>
              </a:r>
              <a:br>
                <a:rPr lang="en-GB" sz="1600" b="1" kern="1200" dirty="0">
                  <a:solidFill>
                    <a:schemeClr val="tx1"/>
                  </a:solidFill>
                  <a:latin typeface="Gill Sans" charset="0"/>
                  <a:ea typeface="Gill Sans" charset="0"/>
                  <a:cs typeface="Gill Sans" charset="0"/>
                </a:rPr>
              </a:br>
              <a:r>
                <a:rPr lang="en-GB" sz="1600" b="1" kern="1200" dirty="0">
                  <a:solidFill>
                    <a:schemeClr val="tx1"/>
                  </a:solidFill>
                  <a:latin typeface="Gill Sans" charset="0"/>
                  <a:ea typeface="Gill Sans" charset="0"/>
                  <a:cs typeface="Gill Sans" charset="0"/>
                </a:rPr>
                <a:t>principle</a:t>
              </a:r>
              <a:endParaRPr lang="en-US" sz="1600" b="1" kern="1200" dirty="0">
                <a:solidFill>
                  <a:schemeClr val="tx1"/>
                </a:solidFill>
                <a:latin typeface="Gill Sans" charset="0"/>
                <a:ea typeface="Gill Sans" charset="0"/>
                <a:cs typeface="Gill Sans" charset="0"/>
              </a:endParaRPr>
            </a:p>
          </p:txBody>
        </p:sp>
        <p:cxnSp>
          <p:nvCxnSpPr>
            <p:cNvPr id="16" name="Straight Arrow Connector 15">
              <a:extLst>
                <a:ext uri="{FF2B5EF4-FFF2-40B4-BE49-F238E27FC236}">
                  <a16:creationId xmlns:a16="http://schemas.microsoft.com/office/drawing/2014/main" id="{D04A66CA-633B-45BF-9274-6C2226835DBD}"/>
                </a:ext>
              </a:extLst>
            </p:cNvPr>
            <p:cNvCxnSpPr>
              <a:cxnSpLocks/>
            </p:cNvCxnSpPr>
            <p:nvPr/>
          </p:nvCxnSpPr>
          <p:spPr>
            <a:xfrm flipH="1">
              <a:off x="6487953" y="2056539"/>
              <a:ext cx="420712" cy="349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04C43C58-BBAD-4E95-B2D3-8C83D9A09150}"/>
              </a:ext>
            </a:extLst>
          </p:cNvPr>
          <p:cNvSpPr/>
          <p:nvPr/>
        </p:nvSpPr>
        <p:spPr>
          <a:xfrm>
            <a:off x="3030513" y="5349456"/>
            <a:ext cx="6119446" cy="6369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i="1" dirty="0">
                <a:solidFill>
                  <a:schemeClr val="tx1"/>
                </a:solidFill>
              </a:rPr>
              <a:t>Apply these principles from the very beginning </a:t>
            </a:r>
            <a:br>
              <a:rPr lang="en-GB" sz="2000" b="1" i="1" dirty="0">
                <a:solidFill>
                  <a:schemeClr val="tx1"/>
                </a:solidFill>
              </a:rPr>
            </a:br>
            <a:r>
              <a:rPr lang="en-GB" sz="2000" b="1" i="1" dirty="0">
                <a:solidFill>
                  <a:srgbClr val="FF0000"/>
                </a:solidFill>
              </a:rPr>
              <a:t>it saves a lot of time!</a:t>
            </a:r>
            <a:endParaRPr lang="en-GB" sz="2000" dirty="0">
              <a:solidFill>
                <a:srgbClr val="FF0000"/>
              </a:solidFill>
            </a:endParaRPr>
          </a:p>
        </p:txBody>
      </p:sp>
    </p:spTree>
    <p:extLst>
      <p:ext uri="{BB962C8B-B14F-4D97-AF65-F5344CB8AC3E}">
        <p14:creationId xmlns:p14="http://schemas.microsoft.com/office/powerpoint/2010/main" val="36251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B002E-3288-4372-BE67-63AC2C3D126A}"/>
              </a:ext>
            </a:extLst>
          </p:cNvPr>
          <p:cNvSpPr>
            <a:spLocks noGrp="1"/>
          </p:cNvSpPr>
          <p:nvPr>
            <p:ph idx="1"/>
          </p:nvPr>
        </p:nvSpPr>
        <p:spPr/>
        <p:txBody>
          <a:bodyPr/>
          <a:lstStyle/>
          <a:p>
            <a:r>
              <a:rPr lang="en-ZA" sz="2400" dirty="0"/>
              <a:t>Always keep in mind that</a:t>
            </a:r>
          </a:p>
          <a:p>
            <a:pPr marL="0" indent="0" algn="ctr">
              <a:buNone/>
            </a:pPr>
            <a:r>
              <a:rPr lang="en-ZA" sz="2400" b="1" i="1" dirty="0">
                <a:solidFill>
                  <a:srgbClr val="0070C0"/>
                </a:solidFill>
                <a:latin typeface="Tempus Sans ITC" panose="04020404030D07020202" pitchFamily="82" charset="0"/>
              </a:rPr>
              <a:t>Building a good costing model is </a:t>
            </a:r>
            <a:br>
              <a:rPr lang="en-ZA" sz="2400" b="1" i="1" dirty="0">
                <a:solidFill>
                  <a:srgbClr val="0070C0"/>
                </a:solidFill>
                <a:latin typeface="Tempus Sans ITC" panose="04020404030D07020202" pitchFamily="82" charset="0"/>
              </a:rPr>
            </a:br>
            <a:r>
              <a:rPr lang="en-ZA" sz="2400" b="1" i="1" dirty="0">
                <a:solidFill>
                  <a:srgbClr val="0070C0"/>
                </a:solidFill>
                <a:latin typeface="Tempus Sans ITC" panose="04020404030D07020202" pitchFamily="82" charset="0"/>
              </a:rPr>
              <a:t>a blend of both art and science </a:t>
            </a:r>
          </a:p>
          <a:p>
            <a:r>
              <a:rPr lang="en-GB" sz="2400" dirty="0"/>
              <a:t>One is objective and the other subjective</a:t>
            </a:r>
          </a:p>
          <a:p>
            <a:pPr lvl="1"/>
            <a:r>
              <a:rPr lang="en-GB" dirty="0">
                <a:solidFill>
                  <a:srgbClr val="0070C0"/>
                </a:solidFill>
              </a:rPr>
              <a:t>The science dimension</a:t>
            </a:r>
            <a:r>
              <a:rPr lang="en-GB" dirty="0"/>
              <a:t> involves data, formulas and math </a:t>
            </a:r>
          </a:p>
          <a:p>
            <a:pPr lvl="2"/>
            <a:r>
              <a:rPr lang="en-GB" sz="2400" dirty="0"/>
              <a:t>The calculations are either right or wrong</a:t>
            </a:r>
          </a:p>
          <a:p>
            <a:pPr lvl="1"/>
            <a:r>
              <a:rPr lang="en-GB" dirty="0">
                <a:solidFill>
                  <a:srgbClr val="0070C0"/>
                </a:solidFill>
              </a:rPr>
              <a:t>The art dimension </a:t>
            </a:r>
            <a:r>
              <a:rPr lang="en-GB" dirty="0"/>
              <a:t>involves imagination, assumptions and judgement</a:t>
            </a:r>
          </a:p>
          <a:p>
            <a:pPr lvl="2"/>
            <a:r>
              <a:rPr lang="en-ZA" sz="2400" dirty="0"/>
              <a:t>Does the design of the model adequately reflect reality?</a:t>
            </a:r>
          </a:p>
          <a:p>
            <a:pPr lvl="2"/>
            <a:r>
              <a:rPr lang="en-ZA" sz="2400" dirty="0"/>
              <a:t>Are the key assumptions reasonable, realistic and informed?</a:t>
            </a:r>
          </a:p>
          <a:p>
            <a:r>
              <a:rPr lang="en-ZA" sz="2400" dirty="0"/>
              <a:t>Getting the balance right requires judgement - strengthened by experience</a:t>
            </a:r>
            <a:endParaRPr lang="en-ZA" sz="2200" dirty="0"/>
          </a:p>
          <a:p>
            <a:endParaRPr lang="en-ZA" sz="2800" dirty="0"/>
          </a:p>
        </p:txBody>
      </p:sp>
      <p:sp>
        <p:nvSpPr>
          <p:cNvPr id="3" name="Slide Number Placeholder 2">
            <a:extLst>
              <a:ext uri="{FF2B5EF4-FFF2-40B4-BE49-F238E27FC236}">
                <a16:creationId xmlns:a16="http://schemas.microsoft.com/office/drawing/2014/main" id="{E440A8B1-B727-4CBF-BF65-72B9F5EBB7FA}"/>
              </a:ext>
            </a:extLst>
          </p:cNvPr>
          <p:cNvSpPr>
            <a:spLocks noGrp="1"/>
          </p:cNvSpPr>
          <p:nvPr>
            <p:ph type="sldNum" sz="quarter" idx="11"/>
          </p:nvPr>
        </p:nvSpPr>
        <p:spPr/>
        <p:txBody>
          <a:bodyPr/>
          <a:lstStyle/>
          <a:p>
            <a:fld id="{31311CA2-5603-4F1C-8B97-F29961F83655}" type="slidenum">
              <a:rPr lang="en-ZA" smtClean="0"/>
              <a:pPr/>
              <a:t>56</a:t>
            </a:fld>
            <a:endParaRPr lang="en-ZA" dirty="0"/>
          </a:p>
        </p:txBody>
      </p:sp>
      <p:sp>
        <p:nvSpPr>
          <p:cNvPr id="4" name="Title 3">
            <a:extLst>
              <a:ext uri="{FF2B5EF4-FFF2-40B4-BE49-F238E27FC236}">
                <a16:creationId xmlns:a16="http://schemas.microsoft.com/office/drawing/2014/main" id="{C80F7E69-47AF-4C0F-B77E-F79EE9AFD3CE}"/>
              </a:ext>
            </a:extLst>
          </p:cNvPr>
          <p:cNvSpPr>
            <a:spLocks noGrp="1"/>
          </p:cNvSpPr>
          <p:nvPr>
            <p:ph type="title"/>
          </p:nvPr>
        </p:nvSpPr>
        <p:spPr/>
        <p:txBody>
          <a:bodyPr/>
          <a:lstStyle/>
          <a:p>
            <a:r>
              <a:rPr lang="en-ZA" dirty="0"/>
              <a:t>Balancing the art and science of costing</a:t>
            </a:r>
          </a:p>
        </p:txBody>
      </p:sp>
    </p:spTree>
    <p:extLst>
      <p:ext uri="{BB962C8B-B14F-4D97-AF65-F5344CB8AC3E}">
        <p14:creationId xmlns:p14="http://schemas.microsoft.com/office/powerpoint/2010/main" val="191347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5BDC0D-4C1C-49BA-98C9-EC4A37C02BD8}"/>
              </a:ext>
            </a:extLst>
          </p:cNvPr>
          <p:cNvSpPr>
            <a:spLocks noGrp="1"/>
          </p:cNvSpPr>
          <p:nvPr>
            <p:ph idx="1"/>
          </p:nvPr>
        </p:nvSpPr>
        <p:spPr/>
        <p:txBody>
          <a:bodyPr/>
          <a:lstStyle/>
          <a:p>
            <a:r>
              <a:rPr lang="en-ZA" dirty="0"/>
              <a:t>Too much detail is a bad thing!</a:t>
            </a:r>
          </a:p>
          <a:p>
            <a:pPr lvl="1"/>
            <a:r>
              <a:rPr lang="en-ZA" dirty="0">
                <a:latin typeface="Arial" panose="020B0604020202020204" pitchFamily="34" charset="0"/>
                <a:cs typeface="Arial" panose="020B0604020202020204" pitchFamily="34" charset="0"/>
              </a:rPr>
              <a:t>focus on the 20% of cost components which account for 80% of the costs</a:t>
            </a:r>
          </a:p>
          <a:p>
            <a:pPr lvl="1"/>
            <a:r>
              <a:rPr lang="en-ZA" dirty="0"/>
              <a:t>focus on getting 80% of the costs by doing 20% of the costing work</a:t>
            </a:r>
          </a:p>
          <a:p>
            <a:r>
              <a:rPr lang="en-ZA" dirty="0"/>
              <a:t>How does one avoid too much detail?</a:t>
            </a:r>
          </a:p>
          <a:p>
            <a:pPr lvl="1"/>
            <a:r>
              <a:rPr lang="en-ZA" dirty="0"/>
              <a:t>Focus on identifying the </a:t>
            </a:r>
            <a:r>
              <a:rPr lang="en-ZA" b="1" dirty="0">
                <a:solidFill>
                  <a:srgbClr val="0B6C36"/>
                </a:solidFill>
              </a:rPr>
              <a:t>key cost drivers </a:t>
            </a:r>
            <a:r>
              <a:rPr lang="en-ZA" dirty="0"/>
              <a:t>-  </a:t>
            </a:r>
          </a:p>
          <a:p>
            <a:pPr lvl="2"/>
            <a:r>
              <a:rPr lang="en-ZA" dirty="0"/>
              <a:t>the main programme elements and activities</a:t>
            </a:r>
          </a:p>
          <a:p>
            <a:pPr lvl="2"/>
            <a:r>
              <a:rPr lang="en-ZA" dirty="0"/>
              <a:t>the key </a:t>
            </a:r>
            <a:r>
              <a:rPr lang="en-US" altLang="en-US" dirty="0">
                <a:latin typeface="Arial" panose="020B0604020202020204" pitchFamily="34" charset="0"/>
                <a:cs typeface="Arial" panose="020B0604020202020204" pitchFamily="34" charset="0"/>
              </a:rPr>
              <a:t>groups of clients or beneficiaries of the service</a:t>
            </a:r>
          </a:p>
          <a:p>
            <a:pPr lvl="2"/>
            <a:r>
              <a:rPr lang="en-US" altLang="en-US" dirty="0">
                <a:latin typeface="Arial" panose="020B0604020202020204" pitchFamily="34" charset="0"/>
                <a:cs typeface="Arial" panose="020B0604020202020204" pitchFamily="34" charset="0"/>
              </a:rPr>
              <a:t>the main inputs, activities and outputs of the service</a:t>
            </a:r>
          </a:p>
          <a:p>
            <a:pPr lvl="1"/>
            <a:r>
              <a:rPr lang="en-ZA" dirty="0"/>
              <a:t>Avoid trying to work out “How long is a piece of string?”</a:t>
            </a:r>
          </a:p>
          <a:p>
            <a:pPr lvl="2"/>
            <a:r>
              <a:rPr lang="en-ZA" dirty="0"/>
              <a:t>simply make an informed assumption or  </a:t>
            </a:r>
            <a:br>
              <a:rPr lang="en-ZA" dirty="0"/>
            </a:br>
            <a:r>
              <a:rPr lang="en-ZA" dirty="0"/>
              <a:t>identify a plausible range</a:t>
            </a:r>
          </a:p>
          <a:p>
            <a:endParaRPr lang="en-ZA" dirty="0"/>
          </a:p>
        </p:txBody>
      </p:sp>
      <p:sp>
        <p:nvSpPr>
          <p:cNvPr id="3" name="Slide Number Placeholder 2">
            <a:extLst>
              <a:ext uri="{FF2B5EF4-FFF2-40B4-BE49-F238E27FC236}">
                <a16:creationId xmlns:a16="http://schemas.microsoft.com/office/drawing/2014/main" id="{19E39FD3-65E6-45AE-B218-AD88D9F80895}"/>
              </a:ext>
            </a:extLst>
          </p:cNvPr>
          <p:cNvSpPr>
            <a:spLocks noGrp="1"/>
          </p:cNvSpPr>
          <p:nvPr>
            <p:ph type="sldNum" sz="quarter" idx="11"/>
          </p:nvPr>
        </p:nvSpPr>
        <p:spPr/>
        <p:txBody>
          <a:bodyPr/>
          <a:lstStyle/>
          <a:p>
            <a:fld id="{31311CA2-5603-4F1C-8B97-F29961F83655}" type="slidenum">
              <a:rPr lang="en-ZA" smtClean="0"/>
              <a:pPr/>
              <a:t>57</a:t>
            </a:fld>
            <a:endParaRPr lang="en-ZA" dirty="0"/>
          </a:p>
        </p:txBody>
      </p:sp>
      <p:sp>
        <p:nvSpPr>
          <p:cNvPr id="4" name="Title 3">
            <a:extLst>
              <a:ext uri="{FF2B5EF4-FFF2-40B4-BE49-F238E27FC236}">
                <a16:creationId xmlns:a16="http://schemas.microsoft.com/office/drawing/2014/main" id="{AFE51A80-E6B8-4F6C-9611-7A29F9417BA4}"/>
              </a:ext>
            </a:extLst>
          </p:cNvPr>
          <p:cNvSpPr>
            <a:spLocks noGrp="1"/>
          </p:cNvSpPr>
          <p:nvPr>
            <p:ph type="title"/>
          </p:nvPr>
        </p:nvSpPr>
        <p:spPr/>
        <p:txBody>
          <a:bodyPr/>
          <a:lstStyle/>
          <a:p>
            <a:r>
              <a:rPr lang="en-ZA" dirty="0"/>
              <a:t>80/20 principle</a:t>
            </a:r>
          </a:p>
        </p:txBody>
      </p:sp>
    </p:spTree>
    <p:extLst>
      <p:ext uri="{BB962C8B-B14F-4D97-AF65-F5344CB8AC3E}">
        <p14:creationId xmlns:p14="http://schemas.microsoft.com/office/powerpoint/2010/main" val="1355005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C3F75-4033-4E5C-AA5A-B691EAD9778F}"/>
              </a:ext>
            </a:extLst>
          </p:cNvPr>
          <p:cNvSpPr>
            <a:spLocks noGrp="1"/>
          </p:cNvSpPr>
          <p:nvPr>
            <p:ph idx="1"/>
          </p:nvPr>
        </p:nvSpPr>
        <p:spPr/>
        <p:txBody>
          <a:bodyPr/>
          <a:lstStyle/>
          <a:p>
            <a:r>
              <a:rPr lang="en-ZA" dirty="0"/>
              <a:t>Show all assumptions and calculations</a:t>
            </a:r>
          </a:p>
          <a:p>
            <a:pPr lvl="1"/>
            <a:r>
              <a:rPr lang="en-ZA" dirty="0"/>
              <a:t>avoid using hidden sheets, hidden cells or hidden formulae</a:t>
            </a:r>
          </a:p>
          <a:p>
            <a:r>
              <a:rPr lang="en-ZA" dirty="0"/>
              <a:t>Avoid building assumptions into the formulae</a:t>
            </a:r>
          </a:p>
          <a:p>
            <a:endParaRPr lang="en-ZA" dirty="0"/>
          </a:p>
          <a:p>
            <a:endParaRPr lang="en-ZA" dirty="0"/>
          </a:p>
          <a:p>
            <a:endParaRPr lang="en-ZA" dirty="0"/>
          </a:p>
          <a:p>
            <a:endParaRPr lang="en-ZA" dirty="0"/>
          </a:p>
          <a:p>
            <a:pPr lvl="1"/>
            <a:r>
              <a:rPr lang="en-GB" dirty="0"/>
              <a:t>Wrong if: Administrators (level 8) :  26 = (D82*</a:t>
            </a:r>
            <a:r>
              <a:rPr lang="en-GB" dirty="0">
                <a:solidFill>
                  <a:srgbClr val="FF0000"/>
                </a:solidFill>
              </a:rPr>
              <a:t>9</a:t>
            </a:r>
            <a:r>
              <a:rPr lang="en-GB" dirty="0"/>
              <a:t>)+D83</a:t>
            </a:r>
          </a:p>
          <a:p>
            <a:pPr lvl="1"/>
            <a:r>
              <a:rPr lang="en-GB" dirty="0"/>
              <a:t>Right if: 26 =IF($C$1=$U$14,(D82*9)+D83,D82+D83)</a:t>
            </a:r>
          </a:p>
          <a:p>
            <a:pPr lvl="2"/>
            <a:r>
              <a:rPr lang="en-ZA" dirty="0"/>
              <a:t>Can you explain the difference?</a:t>
            </a:r>
          </a:p>
          <a:p>
            <a:r>
              <a:rPr lang="en-ZA" dirty="0"/>
              <a:t>Use the notes function to provide explanations</a:t>
            </a:r>
          </a:p>
          <a:p>
            <a:endParaRPr lang="en-ZA" dirty="0"/>
          </a:p>
        </p:txBody>
      </p:sp>
      <p:sp>
        <p:nvSpPr>
          <p:cNvPr id="3" name="Slide Number Placeholder 2">
            <a:extLst>
              <a:ext uri="{FF2B5EF4-FFF2-40B4-BE49-F238E27FC236}">
                <a16:creationId xmlns:a16="http://schemas.microsoft.com/office/drawing/2014/main" id="{944FD9B4-F39B-40FA-AC0E-4BCCD46ED7C1}"/>
              </a:ext>
            </a:extLst>
          </p:cNvPr>
          <p:cNvSpPr>
            <a:spLocks noGrp="1"/>
          </p:cNvSpPr>
          <p:nvPr>
            <p:ph type="sldNum" sz="quarter" idx="11"/>
          </p:nvPr>
        </p:nvSpPr>
        <p:spPr/>
        <p:txBody>
          <a:bodyPr/>
          <a:lstStyle/>
          <a:p>
            <a:fld id="{31311CA2-5603-4F1C-8B97-F29961F83655}" type="slidenum">
              <a:rPr lang="en-ZA" smtClean="0"/>
              <a:pPr/>
              <a:t>58</a:t>
            </a:fld>
            <a:endParaRPr lang="en-ZA" dirty="0"/>
          </a:p>
        </p:txBody>
      </p:sp>
      <p:sp>
        <p:nvSpPr>
          <p:cNvPr id="4" name="Title 3">
            <a:extLst>
              <a:ext uri="{FF2B5EF4-FFF2-40B4-BE49-F238E27FC236}">
                <a16:creationId xmlns:a16="http://schemas.microsoft.com/office/drawing/2014/main" id="{C108B60C-973E-4D7E-A13E-961BBC4AF7F7}"/>
              </a:ext>
            </a:extLst>
          </p:cNvPr>
          <p:cNvSpPr>
            <a:spLocks noGrp="1"/>
          </p:cNvSpPr>
          <p:nvPr>
            <p:ph type="title"/>
          </p:nvPr>
        </p:nvSpPr>
        <p:spPr/>
        <p:txBody>
          <a:bodyPr/>
          <a:lstStyle/>
          <a:p>
            <a:r>
              <a:rPr lang="en-ZA" dirty="0"/>
              <a:t>Transparency</a:t>
            </a:r>
          </a:p>
        </p:txBody>
      </p:sp>
      <p:pic>
        <p:nvPicPr>
          <p:cNvPr id="5" name="Picture 2">
            <a:extLst>
              <a:ext uri="{FF2B5EF4-FFF2-40B4-BE49-F238E27FC236}">
                <a16:creationId xmlns:a16="http://schemas.microsoft.com/office/drawing/2014/main" id="{3F18FA55-EE4F-4332-9CDE-505CD4CB3D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094" r="57687" b="58593"/>
          <a:stretch/>
        </p:blipFill>
        <p:spPr bwMode="auto">
          <a:xfrm>
            <a:off x="1814390" y="2305049"/>
            <a:ext cx="7939210" cy="180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295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52977-2559-4B5A-B5CD-ED101859CBD0}"/>
              </a:ext>
            </a:extLst>
          </p:cNvPr>
          <p:cNvSpPr>
            <a:spLocks noGrp="1"/>
          </p:cNvSpPr>
          <p:nvPr>
            <p:ph idx="1"/>
          </p:nvPr>
        </p:nvSpPr>
        <p:spPr>
          <a:xfrm>
            <a:off x="824253" y="766987"/>
            <a:ext cx="10528512" cy="3513031"/>
          </a:xfrm>
        </p:spPr>
        <p:txBody>
          <a:bodyPr/>
          <a:lstStyle/>
          <a:p>
            <a:r>
              <a:rPr lang="en-ZA" sz="2400" dirty="0"/>
              <a:t>Keep formatting simple and be consistent</a:t>
            </a:r>
          </a:p>
          <a:p>
            <a:pPr lvl="1"/>
            <a:r>
              <a:rPr lang="en-ZA" dirty="0"/>
              <a:t>structure similar sheets the same way</a:t>
            </a:r>
          </a:p>
          <a:p>
            <a:pPr lvl="2"/>
            <a:r>
              <a:rPr lang="en-ZA" dirty="0"/>
              <a:t>data sheets, working sheets, results sheets</a:t>
            </a:r>
          </a:p>
          <a:p>
            <a:pPr lvl="1"/>
            <a:r>
              <a:rPr lang="en-ZA" dirty="0"/>
              <a:t>avoid blank columns or rows when working with series data</a:t>
            </a:r>
          </a:p>
          <a:p>
            <a:pPr lvl="2"/>
            <a:r>
              <a:rPr lang="en-ZA" dirty="0"/>
              <a:t>makes it more difficult to drag or copy &amp; paste formulae</a:t>
            </a:r>
          </a:p>
          <a:p>
            <a:pPr lvl="1"/>
            <a:r>
              <a:rPr lang="en-ZA" dirty="0"/>
              <a:t>summary data should be structured in exactly the same way on each sheet  - </a:t>
            </a:r>
            <a:r>
              <a:rPr lang="en-ZA" dirty="0">
                <a:solidFill>
                  <a:srgbClr val="FF0000"/>
                </a:solidFill>
              </a:rPr>
              <a:t>identical cell references</a:t>
            </a:r>
          </a:p>
          <a:p>
            <a:pPr lvl="2"/>
            <a:r>
              <a:rPr lang="en-ZA" dirty="0"/>
              <a:t>this facilitates the consolidation / adding-up of information </a:t>
            </a:r>
          </a:p>
          <a:p>
            <a:endParaRPr lang="en-ZA" sz="2800" dirty="0"/>
          </a:p>
        </p:txBody>
      </p:sp>
      <p:sp>
        <p:nvSpPr>
          <p:cNvPr id="3" name="Slide Number Placeholder 2">
            <a:extLst>
              <a:ext uri="{FF2B5EF4-FFF2-40B4-BE49-F238E27FC236}">
                <a16:creationId xmlns:a16="http://schemas.microsoft.com/office/drawing/2014/main" id="{AE7A7362-79DA-47FA-B0D4-3F5062DD3855}"/>
              </a:ext>
            </a:extLst>
          </p:cNvPr>
          <p:cNvSpPr>
            <a:spLocks noGrp="1"/>
          </p:cNvSpPr>
          <p:nvPr>
            <p:ph type="sldNum" sz="quarter" idx="11"/>
          </p:nvPr>
        </p:nvSpPr>
        <p:spPr/>
        <p:txBody>
          <a:bodyPr/>
          <a:lstStyle/>
          <a:p>
            <a:fld id="{31311CA2-5603-4F1C-8B97-F29961F83655}" type="slidenum">
              <a:rPr lang="en-ZA" smtClean="0"/>
              <a:pPr/>
              <a:t>59</a:t>
            </a:fld>
            <a:endParaRPr lang="en-ZA" dirty="0"/>
          </a:p>
        </p:txBody>
      </p:sp>
      <p:sp>
        <p:nvSpPr>
          <p:cNvPr id="4" name="Title 3">
            <a:extLst>
              <a:ext uri="{FF2B5EF4-FFF2-40B4-BE49-F238E27FC236}">
                <a16:creationId xmlns:a16="http://schemas.microsoft.com/office/drawing/2014/main" id="{3502753C-2F6E-42FE-BAC8-91292D2013DB}"/>
              </a:ext>
            </a:extLst>
          </p:cNvPr>
          <p:cNvSpPr>
            <a:spLocks noGrp="1"/>
          </p:cNvSpPr>
          <p:nvPr>
            <p:ph type="title"/>
          </p:nvPr>
        </p:nvSpPr>
        <p:spPr/>
        <p:txBody>
          <a:bodyPr/>
          <a:lstStyle/>
          <a:p>
            <a:r>
              <a:rPr lang="en-ZA" dirty="0"/>
              <a:t>Formatting principle </a:t>
            </a:r>
          </a:p>
        </p:txBody>
      </p:sp>
      <p:pic>
        <p:nvPicPr>
          <p:cNvPr id="5" name="Picture 2">
            <a:extLst>
              <a:ext uri="{FF2B5EF4-FFF2-40B4-BE49-F238E27FC236}">
                <a16:creationId xmlns:a16="http://schemas.microsoft.com/office/drawing/2014/main" id="{684BF216-67DF-426E-90B5-4F581CAD5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256" y="4127500"/>
            <a:ext cx="8842887" cy="259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33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6</a:t>
            </a:fld>
            <a:endParaRPr lang="en-ZA" dirty="0"/>
          </a:p>
        </p:txBody>
      </p:sp>
      <p:sp>
        <p:nvSpPr>
          <p:cNvPr id="6" name="Content Placeholder 5">
            <a:extLst>
              <a:ext uri="{FF2B5EF4-FFF2-40B4-BE49-F238E27FC236}">
                <a16:creationId xmlns:a16="http://schemas.microsoft.com/office/drawing/2014/main" id="{6D856F37-EF83-446D-945C-2656464666E3}"/>
              </a:ext>
            </a:extLst>
          </p:cNvPr>
          <p:cNvSpPr>
            <a:spLocks noGrp="1"/>
          </p:cNvSpPr>
          <p:nvPr>
            <p:ph idx="12"/>
          </p:nvPr>
        </p:nvSpPr>
        <p:spPr/>
        <p:txBody>
          <a:bodyPr/>
          <a:lstStyle/>
          <a:p>
            <a:pPr marL="0" indent="0">
              <a:buNone/>
            </a:pPr>
            <a:r>
              <a:rPr lang="en-ZA" sz="2400" dirty="0"/>
              <a:t>Tuesday afternoon</a:t>
            </a:r>
          </a:p>
          <a:p>
            <a:pPr lvl="1"/>
            <a:r>
              <a:rPr lang="en-ZA" sz="2000" dirty="0"/>
              <a:t>Introduction</a:t>
            </a:r>
          </a:p>
          <a:p>
            <a:pPr lvl="1"/>
            <a:r>
              <a:rPr lang="en-US" sz="2000" dirty="0"/>
              <a:t>Prerequisites for using / building a costing model</a:t>
            </a:r>
          </a:p>
          <a:p>
            <a:pPr lvl="1"/>
            <a:r>
              <a:rPr lang="en-US" sz="2000" dirty="0"/>
              <a:t>The core of all costing models</a:t>
            </a:r>
          </a:p>
          <a:p>
            <a:pPr marL="0" indent="0">
              <a:buNone/>
            </a:pPr>
            <a:endParaRPr lang="en-US" sz="2200" dirty="0"/>
          </a:p>
          <a:p>
            <a:pPr marL="0" indent="0">
              <a:buNone/>
            </a:pPr>
            <a:r>
              <a:rPr lang="en-US" sz="2200" dirty="0"/>
              <a:t>Wednesday</a:t>
            </a:r>
          </a:p>
          <a:p>
            <a:pPr lvl="1"/>
            <a:r>
              <a:rPr lang="en-US" sz="2000" dirty="0"/>
              <a:t>Defining inputs and prices</a:t>
            </a:r>
          </a:p>
          <a:p>
            <a:pPr lvl="1"/>
            <a:r>
              <a:rPr lang="en-US" sz="2000" dirty="0"/>
              <a:t>Estimating demand for services</a:t>
            </a:r>
          </a:p>
          <a:p>
            <a:pPr lvl="1"/>
            <a:r>
              <a:rPr lang="en-US" sz="2000" dirty="0"/>
              <a:t>Presenting the costing results</a:t>
            </a:r>
          </a:p>
          <a:p>
            <a:pPr lvl="1"/>
            <a:r>
              <a:rPr lang="en-US" sz="2000" dirty="0"/>
              <a:t>Presenting policy choices</a:t>
            </a:r>
          </a:p>
          <a:p>
            <a:pPr lvl="1"/>
            <a:endParaRPr lang="en-US" sz="2000" dirty="0"/>
          </a:p>
          <a:p>
            <a:pPr marL="0" indent="0">
              <a:buNone/>
            </a:pPr>
            <a:r>
              <a:rPr lang="en-US" sz="2400" dirty="0"/>
              <a:t>Thursday</a:t>
            </a:r>
          </a:p>
          <a:p>
            <a:pPr lvl="1"/>
            <a:r>
              <a:rPr lang="en-US" sz="2000" dirty="0"/>
              <a:t>Principles for building costing models</a:t>
            </a:r>
          </a:p>
          <a:p>
            <a:pPr lvl="1"/>
            <a:r>
              <a:rPr lang="en-US" sz="2000" dirty="0"/>
              <a:t>Two slides on technical excel stuff</a:t>
            </a:r>
          </a:p>
          <a:p>
            <a:pPr lvl="1"/>
            <a:r>
              <a:rPr lang="en-ZA" sz="2000" dirty="0"/>
              <a:t>Steps in building a costing model</a:t>
            </a:r>
            <a:endParaRPr lang="en-US" sz="2000" dirty="0"/>
          </a:p>
          <a:p>
            <a:endParaRPr lang="en-ZA" sz="2400" dirty="0"/>
          </a:p>
        </p:txBody>
      </p:sp>
      <p:sp>
        <p:nvSpPr>
          <p:cNvPr id="7" name="Text Placeholder 6">
            <a:extLst>
              <a:ext uri="{FF2B5EF4-FFF2-40B4-BE49-F238E27FC236}">
                <a16:creationId xmlns:a16="http://schemas.microsoft.com/office/drawing/2014/main" id="{FB130B85-0E70-4CE2-9E0B-2C540B6639B8}"/>
              </a:ext>
            </a:extLst>
          </p:cNvPr>
          <p:cNvSpPr>
            <a:spLocks noGrp="1"/>
          </p:cNvSpPr>
          <p:nvPr>
            <p:ph type="body" sz="quarter" idx="13"/>
          </p:nvPr>
        </p:nvSpPr>
        <p:spPr/>
        <p:txBody>
          <a:bodyPr/>
          <a:lstStyle/>
          <a:p>
            <a:r>
              <a:rPr lang="en-ZA" dirty="0"/>
              <a:t>Overview of module</a:t>
            </a:r>
          </a:p>
        </p:txBody>
      </p:sp>
    </p:spTree>
    <p:extLst>
      <p:ext uri="{BB962C8B-B14F-4D97-AF65-F5344CB8AC3E}">
        <p14:creationId xmlns:p14="http://schemas.microsoft.com/office/powerpoint/2010/main" val="849996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0FA37-C3A5-4415-8479-CE8CCB5067E3}"/>
              </a:ext>
            </a:extLst>
          </p:cNvPr>
          <p:cNvSpPr>
            <a:spLocks noGrp="1"/>
          </p:cNvSpPr>
          <p:nvPr>
            <p:ph idx="1"/>
          </p:nvPr>
        </p:nvSpPr>
        <p:spPr>
          <a:xfrm>
            <a:off x="297203" y="794778"/>
            <a:ext cx="3519147" cy="5326622"/>
          </a:xfrm>
        </p:spPr>
        <p:txBody>
          <a:bodyPr/>
          <a:lstStyle/>
          <a:p>
            <a:r>
              <a:rPr lang="en-ZA" dirty="0"/>
              <a:t>Arrange the worksheets logically</a:t>
            </a:r>
          </a:p>
          <a:p>
            <a:pPr lvl="1"/>
            <a:r>
              <a:rPr lang="en-ZA" dirty="0"/>
              <a:t>contents and descriptions, result sheets, working sheets, data</a:t>
            </a:r>
          </a:p>
          <a:p>
            <a:pPr lvl="1"/>
            <a:r>
              <a:rPr lang="en-ZA" dirty="0"/>
              <a:t>colour the sheet Tabs to distinguish different kinds of sheets</a:t>
            </a:r>
          </a:p>
          <a:p>
            <a:endParaRPr lang="en-ZA" dirty="0"/>
          </a:p>
        </p:txBody>
      </p:sp>
      <p:sp>
        <p:nvSpPr>
          <p:cNvPr id="3" name="Slide Number Placeholder 2">
            <a:extLst>
              <a:ext uri="{FF2B5EF4-FFF2-40B4-BE49-F238E27FC236}">
                <a16:creationId xmlns:a16="http://schemas.microsoft.com/office/drawing/2014/main" id="{C774BCF4-F583-4B55-9368-7341662C80C6}"/>
              </a:ext>
            </a:extLst>
          </p:cNvPr>
          <p:cNvSpPr>
            <a:spLocks noGrp="1"/>
          </p:cNvSpPr>
          <p:nvPr>
            <p:ph type="sldNum" sz="quarter" idx="11"/>
          </p:nvPr>
        </p:nvSpPr>
        <p:spPr/>
        <p:txBody>
          <a:bodyPr/>
          <a:lstStyle/>
          <a:p>
            <a:fld id="{31311CA2-5603-4F1C-8B97-F29961F83655}" type="slidenum">
              <a:rPr lang="en-ZA" smtClean="0"/>
              <a:pPr/>
              <a:t>60</a:t>
            </a:fld>
            <a:endParaRPr lang="en-ZA" dirty="0"/>
          </a:p>
        </p:txBody>
      </p:sp>
      <p:sp>
        <p:nvSpPr>
          <p:cNvPr id="4" name="Title 3">
            <a:extLst>
              <a:ext uri="{FF2B5EF4-FFF2-40B4-BE49-F238E27FC236}">
                <a16:creationId xmlns:a16="http://schemas.microsoft.com/office/drawing/2014/main" id="{EFD339AF-B448-4D76-A0FA-F3A9F724A91E}"/>
              </a:ext>
            </a:extLst>
          </p:cNvPr>
          <p:cNvSpPr>
            <a:spLocks noGrp="1"/>
          </p:cNvSpPr>
          <p:nvPr>
            <p:ph type="title"/>
          </p:nvPr>
        </p:nvSpPr>
        <p:spPr/>
        <p:txBody>
          <a:bodyPr/>
          <a:lstStyle/>
          <a:p>
            <a:r>
              <a:rPr lang="en-ZA" dirty="0"/>
              <a:t>Ordering principle</a:t>
            </a:r>
          </a:p>
        </p:txBody>
      </p:sp>
      <p:pic>
        <p:nvPicPr>
          <p:cNvPr id="5" name="Picture 4">
            <a:extLst>
              <a:ext uri="{FF2B5EF4-FFF2-40B4-BE49-F238E27FC236}">
                <a16:creationId xmlns:a16="http://schemas.microsoft.com/office/drawing/2014/main" id="{2962B50B-C47C-488E-AA2C-D7BE7E8555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099" y="818025"/>
            <a:ext cx="7792697" cy="586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74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0B7FC-1919-4157-8AED-7B126899068D}"/>
              </a:ext>
            </a:extLst>
          </p:cNvPr>
          <p:cNvSpPr>
            <a:spLocks noGrp="1"/>
          </p:cNvSpPr>
          <p:nvPr>
            <p:ph idx="1"/>
          </p:nvPr>
        </p:nvSpPr>
        <p:spPr/>
        <p:txBody>
          <a:bodyPr/>
          <a:lstStyle/>
          <a:p>
            <a:r>
              <a:rPr lang="en-ZA" dirty="0"/>
              <a:t>Use colours to identify different types of cells</a:t>
            </a:r>
          </a:p>
          <a:p>
            <a:pPr lvl="1"/>
            <a:r>
              <a:rPr lang="en-ZA" dirty="0"/>
              <a:t>information cells –  </a:t>
            </a:r>
          </a:p>
          <a:p>
            <a:pPr lvl="2"/>
            <a:r>
              <a:rPr lang="en-ZA" dirty="0"/>
              <a:t>descriptions of inputs or assumptions</a:t>
            </a:r>
          </a:p>
          <a:p>
            <a:pPr lvl="1"/>
            <a:r>
              <a:rPr lang="en-ZA" dirty="0"/>
              <a:t>number input cells –</a:t>
            </a:r>
          </a:p>
          <a:p>
            <a:pPr lvl="2"/>
            <a:r>
              <a:rPr lang="en-ZA" dirty="0"/>
              <a:t>where number assumptions are inputted</a:t>
            </a:r>
          </a:p>
          <a:p>
            <a:pPr lvl="1"/>
            <a:r>
              <a:rPr lang="en-ZA" dirty="0"/>
              <a:t>formula cells – </a:t>
            </a:r>
          </a:p>
          <a:p>
            <a:pPr lvl="2"/>
            <a:r>
              <a:rPr lang="en-ZA" dirty="0"/>
              <a:t>where the results of formulae are shown</a:t>
            </a:r>
          </a:p>
          <a:p>
            <a:endParaRPr lang="en-ZA" dirty="0"/>
          </a:p>
        </p:txBody>
      </p:sp>
      <p:sp>
        <p:nvSpPr>
          <p:cNvPr id="3" name="Slide Number Placeholder 2">
            <a:extLst>
              <a:ext uri="{FF2B5EF4-FFF2-40B4-BE49-F238E27FC236}">
                <a16:creationId xmlns:a16="http://schemas.microsoft.com/office/drawing/2014/main" id="{8308509C-2804-4CBE-8E23-48574F162F75}"/>
              </a:ext>
            </a:extLst>
          </p:cNvPr>
          <p:cNvSpPr>
            <a:spLocks noGrp="1"/>
          </p:cNvSpPr>
          <p:nvPr>
            <p:ph type="sldNum" sz="quarter" idx="11"/>
          </p:nvPr>
        </p:nvSpPr>
        <p:spPr/>
        <p:txBody>
          <a:bodyPr/>
          <a:lstStyle/>
          <a:p>
            <a:fld id="{31311CA2-5603-4F1C-8B97-F29961F83655}" type="slidenum">
              <a:rPr lang="en-ZA" smtClean="0"/>
              <a:pPr/>
              <a:t>61</a:t>
            </a:fld>
            <a:endParaRPr lang="en-ZA" dirty="0"/>
          </a:p>
        </p:txBody>
      </p:sp>
      <p:sp>
        <p:nvSpPr>
          <p:cNvPr id="4" name="Title 3">
            <a:extLst>
              <a:ext uri="{FF2B5EF4-FFF2-40B4-BE49-F238E27FC236}">
                <a16:creationId xmlns:a16="http://schemas.microsoft.com/office/drawing/2014/main" id="{468856D0-B5D6-48AB-99C0-A196BF2739C4}"/>
              </a:ext>
            </a:extLst>
          </p:cNvPr>
          <p:cNvSpPr>
            <a:spLocks noGrp="1"/>
          </p:cNvSpPr>
          <p:nvPr>
            <p:ph type="title"/>
          </p:nvPr>
        </p:nvSpPr>
        <p:spPr/>
        <p:txBody>
          <a:bodyPr/>
          <a:lstStyle/>
          <a:p>
            <a:r>
              <a:rPr lang="en-ZA" dirty="0"/>
              <a:t>Colouring-in principle</a:t>
            </a:r>
          </a:p>
        </p:txBody>
      </p:sp>
      <p:sp>
        <p:nvSpPr>
          <p:cNvPr id="5" name="Rectangle 4">
            <a:extLst>
              <a:ext uri="{FF2B5EF4-FFF2-40B4-BE49-F238E27FC236}">
                <a16:creationId xmlns:a16="http://schemas.microsoft.com/office/drawing/2014/main" id="{A2ED1C53-78A1-4EDB-817C-84A343A7EBB9}"/>
              </a:ext>
            </a:extLst>
          </p:cNvPr>
          <p:cNvSpPr/>
          <p:nvPr/>
        </p:nvSpPr>
        <p:spPr>
          <a:xfrm>
            <a:off x="4502857" y="2245117"/>
            <a:ext cx="2127564" cy="30781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light blue</a:t>
            </a:r>
            <a:endParaRPr lang="en-GB" dirty="0">
              <a:solidFill>
                <a:schemeClr val="tx1"/>
              </a:solidFill>
            </a:endParaRPr>
          </a:p>
        </p:txBody>
      </p:sp>
      <p:sp>
        <p:nvSpPr>
          <p:cNvPr id="6" name="Rectangle 5">
            <a:extLst>
              <a:ext uri="{FF2B5EF4-FFF2-40B4-BE49-F238E27FC236}">
                <a16:creationId xmlns:a16="http://schemas.microsoft.com/office/drawing/2014/main" id="{7A134C4D-4650-4FC2-8F9F-9CABB6E2A9B9}"/>
              </a:ext>
            </a:extLst>
          </p:cNvPr>
          <p:cNvSpPr/>
          <p:nvPr/>
        </p:nvSpPr>
        <p:spPr>
          <a:xfrm>
            <a:off x="4502857" y="1426597"/>
            <a:ext cx="2127564" cy="30781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clear / white</a:t>
            </a:r>
            <a:endParaRPr lang="en-GB" dirty="0">
              <a:solidFill>
                <a:schemeClr val="tx1"/>
              </a:solidFill>
            </a:endParaRPr>
          </a:p>
        </p:txBody>
      </p:sp>
      <p:sp>
        <p:nvSpPr>
          <p:cNvPr id="7" name="Rectangle 6">
            <a:extLst>
              <a:ext uri="{FF2B5EF4-FFF2-40B4-BE49-F238E27FC236}">
                <a16:creationId xmlns:a16="http://schemas.microsoft.com/office/drawing/2014/main" id="{8BFB85CE-3ED1-40FB-A200-13C5708D5DF5}"/>
              </a:ext>
            </a:extLst>
          </p:cNvPr>
          <p:cNvSpPr/>
          <p:nvPr/>
        </p:nvSpPr>
        <p:spPr>
          <a:xfrm>
            <a:off x="4530567" y="3046763"/>
            <a:ext cx="2127564" cy="307817"/>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solidFill>
                  <a:schemeClr val="tx1"/>
                </a:solidFill>
              </a:rPr>
              <a:t>light yellow</a:t>
            </a:r>
            <a:endParaRPr lang="en-GB" dirty="0">
              <a:solidFill>
                <a:schemeClr val="tx1"/>
              </a:solidFill>
            </a:endParaRPr>
          </a:p>
        </p:txBody>
      </p:sp>
      <p:pic>
        <p:nvPicPr>
          <p:cNvPr id="8" name="Picture 2">
            <a:extLst>
              <a:ext uri="{FF2B5EF4-FFF2-40B4-BE49-F238E27FC236}">
                <a16:creationId xmlns:a16="http://schemas.microsoft.com/office/drawing/2014/main" id="{9B8EEE6C-18F4-406B-B2DE-2C192C555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940" y="3795464"/>
            <a:ext cx="8857397" cy="232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817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C3546-BE9A-44BD-AEC3-512D1C48C023}"/>
              </a:ext>
            </a:extLst>
          </p:cNvPr>
          <p:cNvSpPr>
            <a:spLocks noGrp="1"/>
          </p:cNvSpPr>
          <p:nvPr>
            <p:ph idx="1"/>
          </p:nvPr>
        </p:nvSpPr>
        <p:spPr/>
        <p:txBody>
          <a:bodyPr/>
          <a:lstStyle/>
          <a:p>
            <a:r>
              <a:rPr lang="en-ZA" sz="2800" dirty="0"/>
              <a:t>Keep  it (all parts of the model) simple…</a:t>
            </a:r>
            <a:br>
              <a:rPr lang="en-ZA" sz="2800" dirty="0"/>
            </a:br>
            <a:endParaRPr lang="en-ZA" sz="2800" dirty="0"/>
          </a:p>
          <a:p>
            <a:pPr lvl="1"/>
            <a:r>
              <a:rPr lang="en-ZA" sz="2800" dirty="0"/>
              <a:t>Show calculations in steps rather than using long formula</a:t>
            </a:r>
          </a:p>
          <a:p>
            <a:pPr lvl="1"/>
            <a:endParaRPr lang="en-ZA" sz="2800" dirty="0"/>
          </a:p>
          <a:p>
            <a:pPr lvl="1"/>
            <a:r>
              <a:rPr lang="en-ZA" sz="2800" dirty="0"/>
              <a:t>Use sheets to separate different types of data/information</a:t>
            </a:r>
          </a:p>
          <a:p>
            <a:pPr lvl="1"/>
            <a:endParaRPr lang="en-ZA" sz="2800" dirty="0"/>
          </a:p>
          <a:p>
            <a:pPr lvl="1"/>
            <a:r>
              <a:rPr lang="en-ZA" sz="2800" dirty="0"/>
              <a:t>Use the Group function to make it easier to navigate</a:t>
            </a:r>
          </a:p>
          <a:p>
            <a:endParaRPr lang="en-ZA" sz="2800" dirty="0"/>
          </a:p>
        </p:txBody>
      </p:sp>
      <p:sp>
        <p:nvSpPr>
          <p:cNvPr id="3" name="Slide Number Placeholder 2">
            <a:extLst>
              <a:ext uri="{FF2B5EF4-FFF2-40B4-BE49-F238E27FC236}">
                <a16:creationId xmlns:a16="http://schemas.microsoft.com/office/drawing/2014/main" id="{47487396-C38A-42D9-8E24-488FD66870D1}"/>
              </a:ext>
            </a:extLst>
          </p:cNvPr>
          <p:cNvSpPr>
            <a:spLocks noGrp="1"/>
          </p:cNvSpPr>
          <p:nvPr>
            <p:ph type="sldNum" sz="quarter" idx="11"/>
          </p:nvPr>
        </p:nvSpPr>
        <p:spPr/>
        <p:txBody>
          <a:bodyPr/>
          <a:lstStyle/>
          <a:p>
            <a:fld id="{31311CA2-5603-4F1C-8B97-F29961F83655}" type="slidenum">
              <a:rPr lang="en-ZA" smtClean="0"/>
              <a:pPr/>
              <a:t>62</a:t>
            </a:fld>
            <a:endParaRPr lang="en-ZA" dirty="0"/>
          </a:p>
        </p:txBody>
      </p:sp>
      <p:sp>
        <p:nvSpPr>
          <p:cNvPr id="4" name="Title 3">
            <a:extLst>
              <a:ext uri="{FF2B5EF4-FFF2-40B4-BE49-F238E27FC236}">
                <a16:creationId xmlns:a16="http://schemas.microsoft.com/office/drawing/2014/main" id="{42557989-A911-46BE-9BBA-C76529A46137}"/>
              </a:ext>
            </a:extLst>
          </p:cNvPr>
          <p:cNvSpPr>
            <a:spLocks noGrp="1"/>
          </p:cNvSpPr>
          <p:nvPr>
            <p:ph type="title"/>
          </p:nvPr>
        </p:nvSpPr>
        <p:spPr/>
        <p:txBody>
          <a:bodyPr/>
          <a:lstStyle/>
          <a:p>
            <a:r>
              <a:rPr lang="en-ZA" dirty="0"/>
              <a:t>KISS principle</a:t>
            </a:r>
          </a:p>
        </p:txBody>
      </p:sp>
    </p:spTree>
    <p:extLst>
      <p:ext uri="{BB962C8B-B14F-4D97-AF65-F5344CB8AC3E}">
        <p14:creationId xmlns:p14="http://schemas.microsoft.com/office/powerpoint/2010/main" val="779058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3"/>
            <a:ext cx="9188025" cy="5448276"/>
          </a:xfrm>
        </p:spPr>
        <p:txBody>
          <a:bodyPr/>
          <a:lstStyle/>
          <a:p>
            <a:pPr marL="0" indent="0">
              <a:buNone/>
            </a:pPr>
            <a:r>
              <a:rPr lang="en-ZA" sz="3200" dirty="0"/>
              <a:t>With reference to the </a:t>
            </a:r>
            <a:r>
              <a:rPr lang="en-ZA" sz="3200" dirty="0" err="1"/>
              <a:t>Khanyile</a:t>
            </a:r>
            <a:r>
              <a:rPr lang="en-ZA" sz="3200" dirty="0"/>
              <a:t> Costing:</a:t>
            </a:r>
            <a:br>
              <a:rPr lang="en-ZA" sz="3200" dirty="0"/>
            </a:br>
            <a:endParaRPr lang="en-ZA" sz="3200" dirty="0"/>
          </a:p>
          <a:p>
            <a:pPr marL="457200" indent="-457200">
              <a:buFont typeface="+mj-lt"/>
              <a:buAutoNum type="arabicPeriod"/>
            </a:pPr>
            <a:r>
              <a:rPr lang="en-ZA" sz="2800" dirty="0"/>
              <a:t>Open the </a:t>
            </a:r>
            <a:r>
              <a:rPr lang="en-ZA" sz="2800" dirty="0" err="1"/>
              <a:t>Khanyile</a:t>
            </a:r>
            <a:r>
              <a:rPr lang="en-ZA" sz="2800" dirty="0"/>
              <a:t> Costing – Example 1:</a:t>
            </a:r>
          </a:p>
          <a:p>
            <a:pPr marL="912334" lvl="1" indent="-514350">
              <a:buFont typeface="+mj-lt"/>
              <a:buAutoNum type="alphaLcPeriod"/>
            </a:pPr>
            <a:r>
              <a:rPr lang="en-ZA" dirty="0"/>
              <a:t>Can you explain the key question this costing model is trying to answer?</a:t>
            </a:r>
          </a:p>
          <a:p>
            <a:pPr marL="912334" lvl="1" indent="-514350">
              <a:buFont typeface="+mj-lt"/>
              <a:buAutoNum type="alphaLcPeriod"/>
            </a:pPr>
            <a:r>
              <a:rPr lang="en-ZA" dirty="0"/>
              <a:t>Identify and discuss areas where the core principles have not been followed in this model</a:t>
            </a:r>
          </a:p>
          <a:p>
            <a:pPr marL="912334" lvl="1" indent="-514350">
              <a:buFont typeface="+mj-lt"/>
              <a:buAutoNum type="alphaLcPeriod"/>
            </a:pPr>
            <a:r>
              <a:rPr lang="en-ZA" dirty="0"/>
              <a:t>What would you do to improve the model?</a:t>
            </a:r>
          </a:p>
          <a:p>
            <a:pPr marL="912334" lvl="1" indent="-514350">
              <a:buFont typeface="+mj-lt"/>
              <a:buAutoNum type="alphaLcPeriod"/>
            </a:pPr>
            <a:endParaRPr lang="en-ZA" sz="2800" dirty="0"/>
          </a:p>
          <a:p>
            <a:pPr marL="514350" indent="-514350">
              <a:buFont typeface="+mj-lt"/>
              <a:buAutoNum type="arabicPeriod"/>
            </a:pPr>
            <a:r>
              <a:rPr lang="en-ZA" sz="3200" dirty="0"/>
              <a:t>Open the </a:t>
            </a:r>
            <a:r>
              <a:rPr lang="en-ZA" sz="3200" dirty="0" err="1"/>
              <a:t>Khanyile</a:t>
            </a:r>
            <a:r>
              <a:rPr lang="en-ZA" sz="3200" dirty="0"/>
              <a:t> Costing – Example 2:</a:t>
            </a:r>
          </a:p>
          <a:p>
            <a:pPr marL="912334" lvl="1" indent="-514350">
              <a:buFont typeface="+mj-lt"/>
              <a:buAutoNum type="alphaLcPeriod"/>
            </a:pPr>
            <a:r>
              <a:rPr lang="en-ZA" dirty="0"/>
              <a:t>Why is this model more useful?</a:t>
            </a:r>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63</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5.5: Applying the core principles</a:t>
            </a:r>
            <a:endParaRPr lang="en-ZA" dirty="0"/>
          </a:p>
        </p:txBody>
      </p:sp>
    </p:spTree>
    <p:extLst>
      <p:ext uri="{BB962C8B-B14F-4D97-AF65-F5344CB8AC3E}">
        <p14:creationId xmlns:p14="http://schemas.microsoft.com/office/powerpoint/2010/main" val="12439604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695BC-35AE-4828-B138-111D161E8836}"/>
              </a:ext>
            </a:extLst>
          </p:cNvPr>
          <p:cNvSpPr>
            <a:spLocks noGrp="1"/>
          </p:cNvSpPr>
          <p:nvPr>
            <p:ph type="sldNum" sz="quarter" idx="11"/>
          </p:nvPr>
        </p:nvSpPr>
        <p:spPr/>
        <p:txBody>
          <a:bodyPr/>
          <a:lstStyle/>
          <a:p>
            <a:fld id="{31311CA2-5603-4F1C-8B97-F29961F83655}" type="slidenum">
              <a:rPr lang="en-ZA" smtClean="0"/>
              <a:pPr/>
              <a:t>64</a:t>
            </a:fld>
            <a:endParaRPr lang="en-ZA" dirty="0"/>
          </a:p>
        </p:txBody>
      </p:sp>
      <p:sp>
        <p:nvSpPr>
          <p:cNvPr id="5" name="Cloud 4">
            <a:extLst>
              <a:ext uri="{FF2B5EF4-FFF2-40B4-BE49-F238E27FC236}">
                <a16:creationId xmlns:a16="http://schemas.microsoft.com/office/drawing/2014/main" id="{2AE70CFC-47AA-4999-B767-7A87515144EB}"/>
              </a:ext>
            </a:extLst>
          </p:cNvPr>
          <p:cNvSpPr/>
          <p:nvPr/>
        </p:nvSpPr>
        <p:spPr>
          <a:xfrm>
            <a:off x="2808790" y="902825"/>
            <a:ext cx="6574420" cy="5052349"/>
          </a:xfrm>
          <a:prstGeom prst="cloud">
            <a:avLst/>
          </a:prstGeom>
          <a:gradFill>
            <a:gsLst>
              <a:gs pos="0">
                <a:srgbClr val="0070C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800" dirty="0">
                <a:ln w="0"/>
                <a:solidFill>
                  <a:schemeClr val="accent6">
                    <a:lumMod val="50000"/>
                  </a:schemeClr>
                </a:solidFill>
                <a:effectLst>
                  <a:outerShdw blurRad="38100" dist="19050" dir="2700000" algn="tl" rotWithShape="0">
                    <a:schemeClr val="dk1">
                      <a:alpha val="40000"/>
                    </a:schemeClr>
                  </a:outerShdw>
                </a:effectLst>
              </a:rPr>
              <a:t>Questions or comments?</a:t>
            </a:r>
          </a:p>
        </p:txBody>
      </p:sp>
    </p:spTree>
    <p:extLst>
      <p:ext uri="{BB962C8B-B14F-4D97-AF65-F5344CB8AC3E}">
        <p14:creationId xmlns:p14="http://schemas.microsoft.com/office/powerpoint/2010/main" val="1655276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slides on technical excel stuff</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23690667-295C-4548-A8F3-2AF8F8044C02}" type="slidenum">
              <a:rPr lang="en-ZA" smtClean="0"/>
              <a:pPr/>
              <a:t>65</a:t>
            </a:fld>
            <a:endParaRPr lang="en-ZA" dirty="0"/>
          </a:p>
        </p:txBody>
      </p:sp>
    </p:spTree>
    <p:extLst>
      <p:ext uri="{BB962C8B-B14F-4D97-AF65-F5344CB8AC3E}">
        <p14:creationId xmlns:p14="http://schemas.microsoft.com/office/powerpoint/2010/main" val="1714364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22567E-2E5C-41A3-A537-A29D4D538895}"/>
              </a:ext>
            </a:extLst>
          </p:cNvPr>
          <p:cNvSpPr>
            <a:spLocks noGrp="1"/>
          </p:cNvSpPr>
          <p:nvPr>
            <p:ph idx="1"/>
          </p:nvPr>
        </p:nvSpPr>
        <p:spPr/>
        <p:txBody>
          <a:bodyPr/>
          <a:lstStyle/>
          <a:p>
            <a:pPr>
              <a:spcBef>
                <a:spcPts val="300"/>
              </a:spcBef>
            </a:pPr>
            <a:r>
              <a:rPr lang="en-ZA" dirty="0"/>
              <a:t>Learn how to use the following Excel functions:</a:t>
            </a:r>
          </a:p>
          <a:p>
            <a:pPr lvl="1">
              <a:spcBef>
                <a:spcPts val="300"/>
              </a:spcBef>
            </a:pPr>
            <a:r>
              <a:rPr lang="en-ZA" dirty="0"/>
              <a:t>INDEX </a:t>
            </a:r>
          </a:p>
          <a:p>
            <a:pPr lvl="1">
              <a:spcBef>
                <a:spcPts val="300"/>
              </a:spcBef>
            </a:pPr>
            <a:r>
              <a:rPr lang="en-ZA" dirty="0"/>
              <a:t>MATCH</a:t>
            </a:r>
          </a:p>
          <a:p>
            <a:pPr lvl="1">
              <a:spcBef>
                <a:spcPts val="300"/>
              </a:spcBef>
            </a:pPr>
            <a:r>
              <a:rPr lang="en-ZA" dirty="0"/>
              <a:t>V/HLOOKUP</a:t>
            </a:r>
          </a:p>
          <a:p>
            <a:pPr lvl="1">
              <a:spcBef>
                <a:spcPts val="300"/>
              </a:spcBef>
            </a:pPr>
            <a:r>
              <a:rPr lang="en-ZA" dirty="0"/>
              <a:t>IF </a:t>
            </a:r>
          </a:p>
          <a:p>
            <a:pPr lvl="1">
              <a:spcBef>
                <a:spcPts val="300"/>
              </a:spcBef>
            </a:pPr>
            <a:r>
              <a:rPr lang="en-ZA" dirty="0"/>
              <a:t>SUMIF</a:t>
            </a:r>
          </a:p>
          <a:p>
            <a:pPr lvl="1">
              <a:spcBef>
                <a:spcPts val="300"/>
              </a:spcBef>
            </a:pPr>
            <a:r>
              <a:rPr lang="en-ZA" dirty="0"/>
              <a:t>SUMPRODUCT</a:t>
            </a:r>
          </a:p>
          <a:p>
            <a:pPr lvl="1">
              <a:spcBef>
                <a:spcPts val="300"/>
              </a:spcBef>
            </a:pPr>
            <a:r>
              <a:rPr lang="en-ZA" dirty="0"/>
              <a:t>Drop down menus (Data validation/Lists)</a:t>
            </a:r>
          </a:p>
          <a:p>
            <a:pPr lvl="1">
              <a:spcBef>
                <a:spcPts val="300"/>
              </a:spcBef>
            </a:pPr>
            <a:r>
              <a:rPr lang="en-ZA" dirty="0"/>
              <a:t>Group function</a:t>
            </a:r>
          </a:p>
          <a:p>
            <a:pPr lvl="1">
              <a:spcBef>
                <a:spcPts val="300"/>
              </a:spcBef>
            </a:pPr>
            <a:r>
              <a:rPr lang="en-ZA" dirty="0">
                <a:solidFill>
                  <a:srgbClr val="0070C0"/>
                </a:solidFill>
              </a:rPr>
              <a:t>Think about the above when ideas swirl in your head</a:t>
            </a:r>
          </a:p>
          <a:p>
            <a:pPr>
              <a:spcBef>
                <a:spcPts val="300"/>
              </a:spcBef>
            </a:pPr>
            <a:endParaRPr lang="en-ZA" dirty="0"/>
          </a:p>
          <a:p>
            <a:pPr>
              <a:spcBef>
                <a:spcPts val="300"/>
              </a:spcBef>
            </a:pPr>
            <a:r>
              <a:rPr lang="en-ZA" dirty="0"/>
              <a:t>Conditional formatting has its merits, but keep it simple</a:t>
            </a:r>
          </a:p>
          <a:p>
            <a:endParaRPr lang="en-ZA" dirty="0"/>
          </a:p>
        </p:txBody>
      </p:sp>
      <p:sp>
        <p:nvSpPr>
          <p:cNvPr id="3" name="Slide Number Placeholder 2">
            <a:extLst>
              <a:ext uri="{FF2B5EF4-FFF2-40B4-BE49-F238E27FC236}">
                <a16:creationId xmlns:a16="http://schemas.microsoft.com/office/drawing/2014/main" id="{00AD4CC8-6F28-48DE-9706-D8B913DD3569}"/>
              </a:ext>
            </a:extLst>
          </p:cNvPr>
          <p:cNvSpPr>
            <a:spLocks noGrp="1"/>
          </p:cNvSpPr>
          <p:nvPr>
            <p:ph type="sldNum" sz="quarter" idx="11"/>
          </p:nvPr>
        </p:nvSpPr>
        <p:spPr/>
        <p:txBody>
          <a:bodyPr/>
          <a:lstStyle/>
          <a:p>
            <a:fld id="{31311CA2-5603-4F1C-8B97-F29961F83655}" type="slidenum">
              <a:rPr lang="en-ZA" smtClean="0"/>
              <a:pPr/>
              <a:t>66</a:t>
            </a:fld>
            <a:endParaRPr lang="en-ZA" dirty="0"/>
          </a:p>
        </p:txBody>
      </p:sp>
      <p:sp>
        <p:nvSpPr>
          <p:cNvPr id="4" name="Title 3">
            <a:extLst>
              <a:ext uri="{FF2B5EF4-FFF2-40B4-BE49-F238E27FC236}">
                <a16:creationId xmlns:a16="http://schemas.microsoft.com/office/drawing/2014/main" id="{28AE1C55-8312-43B5-8F90-9F219FB1BAD3}"/>
              </a:ext>
            </a:extLst>
          </p:cNvPr>
          <p:cNvSpPr>
            <a:spLocks noGrp="1"/>
          </p:cNvSpPr>
          <p:nvPr>
            <p:ph type="title"/>
          </p:nvPr>
        </p:nvSpPr>
        <p:spPr/>
        <p:txBody>
          <a:bodyPr/>
          <a:lstStyle/>
          <a:p>
            <a:r>
              <a:rPr lang="en-ZA" dirty="0"/>
              <a:t>Technical tips - 1</a:t>
            </a:r>
          </a:p>
        </p:txBody>
      </p:sp>
    </p:spTree>
    <p:extLst>
      <p:ext uri="{BB962C8B-B14F-4D97-AF65-F5344CB8AC3E}">
        <p14:creationId xmlns:p14="http://schemas.microsoft.com/office/powerpoint/2010/main" val="1094673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34D38B-A5F8-4581-A6F9-944233469CC0}"/>
              </a:ext>
            </a:extLst>
          </p:cNvPr>
          <p:cNvSpPr>
            <a:spLocks noGrp="1"/>
          </p:cNvSpPr>
          <p:nvPr>
            <p:ph idx="1"/>
          </p:nvPr>
        </p:nvSpPr>
        <p:spPr/>
        <p:txBody>
          <a:bodyPr/>
          <a:lstStyle/>
          <a:p>
            <a:pPr>
              <a:spcBef>
                <a:spcPts val="300"/>
              </a:spcBef>
            </a:pPr>
            <a:r>
              <a:rPr lang="en-ZA" dirty="0"/>
              <a:t>Keep the design structure aligned across sheets </a:t>
            </a:r>
          </a:p>
          <a:p>
            <a:pPr lvl="1">
              <a:spcBef>
                <a:spcPts val="300"/>
              </a:spcBef>
            </a:pPr>
            <a:r>
              <a:rPr lang="en-ZA" dirty="0"/>
              <a:t>so you can use shortcut drag / copy and paste functions</a:t>
            </a:r>
            <a:endParaRPr lang="en-GB" dirty="0"/>
          </a:p>
          <a:p>
            <a:pPr>
              <a:spcBef>
                <a:spcPts val="300"/>
              </a:spcBef>
            </a:pPr>
            <a:endParaRPr lang="en-ZA" dirty="0"/>
          </a:p>
          <a:p>
            <a:pPr>
              <a:spcBef>
                <a:spcPts val="300"/>
              </a:spcBef>
            </a:pPr>
            <a:r>
              <a:rPr lang="en-ZA" dirty="0"/>
              <a:t>Avoid macros </a:t>
            </a:r>
          </a:p>
          <a:p>
            <a:pPr lvl="1">
              <a:spcBef>
                <a:spcPts val="300"/>
              </a:spcBef>
            </a:pPr>
            <a:r>
              <a:rPr lang="en-ZA" dirty="0"/>
              <a:t>not enough people understand how to use them</a:t>
            </a:r>
          </a:p>
          <a:p>
            <a:pPr>
              <a:spcBef>
                <a:spcPts val="300"/>
              </a:spcBef>
            </a:pPr>
            <a:endParaRPr lang="en-ZA" dirty="0"/>
          </a:p>
          <a:p>
            <a:pPr>
              <a:spcBef>
                <a:spcPts val="300"/>
              </a:spcBef>
            </a:pPr>
            <a:r>
              <a:rPr lang="en-ZA" dirty="0"/>
              <a:t>Avoid using cell names (named cells) – </a:t>
            </a:r>
          </a:p>
          <a:p>
            <a:pPr lvl="1">
              <a:spcBef>
                <a:spcPts val="300"/>
              </a:spcBef>
            </a:pPr>
            <a:r>
              <a:rPr lang="en-ZA" dirty="0"/>
              <a:t>they reduce the transparency and ‘traceability’ of formulae</a:t>
            </a:r>
          </a:p>
          <a:p>
            <a:pPr lvl="1">
              <a:spcBef>
                <a:spcPts val="300"/>
              </a:spcBef>
            </a:pPr>
            <a:r>
              <a:rPr lang="en-ZA" dirty="0"/>
              <a:t>they create problems when sheets are copied </a:t>
            </a:r>
            <a:br>
              <a:rPr lang="en-ZA" dirty="0"/>
            </a:br>
            <a:r>
              <a:rPr lang="en-ZA" dirty="0"/>
              <a:t>into a workbook</a:t>
            </a:r>
          </a:p>
          <a:p>
            <a:endParaRPr lang="en-ZA" dirty="0"/>
          </a:p>
        </p:txBody>
      </p:sp>
      <p:sp>
        <p:nvSpPr>
          <p:cNvPr id="3" name="Slide Number Placeholder 2">
            <a:extLst>
              <a:ext uri="{FF2B5EF4-FFF2-40B4-BE49-F238E27FC236}">
                <a16:creationId xmlns:a16="http://schemas.microsoft.com/office/drawing/2014/main" id="{55CAD425-C276-4247-812D-6F86DA6A66C8}"/>
              </a:ext>
            </a:extLst>
          </p:cNvPr>
          <p:cNvSpPr>
            <a:spLocks noGrp="1"/>
          </p:cNvSpPr>
          <p:nvPr>
            <p:ph type="sldNum" sz="quarter" idx="11"/>
          </p:nvPr>
        </p:nvSpPr>
        <p:spPr/>
        <p:txBody>
          <a:bodyPr/>
          <a:lstStyle/>
          <a:p>
            <a:fld id="{31311CA2-5603-4F1C-8B97-F29961F83655}" type="slidenum">
              <a:rPr lang="en-ZA" smtClean="0"/>
              <a:pPr/>
              <a:t>67</a:t>
            </a:fld>
            <a:endParaRPr lang="en-ZA" dirty="0"/>
          </a:p>
        </p:txBody>
      </p:sp>
      <p:sp>
        <p:nvSpPr>
          <p:cNvPr id="4" name="Title 3">
            <a:extLst>
              <a:ext uri="{FF2B5EF4-FFF2-40B4-BE49-F238E27FC236}">
                <a16:creationId xmlns:a16="http://schemas.microsoft.com/office/drawing/2014/main" id="{ECDAA474-A34D-4118-BD7C-A43FF524A0D5}"/>
              </a:ext>
            </a:extLst>
          </p:cNvPr>
          <p:cNvSpPr>
            <a:spLocks noGrp="1"/>
          </p:cNvSpPr>
          <p:nvPr>
            <p:ph type="title"/>
          </p:nvPr>
        </p:nvSpPr>
        <p:spPr/>
        <p:txBody>
          <a:bodyPr/>
          <a:lstStyle/>
          <a:p>
            <a:r>
              <a:rPr lang="en-ZA" dirty="0"/>
              <a:t>Technical tips - 2</a:t>
            </a:r>
          </a:p>
        </p:txBody>
      </p:sp>
    </p:spTree>
    <p:extLst>
      <p:ext uri="{BB962C8B-B14F-4D97-AF65-F5344CB8AC3E}">
        <p14:creationId xmlns:p14="http://schemas.microsoft.com/office/powerpoint/2010/main" val="1779887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Steps in Building A costing Model</a:t>
            </a:r>
            <a:endParaRPr lang="en-GB" dirty="0"/>
          </a:p>
        </p:txBody>
      </p:sp>
      <p:sp>
        <p:nvSpPr>
          <p:cNvPr id="5" name="Rectangle 1033"/>
          <p:cNvSpPr>
            <a:spLocks noChangeArrowheads="1"/>
          </p:cNvSpPr>
          <p:nvPr/>
        </p:nvSpPr>
        <p:spPr bwMode="auto">
          <a:xfrm>
            <a:off x="5370570" y="513654"/>
            <a:ext cx="1450860" cy="1128447"/>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2800" b="1">
                <a:solidFill>
                  <a:schemeClr val="tx1"/>
                </a:solidFill>
                <a:latin typeface="Garamond" pitchFamily="18" charset="0"/>
              </a:defRPr>
            </a:lvl1pPr>
            <a:lvl2pPr marL="742950" indent="-285750" eaLnBrk="0" hangingPunct="0">
              <a:spcBef>
                <a:spcPct val="20000"/>
              </a:spcBef>
              <a:buChar char="–"/>
              <a:defRPr kumimoji="1" sz="2400">
                <a:solidFill>
                  <a:schemeClr val="tx1"/>
                </a:solidFill>
                <a:latin typeface="Garamond" pitchFamily="18" charset="0"/>
              </a:defRPr>
            </a:lvl2pPr>
            <a:lvl3pPr marL="1143000" indent="-228600" eaLnBrk="0" hangingPunct="0">
              <a:spcBef>
                <a:spcPct val="20000"/>
              </a:spcBef>
              <a:buChar char="•"/>
              <a:defRPr kumimoji="1" sz="2000">
                <a:solidFill>
                  <a:schemeClr val="tx1"/>
                </a:solidFill>
                <a:latin typeface="Garamond" pitchFamily="18" charset="0"/>
              </a:defRPr>
            </a:lvl3pPr>
            <a:lvl4pPr marL="1600200" indent="-228600" eaLnBrk="0" hangingPunct="0">
              <a:spcBef>
                <a:spcPct val="20000"/>
              </a:spcBef>
              <a:buChar char="–"/>
              <a:defRPr kumimoji="1">
                <a:solidFill>
                  <a:schemeClr val="tx1"/>
                </a:solidFill>
                <a:latin typeface="Garamond" pitchFamily="18" charset="0"/>
              </a:defRPr>
            </a:lvl4pPr>
            <a:lvl5pPr marL="2057400" indent="-228600" eaLnBrk="0" hangingPunct="0">
              <a:spcBef>
                <a:spcPct val="20000"/>
              </a:spcBef>
              <a:buChar char="»"/>
              <a:defRPr kumimoji="1" sz="1600">
                <a:solidFill>
                  <a:schemeClr val="tx1"/>
                </a:solidFill>
                <a:latin typeface="Garamond" pitchFamily="18" charset="0"/>
              </a:defRPr>
            </a:lvl5pPr>
            <a:lvl6pPr marL="2514600" indent="-228600" eaLnBrk="0" fontAlgn="base" hangingPunct="0">
              <a:spcBef>
                <a:spcPct val="20000"/>
              </a:spcBef>
              <a:spcAft>
                <a:spcPct val="0"/>
              </a:spcAft>
              <a:buChar char="»"/>
              <a:defRPr kumimoji="1" sz="1600">
                <a:solidFill>
                  <a:schemeClr val="tx1"/>
                </a:solidFill>
                <a:latin typeface="Garamond" pitchFamily="18" charset="0"/>
              </a:defRPr>
            </a:lvl6pPr>
            <a:lvl7pPr marL="2971800" indent="-228600" eaLnBrk="0" fontAlgn="base" hangingPunct="0">
              <a:spcBef>
                <a:spcPct val="20000"/>
              </a:spcBef>
              <a:spcAft>
                <a:spcPct val="0"/>
              </a:spcAft>
              <a:buChar char="»"/>
              <a:defRPr kumimoji="1" sz="1600">
                <a:solidFill>
                  <a:schemeClr val="tx1"/>
                </a:solidFill>
                <a:latin typeface="Garamond" pitchFamily="18" charset="0"/>
              </a:defRPr>
            </a:lvl7pPr>
            <a:lvl8pPr marL="3429000" indent="-228600" eaLnBrk="0" fontAlgn="base" hangingPunct="0">
              <a:spcBef>
                <a:spcPct val="20000"/>
              </a:spcBef>
              <a:spcAft>
                <a:spcPct val="0"/>
              </a:spcAft>
              <a:buChar char="»"/>
              <a:defRPr kumimoji="1" sz="1600">
                <a:solidFill>
                  <a:schemeClr val="tx1"/>
                </a:solidFill>
                <a:latin typeface="Garamond" pitchFamily="18" charset="0"/>
              </a:defRPr>
            </a:lvl8pPr>
            <a:lvl9pPr marL="3886200" indent="-228600" eaLnBrk="0" fontAlgn="base" hangingPunct="0">
              <a:spcBef>
                <a:spcPct val="20000"/>
              </a:spcBef>
              <a:spcAft>
                <a:spcPct val="0"/>
              </a:spcAft>
              <a:buChar char="»"/>
              <a:defRPr kumimoji="1" sz="1600">
                <a:solidFill>
                  <a:schemeClr val="tx1"/>
                </a:solidFill>
                <a:latin typeface="Garamond" pitchFamily="18" charset="0"/>
              </a:defRPr>
            </a:lvl9pPr>
          </a:lstStyle>
          <a:p>
            <a:pPr algn="ctr" eaLnBrk="1" hangingPunct="1">
              <a:spcBef>
                <a:spcPct val="0"/>
              </a:spcBef>
              <a:buFontTx/>
              <a:buNone/>
            </a:pPr>
            <a:r>
              <a:rPr kumimoji="0" lang="en-US" altLang="en-US" sz="3385" dirty="0"/>
              <a:t>Cost</a:t>
            </a:r>
            <a:endParaRPr kumimoji="0" lang="en-GB" altLang="en-US" sz="2539" dirty="0"/>
          </a:p>
        </p:txBody>
      </p:sp>
      <p:sp>
        <p:nvSpPr>
          <p:cNvPr id="4" name="Slide Number Placeholder 3"/>
          <p:cNvSpPr>
            <a:spLocks noGrp="1"/>
          </p:cNvSpPr>
          <p:nvPr>
            <p:ph type="sldNum" sz="quarter" idx="4"/>
          </p:nvPr>
        </p:nvSpPr>
        <p:spPr/>
        <p:txBody>
          <a:bodyPr/>
          <a:lstStyle/>
          <a:p>
            <a:fld id="{23690667-295C-4548-A8F3-2AF8F8044C02}" type="slidenum">
              <a:rPr lang="en-ZA" smtClean="0"/>
              <a:pPr/>
              <a:t>68</a:t>
            </a:fld>
            <a:endParaRPr lang="en-ZA" dirty="0"/>
          </a:p>
        </p:txBody>
      </p:sp>
    </p:spTree>
    <p:extLst>
      <p:ext uri="{BB962C8B-B14F-4D97-AF65-F5344CB8AC3E}">
        <p14:creationId xmlns:p14="http://schemas.microsoft.com/office/powerpoint/2010/main" val="815777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3"/>
            <a:ext cx="8740087" cy="5448276"/>
          </a:xfrm>
        </p:spPr>
        <p:txBody>
          <a:bodyPr/>
          <a:lstStyle/>
          <a:p>
            <a:pPr marL="457200" indent="-457200">
              <a:buFont typeface="+mj-lt"/>
              <a:buAutoNum type="arabicPeriod"/>
            </a:pPr>
            <a:r>
              <a:rPr lang="en-ZA" sz="2800" dirty="0"/>
              <a:t>Discuss why you have not simply been given a “costing model template” (like the budget format template) for costing government programmes?</a:t>
            </a:r>
          </a:p>
          <a:p>
            <a:pPr marL="457200" indent="-457200">
              <a:buFont typeface="+mj-lt"/>
              <a:buAutoNum type="arabicPeriod"/>
            </a:pPr>
            <a:endParaRPr lang="en-ZA" sz="2800" dirty="0"/>
          </a:p>
          <a:p>
            <a:pPr marL="457200" indent="-457200">
              <a:buFont typeface="+mj-lt"/>
              <a:buAutoNum type="arabicPeriod"/>
            </a:pPr>
            <a:r>
              <a:rPr lang="en-ZA" sz="2800" dirty="0"/>
              <a:t>Within the context of building costing models, discuss what is meant by “form follows function”?</a:t>
            </a:r>
          </a:p>
          <a:p>
            <a:pPr marL="457200" indent="-457200">
              <a:buFont typeface="+mj-lt"/>
              <a:buAutoNum type="arabicPeriod"/>
            </a:pPr>
            <a:endParaRPr lang="en-ZA" sz="2800" dirty="0"/>
          </a:p>
          <a:p>
            <a:pPr marL="457200" indent="-457200">
              <a:buFont typeface="+mj-lt"/>
              <a:buAutoNum type="arabicPeriod"/>
            </a:pPr>
            <a:r>
              <a:rPr lang="en-ZA" sz="2800" dirty="0"/>
              <a:t>What do you think the advantages and disadvantages are of building a unique costing model for each new costing project?</a:t>
            </a:r>
            <a:endParaRPr lang="en-GB" sz="2800" dirty="0"/>
          </a:p>
          <a:p>
            <a:pPr marL="457200" indent="-457200">
              <a:buFont typeface="+mj-lt"/>
              <a:buAutoNum type="arabicPeriod"/>
            </a:pPr>
            <a:endParaRPr lang="en-ZA" sz="28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69</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5.6: Why can’t we simply use a costing model template?</a:t>
            </a:r>
            <a:endParaRPr lang="en-ZA" dirty="0"/>
          </a:p>
        </p:txBody>
      </p:sp>
    </p:spTree>
    <p:extLst>
      <p:ext uri="{BB962C8B-B14F-4D97-AF65-F5344CB8AC3E}">
        <p14:creationId xmlns:p14="http://schemas.microsoft.com/office/powerpoint/2010/main" val="276694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83033"/>
            <a:ext cx="8740087" cy="5448276"/>
          </a:xfrm>
        </p:spPr>
        <p:txBody>
          <a:bodyPr/>
          <a:lstStyle/>
          <a:p>
            <a:pPr marL="457200" indent="-457200">
              <a:buFont typeface="+mj-lt"/>
              <a:buAutoNum type="arabicPeriod"/>
            </a:pPr>
            <a:r>
              <a:rPr lang="en-ZA" dirty="0"/>
              <a:t>Again, think of building a bridge</a:t>
            </a:r>
          </a:p>
          <a:p>
            <a:pPr lvl="1"/>
            <a:r>
              <a:rPr lang="en-ZA" dirty="0"/>
              <a:t>Describe what you understand by the word “model” in this context?</a:t>
            </a:r>
          </a:p>
          <a:p>
            <a:pPr lvl="1"/>
            <a:r>
              <a:rPr lang="en-ZA" dirty="0"/>
              <a:t>What is the value of a model bridge?</a:t>
            </a:r>
          </a:p>
          <a:p>
            <a:pPr lvl="1"/>
            <a:endParaRPr lang="en-ZA" dirty="0"/>
          </a:p>
          <a:p>
            <a:pPr marL="457200" indent="-457200">
              <a:buFont typeface="+mj-lt"/>
              <a:buAutoNum type="arabicPeriod"/>
            </a:pPr>
            <a:r>
              <a:rPr lang="en-ZA" dirty="0"/>
              <a:t>Think of improving the in-service training of teachers…</a:t>
            </a:r>
          </a:p>
          <a:p>
            <a:pPr lvl="1"/>
            <a:r>
              <a:rPr lang="en-ZA" dirty="0"/>
              <a:t>What do you understand by the word “model” now?</a:t>
            </a:r>
          </a:p>
          <a:p>
            <a:pPr marL="457200" indent="-457200">
              <a:buFont typeface="+mj-lt"/>
              <a:buAutoNum type="arabicPeriod"/>
            </a:pPr>
            <a:endParaRPr lang="en-ZA" dirty="0"/>
          </a:p>
          <a:p>
            <a:pPr marL="457200" indent="-457200">
              <a:buFont typeface="+mj-lt"/>
              <a:buAutoNum type="arabicPeriod"/>
            </a:pPr>
            <a:r>
              <a:rPr lang="en-ZA" dirty="0"/>
              <a:t>Does a model need to be on a spreadsheet?</a:t>
            </a:r>
          </a:p>
          <a:p>
            <a:pPr marL="457200" indent="-457200">
              <a:buFont typeface="+mj-lt"/>
              <a:buAutoNum type="arabicPeriod"/>
            </a:pPr>
            <a:r>
              <a:rPr lang="en-ZA" dirty="0"/>
              <a:t>What are the advantages of building a model on a spreadsheet?</a:t>
            </a:r>
          </a:p>
          <a:p>
            <a:pPr marL="457200" indent="-457200">
              <a:buFont typeface="+mj-lt"/>
              <a:buAutoNum type="arabicPeriod" startAt="3"/>
            </a:pPr>
            <a:endParaRPr lang="en-ZA" sz="2400" dirty="0"/>
          </a:p>
          <a:p>
            <a:endParaRPr lang="en-ZA" sz="28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5.2: What is a model?</a:t>
            </a:r>
            <a:endParaRPr lang="en-ZA" dirty="0"/>
          </a:p>
        </p:txBody>
      </p:sp>
    </p:spTree>
    <p:extLst>
      <p:ext uri="{BB962C8B-B14F-4D97-AF65-F5344CB8AC3E}">
        <p14:creationId xmlns:p14="http://schemas.microsoft.com/office/powerpoint/2010/main" val="521344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70</a:t>
            </a:fld>
            <a:endParaRPr lang="en-ZA" dirty="0"/>
          </a:p>
        </p:txBody>
      </p:sp>
      <p:sp>
        <p:nvSpPr>
          <p:cNvPr id="6" name="Content Placeholder 5">
            <a:extLst>
              <a:ext uri="{FF2B5EF4-FFF2-40B4-BE49-F238E27FC236}">
                <a16:creationId xmlns:a16="http://schemas.microsoft.com/office/drawing/2014/main" id="{6D856F37-EF83-446D-945C-2656464666E3}"/>
              </a:ext>
            </a:extLst>
          </p:cNvPr>
          <p:cNvSpPr>
            <a:spLocks noGrp="1"/>
          </p:cNvSpPr>
          <p:nvPr>
            <p:ph idx="12"/>
          </p:nvPr>
        </p:nvSpPr>
        <p:spPr>
          <a:xfrm>
            <a:off x="3533313" y="965199"/>
            <a:ext cx="8468187" cy="5184413"/>
          </a:xfrm>
        </p:spPr>
        <p:txBody>
          <a:bodyPr/>
          <a:lstStyle/>
          <a:p>
            <a:r>
              <a:rPr lang="en-ZA" dirty="0"/>
              <a:t>Step 1 – Preparation </a:t>
            </a:r>
          </a:p>
          <a:p>
            <a:r>
              <a:rPr lang="en-ZA" dirty="0"/>
              <a:t>Step 2 – High level design of the costing model</a:t>
            </a:r>
          </a:p>
          <a:p>
            <a:r>
              <a:rPr lang="en-ZA" dirty="0"/>
              <a:t>Step 3 – Specify activities, demand and inputs</a:t>
            </a:r>
          </a:p>
          <a:p>
            <a:r>
              <a:rPr lang="en-ZA" dirty="0"/>
              <a:t>Step 4 – Build the costing formulae</a:t>
            </a:r>
          </a:p>
          <a:p>
            <a:r>
              <a:rPr lang="en-ZA" dirty="0"/>
              <a:t>Step 5 – Summarise the costing results</a:t>
            </a:r>
          </a:p>
          <a:p>
            <a:r>
              <a:rPr lang="en-ZA" dirty="0"/>
              <a:t>Step 6 – Check, check, check</a:t>
            </a:r>
          </a:p>
          <a:p>
            <a:r>
              <a:rPr lang="en-ZA" dirty="0"/>
              <a:t>Step 7 – Develop the policy choices sheet</a:t>
            </a:r>
          </a:p>
          <a:p>
            <a:endParaRPr lang="en-ZA" dirty="0"/>
          </a:p>
          <a:p>
            <a:r>
              <a:rPr lang="en-ZA" dirty="0"/>
              <a:t>The process is very often not linear, and one finds oneself having to go back to previous steps</a:t>
            </a:r>
          </a:p>
          <a:p>
            <a:r>
              <a:rPr lang="en-ZA" dirty="0"/>
              <a:t>Building a costing model is a learning process</a:t>
            </a:r>
          </a:p>
          <a:p>
            <a:endParaRPr lang="en-ZA" dirty="0"/>
          </a:p>
        </p:txBody>
      </p:sp>
      <p:sp>
        <p:nvSpPr>
          <p:cNvPr id="7" name="Text Placeholder 6">
            <a:extLst>
              <a:ext uri="{FF2B5EF4-FFF2-40B4-BE49-F238E27FC236}">
                <a16:creationId xmlns:a16="http://schemas.microsoft.com/office/drawing/2014/main" id="{FB130B85-0E70-4CE2-9E0B-2C540B6639B8}"/>
              </a:ext>
            </a:extLst>
          </p:cNvPr>
          <p:cNvSpPr>
            <a:spLocks noGrp="1"/>
          </p:cNvSpPr>
          <p:nvPr>
            <p:ph type="body" sz="quarter" idx="13"/>
          </p:nvPr>
        </p:nvSpPr>
        <p:spPr/>
        <p:txBody>
          <a:bodyPr/>
          <a:lstStyle/>
          <a:p>
            <a:r>
              <a:rPr lang="en-ZA" sz="2400" dirty="0"/>
              <a:t>Steps in building a costing model</a:t>
            </a:r>
            <a:endParaRPr lang="en-ZA" dirty="0"/>
          </a:p>
        </p:txBody>
      </p:sp>
      <p:graphicFrame>
        <p:nvGraphicFramePr>
          <p:cNvPr id="5" name="Content Placeholder 7">
            <a:extLst>
              <a:ext uri="{FF2B5EF4-FFF2-40B4-BE49-F238E27FC236}">
                <a16:creationId xmlns:a16="http://schemas.microsoft.com/office/drawing/2014/main" id="{9411C0B7-061B-48B4-AAAA-BC3E685A0172}"/>
              </a:ext>
            </a:extLst>
          </p:cNvPr>
          <p:cNvGraphicFramePr>
            <a:graphicFrameLocks/>
          </p:cNvGraphicFramePr>
          <p:nvPr/>
        </p:nvGraphicFramePr>
        <p:xfrm>
          <a:off x="3468920" y="-53283"/>
          <a:ext cx="7897812" cy="1207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558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3512C2-C667-4ADA-8E8A-95ECA20B0527}"/>
              </a:ext>
            </a:extLst>
          </p:cNvPr>
          <p:cNvSpPr>
            <a:spLocks noGrp="1"/>
          </p:cNvSpPr>
          <p:nvPr>
            <p:ph idx="1"/>
          </p:nvPr>
        </p:nvSpPr>
        <p:spPr>
          <a:xfrm>
            <a:off x="824253" y="800101"/>
            <a:ext cx="10528512" cy="5349512"/>
          </a:xfrm>
        </p:spPr>
        <p:txBody>
          <a:bodyPr/>
          <a:lstStyle/>
          <a:p>
            <a:pPr>
              <a:spcBef>
                <a:spcPts val="500"/>
              </a:spcBef>
            </a:pPr>
            <a:r>
              <a:rPr lang="en-ZA" dirty="0"/>
              <a:t>Are all the prerequisites in place?</a:t>
            </a:r>
          </a:p>
          <a:p>
            <a:pPr lvl="1">
              <a:spcBef>
                <a:spcPts val="500"/>
              </a:spcBef>
            </a:pPr>
            <a:r>
              <a:rPr lang="en-ZA" dirty="0"/>
              <a:t>Have you done the background research?</a:t>
            </a:r>
          </a:p>
          <a:p>
            <a:pPr lvl="1">
              <a:spcBef>
                <a:spcPts val="500"/>
              </a:spcBef>
              <a:spcAft>
                <a:spcPts val="1200"/>
              </a:spcAft>
            </a:pPr>
            <a:r>
              <a:rPr lang="en-ZA" dirty="0"/>
              <a:t>Have you gathered the data you require?</a:t>
            </a:r>
          </a:p>
          <a:p>
            <a:pPr>
              <a:spcBef>
                <a:spcPts val="500"/>
              </a:spcBef>
            </a:pPr>
            <a:r>
              <a:rPr lang="en-ZA" dirty="0"/>
              <a:t>Do you have a really good understanding of the programme?</a:t>
            </a:r>
          </a:p>
          <a:p>
            <a:pPr lvl="1">
              <a:spcBef>
                <a:spcPts val="500"/>
              </a:spcBef>
            </a:pPr>
            <a:r>
              <a:rPr lang="en-ZA" dirty="0"/>
              <a:t>Process map / flow chart of programme (covered in Module 1)</a:t>
            </a:r>
          </a:p>
          <a:p>
            <a:pPr lvl="1">
              <a:spcBef>
                <a:spcPts val="500"/>
              </a:spcBef>
            </a:pPr>
            <a:r>
              <a:rPr lang="en-ZA" dirty="0"/>
              <a:t>The logical framework (covered in Module 2)</a:t>
            </a:r>
          </a:p>
          <a:p>
            <a:pPr lvl="1">
              <a:spcBef>
                <a:spcPts val="500"/>
              </a:spcBef>
            </a:pPr>
            <a:r>
              <a:rPr lang="en-ZA" dirty="0"/>
              <a:t>The norms and standards (covered in Module 3)</a:t>
            </a:r>
          </a:p>
          <a:p>
            <a:pPr lvl="2">
              <a:spcBef>
                <a:spcPts val="500"/>
              </a:spcBef>
            </a:pPr>
            <a:r>
              <a:rPr lang="en-ZA" dirty="0"/>
              <a:t>If clear norms and standards do not exist, then you will need to develop your own set, which become variables in the model</a:t>
            </a:r>
          </a:p>
          <a:p>
            <a:pPr lvl="1">
              <a:spcBef>
                <a:spcPts val="500"/>
              </a:spcBef>
              <a:spcAft>
                <a:spcPts val="1200"/>
              </a:spcAft>
            </a:pPr>
            <a:r>
              <a:rPr lang="en-ZA" dirty="0"/>
              <a:t>The expenditure analysis (covered in Module 4)</a:t>
            </a:r>
          </a:p>
          <a:p>
            <a:pPr>
              <a:spcBef>
                <a:spcPts val="500"/>
              </a:spcBef>
            </a:pPr>
            <a:r>
              <a:rPr lang="en-ZA" dirty="0"/>
              <a:t>Do you know what policy questions you need to answer?</a:t>
            </a:r>
          </a:p>
          <a:p>
            <a:endParaRPr lang="en-ZA" dirty="0"/>
          </a:p>
        </p:txBody>
      </p:sp>
      <p:sp>
        <p:nvSpPr>
          <p:cNvPr id="3" name="Slide Number Placeholder 2">
            <a:extLst>
              <a:ext uri="{FF2B5EF4-FFF2-40B4-BE49-F238E27FC236}">
                <a16:creationId xmlns:a16="http://schemas.microsoft.com/office/drawing/2014/main" id="{63222062-57AA-4CCE-8FD7-E826259BC9BE}"/>
              </a:ext>
            </a:extLst>
          </p:cNvPr>
          <p:cNvSpPr>
            <a:spLocks noGrp="1"/>
          </p:cNvSpPr>
          <p:nvPr>
            <p:ph type="sldNum" sz="quarter" idx="11"/>
          </p:nvPr>
        </p:nvSpPr>
        <p:spPr/>
        <p:txBody>
          <a:bodyPr/>
          <a:lstStyle/>
          <a:p>
            <a:fld id="{31311CA2-5603-4F1C-8B97-F29961F83655}" type="slidenum">
              <a:rPr lang="en-ZA" smtClean="0"/>
              <a:pPr/>
              <a:t>71</a:t>
            </a:fld>
            <a:endParaRPr lang="en-ZA" dirty="0"/>
          </a:p>
        </p:txBody>
      </p:sp>
      <p:sp>
        <p:nvSpPr>
          <p:cNvPr id="4" name="Title 3">
            <a:extLst>
              <a:ext uri="{FF2B5EF4-FFF2-40B4-BE49-F238E27FC236}">
                <a16:creationId xmlns:a16="http://schemas.microsoft.com/office/drawing/2014/main" id="{CEAD1A49-2326-4FFA-9DDA-9A07A67FA7EE}"/>
              </a:ext>
            </a:extLst>
          </p:cNvPr>
          <p:cNvSpPr>
            <a:spLocks noGrp="1"/>
          </p:cNvSpPr>
          <p:nvPr>
            <p:ph type="title"/>
          </p:nvPr>
        </p:nvSpPr>
        <p:spPr>
          <a:xfrm>
            <a:off x="1612899" y="244753"/>
            <a:ext cx="9739865" cy="408052"/>
          </a:xfrm>
        </p:spPr>
        <p:txBody>
          <a:bodyPr/>
          <a:lstStyle/>
          <a:p>
            <a:r>
              <a:rPr lang="en-ZA" dirty="0"/>
              <a:t>Step 1 - Preparation</a:t>
            </a:r>
          </a:p>
        </p:txBody>
      </p:sp>
      <p:grpSp>
        <p:nvGrpSpPr>
          <p:cNvPr id="5" name="Group 4">
            <a:extLst>
              <a:ext uri="{FF2B5EF4-FFF2-40B4-BE49-F238E27FC236}">
                <a16:creationId xmlns:a16="http://schemas.microsoft.com/office/drawing/2014/main" id="{2CA0D764-E600-4095-891F-6F60566BE3A4}"/>
              </a:ext>
            </a:extLst>
          </p:cNvPr>
          <p:cNvGrpSpPr/>
          <p:nvPr/>
        </p:nvGrpSpPr>
        <p:grpSpPr>
          <a:xfrm>
            <a:off x="158590" y="67518"/>
            <a:ext cx="1361292" cy="544517"/>
            <a:chOff x="1156" y="331439"/>
            <a:chExt cx="1361292" cy="544517"/>
          </a:xfrm>
        </p:grpSpPr>
        <p:sp>
          <p:nvSpPr>
            <p:cNvPr id="6" name="Arrow: Pentagon 5">
              <a:extLst>
                <a:ext uri="{FF2B5EF4-FFF2-40B4-BE49-F238E27FC236}">
                  <a16:creationId xmlns:a16="http://schemas.microsoft.com/office/drawing/2014/main" id="{8600DD01-1114-4129-B109-BE6398715723}"/>
                </a:ext>
              </a:extLst>
            </p:cNvPr>
            <p:cNvSpPr/>
            <p:nvPr/>
          </p:nvSpPr>
          <p:spPr>
            <a:xfrm>
              <a:off x="1156" y="331439"/>
              <a:ext cx="1361292" cy="544517"/>
            </a:xfrm>
            <a:prstGeom prst="homePlate">
              <a:avLst/>
            </a:prstGeom>
          </p:spPr>
          <p:style>
            <a:lnRef idx="2">
              <a:schemeClr val="lt1">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sp>
        <p:sp>
          <p:nvSpPr>
            <p:cNvPr id="7" name="Arrow: Pentagon 4">
              <a:extLst>
                <a:ext uri="{FF2B5EF4-FFF2-40B4-BE49-F238E27FC236}">
                  <a16:creationId xmlns:a16="http://schemas.microsoft.com/office/drawing/2014/main" id="{3202E07E-A385-4255-AF2B-A523EF8DFCFA}"/>
                </a:ext>
              </a:extLst>
            </p:cNvPr>
            <p:cNvSpPr txBox="1"/>
            <p:nvPr/>
          </p:nvSpPr>
          <p:spPr>
            <a:xfrm>
              <a:off x="1156" y="331439"/>
              <a:ext cx="1225163" cy="544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674" tIns="29337" rIns="14669" bIns="29337"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Preparation</a:t>
              </a:r>
            </a:p>
          </p:txBody>
        </p:sp>
      </p:grpSp>
    </p:spTree>
    <p:extLst>
      <p:ext uri="{BB962C8B-B14F-4D97-AF65-F5344CB8AC3E}">
        <p14:creationId xmlns:p14="http://schemas.microsoft.com/office/powerpoint/2010/main" val="1157361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6EF4E9-571B-4014-8471-5D4E015745F7}"/>
              </a:ext>
            </a:extLst>
          </p:cNvPr>
          <p:cNvSpPr>
            <a:spLocks noGrp="1"/>
          </p:cNvSpPr>
          <p:nvPr>
            <p:ph idx="1"/>
          </p:nvPr>
        </p:nvSpPr>
        <p:spPr/>
        <p:txBody>
          <a:bodyPr/>
          <a:lstStyle/>
          <a:p>
            <a:r>
              <a:rPr lang="en-US" dirty="0"/>
              <a:t>Costing models need to be structured to reflect the institutional environment </a:t>
            </a:r>
          </a:p>
          <a:p>
            <a:r>
              <a:rPr lang="en-US" dirty="0"/>
              <a:t>So the costing model may need to calculate costs by:</a:t>
            </a:r>
          </a:p>
          <a:p>
            <a:pPr lvl="1"/>
            <a:r>
              <a:rPr lang="en-US" dirty="0"/>
              <a:t>sphere of government, </a:t>
            </a:r>
          </a:p>
          <a:p>
            <a:pPr lvl="1"/>
            <a:r>
              <a:rPr lang="en-US" dirty="0"/>
              <a:t>individual province or municipality, </a:t>
            </a:r>
          </a:p>
          <a:p>
            <a:pPr lvl="1"/>
            <a:r>
              <a:rPr lang="en-US" dirty="0"/>
              <a:t>different national and provincial departments, </a:t>
            </a:r>
          </a:p>
          <a:p>
            <a:pPr lvl="1"/>
            <a:r>
              <a:rPr lang="en-US" dirty="0"/>
              <a:t>public entities, </a:t>
            </a:r>
          </a:p>
          <a:p>
            <a:pPr lvl="1"/>
            <a:r>
              <a:rPr lang="en-US" dirty="0"/>
              <a:t>non-governmental </a:t>
            </a:r>
            <a:r>
              <a:rPr lang="en-US" dirty="0" err="1"/>
              <a:t>organisations</a:t>
            </a:r>
            <a:r>
              <a:rPr lang="en-US" dirty="0"/>
              <a:t>, </a:t>
            </a:r>
          </a:p>
          <a:p>
            <a:pPr lvl="1"/>
            <a:r>
              <a:rPr lang="en-US" dirty="0"/>
              <a:t>and sometimes even private sector entities and individuals. </a:t>
            </a:r>
            <a:endParaRPr lang="en-ZA" dirty="0"/>
          </a:p>
        </p:txBody>
      </p:sp>
      <p:sp>
        <p:nvSpPr>
          <p:cNvPr id="3" name="Slide Number Placeholder 2">
            <a:extLst>
              <a:ext uri="{FF2B5EF4-FFF2-40B4-BE49-F238E27FC236}">
                <a16:creationId xmlns:a16="http://schemas.microsoft.com/office/drawing/2014/main" id="{875E5D15-F09F-4FCC-AA5F-613BEA3FE675}"/>
              </a:ext>
            </a:extLst>
          </p:cNvPr>
          <p:cNvSpPr>
            <a:spLocks noGrp="1"/>
          </p:cNvSpPr>
          <p:nvPr>
            <p:ph type="sldNum" sz="quarter" idx="11"/>
          </p:nvPr>
        </p:nvSpPr>
        <p:spPr/>
        <p:txBody>
          <a:bodyPr/>
          <a:lstStyle/>
          <a:p>
            <a:fld id="{31311CA2-5603-4F1C-8B97-F29961F83655}" type="slidenum">
              <a:rPr lang="en-ZA" smtClean="0"/>
              <a:pPr/>
              <a:t>72</a:t>
            </a:fld>
            <a:endParaRPr lang="en-ZA" dirty="0"/>
          </a:p>
        </p:txBody>
      </p:sp>
      <p:sp>
        <p:nvSpPr>
          <p:cNvPr id="4" name="Title 3">
            <a:extLst>
              <a:ext uri="{FF2B5EF4-FFF2-40B4-BE49-F238E27FC236}">
                <a16:creationId xmlns:a16="http://schemas.microsoft.com/office/drawing/2014/main" id="{386884A6-B473-4141-80D5-011842F9415D}"/>
              </a:ext>
            </a:extLst>
          </p:cNvPr>
          <p:cNvSpPr>
            <a:spLocks noGrp="1"/>
          </p:cNvSpPr>
          <p:nvPr>
            <p:ph type="title"/>
          </p:nvPr>
        </p:nvSpPr>
        <p:spPr/>
        <p:txBody>
          <a:bodyPr/>
          <a:lstStyle/>
          <a:p>
            <a:r>
              <a:rPr lang="en-GB" dirty="0"/>
              <a:t>Understand the institutional context of programme delivery</a:t>
            </a:r>
            <a:endParaRPr lang="en-ZA" dirty="0"/>
          </a:p>
        </p:txBody>
      </p:sp>
    </p:spTree>
    <p:extLst>
      <p:ext uri="{BB962C8B-B14F-4D97-AF65-F5344CB8AC3E}">
        <p14:creationId xmlns:p14="http://schemas.microsoft.com/office/powerpoint/2010/main" val="1035676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9AC3A-4ED1-4FB0-B6F6-3C7296A1301C}"/>
              </a:ext>
            </a:extLst>
          </p:cNvPr>
          <p:cNvSpPr>
            <a:spLocks noGrp="1"/>
          </p:cNvSpPr>
          <p:nvPr>
            <p:ph idx="1"/>
          </p:nvPr>
        </p:nvSpPr>
        <p:spPr/>
        <p:txBody>
          <a:bodyPr/>
          <a:lstStyle/>
          <a:p>
            <a:r>
              <a:rPr lang="en-ZA" dirty="0"/>
              <a:t>Keep asking yourself: </a:t>
            </a:r>
          </a:p>
          <a:p>
            <a:pPr marL="0" indent="0" algn="ctr">
              <a:spcAft>
                <a:spcPts val="600"/>
              </a:spcAft>
              <a:buNone/>
            </a:pPr>
            <a:r>
              <a:rPr lang="en-ZA" sz="2100" b="1" dirty="0">
                <a:solidFill>
                  <a:srgbClr val="FF0000"/>
                </a:solidFill>
              </a:rPr>
              <a:t>What are the key policy questions that this model </a:t>
            </a:r>
            <a:br>
              <a:rPr lang="en-ZA" sz="2100" b="1" dirty="0">
                <a:solidFill>
                  <a:srgbClr val="FF0000"/>
                </a:solidFill>
              </a:rPr>
            </a:br>
            <a:r>
              <a:rPr lang="en-ZA" sz="2100" b="1" dirty="0">
                <a:solidFill>
                  <a:srgbClr val="FF0000"/>
                </a:solidFill>
              </a:rPr>
              <a:t>should be able to answer?</a:t>
            </a:r>
          </a:p>
          <a:p>
            <a:r>
              <a:rPr lang="en-ZA" dirty="0"/>
              <a:t>Then design the model so that it can be used to ask and answer those questions quickly and easily</a:t>
            </a:r>
          </a:p>
          <a:p>
            <a:pPr lvl="1"/>
            <a:r>
              <a:rPr lang="en-ZA" dirty="0"/>
              <a:t>develop short-cut methods of asking and answering</a:t>
            </a:r>
          </a:p>
          <a:p>
            <a:pPr lvl="2"/>
            <a:r>
              <a:rPr lang="en-ZA" dirty="0"/>
              <a:t>e.g. toggling a few buttons/numbers on one sheet</a:t>
            </a:r>
          </a:p>
          <a:p>
            <a:pPr lvl="1"/>
            <a:r>
              <a:rPr lang="en-ZA" dirty="0"/>
              <a:t>set this up in a front ‘policy choices’ sheet</a:t>
            </a:r>
          </a:p>
          <a:p>
            <a:pPr lvl="1"/>
            <a:r>
              <a:rPr lang="en-ZA" dirty="0"/>
              <a:t>use graphs (that are simple)…to present answers</a:t>
            </a:r>
          </a:p>
          <a:p>
            <a:r>
              <a:rPr lang="en-ZA" dirty="0"/>
              <a:t>Policy-makers want answers to a limited number of questions</a:t>
            </a:r>
          </a:p>
          <a:p>
            <a:pPr lvl="1"/>
            <a:r>
              <a:rPr lang="en-ZA" dirty="0"/>
              <a:t>the trick is to </a:t>
            </a:r>
            <a:r>
              <a:rPr lang="en-ZA" dirty="0">
                <a:solidFill>
                  <a:srgbClr val="0070C0"/>
                </a:solidFill>
              </a:rPr>
              <a:t>answer each question in the</a:t>
            </a:r>
            <a:r>
              <a:rPr lang="en-ZA" dirty="0"/>
              <a:t> </a:t>
            </a:r>
            <a:r>
              <a:rPr lang="en-ZA" i="1" dirty="0">
                <a:solidFill>
                  <a:srgbClr val="0070C0"/>
                </a:solidFill>
              </a:rPr>
              <a:t>way it is asked</a:t>
            </a:r>
          </a:p>
          <a:p>
            <a:endParaRPr lang="en-ZA" dirty="0"/>
          </a:p>
        </p:txBody>
      </p:sp>
      <p:sp>
        <p:nvSpPr>
          <p:cNvPr id="3" name="Slide Number Placeholder 2">
            <a:extLst>
              <a:ext uri="{FF2B5EF4-FFF2-40B4-BE49-F238E27FC236}">
                <a16:creationId xmlns:a16="http://schemas.microsoft.com/office/drawing/2014/main" id="{24F2FC62-EB89-4656-B551-3AA4AD950272}"/>
              </a:ext>
            </a:extLst>
          </p:cNvPr>
          <p:cNvSpPr>
            <a:spLocks noGrp="1"/>
          </p:cNvSpPr>
          <p:nvPr>
            <p:ph type="sldNum" sz="quarter" idx="11"/>
          </p:nvPr>
        </p:nvSpPr>
        <p:spPr/>
        <p:txBody>
          <a:bodyPr/>
          <a:lstStyle/>
          <a:p>
            <a:fld id="{31311CA2-5603-4F1C-8B97-F29961F83655}" type="slidenum">
              <a:rPr lang="en-ZA" smtClean="0"/>
              <a:pPr/>
              <a:t>73</a:t>
            </a:fld>
            <a:endParaRPr lang="en-ZA" dirty="0"/>
          </a:p>
        </p:txBody>
      </p:sp>
      <p:sp>
        <p:nvSpPr>
          <p:cNvPr id="4" name="Title 3">
            <a:extLst>
              <a:ext uri="{FF2B5EF4-FFF2-40B4-BE49-F238E27FC236}">
                <a16:creationId xmlns:a16="http://schemas.microsoft.com/office/drawing/2014/main" id="{B442B672-24EC-4C4D-B59E-E4412E804F77}"/>
              </a:ext>
            </a:extLst>
          </p:cNvPr>
          <p:cNvSpPr>
            <a:spLocks noGrp="1"/>
          </p:cNvSpPr>
          <p:nvPr>
            <p:ph type="title"/>
          </p:nvPr>
        </p:nvSpPr>
        <p:spPr/>
        <p:txBody>
          <a:bodyPr/>
          <a:lstStyle/>
          <a:p>
            <a:r>
              <a:rPr lang="en-ZA" dirty="0"/>
              <a:t>Keep focussed on the key policy questions</a:t>
            </a:r>
          </a:p>
        </p:txBody>
      </p:sp>
    </p:spTree>
    <p:extLst>
      <p:ext uri="{BB962C8B-B14F-4D97-AF65-F5344CB8AC3E}">
        <p14:creationId xmlns:p14="http://schemas.microsoft.com/office/powerpoint/2010/main" val="3991756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049756-9994-4D19-8FD8-C18857204A4C}"/>
              </a:ext>
            </a:extLst>
          </p:cNvPr>
          <p:cNvSpPr>
            <a:spLocks noGrp="1"/>
          </p:cNvSpPr>
          <p:nvPr>
            <p:ph idx="1"/>
          </p:nvPr>
        </p:nvSpPr>
        <p:spPr>
          <a:xfrm>
            <a:off x="2587278" y="171999"/>
            <a:ext cx="8740087" cy="5448276"/>
          </a:xfrm>
        </p:spPr>
        <p:txBody>
          <a:bodyPr/>
          <a:lstStyle/>
          <a:p>
            <a:r>
              <a:rPr lang="en-ZA" dirty="0"/>
              <a:t>Example: </a:t>
            </a:r>
          </a:p>
          <a:p>
            <a:pPr marL="397984" lvl="1" indent="0">
              <a:buNone/>
            </a:pPr>
            <a:r>
              <a:rPr lang="en-ZA" dirty="0">
                <a:solidFill>
                  <a:srgbClr val="3366FF"/>
                </a:solidFill>
              </a:rPr>
              <a:t>In nutrition programmes you want pregnant women to take folic acid before, during pregnancy and also while they are breastfeeding. </a:t>
            </a:r>
          </a:p>
          <a:p>
            <a:r>
              <a:rPr lang="en-ZA" dirty="0"/>
              <a:t>Politicians may want to ask:</a:t>
            </a:r>
          </a:p>
          <a:p>
            <a:pPr marL="855184" lvl="1" indent="-457200">
              <a:buFont typeface="+mj-lt"/>
              <a:buAutoNum type="arabicPeriod"/>
            </a:pPr>
            <a:r>
              <a:rPr lang="en-ZA" dirty="0">
                <a:solidFill>
                  <a:schemeClr val="accent1"/>
                </a:solidFill>
              </a:rPr>
              <a:t>What is the impact of increasing/decreasing expenditure on this intervention by 20%?  How many more/fewer pregnant women will benefit from this intervention?</a:t>
            </a:r>
          </a:p>
          <a:p>
            <a:pPr marL="855184" lvl="1" indent="-457200">
              <a:buFont typeface="+mj-lt"/>
              <a:buAutoNum type="arabicPeriod"/>
            </a:pPr>
            <a:r>
              <a:rPr lang="en-ZA" dirty="0">
                <a:solidFill>
                  <a:srgbClr val="C00000"/>
                </a:solidFill>
              </a:rPr>
              <a:t>What is the impact on the budget of expanding the intervention from all pregnant and breastfeeding women to all women in the reproductive age group? </a:t>
            </a:r>
          </a:p>
          <a:p>
            <a:r>
              <a:rPr lang="en-ZA" dirty="0"/>
              <a:t>Each of these questions requires a different model</a:t>
            </a:r>
          </a:p>
          <a:p>
            <a:pPr lvl="1"/>
            <a:r>
              <a:rPr lang="en-ZA" dirty="0"/>
              <a:t>It helps a to know which questions politicians are likely to ask and therefore whether you need to develop one</a:t>
            </a:r>
            <a:br>
              <a:rPr lang="en-ZA" dirty="0"/>
            </a:br>
            <a:r>
              <a:rPr lang="en-ZA" dirty="0"/>
              <a:t> or two models.</a:t>
            </a:r>
          </a:p>
          <a:p>
            <a:endParaRPr lang="en-ZA" dirty="0"/>
          </a:p>
        </p:txBody>
      </p:sp>
      <p:sp>
        <p:nvSpPr>
          <p:cNvPr id="3" name="Slide Number Placeholder 2">
            <a:extLst>
              <a:ext uri="{FF2B5EF4-FFF2-40B4-BE49-F238E27FC236}">
                <a16:creationId xmlns:a16="http://schemas.microsoft.com/office/drawing/2014/main" id="{5A42DB0A-7691-49A1-981A-B43FAF19E2DA}"/>
              </a:ext>
            </a:extLst>
          </p:cNvPr>
          <p:cNvSpPr>
            <a:spLocks noGrp="1"/>
          </p:cNvSpPr>
          <p:nvPr>
            <p:ph type="sldNum" sz="quarter" idx="11"/>
          </p:nvPr>
        </p:nvSpPr>
        <p:spPr/>
        <p:txBody>
          <a:bodyPr/>
          <a:lstStyle/>
          <a:p>
            <a:fld id="{31311CA2-5603-4F1C-8B97-F29961F83655}" type="slidenum">
              <a:rPr lang="en-ZA" smtClean="0"/>
              <a:pPr/>
              <a:t>74</a:t>
            </a:fld>
            <a:endParaRPr lang="en-ZA" dirty="0"/>
          </a:p>
        </p:txBody>
      </p:sp>
      <p:sp>
        <p:nvSpPr>
          <p:cNvPr id="7" name="Text Placeholder 6">
            <a:extLst>
              <a:ext uri="{FF2B5EF4-FFF2-40B4-BE49-F238E27FC236}">
                <a16:creationId xmlns:a16="http://schemas.microsoft.com/office/drawing/2014/main" id="{3330516C-E655-4863-BB34-8FE959469303}"/>
              </a:ext>
            </a:extLst>
          </p:cNvPr>
          <p:cNvSpPr>
            <a:spLocks noGrp="1"/>
          </p:cNvSpPr>
          <p:nvPr>
            <p:ph type="body" sz="quarter" idx="12"/>
          </p:nvPr>
        </p:nvSpPr>
        <p:spPr/>
        <p:txBody>
          <a:bodyPr/>
          <a:lstStyle/>
          <a:p>
            <a:r>
              <a:rPr lang="en-ZA" sz="2400" dirty="0"/>
              <a:t>Why does “the way the question is asked” matter?</a:t>
            </a:r>
          </a:p>
        </p:txBody>
      </p:sp>
    </p:spTree>
    <p:extLst>
      <p:ext uri="{BB962C8B-B14F-4D97-AF65-F5344CB8AC3E}">
        <p14:creationId xmlns:p14="http://schemas.microsoft.com/office/powerpoint/2010/main" val="33142682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CD7F47-F0AA-4C1D-BFBA-60DAD36A1DD5}"/>
              </a:ext>
            </a:extLst>
          </p:cNvPr>
          <p:cNvSpPr>
            <a:spLocks noGrp="1"/>
          </p:cNvSpPr>
          <p:nvPr>
            <p:ph idx="1"/>
          </p:nvPr>
        </p:nvSpPr>
        <p:spPr>
          <a:xfrm>
            <a:off x="824253" y="716069"/>
            <a:ext cx="10528512" cy="5268443"/>
          </a:xfrm>
        </p:spPr>
        <p:txBody>
          <a:bodyPr/>
          <a:lstStyle/>
          <a:p>
            <a:pPr>
              <a:spcBef>
                <a:spcPts val="370"/>
              </a:spcBef>
            </a:pPr>
            <a:r>
              <a:rPr lang="en-ZA" sz="2800" dirty="0"/>
              <a:t>A costing model must answer the </a:t>
            </a:r>
            <a:r>
              <a:rPr lang="en-ZA" sz="2800" i="1" dirty="0"/>
              <a:t>key policy questions</a:t>
            </a:r>
          </a:p>
          <a:p>
            <a:pPr lvl="1">
              <a:spcBef>
                <a:spcPts val="370"/>
              </a:spcBef>
            </a:pPr>
            <a:r>
              <a:rPr lang="en-ZA" dirty="0"/>
              <a:t>Since these differ, the design of each costing model will differ</a:t>
            </a:r>
            <a:endParaRPr lang="en-ZA" sz="2800" dirty="0"/>
          </a:p>
          <a:p>
            <a:pPr>
              <a:spcBef>
                <a:spcPts val="370"/>
              </a:spcBef>
            </a:pPr>
            <a:r>
              <a:rPr lang="en-ZA" sz="2800" i="1" dirty="0"/>
              <a:t>Still, </a:t>
            </a:r>
            <a:r>
              <a:rPr lang="en-ZA" sz="2800" dirty="0"/>
              <a:t>all models should show: </a:t>
            </a:r>
          </a:p>
          <a:p>
            <a:pPr lvl="1">
              <a:spcBef>
                <a:spcPts val="370"/>
              </a:spcBef>
            </a:pPr>
            <a:r>
              <a:rPr lang="en-ZA" dirty="0"/>
              <a:t>capital versus operating costs</a:t>
            </a:r>
          </a:p>
          <a:p>
            <a:pPr lvl="1">
              <a:spcBef>
                <a:spcPts val="370"/>
              </a:spcBef>
            </a:pPr>
            <a:r>
              <a:rPr lang="en-ZA" dirty="0"/>
              <a:t>set-up versus ongoing costs – especially for new initiatives</a:t>
            </a:r>
          </a:p>
          <a:p>
            <a:pPr lvl="1">
              <a:spcBef>
                <a:spcPts val="370"/>
              </a:spcBef>
            </a:pPr>
            <a:r>
              <a:rPr lang="en-ZA" dirty="0"/>
              <a:t>personnel costs</a:t>
            </a:r>
          </a:p>
          <a:p>
            <a:pPr lvl="2">
              <a:spcBef>
                <a:spcPts val="370"/>
              </a:spcBef>
            </a:pPr>
            <a:r>
              <a:rPr lang="en-ZA" dirty="0"/>
              <a:t>disaggregated by function of employee </a:t>
            </a:r>
          </a:p>
          <a:p>
            <a:pPr lvl="3">
              <a:spcBef>
                <a:spcPts val="370"/>
              </a:spcBef>
            </a:pPr>
            <a:r>
              <a:rPr lang="en-ZA" sz="2000" dirty="0"/>
              <a:t>e.g. show nurse and doctor salaries separately</a:t>
            </a:r>
          </a:p>
          <a:p>
            <a:pPr lvl="1">
              <a:spcBef>
                <a:spcPts val="370"/>
              </a:spcBef>
            </a:pPr>
            <a:r>
              <a:rPr lang="en-ZA" dirty="0"/>
              <a:t>the cost of key inputs</a:t>
            </a:r>
          </a:p>
          <a:p>
            <a:pPr lvl="2">
              <a:spcBef>
                <a:spcPts val="370"/>
              </a:spcBef>
            </a:pPr>
            <a:r>
              <a:rPr lang="en-ZA" dirty="0"/>
              <a:t>different medicines in health</a:t>
            </a:r>
          </a:p>
          <a:p>
            <a:pPr lvl="2">
              <a:spcBef>
                <a:spcPts val="370"/>
              </a:spcBef>
            </a:pPr>
            <a:r>
              <a:rPr lang="en-ZA" dirty="0"/>
              <a:t>textbooks vs classroom consumable in education</a:t>
            </a:r>
          </a:p>
          <a:p>
            <a:pPr lvl="2">
              <a:spcBef>
                <a:spcPts val="370"/>
              </a:spcBef>
            </a:pPr>
            <a:r>
              <a:rPr lang="en-ZA" dirty="0"/>
              <a:t>transport vs food vs salary costs in a feeding scheme</a:t>
            </a:r>
          </a:p>
          <a:p>
            <a:endParaRPr lang="en-ZA" sz="3200" dirty="0"/>
          </a:p>
        </p:txBody>
      </p:sp>
      <p:sp>
        <p:nvSpPr>
          <p:cNvPr id="3" name="Slide Number Placeholder 2">
            <a:extLst>
              <a:ext uri="{FF2B5EF4-FFF2-40B4-BE49-F238E27FC236}">
                <a16:creationId xmlns:a16="http://schemas.microsoft.com/office/drawing/2014/main" id="{5B75FEE3-66C5-485C-8C61-0E05A9E67669}"/>
              </a:ext>
            </a:extLst>
          </p:cNvPr>
          <p:cNvSpPr>
            <a:spLocks noGrp="1"/>
          </p:cNvSpPr>
          <p:nvPr>
            <p:ph type="sldNum" sz="quarter" idx="11"/>
          </p:nvPr>
        </p:nvSpPr>
        <p:spPr/>
        <p:txBody>
          <a:bodyPr/>
          <a:lstStyle/>
          <a:p>
            <a:fld id="{31311CA2-5603-4F1C-8B97-F29961F83655}" type="slidenum">
              <a:rPr lang="en-ZA" smtClean="0"/>
              <a:pPr/>
              <a:t>75</a:t>
            </a:fld>
            <a:endParaRPr lang="en-ZA" dirty="0"/>
          </a:p>
        </p:txBody>
      </p:sp>
      <p:sp>
        <p:nvSpPr>
          <p:cNvPr id="4" name="Title 3">
            <a:extLst>
              <a:ext uri="{FF2B5EF4-FFF2-40B4-BE49-F238E27FC236}">
                <a16:creationId xmlns:a16="http://schemas.microsoft.com/office/drawing/2014/main" id="{DF6448A1-49CF-40E6-855A-8BDE02F9E4AE}"/>
              </a:ext>
            </a:extLst>
          </p:cNvPr>
          <p:cNvSpPr>
            <a:spLocks noGrp="1"/>
          </p:cNvSpPr>
          <p:nvPr>
            <p:ph type="title"/>
          </p:nvPr>
        </p:nvSpPr>
        <p:spPr/>
        <p:txBody>
          <a:bodyPr/>
          <a:lstStyle/>
          <a:p>
            <a:r>
              <a:rPr lang="en-ZA" dirty="0"/>
              <a:t>Balance key policy questions against core information</a:t>
            </a:r>
          </a:p>
        </p:txBody>
      </p:sp>
    </p:spTree>
    <p:extLst>
      <p:ext uri="{BB962C8B-B14F-4D97-AF65-F5344CB8AC3E}">
        <p14:creationId xmlns:p14="http://schemas.microsoft.com/office/powerpoint/2010/main" val="3050949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D551EF-2F7D-43AE-82A1-80BD09F710BD}"/>
              </a:ext>
            </a:extLst>
          </p:cNvPr>
          <p:cNvSpPr>
            <a:spLocks noGrp="1"/>
          </p:cNvSpPr>
          <p:nvPr>
            <p:ph idx="1"/>
          </p:nvPr>
        </p:nvSpPr>
        <p:spPr/>
        <p:txBody>
          <a:bodyPr/>
          <a:lstStyle/>
          <a:p>
            <a:pPr>
              <a:spcBef>
                <a:spcPts val="350"/>
              </a:spcBef>
            </a:pPr>
            <a:r>
              <a:rPr lang="en-ZA" dirty="0"/>
              <a:t>Develop the overall structure of the workbook</a:t>
            </a:r>
          </a:p>
          <a:p>
            <a:pPr lvl="1">
              <a:spcBef>
                <a:spcPts val="350"/>
              </a:spcBef>
            </a:pPr>
            <a:r>
              <a:rPr lang="en-ZA" sz="2000" dirty="0"/>
              <a:t>Identify what worksheets you need and name them</a:t>
            </a:r>
          </a:p>
          <a:p>
            <a:pPr lvl="1">
              <a:spcBef>
                <a:spcPts val="350"/>
              </a:spcBef>
            </a:pPr>
            <a:r>
              <a:rPr lang="en-ZA" sz="2000" dirty="0"/>
              <a:t>Develop sensible tab ‘names’  (not numbers or letters)</a:t>
            </a:r>
          </a:p>
          <a:p>
            <a:pPr lvl="1">
              <a:spcBef>
                <a:spcPts val="350"/>
              </a:spcBef>
            </a:pPr>
            <a:r>
              <a:rPr lang="en-ZA" sz="2000" dirty="0"/>
              <a:t>Colour the tabs for sheets with data, workings and results</a:t>
            </a:r>
          </a:p>
          <a:p>
            <a:pPr lvl="1">
              <a:spcBef>
                <a:spcPts val="350"/>
              </a:spcBef>
            </a:pPr>
            <a:r>
              <a:rPr lang="en-ZA" sz="2000" dirty="0"/>
              <a:t>Will you require a ‘</a:t>
            </a:r>
            <a:r>
              <a:rPr lang="en-ZA" sz="2000" dirty="0" err="1"/>
              <a:t>GenAssumptions</a:t>
            </a:r>
            <a:r>
              <a:rPr lang="en-ZA" sz="2000" dirty="0"/>
              <a:t> sheet?</a:t>
            </a:r>
          </a:p>
          <a:p>
            <a:pPr>
              <a:spcBef>
                <a:spcPts val="350"/>
              </a:spcBef>
            </a:pPr>
            <a:r>
              <a:rPr lang="en-ZA" dirty="0"/>
              <a:t>Design the overall structure of the different kinds of sheets</a:t>
            </a:r>
          </a:p>
          <a:p>
            <a:pPr lvl="1">
              <a:spcBef>
                <a:spcPts val="350"/>
              </a:spcBef>
            </a:pPr>
            <a:r>
              <a:rPr lang="en-ZA" sz="2000" dirty="0"/>
              <a:t>Headings and sections</a:t>
            </a:r>
          </a:p>
          <a:p>
            <a:pPr lvl="1">
              <a:spcBef>
                <a:spcPts val="350"/>
              </a:spcBef>
            </a:pPr>
            <a:r>
              <a:rPr lang="en-ZA" sz="2000" dirty="0"/>
              <a:t>Scenarios</a:t>
            </a:r>
          </a:p>
          <a:p>
            <a:pPr lvl="1">
              <a:spcBef>
                <a:spcPts val="350"/>
              </a:spcBef>
            </a:pPr>
            <a:r>
              <a:rPr lang="en-ZA" sz="2000" dirty="0"/>
              <a:t>Costing results, and summaries of costing results</a:t>
            </a:r>
          </a:p>
          <a:p>
            <a:pPr lvl="1">
              <a:spcBef>
                <a:spcPts val="350"/>
              </a:spcBef>
            </a:pPr>
            <a:r>
              <a:rPr lang="en-ZA" sz="2000" dirty="0"/>
              <a:t>Demand assumptions</a:t>
            </a:r>
          </a:p>
          <a:p>
            <a:pPr lvl="1">
              <a:spcBef>
                <a:spcPts val="350"/>
              </a:spcBef>
            </a:pPr>
            <a:r>
              <a:rPr lang="en-ZA" sz="2000" dirty="0"/>
              <a:t>Activity assumptions – inputs and prices</a:t>
            </a:r>
          </a:p>
          <a:p>
            <a:pPr lvl="1">
              <a:spcBef>
                <a:spcPts val="350"/>
              </a:spcBef>
            </a:pPr>
            <a:r>
              <a:rPr lang="en-ZA" sz="2000" dirty="0"/>
              <a:t>Start colouring-in the cells</a:t>
            </a:r>
          </a:p>
          <a:p>
            <a:pPr>
              <a:spcBef>
                <a:spcPts val="350"/>
              </a:spcBef>
            </a:pPr>
            <a:r>
              <a:rPr lang="en-ZA" dirty="0"/>
              <a:t>Insert the data sets you will be using</a:t>
            </a:r>
          </a:p>
          <a:p>
            <a:endParaRPr lang="en-ZA" dirty="0"/>
          </a:p>
        </p:txBody>
      </p:sp>
      <p:sp>
        <p:nvSpPr>
          <p:cNvPr id="3" name="Slide Number Placeholder 2">
            <a:extLst>
              <a:ext uri="{FF2B5EF4-FFF2-40B4-BE49-F238E27FC236}">
                <a16:creationId xmlns:a16="http://schemas.microsoft.com/office/drawing/2014/main" id="{E74398C8-7F7F-4D86-8E3C-BA017C2B17E2}"/>
              </a:ext>
            </a:extLst>
          </p:cNvPr>
          <p:cNvSpPr>
            <a:spLocks noGrp="1"/>
          </p:cNvSpPr>
          <p:nvPr>
            <p:ph type="sldNum" sz="quarter" idx="11"/>
          </p:nvPr>
        </p:nvSpPr>
        <p:spPr/>
        <p:txBody>
          <a:bodyPr/>
          <a:lstStyle/>
          <a:p>
            <a:fld id="{31311CA2-5603-4F1C-8B97-F29961F83655}" type="slidenum">
              <a:rPr lang="en-ZA" smtClean="0"/>
              <a:pPr/>
              <a:t>76</a:t>
            </a:fld>
            <a:endParaRPr lang="en-ZA" dirty="0"/>
          </a:p>
        </p:txBody>
      </p:sp>
      <p:sp>
        <p:nvSpPr>
          <p:cNvPr id="4" name="Title 3">
            <a:extLst>
              <a:ext uri="{FF2B5EF4-FFF2-40B4-BE49-F238E27FC236}">
                <a16:creationId xmlns:a16="http://schemas.microsoft.com/office/drawing/2014/main" id="{F6E86C95-2537-404D-AB1E-66244D838BC7}"/>
              </a:ext>
            </a:extLst>
          </p:cNvPr>
          <p:cNvSpPr>
            <a:spLocks noGrp="1"/>
          </p:cNvSpPr>
          <p:nvPr>
            <p:ph type="title"/>
          </p:nvPr>
        </p:nvSpPr>
        <p:spPr>
          <a:xfrm>
            <a:off x="1479549" y="244753"/>
            <a:ext cx="9873215" cy="408052"/>
          </a:xfrm>
        </p:spPr>
        <p:txBody>
          <a:bodyPr/>
          <a:lstStyle/>
          <a:p>
            <a:r>
              <a:rPr lang="en-ZA" dirty="0"/>
              <a:t>Step 2 – High level design of the Costing Model</a:t>
            </a:r>
          </a:p>
        </p:txBody>
      </p:sp>
      <p:grpSp>
        <p:nvGrpSpPr>
          <p:cNvPr id="5" name="Group 4">
            <a:extLst>
              <a:ext uri="{FF2B5EF4-FFF2-40B4-BE49-F238E27FC236}">
                <a16:creationId xmlns:a16="http://schemas.microsoft.com/office/drawing/2014/main" id="{283FDB05-C042-4C9C-AEE8-AA8EE37A30C3}"/>
              </a:ext>
            </a:extLst>
          </p:cNvPr>
          <p:cNvGrpSpPr/>
          <p:nvPr/>
        </p:nvGrpSpPr>
        <p:grpSpPr>
          <a:xfrm>
            <a:off x="0" y="108288"/>
            <a:ext cx="1361292" cy="544517"/>
            <a:chOff x="1090191" y="331439"/>
            <a:chExt cx="1361292" cy="544517"/>
          </a:xfrm>
        </p:grpSpPr>
        <p:sp>
          <p:nvSpPr>
            <p:cNvPr id="6" name="Arrow: Chevron 5">
              <a:extLst>
                <a:ext uri="{FF2B5EF4-FFF2-40B4-BE49-F238E27FC236}">
                  <a16:creationId xmlns:a16="http://schemas.microsoft.com/office/drawing/2014/main" id="{C1140670-1E5D-445B-90B8-AA32FF60D574}"/>
                </a:ext>
              </a:extLst>
            </p:cNvPr>
            <p:cNvSpPr/>
            <p:nvPr/>
          </p:nvSpPr>
          <p:spPr>
            <a:xfrm>
              <a:off x="1090191" y="331439"/>
              <a:ext cx="1361292" cy="544517"/>
            </a:xfrm>
            <a:prstGeom prst="chevron">
              <a:avLst/>
            </a:prstGeom>
          </p:spPr>
          <p:style>
            <a:lnRef idx="2">
              <a:schemeClr val="lt1">
                <a:hueOff val="0"/>
                <a:satOff val="0"/>
                <a:lumOff val="0"/>
                <a:alphaOff val="0"/>
              </a:schemeClr>
            </a:lnRef>
            <a:fillRef idx="1">
              <a:schemeClr val="accent6">
                <a:shade val="80000"/>
                <a:hueOff val="-63615"/>
                <a:satOff val="2835"/>
                <a:lumOff val="3963"/>
                <a:alphaOff val="0"/>
              </a:schemeClr>
            </a:fillRef>
            <a:effectRef idx="0">
              <a:schemeClr val="accent6">
                <a:shade val="80000"/>
                <a:hueOff val="-63615"/>
                <a:satOff val="2835"/>
                <a:lumOff val="3963"/>
                <a:alphaOff val="0"/>
              </a:schemeClr>
            </a:effectRef>
            <a:fontRef idx="minor">
              <a:schemeClr val="lt1"/>
            </a:fontRef>
          </p:style>
        </p:sp>
        <p:sp>
          <p:nvSpPr>
            <p:cNvPr id="7" name="Arrow: Chevron 4">
              <a:extLst>
                <a:ext uri="{FF2B5EF4-FFF2-40B4-BE49-F238E27FC236}">
                  <a16:creationId xmlns:a16="http://schemas.microsoft.com/office/drawing/2014/main" id="{B4EB049A-BE93-4893-AEA1-B5482B207655}"/>
                </a:ext>
              </a:extLst>
            </p:cNvPr>
            <p:cNvSpPr txBox="1"/>
            <p:nvPr/>
          </p:nvSpPr>
          <p:spPr>
            <a:xfrm>
              <a:off x="1362450" y="331439"/>
              <a:ext cx="816775" cy="544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chemeClr val="tx1"/>
                  </a:solidFill>
                  <a:latin typeface="Arial" panose="020B0604020202020204" pitchFamily="34" charset="0"/>
                  <a:cs typeface="Arial" panose="020B0604020202020204" pitchFamily="34" charset="0"/>
                </a:rPr>
                <a:t>Design</a:t>
              </a:r>
            </a:p>
          </p:txBody>
        </p:sp>
      </p:grpSp>
    </p:spTree>
    <p:extLst>
      <p:ext uri="{BB962C8B-B14F-4D97-AF65-F5344CB8AC3E}">
        <p14:creationId xmlns:p14="http://schemas.microsoft.com/office/powerpoint/2010/main" val="6455072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31DEC2-BD7C-44A3-AF25-6686344D4955}"/>
              </a:ext>
            </a:extLst>
          </p:cNvPr>
          <p:cNvSpPr>
            <a:spLocks noGrp="1"/>
          </p:cNvSpPr>
          <p:nvPr>
            <p:ph idx="1"/>
          </p:nvPr>
        </p:nvSpPr>
        <p:spPr/>
        <p:txBody>
          <a:bodyPr/>
          <a:lstStyle/>
          <a:p>
            <a:pPr>
              <a:spcBef>
                <a:spcPts val="450"/>
              </a:spcBef>
            </a:pPr>
            <a:r>
              <a:rPr lang="en-ZA" dirty="0"/>
              <a:t>Nature of the programme and the time parameters of the costing influence how one approaches scenarios</a:t>
            </a:r>
          </a:p>
          <a:p>
            <a:pPr>
              <a:spcBef>
                <a:spcPts val="450"/>
              </a:spcBef>
            </a:pPr>
            <a:r>
              <a:rPr lang="en-ZA" dirty="0"/>
              <a:t>As a minimum, provide for costs over an MTEF period</a:t>
            </a:r>
          </a:p>
          <a:p>
            <a:pPr>
              <a:spcBef>
                <a:spcPts val="450"/>
              </a:spcBef>
            </a:pPr>
            <a:r>
              <a:rPr lang="en-ZA" dirty="0"/>
              <a:t>Proposed scenarios </a:t>
            </a:r>
            <a:r>
              <a:rPr lang="en-ZA" sz="2000" dirty="0"/>
              <a:t>(choosing appropriate names is important)</a:t>
            </a:r>
            <a:endParaRPr lang="en-ZA" sz="2100" dirty="0"/>
          </a:p>
          <a:p>
            <a:pPr lvl="1">
              <a:spcBef>
                <a:spcPts val="450"/>
              </a:spcBef>
            </a:pPr>
            <a:r>
              <a:rPr lang="en-ZA" dirty="0">
                <a:solidFill>
                  <a:srgbClr val="3366FF"/>
                </a:solidFill>
              </a:rPr>
              <a:t>‘baseline’ or ‘current’ 	</a:t>
            </a:r>
            <a:r>
              <a:rPr lang="en-ZA" dirty="0"/>
              <a:t>– existing levels of service</a:t>
            </a:r>
          </a:p>
          <a:p>
            <a:pPr marL="720725" lvl="1" indent="-344488">
              <a:spcBef>
                <a:spcPts val="450"/>
              </a:spcBef>
            </a:pPr>
            <a:r>
              <a:rPr lang="en-ZA" dirty="0">
                <a:solidFill>
                  <a:srgbClr val="3366FF"/>
                </a:solidFill>
              </a:rPr>
              <a:t>‘full cost’ 				</a:t>
            </a:r>
            <a:r>
              <a:rPr lang="en-ZA" dirty="0"/>
              <a:t>– complete implementation of the policy</a:t>
            </a:r>
          </a:p>
          <a:p>
            <a:pPr lvl="1">
              <a:spcBef>
                <a:spcPts val="450"/>
              </a:spcBef>
            </a:pPr>
            <a:r>
              <a:rPr lang="en-ZA" dirty="0">
                <a:solidFill>
                  <a:srgbClr val="3366FF"/>
                </a:solidFill>
              </a:rPr>
              <a:t>‘pragmatic’ 				</a:t>
            </a:r>
            <a:r>
              <a:rPr lang="en-ZA" dirty="0"/>
              <a:t>– proposed costing saving policy options</a:t>
            </a:r>
          </a:p>
          <a:p>
            <a:pPr lvl="1">
              <a:spcBef>
                <a:spcPts val="450"/>
              </a:spcBef>
            </a:pPr>
            <a:r>
              <a:rPr lang="en-ZA" dirty="0">
                <a:solidFill>
                  <a:srgbClr val="3366FF"/>
                </a:solidFill>
              </a:rPr>
              <a:t>‘rollout’ 					</a:t>
            </a:r>
            <a:r>
              <a:rPr lang="en-ZA" dirty="0"/>
              <a:t>– different rollout options</a:t>
            </a:r>
          </a:p>
          <a:p>
            <a:pPr>
              <a:spcBef>
                <a:spcPts val="450"/>
              </a:spcBef>
            </a:pPr>
            <a:r>
              <a:rPr lang="en-ZA" dirty="0"/>
              <a:t>Design model structure so that new scenarios can be added</a:t>
            </a:r>
          </a:p>
          <a:p>
            <a:pPr>
              <a:spcBef>
                <a:spcPts val="450"/>
              </a:spcBef>
            </a:pPr>
            <a:r>
              <a:rPr lang="en-ZA" dirty="0"/>
              <a:t>For some programmes it is better not to include scenarios:</a:t>
            </a:r>
          </a:p>
          <a:p>
            <a:pPr lvl="1">
              <a:spcBef>
                <a:spcPts val="450"/>
              </a:spcBef>
            </a:pPr>
            <a:r>
              <a:rPr lang="en-ZA" dirty="0"/>
              <a:t>it would make the model  too complicated</a:t>
            </a:r>
          </a:p>
          <a:p>
            <a:pPr lvl="1">
              <a:spcBef>
                <a:spcPts val="450"/>
              </a:spcBef>
            </a:pPr>
            <a:r>
              <a:rPr lang="en-ZA" dirty="0"/>
              <a:t>better to run scenarios on different copies of the model </a:t>
            </a:r>
          </a:p>
          <a:p>
            <a:endParaRPr lang="en-ZA" dirty="0"/>
          </a:p>
        </p:txBody>
      </p:sp>
      <p:sp>
        <p:nvSpPr>
          <p:cNvPr id="3" name="Slide Number Placeholder 2">
            <a:extLst>
              <a:ext uri="{FF2B5EF4-FFF2-40B4-BE49-F238E27FC236}">
                <a16:creationId xmlns:a16="http://schemas.microsoft.com/office/drawing/2014/main" id="{E6BAB3C9-6155-4FA0-92F3-6876559186E3}"/>
              </a:ext>
            </a:extLst>
          </p:cNvPr>
          <p:cNvSpPr>
            <a:spLocks noGrp="1"/>
          </p:cNvSpPr>
          <p:nvPr>
            <p:ph type="sldNum" sz="quarter" idx="11"/>
          </p:nvPr>
        </p:nvSpPr>
        <p:spPr/>
        <p:txBody>
          <a:bodyPr/>
          <a:lstStyle/>
          <a:p>
            <a:fld id="{31311CA2-5603-4F1C-8B97-F29961F83655}" type="slidenum">
              <a:rPr lang="en-ZA" smtClean="0"/>
              <a:pPr/>
              <a:t>77</a:t>
            </a:fld>
            <a:endParaRPr lang="en-ZA" dirty="0"/>
          </a:p>
        </p:txBody>
      </p:sp>
      <p:sp>
        <p:nvSpPr>
          <p:cNvPr id="4" name="Title 3">
            <a:extLst>
              <a:ext uri="{FF2B5EF4-FFF2-40B4-BE49-F238E27FC236}">
                <a16:creationId xmlns:a16="http://schemas.microsoft.com/office/drawing/2014/main" id="{0DFD9981-045A-4F7D-AC98-3FD6FFCFB995}"/>
              </a:ext>
            </a:extLst>
          </p:cNvPr>
          <p:cNvSpPr>
            <a:spLocks noGrp="1"/>
          </p:cNvSpPr>
          <p:nvPr>
            <p:ph type="title"/>
          </p:nvPr>
        </p:nvSpPr>
        <p:spPr/>
        <p:txBody>
          <a:bodyPr/>
          <a:lstStyle/>
          <a:p>
            <a:r>
              <a:rPr lang="en-ZA" dirty="0"/>
              <a:t>Deciding on the structure of scenarios</a:t>
            </a:r>
          </a:p>
        </p:txBody>
      </p:sp>
    </p:spTree>
    <p:extLst>
      <p:ext uri="{BB962C8B-B14F-4D97-AF65-F5344CB8AC3E}">
        <p14:creationId xmlns:p14="http://schemas.microsoft.com/office/powerpoint/2010/main" val="21805536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EFB7B-9C5C-42EB-87B8-7EB596AED846}"/>
              </a:ext>
            </a:extLst>
          </p:cNvPr>
          <p:cNvSpPr>
            <a:spLocks noGrp="1"/>
          </p:cNvSpPr>
          <p:nvPr>
            <p:ph idx="1"/>
          </p:nvPr>
        </p:nvSpPr>
        <p:spPr>
          <a:xfrm>
            <a:off x="824253" y="698501"/>
            <a:ext cx="10528512" cy="5451112"/>
          </a:xfrm>
        </p:spPr>
        <p:txBody>
          <a:bodyPr/>
          <a:lstStyle/>
          <a:p>
            <a:r>
              <a:rPr lang="en-ZA" dirty="0"/>
              <a:t>Scenarios in the INSET Costing Model</a:t>
            </a:r>
          </a:p>
          <a:p>
            <a:endParaRPr lang="en-ZA" dirty="0"/>
          </a:p>
          <a:p>
            <a:endParaRPr lang="en-ZA" dirty="0"/>
          </a:p>
          <a:p>
            <a:pPr>
              <a:spcBef>
                <a:spcPts val="1800"/>
              </a:spcBef>
            </a:pPr>
            <a:r>
              <a:rPr lang="en-ZA" dirty="0"/>
              <a:t>Scenarios in the MAFISA Costing Model</a:t>
            </a:r>
          </a:p>
          <a:p>
            <a:endParaRPr lang="en-ZA" dirty="0"/>
          </a:p>
          <a:p>
            <a:endParaRPr lang="en-ZA" dirty="0"/>
          </a:p>
          <a:p>
            <a:endParaRPr lang="en-ZA" dirty="0"/>
          </a:p>
          <a:p>
            <a:endParaRPr lang="en-ZA" dirty="0"/>
          </a:p>
          <a:p>
            <a:pPr>
              <a:spcBef>
                <a:spcPts val="1200"/>
              </a:spcBef>
            </a:pPr>
            <a:r>
              <a:rPr lang="en-ZA" dirty="0"/>
              <a:t>Scenarios in the Nutrition Costing Model</a:t>
            </a:r>
          </a:p>
          <a:p>
            <a:endParaRPr lang="en-ZA" dirty="0"/>
          </a:p>
        </p:txBody>
      </p:sp>
      <p:sp>
        <p:nvSpPr>
          <p:cNvPr id="3" name="Slide Number Placeholder 2">
            <a:extLst>
              <a:ext uri="{FF2B5EF4-FFF2-40B4-BE49-F238E27FC236}">
                <a16:creationId xmlns:a16="http://schemas.microsoft.com/office/drawing/2014/main" id="{A859E08E-91E8-429C-8FF5-025AAF45ACA9}"/>
              </a:ext>
            </a:extLst>
          </p:cNvPr>
          <p:cNvSpPr>
            <a:spLocks noGrp="1"/>
          </p:cNvSpPr>
          <p:nvPr>
            <p:ph type="sldNum" sz="quarter" idx="11"/>
          </p:nvPr>
        </p:nvSpPr>
        <p:spPr/>
        <p:txBody>
          <a:bodyPr/>
          <a:lstStyle/>
          <a:p>
            <a:fld id="{31311CA2-5603-4F1C-8B97-F29961F83655}" type="slidenum">
              <a:rPr lang="en-ZA" smtClean="0"/>
              <a:pPr/>
              <a:t>78</a:t>
            </a:fld>
            <a:endParaRPr lang="en-ZA" dirty="0"/>
          </a:p>
        </p:txBody>
      </p:sp>
      <p:sp>
        <p:nvSpPr>
          <p:cNvPr id="4" name="Title 3">
            <a:extLst>
              <a:ext uri="{FF2B5EF4-FFF2-40B4-BE49-F238E27FC236}">
                <a16:creationId xmlns:a16="http://schemas.microsoft.com/office/drawing/2014/main" id="{A3D0BFFE-4364-43B1-BD9D-B6D9441A74F9}"/>
              </a:ext>
            </a:extLst>
          </p:cNvPr>
          <p:cNvSpPr>
            <a:spLocks noGrp="1"/>
          </p:cNvSpPr>
          <p:nvPr>
            <p:ph type="title"/>
          </p:nvPr>
        </p:nvSpPr>
        <p:spPr/>
        <p:txBody>
          <a:bodyPr/>
          <a:lstStyle/>
          <a:p>
            <a:r>
              <a:rPr lang="en-ZA" dirty="0"/>
              <a:t>Examples of scenario naming</a:t>
            </a:r>
          </a:p>
        </p:txBody>
      </p:sp>
      <p:pic>
        <p:nvPicPr>
          <p:cNvPr id="5" name="Picture 2">
            <a:extLst>
              <a:ext uri="{FF2B5EF4-FFF2-40B4-BE49-F238E27FC236}">
                <a16:creationId xmlns:a16="http://schemas.microsoft.com/office/drawing/2014/main" id="{DA9E1B88-CD4F-4875-8571-CF1589D1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7" y="1165644"/>
            <a:ext cx="9679932" cy="1032803"/>
          </a:xfrm>
          <a:prstGeom prst="rect">
            <a:avLst/>
          </a:prstGeom>
          <a:solidFill>
            <a:schemeClr val="bg1"/>
          </a:solidFill>
          <a:ln>
            <a:noFill/>
          </a:ln>
          <a:effectLst/>
        </p:spPr>
      </p:pic>
      <p:pic>
        <p:nvPicPr>
          <p:cNvPr id="6" name="Picture 3">
            <a:extLst>
              <a:ext uri="{FF2B5EF4-FFF2-40B4-BE49-F238E27FC236}">
                <a16:creationId xmlns:a16="http://schemas.microsoft.com/office/drawing/2014/main" id="{766E81C4-7555-4EA2-B7BC-D1A86B6A4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94" y="2740443"/>
            <a:ext cx="9695606" cy="1881319"/>
          </a:xfrm>
          <a:prstGeom prst="rect">
            <a:avLst/>
          </a:prstGeom>
          <a:solidFill>
            <a:schemeClr val="bg1"/>
          </a:solidFill>
          <a:ln>
            <a:noFill/>
          </a:ln>
          <a:effectLst/>
        </p:spPr>
      </p:pic>
      <p:pic>
        <p:nvPicPr>
          <p:cNvPr id="7" name="Picture 5">
            <a:extLst>
              <a:ext uri="{FF2B5EF4-FFF2-40B4-BE49-F238E27FC236}">
                <a16:creationId xmlns:a16="http://schemas.microsoft.com/office/drawing/2014/main" id="{5D660868-6EFB-45BF-A316-FDE21B005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7" y="5163758"/>
            <a:ext cx="9695607" cy="1568765"/>
          </a:xfrm>
          <a:prstGeom prst="rect">
            <a:avLst/>
          </a:prstGeom>
          <a:solidFill>
            <a:schemeClr val="bg1"/>
          </a:solidFill>
          <a:ln>
            <a:noFill/>
          </a:ln>
          <a:effectLst/>
        </p:spPr>
      </p:pic>
    </p:spTree>
    <p:extLst>
      <p:ext uri="{BB962C8B-B14F-4D97-AF65-F5344CB8AC3E}">
        <p14:creationId xmlns:p14="http://schemas.microsoft.com/office/powerpoint/2010/main" val="17587270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3DB99-9F8B-4AC5-97E4-48ACC9FE274E}"/>
              </a:ext>
            </a:extLst>
          </p:cNvPr>
          <p:cNvSpPr>
            <a:spLocks noGrp="1"/>
          </p:cNvSpPr>
          <p:nvPr>
            <p:ph idx="1"/>
          </p:nvPr>
        </p:nvSpPr>
        <p:spPr/>
        <p:txBody>
          <a:bodyPr/>
          <a:lstStyle/>
          <a:p>
            <a:r>
              <a:rPr lang="en-ZA" dirty="0"/>
              <a:t>Organise the activities you are going to cost on the workings sheets</a:t>
            </a:r>
          </a:p>
          <a:p>
            <a:pPr lvl="1"/>
            <a:r>
              <a:rPr lang="en-ZA" dirty="0"/>
              <a:t>List the demand variables and key input variables</a:t>
            </a:r>
          </a:p>
          <a:p>
            <a:pPr lvl="2"/>
            <a:r>
              <a:rPr lang="en-ZA" dirty="0"/>
              <a:t>Personnel, time variables, price variables</a:t>
            </a:r>
          </a:p>
          <a:p>
            <a:pPr lvl="1"/>
            <a:r>
              <a:rPr lang="en-ZA" dirty="0">
                <a:solidFill>
                  <a:srgbClr val="0070C0"/>
                </a:solidFill>
              </a:rPr>
              <a:t>Keep variables that belong together close together</a:t>
            </a:r>
          </a:p>
          <a:p>
            <a:pPr lvl="1"/>
            <a:r>
              <a:rPr lang="en-ZA" dirty="0">
                <a:solidFill>
                  <a:srgbClr val="0070C0"/>
                </a:solidFill>
              </a:rPr>
              <a:t>This involves thinking through each activity</a:t>
            </a:r>
          </a:p>
          <a:p>
            <a:r>
              <a:rPr lang="en-ZA" dirty="0"/>
              <a:t>Start colouring-in the cells</a:t>
            </a:r>
          </a:p>
          <a:p>
            <a:r>
              <a:rPr lang="en-ZA" dirty="0"/>
              <a:t>Identify variables that should be placed on the </a:t>
            </a:r>
            <a:r>
              <a:rPr lang="en-ZA" dirty="0" err="1"/>
              <a:t>GenAssumptions</a:t>
            </a:r>
            <a:r>
              <a:rPr lang="en-ZA" dirty="0"/>
              <a:t> sheet</a:t>
            </a:r>
          </a:p>
          <a:p>
            <a:pPr lvl="2"/>
            <a:endParaRPr lang="en-ZA" dirty="0"/>
          </a:p>
          <a:p>
            <a:r>
              <a:rPr lang="en-ZA" dirty="0"/>
              <a:t>Keep the design structure aligned across sheets </a:t>
            </a:r>
          </a:p>
          <a:p>
            <a:pPr lvl="1"/>
            <a:r>
              <a:rPr lang="en-ZA" dirty="0"/>
              <a:t>so you can use the drag / copy and paste functions</a:t>
            </a:r>
            <a:endParaRPr lang="en-GB" dirty="0"/>
          </a:p>
          <a:p>
            <a:endParaRPr lang="en-ZA" dirty="0"/>
          </a:p>
        </p:txBody>
      </p:sp>
      <p:sp>
        <p:nvSpPr>
          <p:cNvPr id="3" name="Slide Number Placeholder 2">
            <a:extLst>
              <a:ext uri="{FF2B5EF4-FFF2-40B4-BE49-F238E27FC236}">
                <a16:creationId xmlns:a16="http://schemas.microsoft.com/office/drawing/2014/main" id="{2DA515E1-466D-4B34-AA89-E348AF1664D7}"/>
              </a:ext>
            </a:extLst>
          </p:cNvPr>
          <p:cNvSpPr>
            <a:spLocks noGrp="1"/>
          </p:cNvSpPr>
          <p:nvPr>
            <p:ph type="sldNum" sz="quarter" idx="11"/>
          </p:nvPr>
        </p:nvSpPr>
        <p:spPr/>
        <p:txBody>
          <a:bodyPr/>
          <a:lstStyle/>
          <a:p>
            <a:fld id="{31311CA2-5603-4F1C-8B97-F29961F83655}" type="slidenum">
              <a:rPr lang="en-ZA" smtClean="0"/>
              <a:pPr/>
              <a:t>79</a:t>
            </a:fld>
            <a:endParaRPr lang="en-ZA" dirty="0"/>
          </a:p>
        </p:txBody>
      </p:sp>
      <p:sp>
        <p:nvSpPr>
          <p:cNvPr id="4" name="Title 3">
            <a:extLst>
              <a:ext uri="{FF2B5EF4-FFF2-40B4-BE49-F238E27FC236}">
                <a16:creationId xmlns:a16="http://schemas.microsoft.com/office/drawing/2014/main" id="{8A63AC86-2BE1-4904-86B6-7CE4FD8C8CB0}"/>
              </a:ext>
            </a:extLst>
          </p:cNvPr>
          <p:cNvSpPr>
            <a:spLocks noGrp="1"/>
          </p:cNvSpPr>
          <p:nvPr>
            <p:ph type="title"/>
          </p:nvPr>
        </p:nvSpPr>
        <p:spPr>
          <a:xfrm>
            <a:off x="1361291" y="244753"/>
            <a:ext cx="9991473" cy="408052"/>
          </a:xfrm>
        </p:spPr>
        <p:txBody>
          <a:bodyPr/>
          <a:lstStyle/>
          <a:p>
            <a:r>
              <a:rPr lang="en-ZA" dirty="0"/>
              <a:t>Step 3 – Specify activities, demand variables and inputs</a:t>
            </a:r>
          </a:p>
        </p:txBody>
      </p:sp>
      <p:grpSp>
        <p:nvGrpSpPr>
          <p:cNvPr id="5" name="Group 4">
            <a:extLst>
              <a:ext uri="{FF2B5EF4-FFF2-40B4-BE49-F238E27FC236}">
                <a16:creationId xmlns:a16="http://schemas.microsoft.com/office/drawing/2014/main" id="{EE152B12-0BE3-4B3B-B522-B265E53FCFC8}"/>
              </a:ext>
            </a:extLst>
          </p:cNvPr>
          <p:cNvGrpSpPr/>
          <p:nvPr/>
        </p:nvGrpSpPr>
        <p:grpSpPr>
          <a:xfrm>
            <a:off x="0" y="108288"/>
            <a:ext cx="1361292" cy="544517"/>
            <a:chOff x="2179225" y="331439"/>
            <a:chExt cx="1361292" cy="544517"/>
          </a:xfrm>
        </p:grpSpPr>
        <p:sp>
          <p:nvSpPr>
            <p:cNvPr id="6" name="Arrow: Chevron 5">
              <a:extLst>
                <a:ext uri="{FF2B5EF4-FFF2-40B4-BE49-F238E27FC236}">
                  <a16:creationId xmlns:a16="http://schemas.microsoft.com/office/drawing/2014/main" id="{A35BCB6D-BDAE-43A2-8962-4E556F1798C0}"/>
                </a:ext>
              </a:extLst>
            </p:cNvPr>
            <p:cNvSpPr/>
            <p:nvPr/>
          </p:nvSpPr>
          <p:spPr>
            <a:xfrm>
              <a:off x="2179225" y="331439"/>
              <a:ext cx="1361292" cy="544517"/>
            </a:xfrm>
            <a:prstGeom prst="chevron">
              <a:avLst/>
            </a:prstGeom>
          </p:spPr>
          <p:style>
            <a:lnRef idx="2">
              <a:schemeClr val="lt1">
                <a:hueOff val="0"/>
                <a:satOff val="0"/>
                <a:lumOff val="0"/>
                <a:alphaOff val="0"/>
              </a:schemeClr>
            </a:lnRef>
            <a:fillRef idx="1">
              <a:schemeClr val="accent6">
                <a:shade val="80000"/>
                <a:hueOff val="-127231"/>
                <a:satOff val="5670"/>
                <a:lumOff val="7926"/>
                <a:alphaOff val="0"/>
              </a:schemeClr>
            </a:fillRef>
            <a:effectRef idx="0">
              <a:schemeClr val="accent6">
                <a:shade val="80000"/>
                <a:hueOff val="-127231"/>
                <a:satOff val="5670"/>
                <a:lumOff val="7926"/>
                <a:alphaOff val="0"/>
              </a:schemeClr>
            </a:effectRef>
            <a:fontRef idx="minor">
              <a:schemeClr val="lt1"/>
            </a:fontRef>
          </p:style>
        </p:sp>
        <p:sp>
          <p:nvSpPr>
            <p:cNvPr id="7" name="Arrow: Chevron 4">
              <a:extLst>
                <a:ext uri="{FF2B5EF4-FFF2-40B4-BE49-F238E27FC236}">
                  <a16:creationId xmlns:a16="http://schemas.microsoft.com/office/drawing/2014/main" id="{706CA492-E3DD-4836-B25F-8F3743B58E34}"/>
                </a:ext>
              </a:extLst>
            </p:cNvPr>
            <p:cNvSpPr txBox="1"/>
            <p:nvPr/>
          </p:nvSpPr>
          <p:spPr>
            <a:xfrm>
              <a:off x="2451484" y="331439"/>
              <a:ext cx="816775" cy="544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chemeClr val="tx1"/>
                  </a:solidFill>
                  <a:latin typeface="Arial" panose="020B0604020202020204" pitchFamily="34" charset="0"/>
                  <a:cs typeface="Arial" panose="020B0604020202020204" pitchFamily="34" charset="0"/>
                </a:rPr>
                <a:t>Specify</a:t>
              </a:r>
              <a:endParaRPr lang="en-US" sz="1100" b="1"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448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3B05A2-5B25-4BCB-A8EE-80047DE87474}"/>
              </a:ext>
            </a:extLst>
          </p:cNvPr>
          <p:cNvSpPr>
            <a:spLocks noGrp="1"/>
          </p:cNvSpPr>
          <p:nvPr>
            <p:ph type="sldNum" sz="quarter" idx="11"/>
          </p:nvPr>
        </p:nvSpPr>
        <p:spPr/>
        <p:txBody>
          <a:bodyPr/>
          <a:lstStyle/>
          <a:p>
            <a:fld id="{31311CA2-5603-4F1C-8B97-F29961F83655}" type="slidenum">
              <a:rPr lang="en-ZA" smtClean="0"/>
              <a:pPr/>
              <a:t>8</a:t>
            </a:fld>
            <a:endParaRPr lang="en-ZA" dirty="0"/>
          </a:p>
        </p:txBody>
      </p:sp>
      <p:sp>
        <p:nvSpPr>
          <p:cNvPr id="4" name="Title 3">
            <a:extLst>
              <a:ext uri="{FF2B5EF4-FFF2-40B4-BE49-F238E27FC236}">
                <a16:creationId xmlns:a16="http://schemas.microsoft.com/office/drawing/2014/main" id="{F0BD50B5-F9BC-45E5-B87B-596312B31363}"/>
              </a:ext>
            </a:extLst>
          </p:cNvPr>
          <p:cNvSpPr>
            <a:spLocks noGrp="1"/>
          </p:cNvSpPr>
          <p:nvPr>
            <p:ph type="title"/>
          </p:nvPr>
        </p:nvSpPr>
        <p:spPr/>
        <p:txBody>
          <a:bodyPr/>
          <a:lstStyle/>
          <a:p>
            <a:endParaRPr lang="en-ZA"/>
          </a:p>
        </p:txBody>
      </p:sp>
      <p:pic>
        <p:nvPicPr>
          <p:cNvPr id="6" name="Picture 5">
            <a:extLst>
              <a:ext uri="{FF2B5EF4-FFF2-40B4-BE49-F238E27FC236}">
                <a16:creationId xmlns:a16="http://schemas.microsoft.com/office/drawing/2014/main" id="{EB3039EC-9641-49A0-B3BF-C7F98B70A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27" y="59206"/>
            <a:ext cx="5715000" cy="3695700"/>
          </a:xfrm>
          <a:prstGeom prst="rect">
            <a:avLst/>
          </a:prstGeom>
        </p:spPr>
      </p:pic>
      <p:pic>
        <p:nvPicPr>
          <p:cNvPr id="8" name="Picture 7">
            <a:extLst>
              <a:ext uri="{FF2B5EF4-FFF2-40B4-BE49-F238E27FC236}">
                <a16:creationId xmlns:a16="http://schemas.microsoft.com/office/drawing/2014/main" id="{19924351-3DEB-464C-A985-51619FBB8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613" y="-852830"/>
            <a:ext cx="4687499" cy="4687499"/>
          </a:xfrm>
          <a:prstGeom prst="rect">
            <a:avLst/>
          </a:prstGeom>
        </p:spPr>
      </p:pic>
      <p:pic>
        <p:nvPicPr>
          <p:cNvPr id="10" name="Picture 9">
            <a:extLst>
              <a:ext uri="{FF2B5EF4-FFF2-40B4-BE49-F238E27FC236}">
                <a16:creationId xmlns:a16="http://schemas.microsoft.com/office/drawing/2014/main" id="{C0351B8D-3489-42B6-981B-97291A1199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3249" y="3019577"/>
            <a:ext cx="6800622" cy="3825350"/>
          </a:xfrm>
          <a:prstGeom prst="rect">
            <a:avLst/>
          </a:prstGeom>
        </p:spPr>
      </p:pic>
    </p:spTree>
    <p:extLst>
      <p:ext uri="{BB962C8B-B14F-4D97-AF65-F5344CB8AC3E}">
        <p14:creationId xmlns:p14="http://schemas.microsoft.com/office/powerpoint/2010/main" val="4544856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80BADE-922B-4C13-B2BF-DF70F9CE148B}"/>
              </a:ext>
            </a:extLst>
          </p:cNvPr>
          <p:cNvSpPr>
            <a:spLocks noGrp="1"/>
          </p:cNvSpPr>
          <p:nvPr>
            <p:ph idx="1"/>
          </p:nvPr>
        </p:nvSpPr>
        <p:spPr/>
        <p:txBody>
          <a:bodyPr/>
          <a:lstStyle/>
          <a:p>
            <a:pPr>
              <a:spcBef>
                <a:spcPts val="500"/>
              </a:spcBef>
            </a:pPr>
            <a:r>
              <a:rPr lang="en-ZA" dirty="0"/>
              <a:t>If the structural design of your model is good, it greatly facilitates the building of costing formulae</a:t>
            </a:r>
          </a:p>
          <a:p>
            <a:pPr lvl="1">
              <a:spcBef>
                <a:spcPts val="500"/>
              </a:spcBef>
            </a:pPr>
            <a:r>
              <a:rPr lang="en-ZA" dirty="0"/>
              <a:t>column and row references exactly the same</a:t>
            </a:r>
          </a:p>
          <a:p>
            <a:pPr lvl="1">
              <a:spcBef>
                <a:spcPts val="500"/>
              </a:spcBef>
            </a:pPr>
            <a:r>
              <a:rPr lang="en-ZA" dirty="0"/>
              <a:t>demand data structured the same as input and price data</a:t>
            </a:r>
          </a:p>
          <a:p>
            <a:pPr>
              <a:spcBef>
                <a:spcPts val="500"/>
              </a:spcBef>
            </a:pPr>
            <a:endParaRPr lang="en-ZA" dirty="0"/>
          </a:p>
          <a:p>
            <a:pPr>
              <a:spcBef>
                <a:spcPts val="500"/>
              </a:spcBef>
            </a:pPr>
            <a:r>
              <a:rPr lang="en-ZA" dirty="0"/>
              <a:t>Apply the formula:</a:t>
            </a:r>
          </a:p>
          <a:p>
            <a:pPr>
              <a:spcBef>
                <a:spcPts val="500"/>
              </a:spcBef>
            </a:pPr>
            <a:endParaRPr lang="en-ZA" dirty="0"/>
          </a:p>
          <a:p>
            <a:pPr>
              <a:spcBef>
                <a:spcPts val="500"/>
              </a:spcBef>
            </a:pPr>
            <a:r>
              <a:rPr lang="en-ZA" dirty="0"/>
              <a:t>Work systematically, accurately and don’t rush</a:t>
            </a:r>
          </a:p>
          <a:p>
            <a:pPr>
              <a:spcBef>
                <a:spcPts val="500"/>
              </a:spcBef>
            </a:pPr>
            <a:r>
              <a:rPr lang="en-ZA" dirty="0"/>
              <a:t>Apply the KISS principle</a:t>
            </a:r>
          </a:p>
          <a:p>
            <a:pPr>
              <a:spcBef>
                <a:spcPts val="500"/>
              </a:spcBef>
            </a:pPr>
            <a:r>
              <a:rPr lang="en-ZA" dirty="0"/>
              <a:t>When building the formulae you will likely find that you require more demand variables, different input variables etc. Change things in a systematic way</a:t>
            </a:r>
            <a:endParaRPr lang="en-GB" dirty="0"/>
          </a:p>
          <a:p>
            <a:endParaRPr lang="en-ZA" dirty="0"/>
          </a:p>
        </p:txBody>
      </p:sp>
      <p:sp>
        <p:nvSpPr>
          <p:cNvPr id="3" name="Slide Number Placeholder 2">
            <a:extLst>
              <a:ext uri="{FF2B5EF4-FFF2-40B4-BE49-F238E27FC236}">
                <a16:creationId xmlns:a16="http://schemas.microsoft.com/office/drawing/2014/main" id="{E8DD1D58-AD60-4D5D-A366-528060FE816D}"/>
              </a:ext>
            </a:extLst>
          </p:cNvPr>
          <p:cNvSpPr>
            <a:spLocks noGrp="1"/>
          </p:cNvSpPr>
          <p:nvPr>
            <p:ph type="sldNum" sz="quarter" idx="11"/>
          </p:nvPr>
        </p:nvSpPr>
        <p:spPr/>
        <p:txBody>
          <a:bodyPr/>
          <a:lstStyle/>
          <a:p>
            <a:fld id="{31311CA2-5603-4F1C-8B97-F29961F83655}" type="slidenum">
              <a:rPr lang="en-ZA" smtClean="0"/>
              <a:pPr/>
              <a:t>80</a:t>
            </a:fld>
            <a:endParaRPr lang="en-ZA" dirty="0"/>
          </a:p>
        </p:txBody>
      </p:sp>
      <p:sp>
        <p:nvSpPr>
          <p:cNvPr id="4" name="Title 3">
            <a:extLst>
              <a:ext uri="{FF2B5EF4-FFF2-40B4-BE49-F238E27FC236}">
                <a16:creationId xmlns:a16="http://schemas.microsoft.com/office/drawing/2014/main" id="{721C3BB0-1152-4976-94C6-9AFDA98BCCEF}"/>
              </a:ext>
            </a:extLst>
          </p:cNvPr>
          <p:cNvSpPr>
            <a:spLocks noGrp="1"/>
          </p:cNvSpPr>
          <p:nvPr>
            <p:ph type="title"/>
          </p:nvPr>
        </p:nvSpPr>
        <p:spPr>
          <a:xfrm>
            <a:off x="1361291" y="244753"/>
            <a:ext cx="9991473" cy="408052"/>
          </a:xfrm>
        </p:spPr>
        <p:txBody>
          <a:bodyPr/>
          <a:lstStyle/>
          <a:p>
            <a:r>
              <a:rPr lang="en-ZA" dirty="0"/>
              <a:t>Step 4 – Build the costing formulae</a:t>
            </a:r>
          </a:p>
        </p:txBody>
      </p:sp>
      <p:pic>
        <p:nvPicPr>
          <p:cNvPr id="5" name="Picture 2">
            <a:extLst>
              <a:ext uri="{FF2B5EF4-FFF2-40B4-BE49-F238E27FC236}">
                <a16:creationId xmlns:a16="http://schemas.microsoft.com/office/drawing/2014/main" id="{C134FA5A-5884-432F-A648-0CE05C9D32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87" y="2932926"/>
            <a:ext cx="2830947" cy="89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D2A33F99-778A-41A1-9990-1087D4E6FE5D}"/>
              </a:ext>
            </a:extLst>
          </p:cNvPr>
          <p:cNvGrpSpPr/>
          <p:nvPr/>
        </p:nvGrpSpPr>
        <p:grpSpPr>
          <a:xfrm>
            <a:off x="0" y="108288"/>
            <a:ext cx="1361292" cy="544517"/>
            <a:chOff x="3268259" y="331439"/>
            <a:chExt cx="1361292" cy="544517"/>
          </a:xfrm>
        </p:grpSpPr>
        <p:sp>
          <p:nvSpPr>
            <p:cNvPr id="7" name="Arrow: Chevron 6">
              <a:extLst>
                <a:ext uri="{FF2B5EF4-FFF2-40B4-BE49-F238E27FC236}">
                  <a16:creationId xmlns:a16="http://schemas.microsoft.com/office/drawing/2014/main" id="{6A3C3B36-4D62-47F4-8876-83B46E67B992}"/>
                </a:ext>
              </a:extLst>
            </p:cNvPr>
            <p:cNvSpPr/>
            <p:nvPr/>
          </p:nvSpPr>
          <p:spPr>
            <a:xfrm>
              <a:off x="3268259" y="331439"/>
              <a:ext cx="1361292" cy="544517"/>
            </a:xfrm>
            <a:prstGeom prst="chevron">
              <a:avLst/>
            </a:prstGeom>
          </p:spPr>
          <p:style>
            <a:lnRef idx="2">
              <a:schemeClr val="lt1">
                <a:hueOff val="0"/>
                <a:satOff val="0"/>
                <a:lumOff val="0"/>
                <a:alphaOff val="0"/>
              </a:schemeClr>
            </a:lnRef>
            <a:fillRef idx="1">
              <a:schemeClr val="accent6">
                <a:shade val="80000"/>
                <a:hueOff val="-190846"/>
                <a:satOff val="8505"/>
                <a:lumOff val="11889"/>
                <a:alphaOff val="0"/>
              </a:schemeClr>
            </a:fillRef>
            <a:effectRef idx="0">
              <a:schemeClr val="accent6">
                <a:shade val="80000"/>
                <a:hueOff val="-190846"/>
                <a:satOff val="8505"/>
                <a:lumOff val="11889"/>
                <a:alphaOff val="0"/>
              </a:schemeClr>
            </a:effectRef>
            <a:fontRef idx="minor">
              <a:schemeClr val="lt1"/>
            </a:fontRef>
          </p:style>
        </p:sp>
        <p:sp>
          <p:nvSpPr>
            <p:cNvPr id="8" name="Arrow: Chevron 4">
              <a:extLst>
                <a:ext uri="{FF2B5EF4-FFF2-40B4-BE49-F238E27FC236}">
                  <a16:creationId xmlns:a16="http://schemas.microsoft.com/office/drawing/2014/main" id="{4CB71AA7-1575-48C6-AC60-9563DDE5BD25}"/>
                </a:ext>
              </a:extLst>
            </p:cNvPr>
            <p:cNvSpPr txBox="1"/>
            <p:nvPr/>
          </p:nvSpPr>
          <p:spPr>
            <a:xfrm>
              <a:off x="3540518" y="331439"/>
              <a:ext cx="816775" cy="544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chemeClr val="tx1"/>
                  </a:solidFill>
                  <a:latin typeface="Arial" panose="020B0604020202020204" pitchFamily="34" charset="0"/>
                  <a:cs typeface="Arial" panose="020B0604020202020204" pitchFamily="34" charset="0"/>
                </a:rPr>
                <a:t>Build formulae</a:t>
              </a:r>
              <a:endParaRPr lang="en-US" sz="1100" b="1"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069422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F0783-94A9-404B-B0FF-211959CDB80E}"/>
              </a:ext>
            </a:extLst>
          </p:cNvPr>
          <p:cNvSpPr>
            <a:spLocks noGrp="1"/>
          </p:cNvSpPr>
          <p:nvPr>
            <p:ph idx="1"/>
          </p:nvPr>
        </p:nvSpPr>
        <p:spPr/>
        <p:txBody>
          <a:bodyPr/>
          <a:lstStyle/>
          <a:p>
            <a:r>
              <a:rPr lang="en-ZA" dirty="0"/>
              <a:t>In design step</a:t>
            </a:r>
          </a:p>
          <a:p>
            <a:pPr lvl="1"/>
            <a:r>
              <a:rPr lang="en-ZA" sz="2000" dirty="0"/>
              <a:t>Specify where the costing results will be summarised </a:t>
            </a:r>
          </a:p>
          <a:p>
            <a:pPr lvl="1"/>
            <a:r>
              <a:rPr lang="en-ZA" sz="2000" dirty="0"/>
              <a:t>What kinds of summaries you will require?</a:t>
            </a:r>
          </a:p>
          <a:p>
            <a:r>
              <a:rPr lang="en-ZA" dirty="0"/>
              <a:t>Summarise costs</a:t>
            </a:r>
          </a:p>
          <a:p>
            <a:pPr lvl="1"/>
            <a:r>
              <a:rPr lang="en-ZA" sz="2000" dirty="0"/>
              <a:t>overall total costs – showing set-up, ongoing costs and capital totals by type of key inputs and other</a:t>
            </a:r>
          </a:p>
          <a:p>
            <a:pPr lvl="1"/>
            <a:r>
              <a:rPr lang="en-ZA" sz="2000" dirty="0"/>
              <a:t>totals by main activity / type of institution</a:t>
            </a:r>
          </a:p>
          <a:p>
            <a:pPr lvl="1"/>
            <a:r>
              <a:rPr lang="en-ZA" sz="2000" dirty="0"/>
              <a:t>totals by sphere of government, by province, by municipality</a:t>
            </a:r>
            <a:endParaRPr lang="en-ZA" dirty="0"/>
          </a:p>
          <a:p>
            <a:r>
              <a:rPr lang="en-ZA" dirty="0"/>
              <a:t>Summaries of outputs by activity</a:t>
            </a:r>
          </a:p>
          <a:p>
            <a:r>
              <a:rPr lang="en-ZA" dirty="0"/>
              <a:t>Summaries of personnel and key inputs</a:t>
            </a:r>
          </a:p>
          <a:p>
            <a:endParaRPr lang="en-ZA" dirty="0"/>
          </a:p>
          <a:p>
            <a:r>
              <a:rPr lang="en-ZA" dirty="0"/>
              <a:t>Explore options for unit cost and marginal cost calculations</a:t>
            </a:r>
            <a:endParaRPr lang="en-GB" dirty="0"/>
          </a:p>
          <a:p>
            <a:endParaRPr lang="en-ZA" dirty="0"/>
          </a:p>
        </p:txBody>
      </p:sp>
      <p:sp>
        <p:nvSpPr>
          <p:cNvPr id="3" name="Slide Number Placeholder 2">
            <a:extLst>
              <a:ext uri="{FF2B5EF4-FFF2-40B4-BE49-F238E27FC236}">
                <a16:creationId xmlns:a16="http://schemas.microsoft.com/office/drawing/2014/main" id="{12AF66AB-7847-485C-A14F-0BCD666FC206}"/>
              </a:ext>
            </a:extLst>
          </p:cNvPr>
          <p:cNvSpPr>
            <a:spLocks noGrp="1"/>
          </p:cNvSpPr>
          <p:nvPr>
            <p:ph type="sldNum" sz="quarter" idx="11"/>
          </p:nvPr>
        </p:nvSpPr>
        <p:spPr/>
        <p:txBody>
          <a:bodyPr/>
          <a:lstStyle/>
          <a:p>
            <a:fld id="{31311CA2-5603-4F1C-8B97-F29961F83655}" type="slidenum">
              <a:rPr lang="en-ZA" smtClean="0"/>
              <a:pPr/>
              <a:t>81</a:t>
            </a:fld>
            <a:endParaRPr lang="en-ZA" dirty="0"/>
          </a:p>
        </p:txBody>
      </p:sp>
      <p:sp>
        <p:nvSpPr>
          <p:cNvPr id="4" name="Title 3">
            <a:extLst>
              <a:ext uri="{FF2B5EF4-FFF2-40B4-BE49-F238E27FC236}">
                <a16:creationId xmlns:a16="http://schemas.microsoft.com/office/drawing/2014/main" id="{48950A94-F7E2-491E-8CA7-EE12E05342EA}"/>
              </a:ext>
            </a:extLst>
          </p:cNvPr>
          <p:cNvSpPr>
            <a:spLocks noGrp="1"/>
          </p:cNvSpPr>
          <p:nvPr>
            <p:ph type="title"/>
          </p:nvPr>
        </p:nvSpPr>
        <p:spPr>
          <a:xfrm>
            <a:off x="1361291" y="244753"/>
            <a:ext cx="9991473" cy="408052"/>
          </a:xfrm>
        </p:spPr>
        <p:txBody>
          <a:bodyPr/>
          <a:lstStyle/>
          <a:p>
            <a:r>
              <a:rPr lang="en-ZA" dirty="0"/>
              <a:t>Step 5 – Summarise the costing results</a:t>
            </a:r>
          </a:p>
        </p:txBody>
      </p:sp>
      <p:grpSp>
        <p:nvGrpSpPr>
          <p:cNvPr id="5" name="Group 4">
            <a:extLst>
              <a:ext uri="{FF2B5EF4-FFF2-40B4-BE49-F238E27FC236}">
                <a16:creationId xmlns:a16="http://schemas.microsoft.com/office/drawing/2014/main" id="{E340FBC4-B40E-4FB1-BAB3-B83E59B42C7D}"/>
              </a:ext>
            </a:extLst>
          </p:cNvPr>
          <p:cNvGrpSpPr/>
          <p:nvPr/>
        </p:nvGrpSpPr>
        <p:grpSpPr>
          <a:xfrm>
            <a:off x="0" y="108288"/>
            <a:ext cx="1361292" cy="544517"/>
            <a:chOff x="4357293" y="331439"/>
            <a:chExt cx="1361292" cy="544517"/>
          </a:xfrm>
        </p:grpSpPr>
        <p:sp>
          <p:nvSpPr>
            <p:cNvPr id="6" name="Arrow: Chevron 5">
              <a:extLst>
                <a:ext uri="{FF2B5EF4-FFF2-40B4-BE49-F238E27FC236}">
                  <a16:creationId xmlns:a16="http://schemas.microsoft.com/office/drawing/2014/main" id="{F7452CB9-BF25-46B1-9011-DAD72706FDDD}"/>
                </a:ext>
              </a:extLst>
            </p:cNvPr>
            <p:cNvSpPr/>
            <p:nvPr/>
          </p:nvSpPr>
          <p:spPr>
            <a:xfrm>
              <a:off x="4357293" y="331439"/>
              <a:ext cx="1361292" cy="544517"/>
            </a:xfrm>
            <a:prstGeom prst="chevron">
              <a:avLst/>
            </a:prstGeom>
          </p:spPr>
          <p:style>
            <a:lnRef idx="2">
              <a:schemeClr val="lt1">
                <a:hueOff val="0"/>
                <a:satOff val="0"/>
                <a:lumOff val="0"/>
                <a:alphaOff val="0"/>
              </a:schemeClr>
            </a:lnRef>
            <a:fillRef idx="1">
              <a:schemeClr val="accent6">
                <a:shade val="80000"/>
                <a:hueOff val="-254461"/>
                <a:satOff val="11339"/>
                <a:lumOff val="15853"/>
                <a:alphaOff val="0"/>
              </a:schemeClr>
            </a:fillRef>
            <a:effectRef idx="0">
              <a:schemeClr val="accent6">
                <a:shade val="80000"/>
                <a:hueOff val="-254461"/>
                <a:satOff val="11339"/>
                <a:lumOff val="15853"/>
                <a:alphaOff val="0"/>
              </a:schemeClr>
            </a:effectRef>
            <a:fontRef idx="minor">
              <a:schemeClr val="lt1"/>
            </a:fontRef>
          </p:style>
        </p:sp>
        <p:sp>
          <p:nvSpPr>
            <p:cNvPr id="7" name="Arrow: Chevron 4">
              <a:extLst>
                <a:ext uri="{FF2B5EF4-FFF2-40B4-BE49-F238E27FC236}">
                  <a16:creationId xmlns:a16="http://schemas.microsoft.com/office/drawing/2014/main" id="{F4163676-E38A-4F3A-B1F8-C729CE097E30}"/>
                </a:ext>
              </a:extLst>
            </p:cNvPr>
            <p:cNvSpPr txBox="1"/>
            <p:nvPr/>
          </p:nvSpPr>
          <p:spPr>
            <a:xfrm>
              <a:off x="4629552" y="331439"/>
              <a:ext cx="816775" cy="544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chemeClr val="tx1"/>
                  </a:solidFill>
                  <a:latin typeface="Arial" panose="020B0604020202020204" pitchFamily="34" charset="0"/>
                  <a:cs typeface="Arial" panose="020B0604020202020204" pitchFamily="34" charset="0"/>
                </a:rPr>
                <a:t>Summarise</a:t>
              </a:r>
              <a:endParaRPr lang="en-US" sz="1100" b="1"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40375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E6B7D6-3E03-429F-8036-AC5975D0E268}"/>
              </a:ext>
            </a:extLst>
          </p:cNvPr>
          <p:cNvSpPr>
            <a:spLocks noGrp="1"/>
          </p:cNvSpPr>
          <p:nvPr>
            <p:ph idx="1"/>
          </p:nvPr>
        </p:nvSpPr>
        <p:spPr>
          <a:xfrm>
            <a:off x="87653" y="855769"/>
            <a:ext cx="3516570" cy="5268443"/>
          </a:xfrm>
        </p:spPr>
        <p:txBody>
          <a:bodyPr/>
          <a:lstStyle/>
          <a:p>
            <a:r>
              <a:rPr lang="en-US" dirty="0"/>
              <a:t>Develop a flow diagram to show:</a:t>
            </a:r>
          </a:p>
          <a:p>
            <a:pPr lvl="1"/>
            <a:r>
              <a:rPr lang="en-US" dirty="0"/>
              <a:t>the structure and the logic of the model</a:t>
            </a:r>
          </a:p>
          <a:p>
            <a:pPr lvl="1"/>
            <a:r>
              <a:rPr lang="en-US" dirty="0"/>
              <a:t>place this in front of the model </a:t>
            </a:r>
          </a:p>
          <a:p>
            <a:r>
              <a:rPr lang="en-US" dirty="0"/>
              <a:t>Gives a snapshot of where the various components are</a:t>
            </a:r>
          </a:p>
          <a:p>
            <a:endParaRPr lang="en-ZA" dirty="0"/>
          </a:p>
        </p:txBody>
      </p:sp>
      <p:sp>
        <p:nvSpPr>
          <p:cNvPr id="3" name="Slide Number Placeholder 2">
            <a:extLst>
              <a:ext uri="{FF2B5EF4-FFF2-40B4-BE49-F238E27FC236}">
                <a16:creationId xmlns:a16="http://schemas.microsoft.com/office/drawing/2014/main" id="{A93C92E7-5D7F-443C-850A-F2E6E834EE01}"/>
              </a:ext>
            </a:extLst>
          </p:cNvPr>
          <p:cNvSpPr>
            <a:spLocks noGrp="1"/>
          </p:cNvSpPr>
          <p:nvPr>
            <p:ph type="sldNum" sz="quarter" idx="11"/>
          </p:nvPr>
        </p:nvSpPr>
        <p:spPr/>
        <p:txBody>
          <a:bodyPr/>
          <a:lstStyle/>
          <a:p>
            <a:fld id="{31311CA2-5603-4F1C-8B97-F29961F83655}" type="slidenum">
              <a:rPr lang="en-ZA" smtClean="0"/>
              <a:pPr/>
              <a:t>82</a:t>
            </a:fld>
            <a:endParaRPr lang="en-ZA" dirty="0"/>
          </a:p>
        </p:txBody>
      </p:sp>
      <p:sp>
        <p:nvSpPr>
          <p:cNvPr id="4" name="Title 3">
            <a:extLst>
              <a:ext uri="{FF2B5EF4-FFF2-40B4-BE49-F238E27FC236}">
                <a16:creationId xmlns:a16="http://schemas.microsoft.com/office/drawing/2014/main" id="{CC46F6FC-0966-4AFB-9450-AC15EA7B354C}"/>
              </a:ext>
            </a:extLst>
          </p:cNvPr>
          <p:cNvSpPr>
            <a:spLocks noGrp="1"/>
          </p:cNvSpPr>
          <p:nvPr>
            <p:ph type="title"/>
          </p:nvPr>
        </p:nvSpPr>
        <p:spPr/>
        <p:txBody>
          <a:bodyPr/>
          <a:lstStyle/>
          <a:p>
            <a:r>
              <a:rPr lang="en-US" dirty="0"/>
              <a:t>Create a flow diagram of your model</a:t>
            </a:r>
            <a:endParaRPr lang="en-ZA" dirty="0"/>
          </a:p>
        </p:txBody>
      </p:sp>
      <p:pic>
        <p:nvPicPr>
          <p:cNvPr id="5" name="Picture 4">
            <a:extLst>
              <a:ext uri="{FF2B5EF4-FFF2-40B4-BE49-F238E27FC236}">
                <a16:creationId xmlns:a16="http://schemas.microsoft.com/office/drawing/2014/main" id="{546BA4FE-F29E-46C4-99A9-383B6A2AE8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5823" y="916197"/>
            <a:ext cx="8130577" cy="5801960"/>
          </a:xfrm>
          <a:prstGeom prst="rect">
            <a:avLst/>
          </a:prstGeom>
          <a:solidFill>
            <a:srgbClr val="CCFFFF"/>
          </a:solidFill>
        </p:spPr>
      </p:pic>
    </p:spTree>
    <p:extLst>
      <p:ext uri="{BB962C8B-B14F-4D97-AF65-F5344CB8AC3E}">
        <p14:creationId xmlns:p14="http://schemas.microsoft.com/office/powerpoint/2010/main" val="38345306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DA9225-41C3-4D16-9A34-2AD8B997B436}"/>
              </a:ext>
            </a:extLst>
          </p:cNvPr>
          <p:cNvSpPr>
            <a:spLocks noGrp="1"/>
          </p:cNvSpPr>
          <p:nvPr>
            <p:ph idx="1"/>
          </p:nvPr>
        </p:nvSpPr>
        <p:spPr/>
        <p:txBody>
          <a:bodyPr/>
          <a:lstStyle/>
          <a:p>
            <a:pPr>
              <a:spcBef>
                <a:spcPts val="0"/>
              </a:spcBef>
            </a:pPr>
            <a:r>
              <a:rPr lang="en-ZA" dirty="0"/>
              <a:t>Use different approaches to summarise costing totals</a:t>
            </a:r>
          </a:p>
          <a:p>
            <a:pPr lvl="1">
              <a:spcBef>
                <a:spcPts val="0"/>
              </a:spcBef>
            </a:pPr>
            <a:r>
              <a:rPr lang="en-ZA" dirty="0"/>
              <a:t>SUMIF and straight adding</a:t>
            </a:r>
          </a:p>
          <a:p>
            <a:pPr>
              <a:spcBef>
                <a:spcPts val="0"/>
              </a:spcBef>
            </a:pPr>
            <a:r>
              <a:rPr lang="en-ZA" dirty="0"/>
              <a:t>Check for consistency across different costing summaries</a:t>
            </a:r>
          </a:p>
          <a:p>
            <a:pPr lvl="1">
              <a:spcBef>
                <a:spcPts val="0"/>
              </a:spcBef>
            </a:pPr>
            <a:r>
              <a:rPr lang="en-ZA" dirty="0"/>
              <a:t>input cost totals = activity cost totals</a:t>
            </a:r>
          </a:p>
          <a:p>
            <a:pPr>
              <a:spcBef>
                <a:spcPts val="0"/>
              </a:spcBef>
            </a:pPr>
            <a:r>
              <a:rPr lang="en-ZA" dirty="0"/>
              <a:t>Test if the model is robust</a:t>
            </a:r>
          </a:p>
          <a:p>
            <a:pPr lvl="1">
              <a:spcBef>
                <a:spcPts val="0"/>
              </a:spcBef>
            </a:pPr>
            <a:r>
              <a:rPr lang="en-ZA" dirty="0"/>
              <a:t>do ‘back of the envelope’ type calculations to check whether costing results are of the right order of magnitude</a:t>
            </a:r>
          </a:p>
          <a:p>
            <a:pPr lvl="1">
              <a:spcBef>
                <a:spcPts val="0"/>
              </a:spcBef>
            </a:pPr>
            <a:r>
              <a:rPr lang="en-ZA" dirty="0"/>
              <a:t>run extreme scenarios on key demand and input variables and check if the model behaves as expected</a:t>
            </a:r>
          </a:p>
          <a:p>
            <a:pPr lvl="1">
              <a:spcBef>
                <a:spcPts val="0"/>
              </a:spcBef>
            </a:pPr>
            <a:r>
              <a:rPr lang="en-ZA" dirty="0"/>
              <a:t>run incremental scenarios (25, 50, 75%) and check if the results are consistent</a:t>
            </a:r>
          </a:p>
          <a:p>
            <a:pPr lvl="2">
              <a:spcBef>
                <a:spcPts val="0"/>
              </a:spcBef>
            </a:pPr>
            <a:r>
              <a:rPr lang="en-ZA" dirty="0"/>
              <a:t>be aware of the impact of fixed costs versus variable costs</a:t>
            </a:r>
          </a:p>
          <a:p>
            <a:pPr>
              <a:spcBef>
                <a:spcPts val="0"/>
              </a:spcBef>
            </a:pPr>
            <a:r>
              <a:rPr lang="en-ZA" dirty="0"/>
              <a:t>Get a new set of eyes to go through the costing model</a:t>
            </a:r>
          </a:p>
          <a:p>
            <a:pPr lvl="1">
              <a:spcBef>
                <a:spcPts val="0"/>
              </a:spcBef>
            </a:pPr>
            <a:r>
              <a:rPr lang="en-ZA" dirty="0"/>
              <a:t>present the costing model to subject experts</a:t>
            </a:r>
          </a:p>
          <a:p>
            <a:endParaRPr lang="en-ZA" dirty="0"/>
          </a:p>
        </p:txBody>
      </p:sp>
      <p:sp>
        <p:nvSpPr>
          <p:cNvPr id="3" name="Slide Number Placeholder 2">
            <a:extLst>
              <a:ext uri="{FF2B5EF4-FFF2-40B4-BE49-F238E27FC236}">
                <a16:creationId xmlns:a16="http://schemas.microsoft.com/office/drawing/2014/main" id="{9DB046DF-B018-46B4-8AD3-8BA7A32D0188}"/>
              </a:ext>
            </a:extLst>
          </p:cNvPr>
          <p:cNvSpPr>
            <a:spLocks noGrp="1"/>
          </p:cNvSpPr>
          <p:nvPr>
            <p:ph type="sldNum" sz="quarter" idx="11"/>
          </p:nvPr>
        </p:nvSpPr>
        <p:spPr/>
        <p:txBody>
          <a:bodyPr/>
          <a:lstStyle/>
          <a:p>
            <a:fld id="{31311CA2-5603-4F1C-8B97-F29961F83655}" type="slidenum">
              <a:rPr lang="en-ZA" smtClean="0"/>
              <a:pPr/>
              <a:t>83</a:t>
            </a:fld>
            <a:endParaRPr lang="en-ZA" dirty="0"/>
          </a:p>
        </p:txBody>
      </p:sp>
      <p:sp>
        <p:nvSpPr>
          <p:cNvPr id="4" name="Title 3">
            <a:extLst>
              <a:ext uri="{FF2B5EF4-FFF2-40B4-BE49-F238E27FC236}">
                <a16:creationId xmlns:a16="http://schemas.microsoft.com/office/drawing/2014/main" id="{68EBCA16-7E6F-431A-836B-1FE3B7477A19}"/>
              </a:ext>
            </a:extLst>
          </p:cNvPr>
          <p:cNvSpPr>
            <a:spLocks noGrp="1"/>
          </p:cNvSpPr>
          <p:nvPr>
            <p:ph type="title"/>
          </p:nvPr>
        </p:nvSpPr>
        <p:spPr>
          <a:xfrm>
            <a:off x="1361291" y="244753"/>
            <a:ext cx="9991473" cy="408052"/>
          </a:xfrm>
        </p:spPr>
        <p:txBody>
          <a:bodyPr/>
          <a:lstStyle/>
          <a:p>
            <a:r>
              <a:rPr lang="en-ZA" dirty="0"/>
              <a:t>Step 6 – Check, check, check</a:t>
            </a:r>
          </a:p>
        </p:txBody>
      </p:sp>
      <p:grpSp>
        <p:nvGrpSpPr>
          <p:cNvPr id="5" name="Group 4">
            <a:extLst>
              <a:ext uri="{FF2B5EF4-FFF2-40B4-BE49-F238E27FC236}">
                <a16:creationId xmlns:a16="http://schemas.microsoft.com/office/drawing/2014/main" id="{69E61D2C-5C64-403F-AB73-02670BE7BFFE}"/>
              </a:ext>
            </a:extLst>
          </p:cNvPr>
          <p:cNvGrpSpPr/>
          <p:nvPr/>
        </p:nvGrpSpPr>
        <p:grpSpPr>
          <a:xfrm>
            <a:off x="0" y="108288"/>
            <a:ext cx="1361292" cy="544517"/>
            <a:chOff x="5446328" y="331439"/>
            <a:chExt cx="1361292" cy="544517"/>
          </a:xfrm>
        </p:grpSpPr>
        <p:sp>
          <p:nvSpPr>
            <p:cNvPr id="6" name="Arrow: Chevron 5">
              <a:extLst>
                <a:ext uri="{FF2B5EF4-FFF2-40B4-BE49-F238E27FC236}">
                  <a16:creationId xmlns:a16="http://schemas.microsoft.com/office/drawing/2014/main" id="{DD1F5F98-C416-4EA7-B28A-F04B9CE36D56}"/>
                </a:ext>
              </a:extLst>
            </p:cNvPr>
            <p:cNvSpPr/>
            <p:nvPr/>
          </p:nvSpPr>
          <p:spPr>
            <a:xfrm>
              <a:off x="5446328" y="331439"/>
              <a:ext cx="1361292" cy="544517"/>
            </a:xfrm>
            <a:prstGeom prst="chevron">
              <a:avLst/>
            </a:prstGeom>
          </p:spPr>
          <p:style>
            <a:lnRef idx="2">
              <a:schemeClr val="lt1">
                <a:hueOff val="0"/>
                <a:satOff val="0"/>
                <a:lumOff val="0"/>
                <a:alphaOff val="0"/>
              </a:schemeClr>
            </a:lnRef>
            <a:fillRef idx="1">
              <a:schemeClr val="accent6">
                <a:shade val="80000"/>
                <a:hueOff val="-318077"/>
                <a:satOff val="14174"/>
                <a:lumOff val="19816"/>
                <a:alphaOff val="0"/>
              </a:schemeClr>
            </a:fillRef>
            <a:effectRef idx="0">
              <a:schemeClr val="accent6">
                <a:shade val="80000"/>
                <a:hueOff val="-318077"/>
                <a:satOff val="14174"/>
                <a:lumOff val="19816"/>
                <a:alphaOff val="0"/>
              </a:schemeClr>
            </a:effectRef>
            <a:fontRef idx="minor">
              <a:schemeClr val="lt1"/>
            </a:fontRef>
          </p:style>
        </p:sp>
        <p:sp>
          <p:nvSpPr>
            <p:cNvPr id="7" name="Arrow: Chevron 4">
              <a:extLst>
                <a:ext uri="{FF2B5EF4-FFF2-40B4-BE49-F238E27FC236}">
                  <a16:creationId xmlns:a16="http://schemas.microsoft.com/office/drawing/2014/main" id="{15D86941-82E4-4635-9540-0C46BED121DC}"/>
                </a:ext>
              </a:extLst>
            </p:cNvPr>
            <p:cNvSpPr txBox="1"/>
            <p:nvPr/>
          </p:nvSpPr>
          <p:spPr>
            <a:xfrm>
              <a:off x="5718587" y="331439"/>
              <a:ext cx="816775" cy="544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chemeClr val="tx1"/>
                  </a:solidFill>
                  <a:latin typeface="Arial" panose="020B0604020202020204" pitchFamily="34" charset="0"/>
                  <a:cs typeface="Arial" panose="020B0604020202020204" pitchFamily="34" charset="0"/>
                </a:rPr>
                <a:t>Check</a:t>
              </a:r>
              <a:endParaRPr lang="en-US" sz="1100" b="1"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249961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367829-C8C5-4A2C-99B5-6A600500DFDD}"/>
              </a:ext>
            </a:extLst>
          </p:cNvPr>
          <p:cNvSpPr>
            <a:spLocks noGrp="1"/>
          </p:cNvSpPr>
          <p:nvPr>
            <p:ph idx="1"/>
          </p:nvPr>
        </p:nvSpPr>
        <p:spPr/>
        <p:txBody>
          <a:bodyPr/>
          <a:lstStyle/>
          <a:p>
            <a:r>
              <a:rPr lang="en-ZA" dirty="0"/>
              <a:t>What are the main policy questions?</a:t>
            </a:r>
          </a:p>
          <a:p>
            <a:pPr lvl="1"/>
            <a:r>
              <a:rPr lang="en-ZA" dirty="0"/>
              <a:t>aim to provide answers that reflect </a:t>
            </a:r>
            <a:r>
              <a:rPr lang="en-ZA" dirty="0">
                <a:solidFill>
                  <a:srgbClr val="0070C0"/>
                </a:solidFill>
              </a:rPr>
              <a:t>how the question is asked</a:t>
            </a:r>
          </a:p>
          <a:p>
            <a:endParaRPr lang="en-ZA" dirty="0"/>
          </a:p>
          <a:p>
            <a:r>
              <a:rPr lang="en-ZA" dirty="0"/>
              <a:t>Develop a dynamic ‘policy choices’ sheet where the implications of different options can be explored</a:t>
            </a:r>
          </a:p>
          <a:p>
            <a:r>
              <a:rPr lang="en-ZA" dirty="0"/>
              <a:t>Keep the options simple and realistic</a:t>
            </a:r>
          </a:p>
          <a:p>
            <a:pPr lvl="1"/>
            <a:r>
              <a:rPr lang="en-ZA" dirty="0"/>
              <a:t>use dropdown options, toggle buttons or simple input cells to specify different options</a:t>
            </a:r>
          </a:p>
          <a:p>
            <a:r>
              <a:rPr lang="en-ZA" dirty="0"/>
              <a:t>Illustrate the results of different options using simple graphs</a:t>
            </a:r>
          </a:p>
          <a:p>
            <a:r>
              <a:rPr lang="en-ZA" dirty="0"/>
              <a:t>Reflect options in relation to a baseline </a:t>
            </a:r>
          </a:p>
          <a:p>
            <a:pPr lvl="1"/>
            <a:r>
              <a:rPr lang="en-ZA" dirty="0"/>
              <a:t>a current funding baseline or a baseline scenario</a:t>
            </a:r>
            <a:endParaRPr lang="en-GB" dirty="0"/>
          </a:p>
          <a:p>
            <a:endParaRPr lang="en-ZA" dirty="0"/>
          </a:p>
        </p:txBody>
      </p:sp>
      <p:sp>
        <p:nvSpPr>
          <p:cNvPr id="3" name="Slide Number Placeholder 2">
            <a:extLst>
              <a:ext uri="{FF2B5EF4-FFF2-40B4-BE49-F238E27FC236}">
                <a16:creationId xmlns:a16="http://schemas.microsoft.com/office/drawing/2014/main" id="{7FF95D09-D5C3-4076-B541-791A7CDF3B63}"/>
              </a:ext>
            </a:extLst>
          </p:cNvPr>
          <p:cNvSpPr>
            <a:spLocks noGrp="1"/>
          </p:cNvSpPr>
          <p:nvPr>
            <p:ph type="sldNum" sz="quarter" idx="11"/>
          </p:nvPr>
        </p:nvSpPr>
        <p:spPr/>
        <p:txBody>
          <a:bodyPr/>
          <a:lstStyle/>
          <a:p>
            <a:fld id="{31311CA2-5603-4F1C-8B97-F29961F83655}" type="slidenum">
              <a:rPr lang="en-ZA" smtClean="0"/>
              <a:pPr/>
              <a:t>84</a:t>
            </a:fld>
            <a:endParaRPr lang="en-ZA" dirty="0"/>
          </a:p>
        </p:txBody>
      </p:sp>
      <p:sp>
        <p:nvSpPr>
          <p:cNvPr id="4" name="Title 3">
            <a:extLst>
              <a:ext uri="{FF2B5EF4-FFF2-40B4-BE49-F238E27FC236}">
                <a16:creationId xmlns:a16="http://schemas.microsoft.com/office/drawing/2014/main" id="{3271DB5E-D36F-44EE-A72A-7C69E63F1D6D}"/>
              </a:ext>
            </a:extLst>
          </p:cNvPr>
          <p:cNvSpPr>
            <a:spLocks noGrp="1"/>
          </p:cNvSpPr>
          <p:nvPr>
            <p:ph type="title"/>
          </p:nvPr>
        </p:nvSpPr>
        <p:spPr>
          <a:xfrm>
            <a:off x="1361291" y="244753"/>
            <a:ext cx="9991473" cy="408052"/>
          </a:xfrm>
        </p:spPr>
        <p:txBody>
          <a:bodyPr/>
          <a:lstStyle/>
          <a:p>
            <a:r>
              <a:rPr lang="en-ZA" dirty="0"/>
              <a:t>Step 7 – Develop the policy choices sheet</a:t>
            </a:r>
          </a:p>
        </p:txBody>
      </p:sp>
      <p:grpSp>
        <p:nvGrpSpPr>
          <p:cNvPr id="5" name="Group 4">
            <a:extLst>
              <a:ext uri="{FF2B5EF4-FFF2-40B4-BE49-F238E27FC236}">
                <a16:creationId xmlns:a16="http://schemas.microsoft.com/office/drawing/2014/main" id="{8A4757E1-3DBF-4512-867E-08B5249C7CD6}"/>
              </a:ext>
            </a:extLst>
          </p:cNvPr>
          <p:cNvGrpSpPr/>
          <p:nvPr/>
        </p:nvGrpSpPr>
        <p:grpSpPr>
          <a:xfrm>
            <a:off x="0" y="108288"/>
            <a:ext cx="1361292" cy="544517"/>
            <a:chOff x="6535362" y="331439"/>
            <a:chExt cx="1361292" cy="544517"/>
          </a:xfrm>
        </p:grpSpPr>
        <p:sp>
          <p:nvSpPr>
            <p:cNvPr id="6" name="Arrow: Chevron 5">
              <a:extLst>
                <a:ext uri="{FF2B5EF4-FFF2-40B4-BE49-F238E27FC236}">
                  <a16:creationId xmlns:a16="http://schemas.microsoft.com/office/drawing/2014/main" id="{4A90F530-586B-4CD2-A2D5-08289D02CB7E}"/>
                </a:ext>
              </a:extLst>
            </p:cNvPr>
            <p:cNvSpPr/>
            <p:nvPr/>
          </p:nvSpPr>
          <p:spPr>
            <a:xfrm>
              <a:off x="6535362" y="331439"/>
              <a:ext cx="1361292" cy="544517"/>
            </a:xfrm>
            <a:prstGeom prst="chevron">
              <a:avLst/>
            </a:prstGeom>
          </p:spPr>
          <p:style>
            <a:lnRef idx="2">
              <a:schemeClr val="lt1">
                <a:hueOff val="0"/>
                <a:satOff val="0"/>
                <a:lumOff val="0"/>
                <a:alphaOff val="0"/>
              </a:schemeClr>
            </a:lnRef>
            <a:fillRef idx="1">
              <a:schemeClr val="accent6">
                <a:shade val="80000"/>
                <a:hueOff val="-381692"/>
                <a:satOff val="17009"/>
                <a:lumOff val="23779"/>
                <a:alphaOff val="0"/>
              </a:schemeClr>
            </a:fillRef>
            <a:effectRef idx="0">
              <a:schemeClr val="accent6">
                <a:shade val="80000"/>
                <a:hueOff val="-381692"/>
                <a:satOff val="17009"/>
                <a:lumOff val="23779"/>
                <a:alphaOff val="0"/>
              </a:schemeClr>
            </a:effectRef>
            <a:fontRef idx="minor">
              <a:schemeClr val="lt1"/>
            </a:fontRef>
          </p:style>
        </p:sp>
        <p:sp>
          <p:nvSpPr>
            <p:cNvPr id="7" name="Arrow: Chevron 4">
              <a:extLst>
                <a:ext uri="{FF2B5EF4-FFF2-40B4-BE49-F238E27FC236}">
                  <a16:creationId xmlns:a16="http://schemas.microsoft.com/office/drawing/2014/main" id="{5224285C-D874-46F6-92D6-CE84A5DF62BC}"/>
                </a:ext>
              </a:extLst>
            </p:cNvPr>
            <p:cNvSpPr txBox="1"/>
            <p:nvPr/>
          </p:nvSpPr>
          <p:spPr>
            <a:xfrm>
              <a:off x="6807621" y="331439"/>
              <a:ext cx="816775" cy="544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chemeClr val="tx1"/>
                  </a:solidFill>
                  <a:latin typeface="Arial" panose="020B0604020202020204" pitchFamily="34" charset="0"/>
                  <a:cs typeface="Arial" panose="020B0604020202020204" pitchFamily="34" charset="0"/>
                </a:rPr>
                <a:t>Policy choices</a:t>
              </a:r>
              <a:endParaRPr lang="en-US" sz="1100" b="1"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4169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317C2-DA53-41AF-9C8B-816C1BAE83BB}"/>
              </a:ext>
            </a:extLst>
          </p:cNvPr>
          <p:cNvSpPr>
            <a:spLocks noGrp="1"/>
          </p:cNvSpPr>
          <p:nvPr>
            <p:ph idx="1"/>
          </p:nvPr>
        </p:nvSpPr>
        <p:spPr>
          <a:xfrm>
            <a:off x="2612678" y="3126024"/>
            <a:ext cx="8981559" cy="3342802"/>
          </a:xfrm>
        </p:spPr>
        <p:txBody>
          <a:bodyPr/>
          <a:lstStyle/>
          <a:p>
            <a:pPr marL="0" indent="0">
              <a:buNone/>
            </a:pPr>
            <a:r>
              <a:rPr lang="en-GB" dirty="0"/>
              <a:t>Refer to Section 9 of the Act - Right of orphaned and vulnerable children to registration:</a:t>
            </a:r>
            <a:endParaRPr lang="en-ZA" dirty="0"/>
          </a:p>
          <a:p>
            <a:pPr marL="514350" indent="-514350">
              <a:buFont typeface="+mj-lt"/>
              <a:buAutoNum type="arabicPeriod"/>
            </a:pPr>
            <a:r>
              <a:rPr lang="en-GB" sz="2400" dirty="0"/>
              <a:t>Develop a simple process map for this provision.</a:t>
            </a:r>
          </a:p>
          <a:p>
            <a:pPr marL="514350" indent="-514350">
              <a:buFont typeface="+mj-lt"/>
              <a:buAutoNum type="arabicPeriod"/>
            </a:pPr>
            <a:r>
              <a:rPr lang="en-GB" sz="2400" dirty="0"/>
              <a:t>Identify a list of variables that are necessary to cost this provision.</a:t>
            </a:r>
            <a:endParaRPr lang="en-ZA" sz="2400" dirty="0"/>
          </a:p>
          <a:p>
            <a:pPr marL="514350" indent="-514350">
              <a:buFont typeface="+mj-lt"/>
              <a:buAutoNum type="arabicPeriod"/>
            </a:pPr>
            <a:r>
              <a:rPr lang="en-GB" sz="2400" dirty="0"/>
              <a:t>Using the information sheet given, develop a basic costing model in Excel distinguishing between set-up costs and operational costs.</a:t>
            </a:r>
            <a:endParaRPr lang="en-ZA" sz="2400" dirty="0"/>
          </a:p>
          <a:p>
            <a:pPr marL="457200" indent="-457200">
              <a:buFont typeface="+mj-lt"/>
              <a:buAutoNum type="arabicPeriod"/>
            </a:pPr>
            <a:endParaRPr lang="en-ZA" sz="2400" dirty="0"/>
          </a:p>
        </p:txBody>
      </p:sp>
      <p:sp>
        <p:nvSpPr>
          <p:cNvPr id="3" name="Slide Number Placeholder 2">
            <a:extLst>
              <a:ext uri="{FF2B5EF4-FFF2-40B4-BE49-F238E27FC236}">
                <a16:creationId xmlns:a16="http://schemas.microsoft.com/office/drawing/2014/main" id="{D98EB0C7-8725-4358-895B-8FA0BB2AD0EC}"/>
              </a:ext>
            </a:extLst>
          </p:cNvPr>
          <p:cNvSpPr>
            <a:spLocks noGrp="1"/>
          </p:cNvSpPr>
          <p:nvPr>
            <p:ph type="sldNum" sz="quarter" idx="11"/>
          </p:nvPr>
        </p:nvSpPr>
        <p:spPr/>
        <p:txBody>
          <a:bodyPr/>
          <a:lstStyle/>
          <a:p>
            <a:fld id="{31311CA2-5603-4F1C-8B97-F29961F83655}" type="slidenum">
              <a:rPr lang="en-ZA" smtClean="0"/>
              <a:pPr/>
              <a:t>85</a:t>
            </a:fld>
            <a:endParaRPr lang="en-ZA" dirty="0"/>
          </a:p>
        </p:txBody>
      </p:sp>
      <p:sp>
        <p:nvSpPr>
          <p:cNvPr id="7" name="Text Placeholder 6">
            <a:extLst>
              <a:ext uri="{FF2B5EF4-FFF2-40B4-BE49-F238E27FC236}">
                <a16:creationId xmlns:a16="http://schemas.microsoft.com/office/drawing/2014/main" id="{9ACEB722-1E68-4ED9-A2C4-5AD174BD16A7}"/>
              </a:ext>
            </a:extLst>
          </p:cNvPr>
          <p:cNvSpPr>
            <a:spLocks noGrp="1"/>
          </p:cNvSpPr>
          <p:nvPr>
            <p:ph type="body" sz="quarter" idx="12"/>
          </p:nvPr>
        </p:nvSpPr>
        <p:spPr>
          <a:xfrm>
            <a:off x="189074" y="383033"/>
            <a:ext cx="2299316" cy="2973881"/>
          </a:xfrm>
        </p:spPr>
        <p:txBody>
          <a:bodyPr/>
          <a:lstStyle/>
          <a:p>
            <a:r>
              <a:rPr lang="en-ZA" sz="2400" dirty="0"/>
              <a:t>Exercise 5.7: Building a costing model</a:t>
            </a:r>
            <a:endParaRPr lang="en-ZA" dirty="0"/>
          </a:p>
        </p:txBody>
      </p:sp>
      <p:pic>
        <p:nvPicPr>
          <p:cNvPr id="1026" name="Picture 1">
            <a:extLst>
              <a:ext uri="{FF2B5EF4-FFF2-40B4-BE49-F238E27FC236}">
                <a16:creationId xmlns:a16="http://schemas.microsoft.com/office/drawing/2014/main" id="{C547C989-5250-4A3B-B726-9CCE9B3C1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443" y="134033"/>
            <a:ext cx="7444518" cy="308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1984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9036EC-856E-4039-90C9-CC48242ED6DD}"/>
              </a:ext>
            </a:extLst>
          </p:cNvPr>
          <p:cNvSpPr>
            <a:spLocks noGrp="1"/>
          </p:cNvSpPr>
          <p:nvPr>
            <p:ph type="sldNum" sz="quarter" idx="11"/>
          </p:nvPr>
        </p:nvSpPr>
        <p:spPr/>
        <p:txBody>
          <a:bodyPr/>
          <a:lstStyle/>
          <a:p>
            <a:fld id="{31311CA2-5603-4F1C-8B97-F29961F83655}" type="slidenum">
              <a:rPr lang="en-ZA" smtClean="0"/>
              <a:pPr/>
              <a:t>86</a:t>
            </a:fld>
            <a:endParaRPr lang="en-ZA" dirty="0"/>
          </a:p>
        </p:txBody>
      </p:sp>
      <p:sp>
        <p:nvSpPr>
          <p:cNvPr id="4" name="Text Placeholder 3">
            <a:extLst>
              <a:ext uri="{FF2B5EF4-FFF2-40B4-BE49-F238E27FC236}">
                <a16:creationId xmlns:a16="http://schemas.microsoft.com/office/drawing/2014/main" id="{BF8561A2-1A01-4B63-BE3F-6F4F54F4D569}"/>
              </a:ext>
            </a:extLst>
          </p:cNvPr>
          <p:cNvSpPr>
            <a:spLocks noGrp="1"/>
          </p:cNvSpPr>
          <p:nvPr>
            <p:ph type="body" sz="quarter" idx="12"/>
          </p:nvPr>
        </p:nvSpPr>
        <p:spPr>
          <a:xfrm>
            <a:off x="189074" y="701337"/>
            <a:ext cx="2962688" cy="2973881"/>
          </a:xfrm>
        </p:spPr>
        <p:txBody>
          <a:bodyPr/>
          <a:lstStyle/>
          <a:p>
            <a:r>
              <a:rPr lang="en-ZA" dirty="0"/>
              <a:t>Exercise 5.9</a:t>
            </a:r>
          </a:p>
          <a:p>
            <a:r>
              <a:rPr lang="en-ZA" sz="2800" dirty="0"/>
              <a:t>Building a costing model: </a:t>
            </a:r>
          </a:p>
          <a:p>
            <a:r>
              <a:rPr lang="en-ZA" dirty="0"/>
              <a:t>list of inputs and prices</a:t>
            </a:r>
          </a:p>
          <a:p>
            <a:endParaRPr lang="en-ZA" dirty="0"/>
          </a:p>
        </p:txBody>
      </p:sp>
      <p:graphicFrame>
        <p:nvGraphicFramePr>
          <p:cNvPr id="11" name="Content Placeholder 10">
            <a:extLst>
              <a:ext uri="{FF2B5EF4-FFF2-40B4-BE49-F238E27FC236}">
                <a16:creationId xmlns:a16="http://schemas.microsoft.com/office/drawing/2014/main" id="{DA86A793-8C7A-4F56-9F94-680A1DAA75B5}"/>
              </a:ext>
            </a:extLst>
          </p:cNvPr>
          <p:cNvGraphicFramePr>
            <a:graphicFrameLocks noGrp="1"/>
          </p:cNvGraphicFramePr>
          <p:nvPr>
            <p:ph idx="1"/>
          </p:nvPr>
        </p:nvGraphicFramePr>
        <p:xfrm>
          <a:off x="3774331" y="21100"/>
          <a:ext cx="6115455" cy="6858004"/>
        </p:xfrm>
        <a:graphic>
          <a:graphicData uri="http://schemas.openxmlformats.org/drawingml/2006/table">
            <a:tbl>
              <a:tblPr>
                <a:tableStyleId>{FABFCF23-3B69-468F-B69F-88F6DE6A72F2}</a:tableStyleId>
              </a:tblPr>
              <a:tblGrid>
                <a:gridCol w="4615697">
                  <a:extLst>
                    <a:ext uri="{9D8B030D-6E8A-4147-A177-3AD203B41FA5}">
                      <a16:colId xmlns:a16="http://schemas.microsoft.com/office/drawing/2014/main" val="2198703994"/>
                    </a:ext>
                  </a:extLst>
                </a:gridCol>
                <a:gridCol w="1499758">
                  <a:extLst>
                    <a:ext uri="{9D8B030D-6E8A-4147-A177-3AD203B41FA5}">
                      <a16:colId xmlns:a16="http://schemas.microsoft.com/office/drawing/2014/main" val="1533347578"/>
                    </a:ext>
                  </a:extLst>
                </a:gridCol>
              </a:tblGrid>
              <a:tr h="337527">
                <a:tc>
                  <a:txBody>
                    <a:bodyPr/>
                    <a:lstStyle/>
                    <a:p>
                      <a:pPr>
                        <a:lnSpc>
                          <a:spcPct val="100000"/>
                        </a:lnSpc>
                        <a:spcBef>
                          <a:spcPts val="600"/>
                        </a:spcBef>
                        <a:spcAft>
                          <a:spcPts val="0"/>
                        </a:spcAft>
                      </a:pPr>
                      <a:r>
                        <a:rPr lang="en-ZA" sz="1800" b="1" dirty="0">
                          <a:effectLst/>
                        </a:rPr>
                        <a:t>Input</a:t>
                      </a:r>
                      <a:endParaRPr lang="en-ZA" sz="1200" b="1" i="1" dirty="0">
                        <a:effectLst/>
                        <a:latin typeface="Times New Roman" panose="02020603050405020304" pitchFamily="18" charset="0"/>
                      </a:endParaRPr>
                    </a:p>
                  </a:txBody>
                  <a:tcPr marL="68580" marR="68580" marT="0" marB="0">
                    <a:solidFill>
                      <a:schemeClr val="tx2">
                        <a:lumMod val="40000"/>
                        <a:lumOff val="60000"/>
                      </a:schemeClr>
                    </a:solidFill>
                  </a:tcPr>
                </a:tc>
                <a:tc>
                  <a:txBody>
                    <a:bodyPr/>
                    <a:lstStyle/>
                    <a:p>
                      <a:pPr algn="r">
                        <a:lnSpc>
                          <a:spcPct val="100000"/>
                        </a:lnSpc>
                        <a:spcBef>
                          <a:spcPts val="600"/>
                        </a:spcBef>
                        <a:spcAft>
                          <a:spcPts val="0"/>
                        </a:spcAft>
                      </a:pPr>
                      <a:r>
                        <a:rPr lang="en-ZA" sz="1800" b="1" dirty="0">
                          <a:effectLst/>
                        </a:rPr>
                        <a:t>Price</a:t>
                      </a:r>
                      <a:endParaRPr lang="en-ZA" sz="1200" b="1" i="1" dirty="0">
                        <a:effectLst/>
                        <a:latin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858371859"/>
                  </a:ext>
                </a:extLst>
              </a:tr>
              <a:tr h="283499">
                <a:tc>
                  <a:txBody>
                    <a:bodyPr/>
                    <a:lstStyle/>
                    <a:p>
                      <a:pPr>
                        <a:lnSpc>
                          <a:spcPct val="100000"/>
                        </a:lnSpc>
                        <a:spcBef>
                          <a:spcPts val="600"/>
                        </a:spcBef>
                        <a:spcAft>
                          <a:spcPts val="0"/>
                        </a:spcAft>
                      </a:pPr>
                      <a:r>
                        <a:rPr lang="en-ZA" sz="1800">
                          <a:effectLst/>
                        </a:rPr>
                        <a:t>Chief Social Worker per year</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R200,240</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27843835"/>
                  </a:ext>
                </a:extLst>
              </a:tr>
              <a:tr h="283499">
                <a:tc>
                  <a:txBody>
                    <a:bodyPr/>
                    <a:lstStyle/>
                    <a:p>
                      <a:pPr>
                        <a:lnSpc>
                          <a:spcPct val="100000"/>
                        </a:lnSpc>
                        <a:spcBef>
                          <a:spcPts val="600"/>
                        </a:spcBef>
                        <a:spcAft>
                          <a:spcPts val="0"/>
                        </a:spcAft>
                      </a:pPr>
                      <a:r>
                        <a:rPr lang="en-ZA" sz="1800" dirty="0">
                          <a:effectLst/>
                        </a:rPr>
                        <a:t>Social worker per year</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R164,643</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761855656"/>
                  </a:ext>
                </a:extLst>
              </a:tr>
              <a:tr h="283499">
                <a:tc>
                  <a:txBody>
                    <a:bodyPr/>
                    <a:lstStyle/>
                    <a:p>
                      <a:pPr>
                        <a:lnSpc>
                          <a:spcPct val="100000"/>
                        </a:lnSpc>
                        <a:spcBef>
                          <a:spcPts val="600"/>
                        </a:spcBef>
                        <a:spcAft>
                          <a:spcPts val="0"/>
                        </a:spcAft>
                      </a:pPr>
                      <a:r>
                        <a:rPr lang="en-ZA" sz="1800">
                          <a:effectLst/>
                        </a:rPr>
                        <a:t>Administrative clerk per year</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R83,309</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90923710"/>
                  </a:ext>
                </a:extLst>
              </a:tr>
              <a:tr h="283499">
                <a:tc>
                  <a:txBody>
                    <a:bodyPr/>
                    <a:lstStyle/>
                    <a:p>
                      <a:pPr>
                        <a:lnSpc>
                          <a:spcPct val="100000"/>
                        </a:lnSpc>
                        <a:spcBef>
                          <a:spcPts val="600"/>
                        </a:spcBef>
                        <a:spcAft>
                          <a:spcPts val="0"/>
                        </a:spcAft>
                      </a:pPr>
                      <a:r>
                        <a:rPr lang="en-ZA" sz="1800">
                          <a:effectLst/>
                        </a:rPr>
                        <a:t>Food services aid worker per year</a:t>
                      </a:r>
                      <a:endParaRPr lang="en-ZA" sz="18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R55,858</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510669821"/>
                  </a:ext>
                </a:extLst>
              </a:tr>
              <a:tr h="283499">
                <a:tc>
                  <a:txBody>
                    <a:bodyPr/>
                    <a:lstStyle/>
                    <a:p>
                      <a:pPr>
                        <a:lnSpc>
                          <a:spcPct val="100000"/>
                        </a:lnSpc>
                        <a:spcBef>
                          <a:spcPts val="600"/>
                        </a:spcBef>
                        <a:spcAft>
                          <a:spcPts val="0"/>
                        </a:spcAft>
                      </a:pPr>
                      <a:r>
                        <a:rPr lang="en-ZA" sz="1800">
                          <a:effectLst/>
                        </a:rPr>
                        <a:t>Security guard per year</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R55,858</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37272299"/>
                  </a:ext>
                </a:extLst>
              </a:tr>
              <a:tr h="283499">
                <a:tc>
                  <a:txBody>
                    <a:bodyPr/>
                    <a:lstStyle/>
                    <a:p>
                      <a:pPr>
                        <a:lnSpc>
                          <a:spcPct val="100000"/>
                        </a:lnSpc>
                        <a:spcBef>
                          <a:spcPts val="600"/>
                        </a:spcBef>
                        <a:spcAft>
                          <a:spcPts val="0"/>
                        </a:spcAft>
                      </a:pPr>
                      <a:r>
                        <a:rPr lang="en-ZA" sz="1800">
                          <a:effectLst/>
                        </a:rPr>
                        <a:t>Computer</a:t>
                      </a:r>
                      <a:endParaRPr lang="en-ZA" sz="18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R6,000</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401919548"/>
                  </a:ext>
                </a:extLst>
              </a:tr>
              <a:tr h="283499">
                <a:tc>
                  <a:txBody>
                    <a:bodyPr/>
                    <a:lstStyle/>
                    <a:p>
                      <a:pPr>
                        <a:lnSpc>
                          <a:spcPct val="100000"/>
                        </a:lnSpc>
                        <a:spcBef>
                          <a:spcPts val="600"/>
                        </a:spcBef>
                        <a:spcAft>
                          <a:spcPts val="0"/>
                        </a:spcAft>
                      </a:pPr>
                      <a:r>
                        <a:rPr lang="en-ZA" sz="1800">
                          <a:effectLst/>
                        </a:rPr>
                        <a:t>Printer</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R1,600</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76510975"/>
                  </a:ext>
                </a:extLst>
              </a:tr>
              <a:tr h="283499">
                <a:tc>
                  <a:txBody>
                    <a:bodyPr/>
                    <a:lstStyle/>
                    <a:p>
                      <a:pPr>
                        <a:lnSpc>
                          <a:spcPct val="100000"/>
                        </a:lnSpc>
                        <a:spcBef>
                          <a:spcPts val="600"/>
                        </a:spcBef>
                        <a:spcAft>
                          <a:spcPts val="0"/>
                        </a:spcAft>
                      </a:pPr>
                      <a:r>
                        <a:rPr lang="en-ZA" sz="1800">
                          <a:effectLst/>
                        </a:rPr>
                        <a:t>Telephone</a:t>
                      </a:r>
                      <a:endParaRPr lang="en-ZA" sz="18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R90</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029824465"/>
                  </a:ext>
                </a:extLst>
              </a:tr>
              <a:tr h="283499">
                <a:tc>
                  <a:txBody>
                    <a:bodyPr/>
                    <a:lstStyle/>
                    <a:p>
                      <a:pPr>
                        <a:lnSpc>
                          <a:spcPct val="100000"/>
                        </a:lnSpc>
                        <a:spcBef>
                          <a:spcPts val="600"/>
                        </a:spcBef>
                        <a:spcAft>
                          <a:spcPts val="0"/>
                        </a:spcAft>
                      </a:pPr>
                      <a:r>
                        <a:rPr lang="en-ZA" sz="1800">
                          <a:effectLst/>
                        </a:rPr>
                        <a:t>Telephone line rental per month</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R85</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4656870"/>
                  </a:ext>
                </a:extLst>
              </a:tr>
              <a:tr h="283499">
                <a:tc>
                  <a:txBody>
                    <a:bodyPr/>
                    <a:lstStyle/>
                    <a:p>
                      <a:pPr>
                        <a:lnSpc>
                          <a:spcPct val="100000"/>
                        </a:lnSpc>
                        <a:spcBef>
                          <a:spcPts val="600"/>
                        </a:spcBef>
                        <a:spcAft>
                          <a:spcPts val="0"/>
                        </a:spcAft>
                      </a:pPr>
                      <a:r>
                        <a:rPr lang="en-ZA" sz="1800">
                          <a:effectLst/>
                        </a:rPr>
                        <a:t>Fax machine</a:t>
                      </a:r>
                      <a:endParaRPr lang="en-ZA" sz="18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R1,500</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60904815"/>
                  </a:ext>
                </a:extLst>
              </a:tr>
              <a:tr h="283499">
                <a:tc>
                  <a:txBody>
                    <a:bodyPr/>
                    <a:lstStyle/>
                    <a:p>
                      <a:pPr>
                        <a:lnSpc>
                          <a:spcPct val="100000"/>
                        </a:lnSpc>
                        <a:spcBef>
                          <a:spcPts val="600"/>
                        </a:spcBef>
                        <a:spcAft>
                          <a:spcPts val="0"/>
                        </a:spcAft>
                      </a:pPr>
                      <a:r>
                        <a:rPr lang="en-ZA" sz="1800">
                          <a:effectLst/>
                        </a:rPr>
                        <a:t>Photostat machine rental per month</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R350</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3692103"/>
                  </a:ext>
                </a:extLst>
              </a:tr>
              <a:tr h="283499">
                <a:tc>
                  <a:txBody>
                    <a:bodyPr/>
                    <a:lstStyle/>
                    <a:p>
                      <a:pPr>
                        <a:lnSpc>
                          <a:spcPct val="100000"/>
                        </a:lnSpc>
                        <a:spcBef>
                          <a:spcPts val="600"/>
                        </a:spcBef>
                        <a:spcAft>
                          <a:spcPts val="0"/>
                        </a:spcAft>
                      </a:pPr>
                      <a:r>
                        <a:rPr lang="en-ZA" sz="1800">
                          <a:effectLst/>
                        </a:rPr>
                        <a:t>Printing paper per ream</a:t>
                      </a:r>
                      <a:endParaRPr lang="en-ZA" sz="18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R40</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512564181"/>
                  </a:ext>
                </a:extLst>
              </a:tr>
              <a:tr h="283499">
                <a:tc>
                  <a:txBody>
                    <a:bodyPr/>
                    <a:lstStyle/>
                    <a:p>
                      <a:pPr>
                        <a:lnSpc>
                          <a:spcPct val="100000"/>
                        </a:lnSpc>
                        <a:spcBef>
                          <a:spcPts val="600"/>
                        </a:spcBef>
                        <a:spcAft>
                          <a:spcPts val="0"/>
                        </a:spcAft>
                      </a:pPr>
                      <a:r>
                        <a:rPr lang="en-ZA" sz="1800">
                          <a:effectLst/>
                        </a:rPr>
                        <a:t>Photocopying per page</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R0.18</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40352171"/>
                  </a:ext>
                </a:extLst>
              </a:tr>
              <a:tr h="283499">
                <a:tc>
                  <a:txBody>
                    <a:bodyPr/>
                    <a:lstStyle/>
                    <a:p>
                      <a:pPr>
                        <a:lnSpc>
                          <a:spcPct val="100000"/>
                        </a:lnSpc>
                        <a:spcBef>
                          <a:spcPts val="600"/>
                        </a:spcBef>
                        <a:spcAft>
                          <a:spcPts val="0"/>
                        </a:spcAft>
                      </a:pPr>
                      <a:r>
                        <a:rPr lang="en-ZA" sz="1800">
                          <a:effectLst/>
                        </a:rPr>
                        <a:t>Files</a:t>
                      </a:r>
                      <a:endParaRPr lang="en-ZA" sz="18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R8</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613395674"/>
                  </a:ext>
                </a:extLst>
              </a:tr>
              <a:tr h="283499">
                <a:tc>
                  <a:txBody>
                    <a:bodyPr/>
                    <a:lstStyle/>
                    <a:p>
                      <a:pPr>
                        <a:lnSpc>
                          <a:spcPct val="100000"/>
                        </a:lnSpc>
                        <a:spcBef>
                          <a:spcPts val="600"/>
                        </a:spcBef>
                        <a:spcAft>
                          <a:spcPts val="0"/>
                        </a:spcAft>
                      </a:pPr>
                      <a:r>
                        <a:rPr lang="en-ZA" sz="1800">
                          <a:effectLst/>
                        </a:rPr>
                        <a:t>Desk</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R1,200</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57694574"/>
                  </a:ext>
                </a:extLst>
              </a:tr>
              <a:tr h="283499">
                <a:tc>
                  <a:txBody>
                    <a:bodyPr/>
                    <a:lstStyle/>
                    <a:p>
                      <a:pPr>
                        <a:lnSpc>
                          <a:spcPct val="100000"/>
                        </a:lnSpc>
                        <a:spcBef>
                          <a:spcPts val="600"/>
                        </a:spcBef>
                        <a:spcAft>
                          <a:spcPts val="0"/>
                        </a:spcAft>
                      </a:pPr>
                      <a:r>
                        <a:rPr lang="en-ZA" sz="1800" dirty="0">
                          <a:effectLst/>
                        </a:rPr>
                        <a:t>Chair</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R900</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798315543"/>
                  </a:ext>
                </a:extLst>
              </a:tr>
              <a:tr h="283499">
                <a:tc>
                  <a:txBody>
                    <a:bodyPr/>
                    <a:lstStyle/>
                    <a:p>
                      <a:pPr>
                        <a:lnSpc>
                          <a:spcPct val="100000"/>
                        </a:lnSpc>
                        <a:spcBef>
                          <a:spcPts val="600"/>
                        </a:spcBef>
                        <a:spcAft>
                          <a:spcPts val="0"/>
                        </a:spcAft>
                      </a:pPr>
                      <a:r>
                        <a:rPr lang="en-ZA" sz="1800" dirty="0">
                          <a:effectLst/>
                        </a:rPr>
                        <a:t>Filing cabinet</a:t>
                      </a:r>
                      <a:endParaRPr lang="en-Z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R1,200</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83922952"/>
                  </a:ext>
                </a:extLst>
              </a:tr>
              <a:tr h="283499">
                <a:tc>
                  <a:txBody>
                    <a:bodyPr/>
                    <a:lstStyle/>
                    <a:p>
                      <a:pPr>
                        <a:lnSpc>
                          <a:spcPct val="100000"/>
                        </a:lnSpc>
                        <a:spcBef>
                          <a:spcPts val="600"/>
                        </a:spcBef>
                        <a:spcAft>
                          <a:spcPts val="0"/>
                        </a:spcAft>
                      </a:pPr>
                      <a:r>
                        <a:rPr lang="en-ZA" sz="1800" dirty="0">
                          <a:effectLst/>
                        </a:rPr>
                        <a:t>Stationery per month</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R200</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625368067"/>
                  </a:ext>
                </a:extLst>
              </a:tr>
              <a:tr h="283499">
                <a:tc>
                  <a:txBody>
                    <a:bodyPr/>
                    <a:lstStyle/>
                    <a:p>
                      <a:pPr>
                        <a:lnSpc>
                          <a:spcPct val="100000"/>
                        </a:lnSpc>
                        <a:spcBef>
                          <a:spcPts val="600"/>
                        </a:spcBef>
                        <a:spcAft>
                          <a:spcPts val="0"/>
                        </a:spcAft>
                      </a:pPr>
                      <a:r>
                        <a:rPr lang="en-ZA" sz="1800" dirty="0">
                          <a:effectLst/>
                        </a:rPr>
                        <a:t>Certificates</a:t>
                      </a:r>
                      <a:endParaRPr lang="en-Z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R20</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80605348"/>
                  </a:ext>
                </a:extLst>
              </a:tr>
              <a:tr h="283499">
                <a:tc>
                  <a:txBody>
                    <a:bodyPr/>
                    <a:lstStyle/>
                    <a:p>
                      <a:pPr>
                        <a:lnSpc>
                          <a:spcPct val="100000"/>
                        </a:lnSpc>
                        <a:spcBef>
                          <a:spcPts val="600"/>
                        </a:spcBef>
                        <a:spcAft>
                          <a:spcPts val="0"/>
                        </a:spcAft>
                      </a:pPr>
                      <a:r>
                        <a:rPr lang="en-ZA" sz="1800" dirty="0">
                          <a:effectLst/>
                        </a:rPr>
                        <a:t>Postage per month</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R200</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656756302"/>
                  </a:ext>
                </a:extLst>
              </a:tr>
              <a:tr h="283499">
                <a:tc>
                  <a:txBody>
                    <a:bodyPr/>
                    <a:lstStyle/>
                    <a:p>
                      <a:pPr>
                        <a:lnSpc>
                          <a:spcPct val="100000"/>
                        </a:lnSpc>
                        <a:spcBef>
                          <a:spcPts val="600"/>
                        </a:spcBef>
                        <a:spcAft>
                          <a:spcPts val="0"/>
                        </a:spcAft>
                      </a:pPr>
                      <a:r>
                        <a:rPr lang="en-ZA" sz="1800">
                          <a:effectLst/>
                        </a:rPr>
                        <a:t>Tea</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a:effectLst/>
                        </a:rPr>
                        <a:t>R13</a:t>
                      </a:r>
                      <a:endParaRPr lang="en-ZA"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89267381"/>
                  </a:ext>
                </a:extLst>
              </a:tr>
              <a:tr h="283499">
                <a:tc>
                  <a:txBody>
                    <a:bodyPr/>
                    <a:lstStyle/>
                    <a:p>
                      <a:pPr>
                        <a:lnSpc>
                          <a:spcPct val="100000"/>
                        </a:lnSpc>
                        <a:spcBef>
                          <a:spcPts val="600"/>
                        </a:spcBef>
                        <a:spcAft>
                          <a:spcPts val="0"/>
                        </a:spcAft>
                      </a:pPr>
                      <a:r>
                        <a:rPr lang="en-ZA" sz="1800">
                          <a:effectLst/>
                        </a:rPr>
                        <a:t>Coffee</a:t>
                      </a:r>
                      <a:endParaRPr lang="en-ZA" sz="18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r">
                        <a:lnSpc>
                          <a:spcPct val="100000"/>
                        </a:lnSpc>
                        <a:spcBef>
                          <a:spcPts val="600"/>
                        </a:spcBef>
                        <a:spcAft>
                          <a:spcPts val="0"/>
                        </a:spcAft>
                      </a:pPr>
                      <a:r>
                        <a:rPr lang="en-ZA" sz="1800" dirty="0">
                          <a:effectLst/>
                        </a:rPr>
                        <a:t>R25</a:t>
                      </a:r>
                      <a:endParaRPr lang="en-ZA" sz="18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4074375122"/>
                  </a:ext>
                </a:extLst>
              </a:tr>
              <a:tr h="283499">
                <a:tc>
                  <a:txBody>
                    <a:bodyPr/>
                    <a:lstStyle/>
                    <a:p>
                      <a:pPr>
                        <a:lnSpc>
                          <a:spcPct val="100000"/>
                        </a:lnSpc>
                        <a:spcBef>
                          <a:spcPts val="600"/>
                        </a:spcBef>
                        <a:spcAft>
                          <a:spcPts val="0"/>
                        </a:spcAft>
                      </a:pPr>
                      <a:r>
                        <a:rPr lang="en-ZA" sz="1800">
                          <a:effectLst/>
                        </a:rPr>
                        <a:t>Biscuits</a:t>
                      </a:r>
                      <a:endParaRPr lang="en-Z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00000"/>
                        </a:lnSpc>
                        <a:spcBef>
                          <a:spcPts val="600"/>
                        </a:spcBef>
                        <a:spcAft>
                          <a:spcPts val="0"/>
                        </a:spcAft>
                      </a:pPr>
                      <a:r>
                        <a:rPr lang="en-ZA" sz="1800" dirty="0">
                          <a:effectLst/>
                        </a:rPr>
                        <a:t>R12</a:t>
                      </a:r>
                      <a:endParaRPr lang="en-Z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78875103"/>
                  </a:ext>
                </a:extLst>
              </a:tr>
            </a:tbl>
          </a:graphicData>
        </a:graphic>
      </p:graphicFrame>
    </p:spTree>
    <p:extLst>
      <p:ext uri="{BB962C8B-B14F-4D97-AF65-F5344CB8AC3E}">
        <p14:creationId xmlns:p14="http://schemas.microsoft.com/office/powerpoint/2010/main" val="20634834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695BC-35AE-4828-B138-111D161E8836}"/>
              </a:ext>
            </a:extLst>
          </p:cNvPr>
          <p:cNvSpPr>
            <a:spLocks noGrp="1"/>
          </p:cNvSpPr>
          <p:nvPr>
            <p:ph type="sldNum" sz="quarter" idx="11"/>
          </p:nvPr>
        </p:nvSpPr>
        <p:spPr/>
        <p:txBody>
          <a:bodyPr/>
          <a:lstStyle/>
          <a:p>
            <a:fld id="{31311CA2-5603-4F1C-8B97-F29961F83655}" type="slidenum">
              <a:rPr lang="en-ZA" smtClean="0"/>
              <a:pPr/>
              <a:t>87</a:t>
            </a:fld>
            <a:endParaRPr lang="en-ZA" dirty="0"/>
          </a:p>
        </p:txBody>
      </p:sp>
      <p:sp>
        <p:nvSpPr>
          <p:cNvPr id="5" name="Cloud 4">
            <a:extLst>
              <a:ext uri="{FF2B5EF4-FFF2-40B4-BE49-F238E27FC236}">
                <a16:creationId xmlns:a16="http://schemas.microsoft.com/office/drawing/2014/main" id="{2AE70CFC-47AA-4999-B767-7A87515144EB}"/>
              </a:ext>
            </a:extLst>
          </p:cNvPr>
          <p:cNvSpPr/>
          <p:nvPr/>
        </p:nvSpPr>
        <p:spPr>
          <a:xfrm>
            <a:off x="2808790" y="902825"/>
            <a:ext cx="6574420" cy="5052349"/>
          </a:xfrm>
          <a:prstGeom prst="cloud">
            <a:avLst/>
          </a:prstGeom>
          <a:gradFill>
            <a:gsLst>
              <a:gs pos="0">
                <a:srgbClr val="0070C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4800" dirty="0">
                <a:ln w="0"/>
                <a:solidFill>
                  <a:schemeClr val="accent6">
                    <a:lumMod val="50000"/>
                  </a:schemeClr>
                </a:solidFill>
                <a:effectLst>
                  <a:outerShdw blurRad="38100" dist="19050" dir="2700000" algn="tl" rotWithShape="0">
                    <a:schemeClr val="dk1">
                      <a:alpha val="40000"/>
                    </a:schemeClr>
                  </a:outerShdw>
                </a:effectLst>
              </a:rPr>
              <a:t>Questions or comments?</a:t>
            </a:r>
          </a:p>
        </p:txBody>
      </p:sp>
    </p:spTree>
    <p:extLst>
      <p:ext uri="{BB962C8B-B14F-4D97-AF65-F5344CB8AC3E}">
        <p14:creationId xmlns:p14="http://schemas.microsoft.com/office/powerpoint/2010/main" val="3408481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5230" y="585628"/>
            <a:ext cx="8221540" cy="2638505"/>
          </a:xfrm>
          <a:prstGeom prst="rect">
            <a:avLst/>
          </a:prstGeom>
        </p:spPr>
        <p:txBody>
          <a:bodyPr vert="horz" lIns="96724" tIns="48362" rIns="96724" bIns="48362" rtlCol="0" anchor="ctr" anchorCtr="0">
            <a:normAutofit/>
          </a:bodyPr>
          <a:lstStyle>
            <a:lvl1pPr algn="ctr" defTabSz="457200" rtl="0" eaLnBrk="1" latinLnBrk="0" hangingPunct="1">
              <a:spcBef>
                <a:spcPct val="0"/>
              </a:spcBef>
              <a:buNone/>
              <a:defRPr sz="2800" b="1" kern="1200" cap="all">
                <a:solidFill>
                  <a:srgbClr val="8B0E18"/>
                </a:solidFill>
                <a:latin typeface="Arial"/>
                <a:ea typeface="+mj-ea"/>
                <a:cs typeface="Arial"/>
              </a:defRPr>
            </a:lvl1pPr>
          </a:lstStyle>
          <a:p>
            <a:endParaRPr lang="en-US" sz="2962" dirty="0"/>
          </a:p>
          <a:p>
            <a:r>
              <a:rPr lang="en-US" sz="2539" dirty="0"/>
              <a:t>NEXT SESSION WILL BE:</a:t>
            </a:r>
          </a:p>
          <a:p>
            <a:endParaRPr lang="en-US" sz="2962" dirty="0"/>
          </a:p>
          <a:p>
            <a:r>
              <a:rPr lang="en-US" sz="2962" dirty="0"/>
              <a:t> </a:t>
            </a:r>
            <a:r>
              <a:rPr lang="en-US" sz="2116" dirty="0"/>
              <a:t>Module </a:t>
            </a:r>
            <a:r>
              <a:rPr lang="en-US" sz="2116" dirty="0" smtClean="0"/>
              <a:t>16 </a:t>
            </a:r>
            <a:r>
              <a:rPr lang="en-US" sz="2116" dirty="0" smtClean="0"/>
              <a:t>Saving</a:t>
            </a:r>
            <a:r>
              <a:rPr lang="en-US" sz="2116" dirty="0"/>
              <a:t>, trade-offs and constraints</a:t>
            </a:r>
          </a:p>
        </p:txBody>
      </p:sp>
      <p:sp>
        <p:nvSpPr>
          <p:cNvPr id="2" name="Slide Number Placeholder 1"/>
          <p:cNvSpPr>
            <a:spLocks noGrp="1"/>
          </p:cNvSpPr>
          <p:nvPr>
            <p:ph type="sldNum" sz="quarter" idx="4"/>
          </p:nvPr>
        </p:nvSpPr>
        <p:spPr/>
        <p:txBody>
          <a:bodyPr/>
          <a:lstStyle/>
          <a:p>
            <a:fld id="{23690667-295C-4548-A8F3-2AF8F8044C02}" type="slidenum">
              <a:rPr lang="en-ZA" smtClean="0"/>
              <a:pPr/>
              <a:t>88</a:t>
            </a:fld>
            <a:endParaRPr lang="en-ZA" dirty="0"/>
          </a:p>
        </p:txBody>
      </p:sp>
    </p:spTree>
    <p:extLst>
      <p:ext uri="{BB962C8B-B14F-4D97-AF65-F5344CB8AC3E}">
        <p14:creationId xmlns:p14="http://schemas.microsoft.com/office/powerpoint/2010/main" val="320671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Text Placeholder 2"/>
          <p:cNvSpPr>
            <a:spLocks noGrp="1"/>
          </p:cNvSpPr>
          <p:nvPr>
            <p:ph type="body" idx="1"/>
          </p:nvPr>
        </p:nvSpPr>
        <p:spPr/>
        <p:txBody>
          <a:bodyPr/>
          <a:lstStyle/>
          <a:p>
            <a:r>
              <a:rPr lang="en-US" sz="2539" dirty="0"/>
              <a:t>To use / build a costing model, you will need to have…</a:t>
            </a:r>
          </a:p>
        </p:txBody>
      </p:sp>
      <p:sp>
        <p:nvSpPr>
          <p:cNvPr id="4" name="Slide Number Placeholder 3"/>
          <p:cNvSpPr>
            <a:spLocks noGrp="1"/>
          </p:cNvSpPr>
          <p:nvPr>
            <p:ph type="sldNum" sz="quarter" idx="4"/>
          </p:nvPr>
        </p:nvSpPr>
        <p:spPr/>
        <p:txBody>
          <a:bodyPr/>
          <a:lstStyle/>
          <a:p>
            <a:fld id="{23690667-295C-4548-A8F3-2AF8F8044C02}" type="slidenum">
              <a:rPr lang="en-ZA" smtClean="0"/>
              <a:pPr/>
              <a:t>9</a:t>
            </a:fld>
            <a:endParaRPr lang="en-ZA" dirty="0"/>
          </a:p>
        </p:txBody>
      </p:sp>
    </p:spTree>
    <p:extLst>
      <p:ext uri="{BB962C8B-B14F-4D97-AF65-F5344CB8AC3E}">
        <p14:creationId xmlns:p14="http://schemas.microsoft.com/office/powerpoint/2010/main" val="688797956"/>
      </p:ext>
    </p:extLst>
  </p:cSld>
  <p:clrMapOvr>
    <a:masterClrMapping/>
  </p:clrMapOvr>
</p:sld>
</file>

<file path=ppt/theme/theme1.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96867530E964BB8C2BAD600ADF732" ma:contentTypeVersion="2" ma:contentTypeDescription="Create a new document." ma:contentTypeScope="" ma:versionID="5262bff8fa188cac1fbdfa4eb828ec9a">
  <xsd:schema xmlns:xsd="http://www.w3.org/2001/XMLSchema" xmlns:xs="http://www.w3.org/2001/XMLSchema" xmlns:p="http://schemas.microsoft.com/office/2006/metadata/properties" xmlns:ns2="4f6a6593-3f1a-45db-9fbb-7c2fe78d580d" targetNamespace="http://schemas.microsoft.com/office/2006/metadata/properties" ma:root="true" ma:fieldsID="b14ed4e80aee148ea89719136c6cfe09" ns2:_="">
    <xsd:import namespace="4f6a6593-3f1a-45db-9fbb-7c2fe78d58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a6593-3f1a-45db-9fbb-7c2fe78d5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7B17E5-B5C5-434A-87E5-A49726398E1A}"/>
</file>

<file path=customXml/itemProps2.xml><?xml version="1.0" encoding="utf-8"?>
<ds:datastoreItem xmlns:ds="http://schemas.openxmlformats.org/officeDocument/2006/customXml" ds:itemID="{70730F53-B1E4-46C4-BCA5-6DDF20780B2C}"/>
</file>

<file path=customXml/itemProps3.xml><?xml version="1.0" encoding="utf-8"?>
<ds:datastoreItem xmlns:ds="http://schemas.openxmlformats.org/officeDocument/2006/customXml" ds:itemID="{E209621B-EDFA-420F-BCEA-4719E54BB210}"/>
</file>

<file path=docProps/app.xml><?xml version="1.0" encoding="utf-8"?>
<Properties xmlns="http://schemas.openxmlformats.org/officeDocument/2006/extended-properties" xmlns:vt="http://schemas.openxmlformats.org/officeDocument/2006/docPropsVTypes">
  <Template/>
  <TotalTime>4673</TotalTime>
  <Words>4531</Words>
  <Application>Microsoft Office PowerPoint</Application>
  <PresentationFormat>Widescreen</PresentationFormat>
  <Paragraphs>866</Paragraphs>
  <Slides>88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Calibri</vt:lpstr>
      <vt:lpstr>Garamond</vt:lpstr>
      <vt:lpstr>Gill Sans</vt:lpstr>
      <vt:lpstr>Tahoma</vt:lpstr>
      <vt:lpstr>Tempus Sans ITC</vt:lpstr>
      <vt:lpstr>Times New Roman</vt:lpstr>
      <vt:lpstr>Wingdings</vt:lpstr>
      <vt:lpstr>1_Office Theme</vt:lpstr>
      <vt:lpstr>Sessions 14-15 Costing Models</vt:lpstr>
      <vt:lpstr>Overview of Sessions</vt:lpstr>
      <vt:lpstr>PowerPoint Presentation</vt:lpstr>
      <vt:lpstr>PowerPoint Presentation</vt:lpstr>
      <vt:lpstr>Learning outcomes</vt:lpstr>
      <vt:lpstr>PowerPoint Presentation</vt:lpstr>
      <vt:lpstr>PowerPoint Presentation</vt:lpstr>
      <vt:lpstr>PowerPoint Presentation</vt:lpstr>
      <vt:lpstr>Prerequisites</vt:lpstr>
      <vt:lpstr>Prerequisites - Institutional analysis (session 5)</vt:lpstr>
      <vt:lpstr>Prerequisites – Programme logic analysis (session 7)</vt:lpstr>
      <vt:lpstr>Prerequisites – Key performance indicators (session 8)</vt:lpstr>
      <vt:lpstr>Prerequisites – Expenditure analysis (sessions 9-12)</vt:lpstr>
      <vt:lpstr>Preparing to use / build a costing model</vt:lpstr>
      <vt:lpstr>PowerPoint Presentation</vt:lpstr>
      <vt:lpstr>The core of all Costing Models</vt:lpstr>
      <vt:lpstr>What’s in a costing model?</vt:lpstr>
      <vt:lpstr>Costing an existing programme versus costing a new policy</vt:lpstr>
      <vt:lpstr>Costing brings fiscal realities into policy discussions</vt:lpstr>
      <vt:lpstr>PowerPoint Presentation</vt:lpstr>
      <vt:lpstr>Defining inputs and prices</vt:lpstr>
      <vt:lpstr>PowerPoint Presentation</vt:lpstr>
      <vt:lpstr>PowerPoint Presentation</vt:lpstr>
      <vt:lpstr>PowerPoint Presentation</vt:lpstr>
      <vt:lpstr>PowerPoint Presentation</vt:lpstr>
      <vt:lpstr>PowerPoint Presentation</vt:lpstr>
      <vt:lpstr>PowerPoint Presentation</vt:lpstr>
      <vt:lpstr>Where does one find price information?</vt:lpstr>
      <vt:lpstr>PowerPoint Presentation</vt:lpstr>
      <vt:lpstr>PowerPoint Presentation</vt:lpstr>
      <vt:lpstr>Estimating demand for services</vt:lpstr>
      <vt:lpstr>PowerPoint Presentation</vt:lpstr>
      <vt:lpstr>How does the timing of demand impact on cost?</vt:lpstr>
      <vt:lpstr>Things you need to think about when considering demand</vt:lpstr>
      <vt:lpstr>Factors influencing demand</vt:lpstr>
      <vt:lpstr>Sometimes estimating inputs is really complicated</vt:lpstr>
      <vt:lpstr>PowerPoint Presentation</vt:lpstr>
      <vt:lpstr>PowerPoint Presentation</vt:lpstr>
      <vt:lpstr>Presenting the Costing results</vt:lpstr>
      <vt:lpstr>Summary tables should show the following</vt:lpstr>
      <vt:lpstr>Summary of costs by item</vt:lpstr>
      <vt:lpstr>Summary of costs by main activity</vt:lpstr>
      <vt:lpstr>Summary information on outputs and unit costs</vt:lpstr>
      <vt:lpstr>Comparison of costing outcome to budget baseline</vt:lpstr>
      <vt:lpstr>Presenting policy choices</vt:lpstr>
      <vt:lpstr>INSET Costing Model –  Using drop-down options</vt:lpstr>
      <vt:lpstr>Nutrition Costing Model –  Setting values in relation to bar graph</vt:lpstr>
      <vt:lpstr>NSFAS Costing Model –  Options in relation to a baseline </vt:lpstr>
      <vt:lpstr>PowerPoint Presentation</vt:lpstr>
      <vt:lpstr>PowerPoint Presentation</vt:lpstr>
      <vt:lpstr>Read the following…</vt:lpstr>
      <vt:lpstr>Principles  for evaluating and building costing models</vt:lpstr>
      <vt:lpstr>PowerPoint Presentation</vt:lpstr>
      <vt:lpstr>PowerPoint Presentation</vt:lpstr>
      <vt:lpstr>PowerPoint Presentation</vt:lpstr>
      <vt:lpstr>Balancing the art and science of costing</vt:lpstr>
      <vt:lpstr>80/20 principle</vt:lpstr>
      <vt:lpstr>Transparency</vt:lpstr>
      <vt:lpstr>Formatting principle </vt:lpstr>
      <vt:lpstr>Ordering principle</vt:lpstr>
      <vt:lpstr>Colouring-in principle</vt:lpstr>
      <vt:lpstr>KISS principle</vt:lpstr>
      <vt:lpstr>PowerPoint Presentation</vt:lpstr>
      <vt:lpstr>PowerPoint Presentation</vt:lpstr>
      <vt:lpstr>Two slides on technical excel stuff</vt:lpstr>
      <vt:lpstr>Technical tips - 1</vt:lpstr>
      <vt:lpstr>Technical tips - 2</vt:lpstr>
      <vt:lpstr>Steps in Building A costing Model</vt:lpstr>
      <vt:lpstr>PowerPoint Presentation</vt:lpstr>
      <vt:lpstr>PowerPoint Presentation</vt:lpstr>
      <vt:lpstr>Step 1 - Preparation</vt:lpstr>
      <vt:lpstr>Understand the institutional context of programme delivery</vt:lpstr>
      <vt:lpstr>Keep focussed on the key policy questions</vt:lpstr>
      <vt:lpstr>PowerPoint Presentation</vt:lpstr>
      <vt:lpstr>Balance key policy questions against core information</vt:lpstr>
      <vt:lpstr>Step 2 – High level design of the Costing Model</vt:lpstr>
      <vt:lpstr>Deciding on the structure of scenarios</vt:lpstr>
      <vt:lpstr>Examples of scenario naming</vt:lpstr>
      <vt:lpstr>Step 3 – Specify activities, demand variables and inputs</vt:lpstr>
      <vt:lpstr>Step 4 – Build the costing formulae</vt:lpstr>
      <vt:lpstr>Step 5 – Summarise the costing results</vt:lpstr>
      <vt:lpstr>Create a flow diagram of your model</vt:lpstr>
      <vt:lpstr>Step 6 – Check, check, check</vt:lpstr>
      <vt:lpstr>Step 7 – Develop the policy choices sheet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Conrad Barberton</dc:creator>
  <cp:lastModifiedBy>Ronette Engela</cp:lastModifiedBy>
  <cp:revision>82</cp:revision>
  <dcterms:created xsi:type="dcterms:W3CDTF">2019-03-14T07:33:00Z</dcterms:created>
  <dcterms:modified xsi:type="dcterms:W3CDTF">2019-11-18T18:07:37Z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0x01010077A96867530E964BB8C2BAD600ADF732</vt:lpwstr>
  </property>
</Properties>
</file>